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21"/>
  </p:notesMasterIdLst>
  <p:sldIdLst>
    <p:sldId id="256" r:id="rId3"/>
    <p:sldId id="258" r:id="rId4"/>
    <p:sldId id="293" r:id="rId5"/>
    <p:sldId id="273" r:id="rId6"/>
    <p:sldId id="292" r:id="rId7"/>
    <p:sldId id="268" r:id="rId8"/>
    <p:sldId id="291" r:id="rId9"/>
    <p:sldId id="288" r:id="rId10"/>
    <p:sldId id="300" r:id="rId11"/>
    <p:sldId id="299" r:id="rId12"/>
    <p:sldId id="285" r:id="rId13"/>
    <p:sldId id="286" r:id="rId14"/>
    <p:sldId id="266" r:id="rId15"/>
    <p:sldId id="282" r:id="rId16"/>
    <p:sldId id="284" r:id="rId17"/>
    <p:sldId id="297" r:id="rId18"/>
    <p:sldId id="29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6357" autoAdjust="0"/>
  </p:normalViewPr>
  <p:slideViewPr>
    <p:cSldViewPr snapToGrid="0">
      <p:cViewPr varScale="1">
        <p:scale>
          <a:sx n="88" d="100"/>
          <a:sy n="88" d="100"/>
        </p:scale>
        <p:origin x="40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7636D-E8DC-49C1-AEB8-37D412C782D3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B456C-035F-47F7-B71F-2DCD7C96B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5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dirty="0">
                <a:ln w="3175">
                  <a:solidFill>
                    <a:schemeClr val="accent2">
                      <a:alpha val="21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в </a:t>
            </a:r>
            <a:r>
              <a:rPr lang="ru-RU" sz="1200" b="1" i="1" dirty="0" err="1">
                <a:ln w="3175">
                  <a:solidFill>
                    <a:schemeClr val="accent2">
                      <a:alpha val="21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Кыргызской</a:t>
            </a:r>
            <a:r>
              <a:rPr lang="ru-RU" sz="1200" b="1" i="1" dirty="0">
                <a:ln w="3175">
                  <a:solidFill>
                    <a:schemeClr val="accent2">
                      <a:alpha val="21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Республике существуют определенные трудности доступа к научным периодическим изданиям </a:t>
            </a:r>
            <a:r>
              <a:rPr lang="ru-RU" sz="1200" b="1" i="1" dirty="0" err="1">
                <a:ln w="3175">
                  <a:solidFill>
                    <a:schemeClr val="accent2">
                      <a:alpha val="21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Кыргызской</a:t>
            </a:r>
            <a:r>
              <a:rPr lang="ru-RU" sz="1200" b="1" i="1" dirty="0">
                <a:ln w="3175">
                  <a:solidFill>
                    <a:schemeClr val="accent2">
                      <a:alpha val="21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Республике, в частности отсутствует централизованное хранилище научных статей, которая бы обеспечивала надежное хранение и бесперебойный доступ к статьям. Несмотря на то что, активно функционирует Национальная Электронная Библиотека Российской Федерации, на наш взгляд, в связи сложившейся в настоящее время общественно-политической обстановкой, этот </a:t>
            </a:r>
            <a:r>
              <a:rPr lang="ru-RU" sz="1200" b="1" i="1" dirty="0" err="1">
                <a:ln w="3175">
                  <a:solidFill>
                    <a:schemeClr val="accent2">
                      <a:alpha val="21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1200" b="1" i="1" dirty="0">
                <a:ln w="3175">
                  <a:solidFill>
                    <a:schemeClr val="accent2">
                      <a:alpha val="21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является надежным из-за сложности поддержания аппаратной базы в работоспособном состоянии в условиях ограничения импорта в РФ высокотехнологичной продукции.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B456C-035F-47F7-B71F-2DCD7C96BF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17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</a:t>
            </a:r>
            <a:r>
              <a:rPr lang="ru-RU" baseline="0" dirty="0"/>
              <a:t> аналоги являются заграничными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B456C-035F-47F7-B71F-2DCD7C96BF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5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B456C-035F-47F7-B71F-2DCD7C96BF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7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B456C-035F-47F7-B71F-2DCD7C96BF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2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3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9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76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7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1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7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2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E0243-ACA2-414A-BF37-BD75E7BB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0C4649-2B93-4A12-9339-5B140A04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63F15A-6109-48FE-946C-CCCC343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6D23D5-BDA7-4568-A06F-69EE45A5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39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43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99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6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21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15000">
              <a:srgbClr val="D7E1F2"/>
            </a:gs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8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49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808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22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8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E0243-ACA2-414A-BF37-BD75E7BB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0C4649-2B93-4A12-9339-5B140A04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63F15A-6109-48FE-946C-CCCC343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6D23D5-BDA7-4568-A06F-69EE45A5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1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2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9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4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7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67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D7E1F2"/>
            </a:gs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0151" y="330200"/>
            <a:ext cx="10351698" cy="619759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ru-RU" sz="5600" b="1" cap="all" dirty="0">
                <a:latin typeface="Times New Roman" pitchFamily="18" charset="0"/>
                <a:cs typeface="Times New Roman" pitchFamily="18" charset="0"/>
              </a:rPr>
              <a:t>Министерство образования и науки Кыргызской Республики</a:t>
            </a:r>
            <a:endParaRPr lang="ru-RU" sz="5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cap="all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endParaRPr lang="ru-RU" sz="5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dirty="0">
                <a:latin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образования</a:t>
            </a:r>
            <a:endParaRPr lang="ru-RU" sz="5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cap="all" dirty="0">
                <a:latin typeface="Times New Roman" pitchFamily="18" charset="0"/>
                <a:cs typeface="Times New Roman" pitchFamily="18" charset="0"/>
              </a:rPr>
              <a:t>Кыргызско-Российский Славянский университет </a:t>
            </a:r>
          </a:p>
          <a:p>
            <a:r>
              <a:rPr lang="ru-RU" sz="5600" b="1" dirty="0">
                <a:latin typeface="Times New Roman" pitchFamily="18" charset="0"/>
                <a:cs typeface="Times New Roman" pitchFamily="18" charset="0"/>
              </a:rPr>
              <a:t>имени Первого Президента Российской Федерации Б.Н. Ельцина</a:t>
            </a:r>
          </a:p>
          <a:p>
            <a:r>
              <a:rPr lang="ru-RU" sz="5600" b="1" cap="all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5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dirty="0">
                <a:latin typeface="Times New Roman" pitchFamily="18" charset="0"/>
                <a:cs typeface="Times New Roman" pitchFamily="18" charset="0"/>
              </a:rPr>
              <a:t>ЕСТЕСТВЕННО – ТЕХНИЧЕСКИЙ ФАКУЛЬТЕТ</a:t>
            </a:r>
            <a:endParaRPr lang="ru-RU" sz="5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dirty="0">
                <a:latin typeface="Times New Roman" pitchFamily="18" charset="0"/>
                <a:cs typeface="Times New Roman" pitchFamily="18" charset="0"/>
              </a:rPr>
              <a:t>Кафедра  информационных и вычислительных технологий</a:t>
            </a:r>
            <a:endParaRPr lang="ru-RU" sz="5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cap="all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5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cap="all" dirty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endParaRPr lang="ru-RU" sz="5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dirty="0">
                <a:latin typeface="Times New Roman" pitchFamily="18" charset="0"/>
                <a:cs typeface="Times New Roman" pitchFamily="18" charset="0"/>
              </a:rPr>
              <a:t>на тему:</a:t>
            </a:r>
          </a:p>
          <a:p>
            <a:r>
              <a:rPr lang="ru-RU" sz="5600" b="1" dirty="0">
                <a:latin typeface="Times New Roman" pitchFamily="18" charset="0"/>
                <a:cs typeface="Times New Roman" pitchFamily="18" charset="0"/>
              </a:rPr>
              <a:t>Разработка WEB-сайта национальной электронной библиотеки периодических изданий</a:t>
            </a:r>
          </a:p>
          <a:p>
            <a:r>
              <a:rPr lang="ru-RU" sz="5600" b="1" dirty="0">
                <a:latin typeface="Times New Roman" pitchFamily="18" charset="0"/>
                <a:cs typeface="Times New Roman" pitchFamily="18" charset="0"/>
              </a:rPr>
              <a:t>ВАК КР </a:t>
            </a:r>
          </a:p>
          <a:p>
            <a:endParaRPr lang="ru-RU" sz="5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5600" b="1" dirty="0">
                <a:latin typeface="Times New Roman" pitchFamily="18" charset="0"/>
                <a:cs typeface="Times New Roman" pitchFamily="18" charset="0"/>
              </a:rPr>
              <a:t>  Выполнил: </a:t>
            </a:r>
            <a:r>
              <a:rPr lang="ru-RU" sz="5600" dirty="0">
                <a:latin typeface="Times New Roman" pitchFamily="18" charset="0"/>
                <a:cs typeface="Times New Roman" pitchFamily="18" charset="0"/>
              </a:rPr>
              <a:t>студент группы ЕПИ 2-18                                                          </a:t>
            </a:r>
          </a:p>
          <a:p>
            <a:r>
              <a:rPr lang="ru-RU" sz="5600" dirty="0">
                <a:latin typeface="Times New Roman" pitchFamily="18" charset="0"/>
                <a:cs typeface="Times New Roman" pitchFamily="18" charset="0"/>
              </a:rPr>
              <a:t>Лазарев Дмитрий Денисович</a:t>
            </a:r>
          </a:p>
          <a:p>
            <a:r>
              <a:rPr lang="ru-RU" sz="5600" dirty="0">
                <a:latin typeface="Times New Roman" pitchFamily="18" charset="0"/>
                <a:cs typeface="Times New Roman" pitchFamily="18" charset="0"/>
              </a:rPr>
              <a:t>                           </a:t>
            </a:r>
          </a:p>
          <a:p>
            <a:r>
              <a:rPr lang="ru-RU" sz="5600" b="1" dirty="0"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5600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.т.н</a:t>
            </a:r>
            <a:r>
              <a:rPr lang="ru-RU" sz="5600" dirty="0">
                <a:latin typeface="Times New Roman" pitchFamily="18" charset="0"/>
                <a:cs typeface="Times New Roman" pitchFamily="18" charset="0"/>
              </a:rPr>
              <a:t>. доцент</a:t>
            </a:r>
          </a:p>
          <a:p>
            <a:r>
              <a:rPr lang="ru-RU" sz="5600" dirty="0">
                <a:latin typeface="Times New Roman" pitchFamily="18" charset="0"/>
                <a:cs typeface="Times New Roman" pitchFamily="18" charset="0"/>
              </a:rPr>
              <a:t>Верзунов Сергей Николаевич</a:t>
            </a:r>
          </a:p>
          <a:p>
            <a:r>
              <a:rPr lang="ru-RU" sz="5600" dirty="0"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6314D3-380F-4F52-8C4A-2C6925834EEA}"/>
              </a:ext>
            </a:extLst>
          </p:cNvPr>
          <p:cNvSpPr txBox="1">
            <a:spLocks/>
          </p:cNvSpPr>
          <p:nvPr/>
        </p:nvSpPr>
        <p:spPr>
          <a:xfrm>
            <a:off x="2526889" y="-230904"/>
            <a:ext cx="7216880" cy="127634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bg1"/>
                  </a:outerShdw>
                </a:effectLst>
                <a:cs typeface="Calibri Light"/>
              </a:rPr>
              <a:t>Диаграмма компонентов</a:t>
            </a:r>
            <a:endParaRPr lang="en-US" sz="4000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bg1"/>
                </a:outerShdw>
              </a:effectLst>
              <a:cs typeface="Calibri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33DE92-DA07-46BA-A6C4-C71E431B8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316" y="967067"/>
            <a:ext cx="9695397" cy="56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4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734B78-FEE2-4C49-954B-A63156ACDE4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10894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Диаграмма последовательности поиска журнала</a:t>
            </a:r>
            <a:endParaRPr lang="en-US" sz="4000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38100" dir="5400000" algn="tr" rotWithShape="0">
                  <a:prstClr val="black">
                    <a:alpha val="40000"/>
                  </a:prstClr>
                </a:outerShdw>
              </a:effectLst>
              <a:cs typeface="Calibri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5854D4-16D1-483B-AF13-BCF45E89C9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47" y="1213345"/>
            <a:ext cx="8338534" cy="52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E09C9E-1992-4E5F-A71D-355E633F871B}"/>
              </a:ext>
            </a:extLst>
          </p:cNvPr>
          <p:cNvPicPr/>
          <p:nvPr/>
        </p:nvPicPr>
        <p:blipFill rotWithShape="1">
          <a:blip r:embed="rId2"/>
          <a:srcRect t="6204"/>
          <a:stretch/>
        </p:blipFill>
        <p:spPr>
          <a:xfrm>
            <a:off x="414844" y="1089499"/>
            <a:ext cx="11024885" cy="5524297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609B58-53F2-4173-8980-5DE9B3A06B92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10894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Диаграмма последовательности авторизации</a:t>
            </a:r>
            <a:endParaRPr lang="en-US" sz="4000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38100" dir="5400000" algn="tr" rotWithShape="0">
                  <a:prstClr val="black">
                    <a:alpha val="40000"/>
                  </a:prstClr>
                </a:outerShdw>
              </a:effectLst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050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C317DF2-7D5C-4B98-8597-89C4CA547C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894945"/>
          </a:xfrm>
          <a:prstGeom prst="rect">
            <a:avLst/>
          </a:prstGeom>
          <a:gradFill>
            <a:gsLst>
              <a:gs pos="2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68000">
                <a:srgbClr val="FF9F36">
                  <a:alpha val="95000"/>
                </a:srgbClr>
              </a:gs>
              <a:gs pos="100000">
                <a:srgbClr val="FF9F3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bg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Пользовательский интерфейс</a:t>
            </a:r>
            <a:r>
              <a:rPr lang="en-US" sz="4000" dirty="0">
                <a:solidFill>
                  <a:schemeClr val="bg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 </a:t>
            </a:r>
            <a:r>
              <a:rPr lang="ru-RU" sz="4000" dirty="0">
                <a:solidFill>
                  <a:schemeClr val="bg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43724E-77CE-4AB2-B712-E062FE96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945"/>
            <a:ext cx="12192000" cy="59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1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E01C5D-8469-40B5-A5E2-FC297FD26400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894945"/>
          </a:xfrm>
          <a:prstGeom prst="rect">
            <a:avLst/>
          </a:prstGeom>
          <a:gradFill>
            <a:gsLst>
              <a:gs pos="2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68000">
                <a:srgbClr val="FF9F36">
                  <a:alpha val="95000"/>
                </a:srgbClr>
              </a:gs>
              <a:gs pos="100000">
                <a:srgbClr val="FF9F3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bg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Пользовательский интерфейс от лица Администратора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72EE8B-CBBB-47F8-BE83-F63896DF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4945"/>
            <a:ext cx="12192000" cy="59693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23A62A-21E2-41F9-94FC-EC8D7C83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390" y="2853744"/>
            <a:ext cx="2743583" cy="37343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FBF265-064B-4AAD-85B9-9F5DFBA71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7" y="5836931"/>
            <a:ext cx="86689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3A4967-8F62-4C9B-8EB5-B609870457AA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894945"/>
          </a:xfrm>
          <a:prstGeom prst="rect">
            <a:avLst/>
          </a:prstGeom>
          <a:gradFill>
            <a:gsLst>
              <a:gs pos="2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68000">
                <a:srgbClr val="FF9F36">
                  <a:alpha val="95000"/>
                </a:srgbClr>
              </a:gs>
              <a:gs pos="100000">
                <a:srgbClr val="FF9F3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bg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Пользовательский интерфейс «Данные журнала»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116E29-43F2-4AFA-95ED-BFBDBAE1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945"/>
            <a:ext cx="12192000" cy="60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3A4967-8F62-4C9B-8EB5-B609870457AA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894945"/>
          </a:xfrm>
          <a:prstGeom prst="rect">
            <a:avLst/>
          </a:prstGeom>
          <a:gradFill>
            <a:gsLst>
              <a:gs pos="2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68000">
                <a:srgbClr val="FF9F36">
                  <a:alpha val="95000"/>
                </a:srgbClr>
              </a:gs>
              <a:gs pos="100000">
                <a:srgbClr val="FF9F3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bg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Пользовательский интерфейс «Добавление редактора»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1C5CCDA-E071-411C-ADF9-03282CE0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76" y="894945"/>
            <a:ext cx="8764223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2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3A4967-8F62-4C9B-8EB5-B609870457AA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894945"/>
          </a:xfrm>
          <a:prstGeom prst="rect">
            <a:avLst/>
          </a:prstGeom>
          <a:gradFill>
            <a:gsLst>
              <a:gs pos="2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68000">
                <a:srgbClr val="FF9F36">
                  <a:alpha val="95000"/>
                </a:srgbClr>
              </a:gs>
              <a:gs pos="100000">
                <a:srgbClr val="FF9F3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bg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Пользовательский интерфейс «Панель администратора»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91D026-C7C3-4D8C-A1AC-713CA785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944"/>
            <a:ext cx="12192000" cy="59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28C6024-4C17-4271-815D-0C0AB9DCC8E9}"/>
              </a:ext>
            </a:extLst>
          </p:cNvPr>
          <p:cNvSpPr txBox="1">
            <a:spLocks/>
          </p:cNvSpPr>
          <p:nvPr/>
        </p:nvSpPr>
        <p:spPr>
          <a:xfrm>
            <a:off x="4257367" y="12358"/>
            <a:ext cx="3640637" cy="6711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Заключение</a:t>
            </a:r>
            <a:endParaRPr lang="en-US" sz="4000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38100" dir="5400000" algn="tr" rotWithShape="0">
                  <a:prstClr val="black">
                    <a:alpha val="40000"/>
                  </a:prstClr>
                </a:outerShdw>
              </a:effectLst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0ABEA-55A7-FD12-1574-E64F5508E050}"/>
              </a:ext>
            </a:extLst>
          </p:cNvPr>
          <p:cNvSpPr txBox="1"/>
          <p:nvPr/>
        </p:nvSpPr>
        <p:spPr>
          <a:xfrm>
            <a:off x="-1" y="671119"/>
            <a:ext cx="12280491" cy="2821285"/>
          </a:xfrm>
          <a:prstGeom prst="rect">
            <a:avLst/>
          </a:prstGeom>
          <a:noFill/>
          <a:ln w="12700" cmpd="sng">
            <a:noFill/>
          </a:ln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3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Разработано централизованное хранилище научных статей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3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Обеспечивается долговременный и бесперебойный доступа к научным журналам КР 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3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Полные тексты статей размещаются в открытом доступе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3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Обеспечивается свободное использование научной информации для поддержки научных исследований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x-none" sz="2300" b="1" dirty="0">
              <a:ln w="3175">
                <a:solidFill>
                  <a:schemeClr val="accent2">
                    <a:alpha val="25000"/>
                  </a:schemeClr>
                </a:solidFill>
              </a:ln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AB0BF-A854-45AD-A776-C7CF6D65BA4E}"/>
              </a:ext>
            </a:extLst>
          </p:cNvPr>
          <p:cNvSpPr txBox="1"/>
          <p:nvPr/>
        </p:nvSpPr>
        <p:spPr>
          <a:xfrm>
            <a:off x="1238864" y="3136612"/>
            <a:ext cx="12192001" cy="584775"/>
          </a:xfrm>
          <a:prstGeom prst="rect">
            <a:avLst/>
          </a:prstGeom>
          <a:noFill/>
          <a:ln w="12700" cmpd="sng">
            <a:noFill/>
          </a:ln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</a:pPr>
            <a:r>
              <a:rPr lang="ru-RU" sz="3200" b="1" dirty="0">
                <a:ln w="3175">
                  <a:solidFill>
                    <a:schemeClr val="accent2">
                      <a:alpha val="21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система выполняет следующие функции:</a:t>
            </a:r>
            <a:endParaRPr lang="x-none" sz="3200" b="1" dirty="0">
              <a:ln w="3175">
                <a:solidFill>
                  <a:schemeClr val="accent2">
                    <a:alpha val="21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28816-E3CC-456B-A226-3777FC4B6D25}"/>
              </a:ext>
            </a:extLst>
          </p:cNvPr>
          <p:cNvSpPr txBox="1"/>
          <p:nvPr/>
        </p:nvSpPr>
        <p:spPr>
          <a:xfrm>
            <a:off x="0" y="3984675"/>
            <a:ext cx="4983066" cy="2323713"/>
          </a:xfrm>
          <a:prstGeom prst="rect">
            <a:avLst/>
          </a:prstGeom>
          <a:noFill/>
          <a:ln w="12700" cmpd="sng">
            <a:noFill/>
          </a:ln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и Авторизация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пользователями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каталога проектов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журнала, выпуска и статьи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E8644-8968-424A-92FA-354417A81799}"/>
              </a:ext>
            </a:extLst>
          </p:cNvPr>
          <p:cNvSpPr txBox="1"/>
          <p:nvPr/>
        </p:nvSpPr>
        <p:spPr>
          <a:xfrm>
            <a:off x="5012560" y="3984675"/>
            <a:ext cx="7179440" cy="2693045"/>
          </a:xfrm>
          <a:prstGeom prst="rect">
            <a:avLst/>
          </a:prstGeom>
          <a:noFill/>
          <a:ln w="12700" cmpd="sng">
            <a:noFill/>
          </a:ln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данных вручную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Считывание метаданных с файла и отображение их в системе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Редактирование данных журналов, выпусков и статей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ru-RU" sz="2400" b="1" dirty="0">
              <a:ln w="3175">
                <a:solidFill>
                  <a:schemeClr val="accent2">
                    <a:alpha val="25000"/>
                  </a:schemeClr>
                </a:solidFill>
              </a:ln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8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109AE-5612-476B-A365-90FC5920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276349"/>
          </a:xfrm>
          <a:noFill/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sx="104000" sy="104000" algn="ctr" rotWithShape="0">
                    <a:srgbClr val="000000">
                      <a:alpha val="56000"/>
                    </a:srgbClr>
                  </a:outerShdw>
                </a:effectLst>
                <a:cs typeface="Calibri Light"/>
              </a:rPr>
              <a:t>Цель</a:t>
            </a:r>
            <a:r>
              <a:rPr lang="ru-RU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sx="104000" sy="104000" algn="ctr" rotWithShape="0">
                    <a:srgbClr val="000000">
                      <a:alpha val="56000"/>
                    </a:srgbClr>
                  </a:outerShdw>
                </a:effectLst>
                <a:cs typeface="Calibri Light"/>
              </a:rPr>
              <a:t> </a:t>
            </a:r>
            <a:endParaRPr lang="ru-RU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50800" dir="5400000" sx="104000" sy="104000" algn="ctr" rotWithShape="0">
                  <a:srgbClr val="000000">
                    <a:alpha val="56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D81F6-4FB2-489A-BF3A-E4305D0CF262}"/>
              </a:ext>
            </a:extLst>
          </p:cNvPr>
          <p:cNvSpPr txBox="1"/>
          <p:nvPr/>
        </p:nvSpPr>
        <p:spPr>
          <a:xfrm>
            <a:off x="225043" y="1193873"/>
            <a:ext cx="10456300" cy="5262979"/>
          </a:xfrm>
          <a:prstGeom prst="rect">
            <a:avLst/>
          </a:prstGeom>
          <a:noFill/>
          <a:ln w="12700" cmpd="sng">
            <a:noFill/>
          </a:ln>
          <a:effectLst>
            <a:glow rad="12700">
              <a:schemeClr val="tx1">
                <a:alpha val="75000"/>
              </a:schemeClr>
            </a:glow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разработки этой системы является создание централизированного хранилища научных статей для обеспечения долговременного хранения и бесперебойного доступа к научным журналам Кыргызской Республики</a:t>
            </a:r>
            <a:endParaRPr lang="ru-RU" sz="2200" b="1" dirty="0">
              <a:ln w="3175">
                <a:solidFill>
                  <a:schemeClr val="accent2">
                    <a:alpha val="25000"/>
                  </a:schemeClr>
                </a:solidFill>
              </a:ln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формат хранения метаданных статей в системе OJS и разработать объектную модель этого формата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возможность импорта метаданных статей из </a:t>
            </a:r>
            <a:r>
              <a:rPr lang="en-US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OJS</a:t>
            </a:r>
            <a:endParaRPr lang="ru-RU" sz="2200" b="1" dirty="0">
              <a:ln w="3175">
                <a:solidFill>
                  <a:schemeClr val="accent2">
                    <a:alpha val="25000"/>
                  </a:schemeClr>
                </a:solidFill>
              </a:ln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базу данных для хранения метаданных научных статей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веб-портал, позволяющий научным работникам и остальным лицам получать полную информацию о интересующих статьях и журналах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возможность поиска журналов</a:t>
            </a:r>
            <a:endParaRPr lang="x-none" sz="2200" b="1" dirty="0">
              <a:ln w="3175">
                <a:solidFill>
                  <a:schemeClr val="accent2">
                    <a:alpha val="25000"/>
                  </a:schemeClr>
                </a:solidFill>
              </a:ln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109AE-5612-476B-A365-90FC5920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1276349"/>
          </a:xfrm>
          <a:noFill/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</a:effectLst>
                <a:cs typeface="Calibri Light"/>
              </a:rPr>
              <a:t>Актуальность</a:t>
            </a:r>
            <a:endParaRPr lang="ru-RU" dirty="0">
              <a:solidFill>
                <a:schemeClr val="tx1"/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73702-526E-4048-A2B7-82B2E59E44E6}"/>
              </a:ext>
            </a:extLst>
          </p:cNvPr>
          <p:cNvSpPr txBox="1"/>
          <p:nvPr/>
        </p:nvSpPr>
        <p:spPr>
          <a:xfrm>
            <a:off x="202130" y="1772136"/>
            <a:ext cx="10456300" cy="3313728"/>
          </a:xfrm>
          <a:prstGeom prst="rect">
            <a:avLst/>
          </a:prstGeom>
          <a:noFill/>
          <a:ln w="12700" cmpd="sng">
            <a:noFill/>
          </a:ln>
          <a:effectLst>
            <a:glow rad="12700">
              <a:schemeClr val="tx1">
                <a:alpha val="75000"/>
              </a:schemeClr>
            </a:glow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централизованное хранилище научных статей.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Не обеспечивается надежное хранение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Не обеспечивается бесперебойный доступ к статьям. 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НЭБ  </a:t>
            </a:r>
            <a:r>
              <a:rPr lang="en-US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Elibrary.ru </a:t>
            </a: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не является надежной из-за сложности поддержания аппаратной базы в работоспособном состоянии в условиях ограничения импорта в РФ высокотехнологичной продукции.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возможность импорта метаданных статей из OJS или других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8926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E19A409-1EC1-4DD0-BF20-CF771FF3C34D}"/>
              </a:ext>
            </a:extLst>
          </p:cNvPr>
          <p:cNvSpPr txBox="1">
            <a:spLocks/>
          </p:cNvSpPr>
          <p:nvPr/>
        </p:nvSpPr>
        <p:spPr>
          <a:xfrm>
            <a:off x="2986846" y="-117987"/>
            <a:ext cx="7110884" cy="12763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sx="104000" sy="104000" algn="ctr" rotWithShape="0">
                    <a:srgbClr val="000000">
                      <a:alpha val="56000"/>
                    </a:srgbClr>
                  </a:outerShdw>
                </a:effectLst>
                <a:cs typeface="Calibri Light"/>
              </a:rPr>
              <a:t> </a:t>
            </a:r>
            <a:r>
              <a:rPr lang="ru-RU" sz="5400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sx="104000" sy="104000" algn="ctr" rotWithShape="0">
                    <a:srgbClr val="000000">
                      <a:alpha val="56000"/>
                    </a:srgbClr>
                  </a:outerShdw>
                </a:effectLst>
                <a:cs typeface="Calibri Light"/>
              </a:rPr>
              <a:t>Системы аналоги</a:t>
            </a:r>
            <a:r>
              <a:rPr lang="ru-RU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sx="104000" sy="104000" algn="ctr" rotWithShape="0">
                    <a:srgbClr val="000000">
                      <a:alpha val="56000"/>
                    </a:srgbClr>
                  </a:outerShdw>
                </a:effectLst>
                <a:cs typeface="Calibri Light"/>
              </a:rPr>
              <a:t> </a:t>
            </a:r>
            <a:endParaRPr lang="ru-RU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50800" dir="5400000" sx="104000" sy="104000" algn="ctr" rotWithShape="0">
                  <a:srgbClr val="000000">
                    <a:alpha val="56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C0D7D-3DDD-453B-9E1A-6C190346CC7D}"/>
              </a:ext>
            </a:extLst>
          </p:cNvPr>
          <p:cNvSpPr txBox="1"/>
          <p:nvPr/>
        </p:nvSpPr>
        <p:spPr>
          <a:xfrm>
            <a:off x="237430" y="892431"/>
            <a:ext cx="10456300" cy="5308633"/>
          </a:xfrm>
          <a:prstGeom prst="rect">
            <a:avLst/>
          </a:prstGeom>
          <a:noFill/>
          <a:ln w="12700" cmpd="sng">
            <a:noFill/>
          </a:ln>
          <a:effectLst>
            <a:glow rad="12700">
              <a:schemeClr val="tx1">
                <a:alpha val="75000"/>
              </a:schemeClr>
            </a:glow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Elibrary.ru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800" b="1" dirty="0">
              <a:ln w="3175">
                <a:solidFill>
                  <a:schemeClr val="accent2">
                    <a:alpha val="2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US" sz="2800" b="1" dirty="0">
              <a:ln w="3175">
                <a:solidFill>
                  <a:schemeClr val="accent2">
                    <a:alpha val="2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DSpace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800" b="1" dirty="0">
              <a:ln w="3175">
                <a:solidFill>
                  <a:schemeClr val="accent2">
                    <a:alpha val="2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800" b="1" dirty="0">
              <a:ln w="3175">
                <a:solidFill>
                  <a:schemeClr val="accent2">
                    <a:alpha val="2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EPrints</a:t>
            </a:r>
            <a:endParaRPr lang="ru-RU" sz="2800" b="1" dirty="0">
              <a:ln w="3175">
                <a:solidFill>
                  <a:schemeClr val="accent2">
                    <a:alpha val="2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4FB270-4FA6-4C18-AD8C-C3AF57D4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56" y="520187"/>
            <a:ext cx="4220200" cy="2214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6CF7A2-BA39-482C-8C67-B9554C822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52" y="2006025"/>
            <a:ext cx="3692628" cy="3159249"/>
          </a:xfrm>
          <a:prstGeom prst="rect">
            <a:avLst/>
          </a:prstGeom>
        </p:spPr>
      </p:pic>
      <p:pic>
        <p:nvPicPr>
          <p:cNvPr id="1026" name="Picture 2" descr="Welcome to The EPrints Bazaar - The EPrints Bazaar">
            <a:extLst>
              <a:ext uri="{FF2B5EF4-FFF2-40B4-BE49-F238E27FC236}">
                <a16:creationId xmlns:a16="http://schemas.microsoft.com/office/drawing/2014/main" id="{DE74F377-6C04-41F4-B98F-69B4AF28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62" y="4836164"/>
            <a:ext cx="5059848" cy="17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2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25 L 1.45833E-6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1D81F6-4FB2-489A-BF3A-E4305D0CF262}"/>
              </a:ext>
            </a:extLst>
          </p:cNvPr>
          <p:cNvSpPr txBox="1"/>
          <p:nvPr/>
        </p:nvSpPr>
        <p:spPr>
          <a:xfrm>
            <a:off x="337038" y="1671605"/>
            <a:ext cx="9812298" cy="4165243"/>
          </a:xfrm>
          <a:prstGeom prst="rect">
            <a:avLst/>
          </a:prstGeom>
          <a:noFill/>
          <a:ln w="12700" cmpd="sng">
            <a:noFill/>
          </a:ln>
          <a:effectLst>
            <a:glow>
              <a:schemeClr val="tx1">
                <a:alpha val="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200" b="1" i="1" dirty="0">
              <a:ln w="3175">
                <a:solidFill>
                  <a:schemeClr val="accent2">
                    <a:alpha val="2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i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r>
              <a:rPr lang="en-US" sz="2200" b="1" i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PyCharm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200" b="1" i="1" dirty="0">
              <a:ln w="3175">
                <a:solidFill>
                  <a:schemeClr val="accent2">
                    <a:alpha val="2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i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200" b="1" i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Python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200" b="1" i="1" dirty="0">
              <a:ln w="3175">
                <a:solidFill>
                  <a:schemeClr val="accent2">
                    <a:alpha val="2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i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Фреймворк</a:t>
            </a:r>
            <a:r>
              <a:rPr lang="en-US" sz="2200" b="1" i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Django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200" b="1" i="1" dirty="0">
              <a:ln w="3175">
                <a:solidFill>
                  <a:schemeClr val="accent2">
                    <a:alpha val="2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200" b="1" i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</a:t>
            </a:r>
            <a:r>
              <a:rPr lang="en-US" sz="2200" b="1" i="1" dirty="0">
                <a:ln w="3175">
                  <a:solidFill>
                    <a:schemeClr val="accent2">
                      <a:alpha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MySQL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x-none" sz="2200" b="1" i="1" dirty="0">
              <a:ln w="3175">
                <a:solidFill>
                  <a:schemeClr val="accent2">
                    <a:alpha val="2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109AE-5612-476B-A365-90FC5920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276349"/>
          </a:xfrm>
          <a:noFill/>
        </p:spPr>
        <p:txBody>
          <a:bodyPr/>
          <a:lstStyle/>
          <a:p>
            <a:r>
              <a:rPr lang="ru-RU" sz="5400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sx="104000" sy="104000" algn="ctr" rotWithShape="0">
                    <a:srgbClr val="000000">
                      <a:alpha val="56000"/>
                    </a:srgbClr>
                  </a:outerShdw>
                </a:effectLst>
                <a:cs typeface="Calibri Light"/>
              </a:rPr>
              <a:t>Средства разработки</a:t>
            </a:r>
            <a:r>
              <a:rPr lang="ru-RU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sx="104000" sy="104000" algn="ctr" rotWithShape="0">
                    <a:srgbClr val="000000">
                      <a:alpha val="56000"/>
                    </a:srgbClr>
                  </a:outerShdw>
                </a:effectLst>
                <a:cs typeface="Calibri Light"/>
              </a:rPr>
              <a:t> </a:t>
            </a:r>
            <a:endParaRPr lang="ru-RU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50800" dir="5400000" sx="104000" sy="104000" algn="ctr" rotWithShape="0">
                  <a:srgbClr val="000000">
                    <a:alpha val="56000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E715F4-0114-44A2-9C58-65EBEB316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232" y="1668688"/>
            <a:ext cx="1103658" cy="11036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0140D8-6879-4D51-9116-0859D8071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329" y="2259602"/>
            <a:ext cx="2951502" cy="20869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7BB250-1CC5-4224-A325-7CF4BB190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48" y="3338683"/>
            <a:ext cx="1776523" cy="177652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E9389C4-8350-4F10-A77A-51EEB302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45" y="4424730"/>
            <a:ext cx="1661742" cy="110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2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5308AC3-7993-2B24-AA49-B6ABA5466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67691"/>
              </p:ext>
            </p:extLst>
          </p:nvPr>
        </p:nvGraphicFramePr>
        <p:xfrm>
          <a:off x="200536" y="1273891"/>
          <a:ext cx="5305961" cy="2515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149">
                  <a:extLst>
                    <a:ext uri="{9D8B030D-6E8A-4147-A177-3AD203B41FA5}">
                      <a16:colId xmlns:a16="http://schemas.microsoft.com/office/drawing/2014/main" val="2023926381"/>
                    </a:ext>
                  </a:extLst>
                </a:gridCol>
                <a:gridCol w="3697812">
                  <a:extLst>
                    <a:ext uri="{9D8B030D-6E8A-4147-A177-3AD203B41FA5}">
                      <a16:colId xmlns:a16="http://schemas.microsoft.com/office/drawing/2014/main" val="2598172141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Типичный представитель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Читатель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81621"/>
                  </a:ext>
                </a:extLst>
              </a:tr>
              <a:tr h="61855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Описание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Пользователь системы, наделенный правами на просмотр и чтение публикаций.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02465"/>
                  </a:ext>
                </a:extLst>
              </a:tr>
              <a:tr h="2475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Тип</a:t>
                      </a:r>
                      <a:endParaRPr lang="x-non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Пользователь</a:t>
                      </a:r>
                      <a:endParaRPr lang="x-non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7258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Ответственности</a:t>
                      </a:r>
                      <a:endParaRPr lang="x-non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Понимание проблемы.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8136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Критерий успеха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получения необходимой информации. 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80330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DDAFC983-673E-4841-AFCD-7CC487544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5501"/>
              </p:ext>
            </p:extLst>
          </p:nvPr>
        </p:nvGraphicFramePr>
        <p:xfrm>
          <a:off x="200536" y="4131600"/>
          <a:ext cx="5295912" cy="2515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149">
                  <a:extLst>
                    <a:ext uri="{9D8B030D-6E8A-4147-A177-3AD203B41FA5}">
                      <a16:colId xmlns:a16="http://schemas.microsoft.com/office/drawing/2014/main" val="2023926381"/>
                    </a:ext>
                  </a:extLst>
                </a:gridCol>
                <a:gridCol w="3687763">
                  <a:extLst>
                    <a:ext uri="{9D8B030D-6E8A-4147-A177-3AD203B41FA5}">
                      <a16:colId xmlns:a16="http://schemas.microsoft.com/office/drawing/2014/main" val="2598172141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Типичный представитель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Ответственный секретарь журнала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81621"/>
                  </a:ext>
                </a:extLst>
              </a:tr>
              <a:tr h="61855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Описание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Пользователь системы, наделенный правами на редактирование статей и журналов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02465"/>
                  </a:ext>
                </a:extLst>
              </a:tr>
              <a:tr h="2475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Тип</a:t>
                      </a:r>
                      <a:endParaRPr lang="x-non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Пользователь</a:t>
                      </a:r>
                      <a:endParaRPr lang="x-non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7258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Ответственности</a:t>
                      </a:r>
                      <a:endParaRPr lang="x-non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Понимание проблемы.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8136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Критерий успеха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Умение работать с системой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8033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F7BF8BA-1064-4B23-AF53-EF7A8F18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44503"/>
              </p:ext>
            </p:extLst>
          </p:nvPr>
        </p:nvGraphicFramePr>
        <p:xfrm>
          <a:off x="5707034" y="1273891"/>
          <a:ext cx="6284430" cy="543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366">
                  <a:extLst>
                    <a:ext uri="{9D8B030D-6E8A-4147-A177-3AD203B41FA5}">
                      <a16:colId xmlns:a16="http://schemas.microsoft.com/office/drawing/2014/main" val="4148167729"/>
                    </a:ext>
                  </a:extLst>
                </a:gridCol>
                <a:gridCol w="4906064">
                  <a:extLst>
                    <a:ext uri="{9D8B030D-6E8A-4147-A177-3AD203B41FA5}">
                      <a16:colId xmlns:a16="http://schemas.microsoft.com/office/drawing/2014/main" val="1299814039"/>
                    </a:ext>
                  </a:extLst>
                </a:gridCol>
              </a:tblGrid>
              <a:tr h="82388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Типичный представитель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Администратор портала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439606"/>
                  </a:ext>
                </a:extLst>
              </a:tr>
              <a:tr h="1309093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Описание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Администратор – ответственное лицо за корректную работу сайта. Он может добавлять, редактировать и удалять публикации. Регистрировать новых научных редакторов, загружать метаданные из файла с расширением .xml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78245"/>
                  </a:ext>
                </a:extLst>
              </a:tr>
              <a:tr h="338130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Тип</a:t>
                      </a:r>
                      <a:endParaRPr lang="x-non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Пользователь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999987"/>
                  </a:ext>
                </a:extLst>
              </a:tr>
              <a:tr h="1469307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Ответственности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Добавляет на сайт актуальные данные, редактирует, удаляет устаревшие. Отслеживает корректную работу сайта, исправляет имеющиеся ошибки. 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79317"/>
                  </a:ext>
                </a:extLst>
              </a:tr>
              <a:tr h="143298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Критерий успеха</a:t>
                      </a:r>
                      <a:endParaRPr lang="x-non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грамотно отобразить информацию, тем самым дать пользователю полное представление проблемы.</a:t>
                      </a:r>
                      <a:endParaRPr lang="x-none" sz="1100" dirty="0">
                        <a:effectLst/>
                      </a:endParaRPr>
                    </a:p>
                    <a:p>
                      <a:pPr indent="180340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осведомлять пользователей об актуальных новостях.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082656"/>
                  </a:ext>
                </a:extLst>
              </a:tr>
            </a:tbl>
          </a:graphicData>
        </a:graphic>
      </p:graphicFrame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6191A78-C107-4FB7-93B5-E8363014E922}"/>
              </a:ext>
            </a:extLst>
          </p:cNvPr>
          <p:cNvSpPr txBox="1">
            <a:spLocks/>
          </p:cNvSpPr>
          <p:nvPr/>
        </p:nvSpPr>
        <p:spPr>
          <a:xfrm>
            <a:off x="-1" y="-2458"/>
            <a:ext cx="12192001" cy="12763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schemeClr val="bg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sx="104000" sy="104000" algn="ctr" rotWithShape="0">
                    <a:srgbClr val="000000">
                      <a:alpha val="56000"/>
                    </a:srgbClr>
                  </a:outerShdw>
                </a:effectLst>
                <a:cs typeface="Calibri Light"/>
              </a:rPr>
              <a:t> </a:t>
            </a:r>
            <a:r>
              <a:rPr lang="ru-RU" sz="5400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sx="104000" sy="104000" algn="ctr" rotWithShape="0">
                    <a:srgbClr val="000000">
                      <a:alpha val="56000"/>
                    </a:srgbClr>
                  </a:outerShdw>
                </a:effectLst>
                <a:cs typeface="Calibri Light"/>
              </a:rPr>
              <a:t>Профили пользователей</a:t>
            </a:r>
            <a:endParaRPr lang="en-US" sz="5400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50800" dir="5400000" sx="104000" sy="104000" algn="ctr" rotWithShape="0">
                  <a:srgbClr val="000000">
                    <a:alpha val="56000"/>
                  </a:srgbClr>
                </a:outerShdw>
              </a:effectLst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85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E6E75EF-86A0-4F98-A59A-CBBAE77D92D2}"/>
              </a:ext>
            </a:extLst>
          </p:cNvPr>
          <p:cNvSpPr txBox="1">
            <a:spLocks/>
          </p:cNvSpPr>
          <p:nvPr/>
        </p:nvSpPr>
        <p:spPr>
          <a:xfrm>
            <a:off x="-1" y="-127366"/>
            <a:ext cx="12192001" cy="12763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r" rotWithShape="0">
                    <a:prstClr val="black">
                      <a:alpha val="40000"/>
                    </a:prstClr>
                  </a:outerShdw>
                </a:effectLst>
                <a:cs typeface="Calibri Light"/>
              </a:rPr>
              <a:t>Диаграмма вариантов использования</a:t>
            </a:r>
            <a:endParaRPr lang="en-US" sz="4000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38100" dir="5400000" algn="tr" rotWithShape="0">
                  <a:prstClr val="black">
                    <a:alpha val="40000"/>
                  </a:prstClr>
                </a:outerShdw>
              </a:effectLst>
              <a:cs typeface="Calibri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6AE9A2-E6C4-455C-AAA4-5C2A2E1F20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30" y="948016"/>
            <a:ext cx="10015240" cy="5683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16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6314D3-380F-4F52-8C4A-2C6925834EEA}"/>
              </a:ext>
            </a:extLst>
          </p:cNvPr>
          <p:cNvSpPr txBox="1">
            <a:spLocks/>
          </p:cNvSpPr>
          <p:nvPr/>
        </p:nvSpPr>
        <p:spPr>
          <a:xfrm>
            <a:off x="-2" y="-230904"/>
            <a:ext cx="12192001" cy="127634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bg1"/>
                  </a:outerShdw>
                </a:effectLst>
                <a:cs typeface="Calibri Light"/>
              </a:rPr>
              <a:t>Классы-сущности и связи между ними</a:t>
            </a:r>
            <a:endParaRPr lang="en-US" sz="4000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bg1"/>
                </a:outerShdw>
              </a:effectLst>
              <a:cs typeface="Calibri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52E99E-8AE2-4376-B455-8D5028CD8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3" y="1045445"/>
            <a:ext cx="8887235" cy="5676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76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6314D3-380F-4F52-8C4A-2C6925834EEA}"/>
              </a:ext>
            </a:extLst>
          </p:cNvPr>
          <p:cNvSpPr txBox="1">
            <a:spLocks/>
          </p:cNvSpPr>
          <p:nvPr/>
        </p:nvSpPr>
        <p:spPr>
          <a:xfrm>
            <a:off x="-2" y="-230904"/>
            <a:ext cx="12192001" cy="127634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>
                <a:solidFill>
                  <a:schemeClr val="tx1">
                    <a:alpha val="92000"/>
                  </a:schemeClr>
                </a:solidFill>
                <a:effectLst>
                  <a:glow rad="25400">
                    <a:schemeClr val="accent2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bg1"/>
                  </a:outerShdw>
                </a:effectLst>
                <a:cs typeface="Calibri Light"/>
              </a:rPr>
              <a:t>Диаграмма классов</a:t>
            </a:r>
            <a:endParaRPr lang="en-US" sz="4000" dirty="0">
              <a:solidFill>
                <a:schemeClr val="tx1">
                  <a:alpha val="92000"/>
                </a:schemeClr>
              </a:solidFill>
              <a:effectLst>
                <a:glow rad="25400">
                  <a:schemeClr val="accent2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bg1"/>
                </a:outerShdw>
              </a:effectLst>
              <a:cs typeface="Calibri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4EDDAC-00D0-4DED-AD1E-823B8A50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95" y="1107345"/>
            <a:ext cx="8967831" cy="51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4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781</TotalTime>
  <Words>527</Words>
  <Application>Microsoft Office PowerPoint</Application>
  <PresentationFormat>Широкоэкранный</PresentationFormat>
  <Paragraphs>113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Times New Roman</vt:lpstr>
      <vt:lpstr>Wingdings 3</vt:lpstr>
      <vt:lpstr>Ион</vt:lpstr>
      <vt:lpstr>Office Theme</vt:lpstr>
      <vt:lpstr>Презентация PowerPoint</vt:lpstr>
      <vt:lpstr>Цель </vt:lpstr>
      <vt:lpstr>Актуальность</vt:lpstr>
      <vt:lpstr>Презентация PowerPoint</vt:lpstr>
      <vt:lpstr>Средства разработки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306</dc:creator>
  <cp:lastModifiedBy>Бектур Каныбеков</cp:lastModifiedBy>
  <cp:revision>479</cp:revision>
  <dcterms:created xsi:type="dcterms:W3CDTF">2020-06-22T13:37:59Z</dcterms:created>
  <dcterms:modified xsi:type="dcterms:W3CDTF">2022-06-24T03:13:06Z</dcterms:modified>
</cp:coreProperties>
</file>