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8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78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6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25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7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5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36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9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8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0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0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1781-67DF-4F4B-8F51-5BF36791060A}" type="datetimeFigureOut">
              <a:rPr lang="ru-RU" smtClean="0"/>
              <a:t>01.08.2021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BF6DB-F10E-40F5-848E-DB981DCF8C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77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lens.yandex/lllqulhhxqq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talens.yandex/lllqulhhxqq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kaggle.com/carrie1/ecommerce-data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68975"/>
          </a:xfrm>
        </p:spPr>
        <p:txBody>
          <a:bodyPr>
            <a:normAutofit/>
          </a:bodyPr>
          <a:lstStyle/>
          <a:p>
            <a:r>
              <a:rPr lang="ru-RU" sz="2800" b="1" dirty="0"/>
              <a:t>Анализ продаж e-commerce (исследование данных, поиск инсайтов, составление рекомендаций стейкхолдерам, построение модели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99709"/>
            <a:ext cx="9631680" cy="1397000"/>
          </a:xfrm>
        </p:spPr>
        <p:txBody>
          <a:bodyPr/>
          <a:lstStyle/>
          <a:p>
            <a:pPr algn="r"/>
            <a:r>
              <a:rPr lang="ru-RU" dirty="0" smtClean="0"/>
              <a:t>Лазарева Е.В.</a:t>
            </a:r>
          </a:p>
          <a:p>
            <a:pPr algn="r"/>
            <a:r>
              <a:rPr lang="ru-RU" dirty="0" smtClean="0"/>
              <a:t>Группа </a:t>
            </a:r>
            <a:r>
              <a:rPr lang="en-US" dirty="0" smtClean="0"/>
              <a:t>DA-19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09955" y="6280727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2021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6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836" y="0"/>
            <a:ext cx="10515600" cy="1325563"/>
          </a:xfrm>
        </p:spPr>
        <p:txBody>
          <a:bodyPr/>
          <a:lstStyle/>
          <a:p>
            <a:r>
              <a:rPr lang="en-US" b="1" dirty="0"/>
              <a:t>RFM</a:t>
            </a:r>
            <a:r>
              <a:rPr lang="ru-RU" b="1" dirty="0" smtClean="0"/>
              <a:t>-анализ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345" y="1188315"/>
            <a:ext cx="5292437" cy="5452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В компании </a:t>
            </a:r>
            <a:r>
              <a:rPr lang="ru-RU" sz="1400" b="1" dirty="0" smtClean="0"/>
              <a:t>653</a:t>
            </a:r>
            <a:r>
              <a:rPr lang="ru-RU" sz="1400" dirty="0" smtClean="0"/>
              <a:t> </a:t>
            </a:r>
            <a:r>
              <a:rPr lang="ru-RU" sz="1400" b="1" dirty="0"/>
              <a:t>постоянных клиента</a:t>
            </a:r>
            <a:r>
              <a:rPr lang="ru-RU" sz="1400" dirty="0"/>
              <a:t>, которые совершают покупки часто и на большую сумму. </a:t>
            </a:r>
            <a:r>
              <a:rPr lang="ru-RU" sz="1400" dirty="0" smtClean="0"/>
              <a:t>Можно попросить оставить отзыв и сообщить о персональном обслуживании. Делать </a:t>
            </a:r>
            <a:r>
              <a:rPr lang="ru-RU" sz="1400" dirty="0"/>
              <a:t>персональные скидки вовсе не обязательно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Необходимо удержать интерес </a:t>
            </a:r>
            <a:r>
              <a:rPr lang="ru-RU" sz="1400" b="1" dirty="0" smtClean="0"/>
              <a:t>622</a:t>
            </a:r>
            <a:r>
              <a:rPr lang="ru-RU" sz="1400" dirty="0" smtClean="0"/>
              <a:t> </a:t>
            </a:r>
            <a:r>
              <a:rPr lang="ru-RU" sz="1400" b="1" dirty="0" smtClean="0"/>
              <a:t>развивающихся клиентов. </a:t>
            </a:r>
            <a:r>
              <a:rPr lang="ru-RU" sz="1400" dirty="0" smtClean="0"/>
              <a:t>Можно </a:t>
            </a:r>
            <a:r>
              <a:rPr lang="ru-RU" sz="1400" dirty="0"/>
              <a:t>выяснить с помощью опроса, доволен ли клиент и какие у него </a:t>
            </a:r>
            <a:r>
              <a:rPr lang="ru-RU" sz="1400" dirty="0" smtClean="0"/>
              <a:t>пожелания. </a:t>
            </a:r>
            <a:r>
              <a:rPr lang="ru-RU" sz="1400" dirty="0"/>
              <a:t>Таким клиентам можно не предлагать персональные скидки, т.к. у них все шансы стать постоянными покупателями по полной стоимости.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b="1" dirty="0" smtClean="0"/>
              <a:t>166 новичкам</a:t>
            </a:r>
            <a:r>
              <a:rPr lang="ru-RU" sz="1400" dirty="0"/>
              <a:t> </a:t>
            </a:r>
            <a:r>
              <a:rPr lang="ru-RU" sz="1400" dirty="0" smtClean="0"/>
              <a:t>можно </a:t>
            </a:r>
            <a:r>
              <a:rPr lang="ru-RU" sz="1400" dirty="0"/>
              <a:t>предложить помощь в выборе продукта. Необходимо их перевести в ряды лояльных. 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b="1" dirty="0" smtClean="0"/>
              <a:t>609 лояльным </a:t>
            </a:r>
            <a:r>
              <a:rPr lang="ru-RU" sz="1400" b="1" dirty="0"/>
              <a:t>клиентам, потерявшим </a:t>
            </a:r>
            <a:r>
              <a:rPr lang="ru-RU" sz="1400" b="1" dirty="0" smtClean="0"/>
              <a:t>активность, также 323 лояльным </a:t>
            </a:r>
            <a:r>
              <a:rPr lang="ru-RU" sz="1400" b="1" dirty="0"/>
              <a:t>спящим клиентам </a:t>
            </a:r>
            <a:r>
              <a:rPr lang="ru-RU" sz="1400" b="1" dirty="0" smtClean="0"/>
              <a:t>и 1 111 спящим</a:t>
            </a:r>
            <a:r>
              <a:rPr lang="ru-RU" sz="1400" dirty="0" smtClean="0"/>
              <a:t> </a:t>
            </a:r>
            <a:r>
              <a:rPr lang="ru-RU" sz="1400" b="1" dirty="0" smtClean="0"/>
              <a:t>клиентам </a:t>
            </a:r>
            <a:r>
              <a:rPr lang="ru-RU" sz="1400" dirty="0" smtClean="0"/>
              <a:t>можно </a:t>
            </a:r>
            <a:r>
              <a:rPr lang="ru-RU" sz="1400" dirty="0"/>
              <a:t>предложить купон на скидку, бонусы, персональную товарную подборку или рассказать о распродаже</a:t>
            </a:r>
          </a:p>
          <a:p>
            <a:pPr marL="0" indent="0">
              <a:buNone/>
            </a:pPr>
            <a:r>
              <a:rPr lang="ru-RU" sz="1400" dirty="0"/>
              <a:t>На </a:t>
            </a:r>
            <a:r>
              <a:rPr lang="ru-RU" sz="1400" b="1" dirty="0" smtClean="0"/>
              <a:t>854 потерянных </a:t>
            </a:r>
            <a:r>
              <a:rPr lang="ru-RU" sz="1400" b="1" dirty="0"/>
              <a:t>клиентов</a:t>
            </a:r>
            <a:r>
              <a:rPr lang="ru-RU" sz="1400" dirty="0"/>
              <a:t> </a:t>
            </a:r>
            <a:r>
              <a:rPr lang="ru-RU" sz="1400" dirty="0" smtClean="0"/>
              <a:t>не </a:t>
            </a:r>
            <a:r>
              <a:rPr lang="ru-RU" sz="1400" dirty="0"/>
              <a:t>стоит тратить много времени и усилий. Можно попробовать их вернуть, рассказав об акциях, скидках и распродажах или написать почему выгодно оставаться с нами.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188315"/>
            <a:ext cx="6107430" cy="4630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2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054" y="24014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бъем </a:t>
            </a:r>
            <a:r>
              <a:rPr lang="ru-RU" b="1" dirty="0"/>
              <a:t>продаж на будущие 3 месяца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054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С помощью метода линейной регрессии, спрогнозирован объем продаж на будущие 3 месяца: декабрь 2011, январь 2012 и февраль 2012.</a:t>
            </a:r>
          </a:p>
          <a:p>
            <a:pPr marL="0" indent="0">
              <a:buNone/>
            </a:pPr>
            <a:r>
              <a:rPr lang="ru-RU" sz="1400" dirty="0" smtClean="0"/>
              <a:t>Ошибка прогноза равна 124 184.98</a:t>
            </a:r>
            <a:endParaRPr lang="ru-RU" sz="1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55664"/>
              </p:ext>
            </p:extLst>
          </p:nvPr>
        </p:nvGraphicFramePr>
        <p:xfrm>
          <a:off x="690416" y="2383632"/>
          <a:ext cx="5322456" cy="139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662">
                  <a:extLst>
                    <a:ext uri="{9D8B030D-6E8A-4147-A177-3AD203B41FA5}">
                      <a16:colId xmlns:a16="http://schemas.microsoft.com/office/drawing/2014/main" val="2803623822"/>
                    </a:ext>
                  </a:extLst>
                </a:gridCol>
                <a:gridCol w="1275630">
                  <a:extLst>
                    <a:ext uri="{9D8B030D-6E8A-4147-A177-3AD203B41FA5}">
                      <a16:colId xmlns:a16="http://schemas.microsoft.com/office/drawing/2014/main" val="3888996189"/>
                    </a:ext>
                  </a:extLst>
                </a:gridCol>
                <a:gridCol w="2881164">
                  <a:extLst>
                    <a:ext uri="{9D8B030D-6E8A-4147-A177-3AD203B41FA5}">
                      <a16:colId xmlns:a16="http://schemas.microsoft.com/office/drawing/2014/main" val="4204992369"/>
                    </a:ext>
                  </a:extLst>
                </a:gridCol>
              </a:tblGrid>
              <a:tr h="3485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effectLst/>
                        </a:rPr>
                        <a:t>Месяц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effectLst/>
                        </a:rPr>
                        <a:t>Год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effectLst/>
                        </a:rPr>
                        <a:t>Прогноз объема продаж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412177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 smtClean="0">
                          <a:effectLst/>
                        </a:rPr>
                        <a:t> Декабрь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2011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1 001 040,74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71988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 smtClean="0">
                          <a:effectLst/>
                        </a:rPr>
                        <a:t> Январь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2012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855 312,20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7027"/>
                  </a:ext>
                </a:extLst>
              </a:tr>
              <a:tr h="34851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 smtClean="0">
                          <a:effectLst/>
                        </a:rPr>
                        <a:t> Февраль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</a:rPr>
                        <a:t>2012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 dirty="0">
                          <a:effectLst/>
                        </a:rPr>
                        <a:t>907 707,34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26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0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 b="1" dirty="0"/>
              <a:t>В результате проведенных исследования можно дать следующие рекомендации для Департамента продаж и маркетинга:</a:t>
            </a:r>
          </a:p>
          <a:p>
            <a:pPr lvl="0"/>
            <a:r>
              <a:rPr lang="ru-RU" sz="1500" dirty="0"/>
              <a:t>Развитие продаж в других странах, т.к. объемы продаж за рубежом небольшие. Но </a:t>
            </a:r>
            <a:r>
              <a:rPr lang="ru-RU" sz="1500" dirty="0" smtClean="0"/>
              <a:t>предварительно необходимо </a:t>
            </a:r>
            <a:r>
              <a:rPr lang="ru-RU" sz="1500" dirty="0"/>
              <a:t>оценить эффективность развития данного направления.</a:t>
            </a:r>
          </a:p>
          <a:p>
            <a:pPr lvl="0"/>
            <a:r>
              <a:rPr lang="ru-RU" sz="1500" dirty="0"/>
              <a:t>Оптимизировать товарный запас в соответствии с результатом </a:t>
            </a:r>
            <a:r>
              <a:rPr lang="en-US" sz="1500" dirty="0"/>
              <a:t>ABC</a:t>
            </a:r>
            <a:r>
              <a:rPr lang="ru-RU" sz="1500" dirty="0"/>
              <a:t>-</a:t>
            </a:r>
            <a:r>
              <a:rPr lang="en-US" sz="1500" dirty="0"/>
              <a:t>XYZ</a:t>
            </a:r>
            <a:r>
              <a:rPr lang="ru-RU" sz="1500" dirty="0"/>
              <a:t>-анализа.</a:t>
            </a:r>
          </a:p>
          <a:p>
            <a:pPr lvl="0"/>
            <a:r>
              <a:rPr lang="ru-RU" sz="1500" dirty="0"/>
              <a:t>Провести маркетинговую акцию для клиентов-новичков, лояльных клиентов, потерявшим активность, лояльных спящих клиентов и спящих. Таким клиентам необходимо напомнить о нашей Компании и сделать им выгодное предложение.</a:t>
            </a:r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r>
              <a:rPr lang="ru-RU" sz="1400" dirty="0"/>
              <a:t>Построена модель прогнозирования продаж на будущие 3 месяца. По факту накопления данных по продажам за больший период времени, данную модель можно переобучить для более точного прогноза.</a:t>
            </a:r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/>
              <a:t>Н</a:t>
            </a:r>
            <a:r>
              <a:rPr lang="ru-RU" sz="1400" dirty="0" smtClean="0"/>
              <a:t>а </a:t>
            </a:r>
            <a:r>
              <a:rPr lang="ru-RU" sz="1400" dirty="0"/>
              <a:t>основе очищенных данных подготовлен </a:t>
            </a:r>
            <a:r>
              <a:rPr lang="ru-RU" sz="1400" b="1" u="sng" dirty="0">
                <a:hlinkClick r:id="rId2"/>
              </a:rPr>
              <a:t>Дашборд по продажам </a:t>
            </a:r>
            <a:r>
              <a:rPr lang="ru-RU" sz="1400" b="1" u="sng" dirty="0" smtClean="0">
                <a:hlinkClick r:id="rId2"/>
              </a:rPr>
              <a:t>E-commerce</a:t>
            </a:r>
            <a:r>
              <a:rPr lang="ru-RU" sz="1400" b="1" u="sng" dirty="0" smtClean="0"/>
              <a:t>.</a:t>
            </a:r>
            <a:endParaRPr lang="ru-RU" sz="1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9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109" y="347808"/>
            <a:ext cx="10515600" cy="492702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smtClean="0"/>
              <a:t>Дашборд доступен по ссылке: </a:t>
            </a:r>
            <a:r>
              <a:rPr lang="ru-RU" sz="1400" b="1" dirty="0" smtClean="0">
                <a:hlinkClick r:id="rId2"/>
              </a:rPr>
              <a:t>Дашборд </a:t>
            </a:r>
            <a:r>
              <a:rPr lang="ru-RU" sz="1400" b="1" dirty="0">
                <a:hlinkClick r:id="rId2"/>
              </a:rPr>
              <a:t>по продажам </a:t>
            </a:r>
            <a:r>
              <a:rPr lang="en-US" sz="1400" b="1" dirty="0">
                <a:hlinkClick r:id="rId2"/>
              </a:rPr>
              <a:t>E-commerce</a:t>
            </a:r>
            <a:endParaRPr lang="ru-RU" sz="1400" dirty="0" smtClean="0"/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8" y="840510"/>
            <a:ext cx="11472175" cy="56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80522"/>
            <a:ext cx="10515600" cy="1325563"/>
          </a:xfrm>
        </p:spPr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000" y="1235285"/>
            <a:ext cx="10515600" cy="962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В </a:t>
            </a:r>
            <a:r>
              <a:rPr lang="ru-RU" sz="1400" dirty="0"/>
              <a:t>итоговой работе проанализирован датасет  </a:t>
            </a:r>
            <a:r>
              <a:rPr lang="ru-RU" sz="1400" u="sng" dirty="0">
                <a:hlinkClick r:id="rId2"/>
              </a:rPr>
              <a:t>E-Commerce Data</a:t>
            </a:r>
            <a:r>
              <a:rPr lang="ru-RU" sz="1400" dirty="0"/>
              <a:t> с данными по онлайн-продажам </a:t>
            </a:r>
            <a:r>
              <a:rPr lang="ru-RU" sz="1400" dirty="0" smtClean="0"/>
              <a:t>британской компании с </a:t>
            </a:r>
            <a:r>
              <a:rPr lang="ru-RU" sz="1400" dirty="0"/>
              <a:t>сайта </a:t>
            </a:r>
            <a:r>
              <a:rPr lang="ru-RU" sz="1400" u="sng" dirty="0" smtClean="0">
                <a:hlinkClick r:id="rId3"/>
              </a:rPr>
              <a:t>kaggle.com</a:t>
            </a:r>
            <a:r>
              <a:rPr lang="ru-RU" sz="1400" u="sng" dirty="0"/>
              <a:t> </a:t>
            </a:r>
            <a:r>
              <a:rPr lang="ru-RU" sz="1400" dirty="0" smtClean="0"/>
              <a:t>за период 01/12/2010 </a:t>
            </a:r>
            <a:r>
              <a:rPr lang="ru-RU" sz="1400" dirty="0"/>
              <a:t>по </a:t>
            </a:r>
            <a:r>
              <a:rPr lang="ru-RU" sz="1400" dirty="0" smtClean="0"/>
              <a:t>09/12/2011.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45" y="2198255"/>
            <a:ext cx="10511146" cy="17960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5" y="4313670"/>
            <a:ext cx="10597050" cy="19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 smtClean="0"/>
              <a:t>Очистка и предобработка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364" y="1825625"/>
            <a:ext cx="7112000" cy="40302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500" dirty="0"/>
              <a:t>Датасет содержит 8 колонок и 541 909 строк. Типы данных, содержащиеся в датасете: </a:t>
            </a:r>
            <a:r>
              <a:rPr lang="en-US" sz="1500" dirty="0"/>
              <a:t>float</a:t>
            </a:r>
            <a:r>
              <a:rPr lang="ru-RU" sz="1500" dirty="0"/>
              <a:t>64, </a:t>
            </a:r>
            <a:r>
              <a:rPr lang="en-US" sz="1500" dirty="0"/>
              <a:t>int</a:t>
            </a:r>
            <a:r>
              <a:rPr lang="ru-RU" sz="1500" dirty="0"/>
              <a:t>64 и </a:t>
            </a:r>
            <a:r>
              <a:rPr lang="en-US" sz="1500" dirty="0"/>
              <a:t>object</a:t>
            </a:r>
            <a:r>
              <a:rPr lang="ru-RU" sz="1500" dirty="0"/>
              <a:t>. </a:t>
            </a:r>
          </a:p>
          <a:p>
            <a:pPr marL="0" indent="0">
              <a:buNone/>
            </a:pPr>
            <a:r>
              <a:rPr lang="ru-RU" sz="1500" dirty="0"/>
              <a:t>Столбец с датой InvoiceDate имеет тип данных object, который не предназначен для работы с датами. </a:t>
            </a:r>
            <a:r>
              <a:rPr lang="ru-RU" sz="1500" dirty="0" smtClean="0"/>
              <a:t>Тип </a:t>
            </a:r>
            <a:r>
              <a:rPr lang="ru-RU" sz="1500" dirty="0"/>
              <a:t>данных в данном </a:t>
            </a:r>
            <a:r>
              <a:rPr lang="ru-RU" sz="1500" dirty="0" smtClean="0"/>
              <a:t>столбце преобразован </a:t>
            </a:r>
            <a:r>
              <a:rPr lang="ru-RU" sz="1500" dirty="0"/>
              <a:t>в datetime. </a:t>
            </a: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Столбец </a:t>
            </a:r>
            <a:r>
              <a:rPr lang="en-US" sz="1500" dirty="0"/>
              <a:t>CustomerID</a:t>
            </a:r>
            <a:r>
              <a:rPr lang="ru-RU" sz="1500" dirty="0"/>
              <a:t> </a:t>
            </a:r>
            <a:r>
              <a:rPr lang="ru-RU" sz="1500" dirty="0" smtClean="0"/>
              <a:t>преобразован </a:t>
            </a:r>
            <a:r>
              <a:rPr lang="ru-RU" sz="1500" dirty="0"/>
              <a:t>к целочисленному, т.к. это идентификатор.</a:t>
            </a:r>
          </a:p>
          <a:p>
            <a:pPr marL="0" indent="0">
              <a:buNone/>
            </a:pPr>
            <a:r>
              <a:rPr lang="ru-RU" sz="1500" dirty="0" smtClean="0"/>
              <a:t>В </a:t>
            </a:r>
            <a:r>
              <a:rPr lang="ru-RU" sz="1500" dirty="0"/>
              <a:t>столбце </a:t>
            </a:r>
            <a:r>
              <a:rPr lang="ru-RU" sz="1500" b="1" dirty="0"/>
              <a:t>Description (Название продукта) </a:t>
            </a:r>
            <a:r>
              <a:rPr lang="ru-RU" sz="1500" dirty="0"/>
              <a:t>содержится </a:t>
            </a:r>
            <a:r>
              <a:rPr lang="ru-RU" sz="1500" b="1" dirty="0"/>
              <a:t>1 454 пропуска</a:t>
            </a:r>
            <a:r>
              <a:rPr lang="ru-RU" sz="1500" dirty="0"/>
              <a:t>, а в столбце </a:t>
            </a:r>
            <a:r>
              <a:rPr lang="ru-RU" sz="1500" b="1" dirty="0"/>
              <a:t>CustomerID (Номер клиента) 135 080 пропусков</a:t>
            </a:r>
            <a:r>
              <a:rPr lang="ru-RU" sz="1500" dirty="0"/>
              <a:t>. Строки с пропусками составляют </a:t>
            </a:r>
            <a:r>
              <a:rPr lang="ru-RU" sz="1500" b="1" dirty="0"/>
              <a:t>25%</a:t>
            </a:r>
            <a:r>
              <a:rPr lang="ru-RU" sz="1500" dirty="0"/>
              <a:t> от всего датафрейма.</a:t>
            </a:r>
          </a:p>
          <a:p>
            <a:pPr marL="0" indent="0">
              <a:buNone/>
            </a:pPr>
            <a:r>
              <a:rPr lang="ru-RU" sz="1500" dirty="0"/>
              <a:t>Всего </a:t>
            </a:r>
            <a:r>
              <a:rPr lang="ru-RU" sz="1500" b="1" dirty="0"/>
              <a:t>135 080 строк</a:t>
            </a:r>
            <a:r>
              <a:rPr lang="ru-RU" sz="1500" dirty="0"/>
              <a:t>, где есть пропуски и в описании товара, и в идентификаторе пользователя. Также в данных строках наблюдаются отрицательные и нулевые значения </a:t>
            </a:r>
            <a:r>
              <a:rPr lang="ru-RU" sz="1500" dirty="0" smtClean="0"/>
              <a:t>цены. Объяснение </a:t>
            </a:r>
            <a:r>
              <a:rPr lang="ru-RU" sz="1500" dirty="0"/>
              <a:t>этих транзакций с пропусками в данных отсутствует и лучше такие строки исключить.  </a:t>
            </a:r>
          </a:p>
          <a:p>
            <a:pPr marL="0" indent="0">
              <a:buNone/>
            </a:pPr>
            <a:r>
              <a:rPr lang="ru-RU" sz="1500" dirty="0" smtClean="0"/>
              <a:t>Наблюдаются отрицательные </a:t>
            </a:r>
            <a:r>
              <a:rPr lang="ru-RU" sz="1500" dirty="0"/>
              <a:t>значения количества товаров и нулевые значения цены товара. Можно предположить, что строки с отрицательными значениями количества товаров - возвраты товаров. Возвраты товаров нам не интересны. У нас также отсутствует объяснение происхождения записей с нулевой ценой. Удалим данные строки из датафрейма, т.к. они не несут нам полезной информации</a:t>
            </a:r>
            <a:r>
              <a:rPr lang="ru-RU" sz="1500" dirty="0" smtClean="0"/>
              <a:t>.</a:t>
            </a:r>
            <a:r>
              <a:rPr lang="ru-RU" sz="1500" dirty="0"/>
              <a:t/>
            </a:r>
            <a:br>
              <a:rPr lang="ru-RU" sz="1500" dirty="0"/>
            </a:br>
            <a:r>
              <a:rPr lang="ru-RU" sz="1500" dirty="0"/>
              <a:t> 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068" y="1197552"/>
            <a:ext cx="3230880" cy="268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068" y="4007860"/>
            <a:ext cx="34004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5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188"/>
            <a:ext cx="10515600" cy="1325563"/>
          </a:xfrm>
        </p:spPr>
        <p:txBody>
          <a:bodyPr/>
          <a:lstStyle/>
          <a:p>
            <a:r>
              <a:rPr lang="ru-RU" b="1" dirty="0" smtClean="0"/>
              <a:t>Корреляционная зависимость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 smtClean="0"/>
              <a:t>Наиболее сильную корреляцию имеют </a:t>
            </a:r>
            <a:r>
              <a:rPr lang="ru-RU" sz="1400" dirty="0"/>
              <a:t>переменные TotalPrice и Quantity (сильная прямая </a:t>
            </a:r>
            <a:r>
              <a:rPr lang="ru-RU" sz="1400" dirty="0" smtClean="0"/>
              <a:t>зависимость). Остальные </a:t>
            </a:r>
            <a:r>
              <a:rPr lang="ru-RU" sz="1400" dirty="0"/>
              <a:t>переменные имеют слабую зависимость между собой.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62" y="2815820"/>
            <a:ext cx="5876984" cy="3226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6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1325563"/>
          </a:xfrm>
        </p:spPr>
        <p:txBody>
          <a:bodyPr/>
          <a:lstStyle/>
          <a:p>
            <a:r>
              <a:rPr lang="ru-RU" b="1" dirty="0" smtClean="0"/>
              <a:t>Объем продаж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2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Объем продаж </a:t>
            </a:r>
            <a:r>
              <a:rPr lang="ru-RU" sz="1400" dirty="0"/>
              <a:t>компании за период с 01/12/2010 по 09/12/2011 составила </a:t>
            </a:r>
            <a:r>
              <a:rPr lang="ru-RU" sz="1400" b="1" dirty="0"/>
              <a:t>8 887 208.894. </a:t>
            </a:r>
          </a:p>
          <a:p>
            <a:pPr marL="0" indent="0">
              <a:buNone/>
            </a:pPr>
            <a:r>
              <a:rPr lang="ru-RU" sz="1400" dirty="0"/>
              <a:t>Н</a:t>
            </a:r>
            <a:r>
              <a:rPr lang="ru-RU" sz="1400" dirty="0" smtClean="0"/>
              <a:t>аиболее </a:t>
            </a:r>
            <a:r>
              <a:rPr lang="ru-RU" sz="1400" dirty="0"/>
              <a:t>высокая выручка в Великобритании. Она существенно выше, чем выручка в остальных странах.  </a:t>
            </a:r>
          </a:p>
          <a:p>
            <a:pPr marL="0" indent="0">
              <a:buNone/>
            </a:pPr>
            <a:r>
              <a:rPr lang="ru-RU" sz="1400" dirty="0" smtClean="0"/>
              <a:t>Гипотеза, </a:t>
            </a:r>
            <a:r>
              <a:rPr lang="ru-RU" sz="1400" dirty="0"/>
              <a:t>что </a:t>
            </a:r>
            <a:r>
              <a:rPr lang="ru-RU" sz="1400" dirty="0" smtClean="0"/>
              <a:t>продажи в других странах совершались не во всем анализируемом периоде, т.к. Компания </a:t>
            </a:r>
            <a:r>
              <a:rPr lang="ru-RU" sz="1400" dirty="0"/>
              <a:t>вышла на международный рынок недавно, либо Компания наоборот прекратила продажи в других </a:t>
            </a:r>
            <a:r>
              <a:rPr lang="ru-RU" sz="1400" dirty="0" smtClean="0"/>
              <a:t>странах, не верна. </a:t>
            </a:r>
            <a:r>
              <a:rPr lang="ru-RU" sz="1400" dirty="0"/>
              <a:t>З</a:t>
            </a:r>
            <a:r>
              <a:rPr lang="ru-RU" sz="1400" dirty="0" smtClean="0"/>
              <a:t>а пределами Великобритании </a:t>
            </a:r>
            <a:r>
              <a:rPr lang="ru-RU" sz="1400" dirty="0"/>
              <a:t>д</a:t>
            </a:r>
            <a:r>
              <a:rPr lang="ru-RU" sz="1400" dirty="0" smtClean="0"/>
              <a:t>ата самой ранней транзакции - с 01/12/2010 и самой поздней транзакции - 09/12/2011</a:t>
            </a:r>
            <a:endParaRPr lang="ru-RU" sz="1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3" y="3120275"/>
            <a:ext cx="5280660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0275"/>
            <a:ext cx="5501640" cy="3451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1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1371"/>
            <a:ext cx="10515600" cy="1325563"/>
          </a:xfrm>
        </p:spPr>
        <p:txBody>
          <a:bodyPr/>
          <a:lstStyle/>
          <a:p>
            <a:r>
              <a:rPr lang="ru-RU" b="1" dirty="0" smtClean="0"/>
              <a:t>Средний чек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469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/>
              <a:t>Самый высокий средний чек в Сингапуре, Нидерландах и Австралии.</a:t>
            </a: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В </a:t>
            </a:r>
            <a:r>
              <a:rPr lang="ru-RU" sz="1400" dirty="0"/>
              <a:t>Великобритании, где сосредоточены наиболее высокие продажи, наоборот же, средний чек составляет всего </a:t>
            </a:r>
            <a:r>
              <a:rPr lang="ru-RU" sz="1400" b="1" dirty="0"/>
              <a:t>438.80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00" y="2180590"/>
            <a:ext cx="5712345" cy="4312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3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ru-RU" b="1" dirty="0" smtClean="0"/>
              <a:t>Топ-15 товаров по объему выручки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413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Данные </a:t>
            </a:r>
            <a:r>
              <a:rPr lang="ru-RU" sz="1400" dirty="0"/>
              <a:t>товары наиболее </a:t>
            </a:r>
            <a:r>
              <a:rPr lang="ru-RU" sz="1400" dirty="0" smtClean="0"/>
              <a:t>продаваемые</a:t>
            </a:r>
            <a:r>
              <a:rPr lang="ru-RU" sz="1400" dirty="0"/>
              <a:t> </a:t>
            </a:r>
            <a:r>
              <a:rPr lang="ru-RU" sz="1400" dirty="0" smtClean="0"/>
              <a:t>и необходимо </a:t>
            </a:r>
            <a:r>
              <a:rPr lang="ru-RU" sz="1400" dirty="0"/>
              <a:t>иметь их запас на складе.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70" y="1864764"/>
            <a:ext cx="6200949" cy="4554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2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 smtClean="0"/>
              <a:t>Сезонность продаж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/>
              <a:t>Продажи в Декабре 2010 и Январе 2011 года примерно на одном уровне. </a:t>
            </a:r>
            <a:r>
              <a:rPr lang="ru-RU" sz="1400" dirty="0" smtClean="0"/>
              <a:t>С </a:t>
            </a:r>
            <a:r>
              <a:rPr lang="ru-RU" sz="1400" dirty="0"/>
              <a:t>Февраля по Май </a:t>
            </a:r>
            <a:r>
              <a:rPr lang="ru-RU" sz="1400" dirty="0" smtClean="0"/>
              <a:t>наблюдается </a:t>
            </a:r>
            <a:r>
              <a:rPr lang="ru-RU" sz="1400" dirty="0"/>
              <a:t>нестабильность продаж. С Мая по Август отсутствуют резкие скачки, продажи примерно на одном уровне. С Августа наблюдается рост продаж. В декабре 2011 продажи слабые, но </a:t>
            </a:r>
            <a:r>
              <a:rPr lang="ru-RU" sz="1400" dirty="0" smtClean="0"/>
              <a:t>это обусловлено тем, </a:t>
            </a:r>
            <a:r>
              <a:rPr lang="ru-RU" sz="1400" dirty="0"/>
              <a:t>что у нас есть данные только до 9 декабря 2011. Рост продаж ближе к концу года можно объяснить тем, что многие начинают покупать подарки к Новогодним праздникам.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51" y="2355272"/>
            <a:ext cx="6887557" cy="3833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728" y="0"/>
            <a:ext cx="10515600" cy="1325563"/>
          </a:xfrm>
        </p:spPr>
        <p:txBody>
          <a:bodyPr/>
          <a:lstStyle/>
          <a:p>
            <a:r>
              <a:rPr lang="en-US" b="1" dirty="0"/>
              <a:t>ABC</a:t>
            </a:r>
            <a:r>
              <a:rPr lang="ru-RU" b="1" dirty="0"/>
              <a:t>-</a:t>
            </a:r>
            <a:r>
              <a:rPr lang="en-US" b="1" dirty="0"/>
              <a:t>XYZ</a:t>
            </a:r>
            <a:r>
              <a:rPr lang="ru-RU" b="1" dirty="0" smtClean="0"/>
              <a:t>-анализ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81" y="1074970"/>
            <a:ext cx="3576782" cy="219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73" y="1074970"/>
            <a:ext cx="4060537" cy="21932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41745" y="3371273"/>
            <a:ext cx="11471565" cy="2854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/>
              <a:t>810 товарных позиций </a:t>
            </a:r>
            <a:r>
              <a:rPr lang="ru-RU" sz="1400" dirty="0"/>
              <a:t>(далее – </a:t>
            </a:r>
            <a:r>
              <a:rPr lang="ru-RU" sz="1400" dirty="0" smtClean="0"/>
              <a:t>ТП) дают </a:t>
            </a:r>
            <a:r>
              <a:rPr lang="ru-RU" sz="1400" dirty="0"/>
              <a:t>80% </a:t>
            </a:r>
            <a:r>
              <a:rPr lang="ru-RU" sz="1400" dirty="0" smtClean="0"/>
              <a:t>выручки (группа </a:t>
            </a:r>
            <a:r>
              <a:rPr lang="en-US" sz="1400" dirty="0" smtClean="0"/>
              <a:t>A</a:t>
            </a:r>
            <a:r>
              <a:rPr lang="ru-RU" sz="1400" b="1" dirty="0" smtClean="0"/>
              <a:t>), </a:t>
            </a:r>
            <a:r>
              <a:rPr lang="ru-RU" sz="1400" b="1" dirty="0"/>
              <a:t>992 ТП </a:t>
            </a:r>
            <a:r>
              <a:rPr lang="ru-RU" sz="1400" dirty="0" smtClean="0"/>
              <a:t>формируют </a:t>
            </a:r>
            <a:r>
              <a:rPr lang="ru-RU" sz="1400" dirty="0"/>
              <a:t>15% выручки </a:t>
            </a:r>
            <a:r>
              <a:rPr lang="ru-RU" sz="1400" dirty="0" smtClean="0"/>
              <a:t> (группа </a:t>
            </a:r>
            <a:r>
              <a:rPr lang="en-US" sz="1400" dirty="0" smtClean="0"/>
              <a:t>B) </a:t>
            </a:r>
            <a:r>
              <a:rPr lang="ru-RU" sz="1400" dirty="0" smtClean="0"/>
              <a:t>и </a:t>
            </a:r>
            <a:r>
              <a:rPr lang="ru-RU" sz="1400" b="1" dirty="0" smtClean="0"/>
              <a:t>2075 ТП</a:t>
            </a:r>
            <a:r>
              <a:rPr lang="ru-RU" sz="1400" dirty="0" smtClean="0"/>
              <a:t>, </a:t>
            </a:r>
            <a:r>
              <a:rPr lang="ru-RU" sz="1400" dirty="0"/>
              <a:t>которые дают всего 5% от </a:t>
            </a:r>
            <a:r>
              <a:rPr lang="ru-RU" sz="1400" dirty="0" smtClean="0"/>
              <a:t>выручки</a:t>
            </a:r>
            <a:r>
              <a:rPr lang="en-US" sz="1400" dirty="0" smtClean="0"/>
              <a:t> (</a:t>
            </a:r>
            <a:r>
              <a:rPr lang="ru-RU" sz="1400" dirty="0" smtClean="0"/>
              <a:t>группа </a:t>
            </a:r>
            <a:r>
              <a:rPr lang="en-US" sz="1400" dirty="0" smtClean="0"/>
              <a:t>C).</a:t>
            </a:r>
          </a:p>
          <a:p>
            <a:pPr marL="0" indent="0">
              <a:buNone/>
            </a:pPr>
            <a:r>
              <a:rPr lang="ru-RU" sz="1400" dirty="0"/>
              <a:t>ТП со стабильным </a:t>
            </a:r>
            <a:r>
              <a:rPr lang="ru-RU" sz="1400" dirty="0" smtClean="0"/>
              <a:t>спросом</a:t>
            </a:r>
            <a:r>
              <a:rPr lang="en-US" sz="1400" dirty="0" smtClean="0"/>
              <a:t> (X)</a:t>
            </a:r>
            <a:r>
              <a:rPr lang="ru-RU" sz="1400" dirty="0" smtClean="0"/>
              <a:t> </a:t>
            </a:r>
            <a:r>
              <a:rPr lang="ru-RU" sz="1400" dirty="0"/>
              <a:t>и условно стабильным </a:t>
            </a:r>
            <a:r>
              <a:rPr lang="ru-RU" sz="1400" dirty="0" smtClean="0"/>
              <a:t>спросом</a:t>
            </a:r>
            <a:r>
              <a:rPr lang="en-US" sz="1400" dirty="0" smtClean="0"/>
              <a:t> (Y)</a:t>
            </a:r>
            <a:r>
              <a:rPr lang="ru-RU" sz="1400" dirty="0" smtClean="0"/>
              <a:t> </a:t>
            </a:r>
            <a:r>
              <a:rPr lang="ru-RU" sz="1400" b="1" dirty="0" smtClean="0"/>
              <a:t>62 </a:t>
            </a:r>
            <a:r>
              <a:rPr lang="ru-RU" sz="1400" b="1" dirty="0"/>
              <a:t>и 36 ТП </a:t>
            </a:r>
            <a:r>
              <a:rPr lang="ru-RU" sz="1400" dirty="0" smtClean="0"/>
              <a:t>соответственно. </a:t>
            </a:r>
            <a:r>
              <a:rPr lang="ru-RU" sz="1400" b="1" dirty="0" smtClean="0"/>
              <a:t>2463 </a:t>
            </a:r>
            <a:r>
              <a:rPr lang="ru-RU" sz="1400" b="1" dirty="0"/>
              <a:t>ТП </a:t>
            </a:r>
            <a:r>
              <a:rPr lang="ru-RU" sz="1400" dirty="0"/>
              <a:t>имеют нестабильный </a:t>
            </a:r>
            <a:r>
              <a:rPr lang="ru-RU" sz="1400" dirty="0" smtClean="0"/>
              <a:t>спрос</a:t>
            </a:r>
            <a:r>
              <a:rPr lang="en-US" sz="1400" dirty="0" smtClean="0"/>
              <a:t> (Z).</a:t>
            </a:r>
            <a:endParaRPr lang="ru-RU" sz="1400" dirty="0"/>
          </a:p>
          <a:p>
            <a:pPr marL="0" lvl="0" indent="0">
              <a:buNone/>
            </a:pPr>
            <a:r>
              <a:rPr lang="ru-RU" sz="1400" b="1" dirty="0"/>
              <a:t>Товары из групп AX и BX</a:t>
            </a:r>
            <a:r>
              <a:rPr lang="ru-RU" sz="1400" dirty="0"/>
              <a:t> (</a:t>
            </a:r>
            <a:r>
              <a:rPr lang="ru-RU" sz="1400" b="1" dirty="0"/>
              <a:t>1 ТП</a:t>
            </a:r>
            <a:r>
              <a:rPr lang="ru-RU" sz="1400" dirty="0"/>
              <a:t>) обеспечивают основной доход и при этом стабильно продаются. Они всегда должны быть на складе. </a:t>
            </a:r>
            <a:endParaRPr lang="ru-RU" sz="1400" dirty="0" smtClean="0"/>
          </a:p>
          <a:p>
            <a:pPr marL="0" lvl="0" indent="0">
              <a:buNone/>
            </a:pPr>
            <a:r>
              <a:rPr lang="ru-RU" sz="1400" b="1" dirty="0" smtClean="0"/>
              <a:t>Группы </a:t>
            </a:r>
            <a:r>
              <a:rPr lang="ru-RU" sz="1400" b="1" dirty="0"/>
              <a:t>АY и BY (10 ТП</a:t>
            </a:r>
            <a:r>
              <a:rPr lang="ru-RU" sz="1400" b="1" dirty="0" smtClean="0"/>
              <a:t>)</a:t>
            </a:r>
            <a:r>
              <a:rPr lang="ru-RU" sz="1400" dirty="0" smtClean="0"/>
              <a:t> </a:t>
            </a:r>
            <a:r>
              <a:rPr lang="ru-RU" sz="1400" dirty="0"/>
              <a:t>тоже высокий доход, но стабильность продаж уже ниже. По этим товарам на складе необходимо создать дополнительные резервы, на случай роста спроса в отдельные периоды</a:t>
            </a:r>
            <a:r>
              <a:rPr lang="ru-RU" sz="1400" dirty="0" smtClean="0"/>
              <a:t>.</a:t>
            </a:r>
          </a:p>
          <a:p>
            <a:pPr marL="0" lvl="0" indent="0">
              <a:buNone/>
            </a:pPr>
            <a:r>
              <a:rPr lang="ru-RU" sz="1400" b="1" dirty="0" smtClean="0"/>
              <a:t>Группы </a:t>
            </a:r>
            <a:r>
              <a:rPr lang="ru-RU" sz="1400" b="1" dirty="0"/>
              <a:t>AZ и BZ</a:t>
            </a:r>
            <a:r>
              <a:rPr lang="ru-RU" sz="1400" dirty="0"/>
              <a:t> (</a:t>
            </a:r>
            <a:r>
              <a:rPr lang="ru-RU" sz="1400" b="1" dirty="0"/>
              <a:t>1 786 ТП</a:t>
            </a:r>
            <a:r>
              <a:rPr lang="ru-RU" sz="1400" dirty="0"/>
              <a:t>) </a:t>
            </a:r>
            <a:r>
              <a:rPr lang="ru-RU" sz="1400" dirty="0" smtClean="0"/>
              <a:t>приносят </a:t>
            </a:r>
            <a:r>
              <a:rPr lang="ru-RU" sz="1400" dirty="0"/>
              <a:t>существенный </a:t>
            </a:r>
            <a:r>
              <a:rPr lang="ru-RU" sz="1400" dirty="0" smtClean="0"/>
              <a:t>доход, но </a:t>
            </a:r>
            <a:r>
              <a:rPr lang="ru-RU" sz="1400" dirty="0"/>
              <a:t>спрос на них почти невозможно спрогнозировать. </a:t>
            </a:r>
            <a:endParaRPr lang="ru-RU" sz="1400" dirty="0" smtClean="0"/>
          </a:p>
          <a:p>
            <a:pPr marL="0" lvl="0" indent="0">
              <a:buNone/>
            </a:pPr>
            <a:r>
              <a:rPr lang="ru-RU" sz="1400" b="1" dirty="0" smtClean="0"/>
              <a:t>Группа CX (61 ТП)</a:t>
            </a:r>
            <a:r>
              <a:rPr lang="ru-RU" sz="1400" dirty="0" smtClean="0"/>
              <a:t> продается стабильно, но в небольших объемах. По этой позиции нужно создать постоянный запас, исходя из среднего объема продаж.</a:t>
            </a:r>
          </a:p>
          <a:p>
            <a:pPr marL="0" lvl="0" indent="0">
              <a:buNone/>
            </a:pPr>
            <a:r>
              <a:rPr lang="ru-RU" sz="1400" b="1" dirty="0" smtClean="0"/>
              <a:t>Группа </a:t>
            </a:r>
            <a:r>
              <a:rPr lang="ru-RU" sz="1400" b="1" dirty="0"/>
              <a:t>CY (26 ТП)</a:t>
            </a:r>
            <a:r>
              <a:rPr lang="ru-RU" sz="1400" dirty="0"/>
              <a:t> — небольшие объемы продаж и невысокая стабильность. Запасы этой группы нужно создавать по остаточному </a:t>
            </a:r>
            <a:r>
              <a:rPr lang="ru-RU" sz="1400" dirty="0" smtClean="0"/>
              <a:t>принципу.</a:t>
            </a:r>
          </a:p>
          <a:p>
            <a:pPr marL="0" lvl="0" indent="0">
              <a:buNone/>
            </a:pPr>
            <a:r>
              <a:rPr lang="ru-RU" sz="1400" b="1" dirty="0" smtClean="0"/>
              <a:t>Группа </a:t>
            </a:r>
            <a:r>
              <a:rPr lang="ru-RU" sz="1400" b="1" dirty="0"/>
              <a:t>CZ (1 677 ТП)</a:t>
            </a:r>
            <a:r>
              <a:rPr lang="ru-RU" sz="1400" dirty="0"/>
              <a:t> — самые низкие объемы выручки, при этом спрос невозможно спрогнозировать. Сюда относятся товары, которые уже перестали пользоваться спросом. Запасы по этой категории обычно не создают, работают под заказ. Но! В эту группу могут попасть и новинки. 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" y="1076866"/>
            <a:ext cx="4033982" cy="2193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707</Words>
  <Application>Microsoft Office PowerPoint</Application>
  <PresentationFormat>Широкоэкранный</PresentationFormat>
  <Paragraphs>66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Анализ продаж e-commerce (исследование данных, поиск инсайтов, составление рекомендаций стейкхолдерам, построение модели)</vt:lpstr>
      <vt:lpstr>Введение</vt:lpstr>
      <vt:lpstr>Очистка и предобработка данных</vt:lpstr>
      <vt:lpstr>Корреляционная зависимость</vt:lpstr>
      <vt:lpstr>Объем продаж</vt:lpstr>
      <vt:lpstr>Средний чек</vt:lpstr>
      <vt:lpstr>Топ-15 товаров по объему выручки</vt:lpstr>
      <vt:lpstr>Сезонность продаж</vt:lpstr>
      <vt:lpstr>ABC-XYZ-анализ</vt:lpstr>
      <vt:lpstr>RFM-анализ</vt:lpstr>
      <vt:lpstr>Объем продаж на будущие 3 месяца </vt:lpstr>
      <vt:lpstr>Вывод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продаж e-commerce (исследование данных, поиск инсайтов, составление рекомендаций стейкхолдерам, построение модели)</dc:title>
  <dc:creator>lazareva.elena.r52@outlook.com</dc:creator>
  <cp:lastModifiedBy>lazareva.elena.r52@outlook.com</cp:lastModifiedBy>
  <cp:revision>33</cp:revision>
  <dcterms:created xsi:type="dcterms:W3CDTF">2021-07-31T11:01:53Z</dcterms:created>
  <dcterms:modified xsi:type="dcterms:W3CDTF">2021-08-01T12:10:24Z</dcterms:modified>
</cp:coreProperties>
</file>