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ntonwhitehouse5.archives.gov/WH/Accomplishments/eightyears-06.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full-time-minimum-wage-workers-cant-afford-rent-anywhere-us-2020-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dc3c28d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dc3c28d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Does the data have a sufficient size and credibility fit for data analysis?</a:t>
            </a:r>
            <a:r>
              <a:rPr lang="en" sz="1200">
                <a:solidFill>
                  <a:srgbClr val="D5D5D5"/>
                </a:solidFill>
                <a:highlight>
                  <a:srgbClr val="383838"/>
                </a:highlight>
                <a:latin typeface="Roboto"/>
                <a:ea typeface="Roboto"/>
                <a:cs typeface="Roboto"/>
                <a:sym typeface="Roboto"/>
              </a:rPr>
              <a:t> Yes, because the dataset has at least 30 samples within it and are from credible government websites.</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What is the total crime rate in the US?</a:t>
            </a:r>
            <a:r>
              <a:rPr lang="en" sz="1200">
                <a:solidFill>
                  <a:srgbClr val="D5D5D5"/>
                </a:solidFill>
                <a:highlight>
                  <a:srgbClr val="383838"/>
                </a:highlight>
                <a:latin typeface="Roboto"/>
                <a:ea typeface="Roboto"/>
                <a:cs typeface="Roboto"/>
                <a:sym typeface="Roboto"/>
              </a:rPr>
              <a:t> The total crime per 100,000 people in the United States is 17329.1, giving an estimate of 3.5%.</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What is the total Unemployment rate in the US</a:t>
            </a:r>
            <a:r>
              <a:rPr lang="en" sz="1200">
                <a:solidFill>
                  <a:srgbClr val="D5D5D5"/>
                </a:solidFill>
                <a:highlight>
                  <a:srgbClr val="383838"/>
                </a:highlight>
                <a:latin typeface="Roboto"/>
                <a:ea typeface="Roboto"/>
                <a:cs typeface="Roboto"/>
                <a:sym typeface="Roboto"/>
              </a:rPr>
              <a:t> We got that the unemployment rate in the United States is 5.74%</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Which states in the United states have the highest crime rates?</a:t>
            </a:r>
            <a:r>
              <a:rPr lang="en" sz="1200">
                <a:solidFill>
                  <a:srgbClr val="D5D5D5"/>
                </a:solidFill>
                <a:highlight>
                  <a:srgbClr val="383838"/>
                </a:highlight>
                <a:latin typeface="Roboto"/>
                <a:ea typeface="Roboto"/>
                <a:cs typeface="Roboto"/>
                <a:sym typeface="Roboto"/>
              </a:rPr>
              <a:t> The top 3 states with the highest crime rate are: Nevada, Alaska, Tennessee.</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What year between 1960-2014 had the highest violent crimes, and why?</a:t>
            </a:r>
            <a:r>
              <a:rPr lang="en" sz="1200">
                <a:solidFill>
                  <a:srgbClr val="D5D5D5"/>
                </a:solidFill>
                <a:highlight>
                  <a:srgbClr val="383838"/>
                </a:highlight>
                <a:latin typeface="Roboto"/>
                <a:ea typeface="Roboto"/>
                <a:cs typeface="Roboto"/>
                <a:sym typeface="Roboto"/>
              </a:rPr>
              <a:t> The year with the highest crime rate is 1992, because most states are lacking resources and police officers. According to the Clinton and Gore historical website, widespread instances of gun violence and lack of the aforementioned resources and common sense gun laws triggered contributed in the skyrocketing of crime rate for the US. The Clinto administration enacted several policies to help reduce the level of crime and restrict access to high powered arms. </a:t>
            </a:r>
            <a:r>
              <a:rPr lang="en" sz="1200" u="sng">
                <a:solidFill>
                  <a:schemeClr val="hlink"/>
                </a:solidFill>
                <a:highlight>
                  <a:srgbClr val="383838"/>
                </a:highlight>
                <a:latin typeface="Roboto"/>
                <a:ea typeface="Roboto"/>
                <a:cs typeface="Roboto"/>
                <a:sym typeface="Roboto"/>
                <a:hlinkClick r:id="rId2"/>
              </a:rPr>
              <a:t>Reference Link</a:t>
            </a:r>
            <a:endParaRPr sz="1200" u="sng">
              <a:solidFill>
                <a:schemeClr val="hlink"/>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How does unemployment level affect crime rate?</a:t>
            </a:r>
            <a:r>
              <a:rPr lang="en" sz="1200">
                <a:solidFill>
                  <a:srgbClr val="D5D5D5"/>
                </a:solidFill>
                <a:highlight>
                  <a:srgbClr val="383838"/>
                </a:highlight>
                <a:latin typeface="Roboto"/>
                <a:ea typeface="Roboto"/>
                <a:cs typeface="Roboto"/>
                <a:sym typeface="Roboto"/>
              </a:rPr>
              <a:t> We found out that there is a positive correlation between the unemployment rate and the crime rate in the year 2014, for the 50 states. Therefore, we can conclude that unemployment affects the crime rate.</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How does poverty level affect crime rate?</a:t>
            </a:r>
            <a:r>
              <a:rPr lang="en" sz="1200">
                <a:solidFill>
                  <a:srgbClr val="D5D5D5"/>
                </a:solidFill>
                <a:highlight>
                  <a:srgbClr val="383838"/>
                </a:highlight>
                <a:latin typeface="Roboto"/>
                <a:ea typeface="Roboto"/>
                <a:cs typeface="Roboto"/>
                <a:sym typeface="Roboto"/>
              </a:rPr>
              <a:t> Poverty affects the Crime rate ...</a:t>
            </a:r>
            <a:endParaRPr sz="1200">
              <a:solidFill>
                <a:srgbClr val="D5D5D5"/>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b="1" lang="en" sz="1200">
                <a:solidFill>
                  <a:srgbClr val="D5D5D5"/>
                </a:solidFill>
                <a:highlight>
                  <a:srgbClr val="383838"/>
                </a:highlight>
                <a:latin typeface="Roboto"/>
                <a:ea typeface="Roboto"/>
                <a:cs typeface="Roboto"/>
                <a:sym typeface="Roboto"/>
              </a:rPr>
              <a:t>What can we learn from the relationship between unemployment rate and crime rate.</a:t>
            </a:r>
            <a:r>
              <a:rPr lang="en" sz="1200">
                <a:solidFill>
                  <a:srgbClr val="D5D5D5"/>
                </a:solidFill>
                <a:highlight>
                  <a:srgbClr val="383838"/>
                </a:highlight>
                <a:latin typeface="Roboto"/>
                <a:ea typeface="Roboto"/>
                <a:cs typeface="Roboto"/>
                <a:sym typeface="Roboto"/>
              </a:rPr>
              <a:t> Between unemployment and crime rate we can see that states with a high unemployment rate have a higher crime rate.</a:t>
            </a:r>
            <a:endParaRPr sz="1200">
              <a:solidFill>
                <a:srgbClr val="D5D5D5"/>
              </a:solidFill>
              <a:highlight>
                <a:srgbClr val="383838"/>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dc3c28d7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dc3c28d7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dc3c28d7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dc3c28d7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dc3c28d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dc3c28d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That violent crime rate from 1960 - 1992 was on the rise then from 1993 to 2014 violent crime began to decrease and then even out.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The south and midwest region of the US have higher crime rates than other regions.</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Poverty from 1994 to 2000 was dropping and then from 2001 onwards poverty starts to rise agai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dc3c28d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dc3c28d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c3c28d7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c3c28d7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d8a957e1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d8a957e1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d8a957e1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d8a957e1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8a957e1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d8a957e1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dc3c28d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dc3c28d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3908473d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3908473d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Who knows someone who has lost their job as a result of the pandemic? Our hypothesis is that we believe that there is a positive relationship between crime rate in the United States and unemployment. This topic became an interest to our team based on the  current state of our economy in the US. As the pandemic rages, more and more jobs are being shut down and millions of people are being affected. I’m sure some of you can identify someone you know right now that has been affected by the pandemic.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dc3c28d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dc3c28d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In business we talk of opportunity costs, which represent the risks and benefits associated with making a decision. When an individual loses their job, like in this pandemic economy, they experience a lot of distress and understandably so. Financial security is lost, and they begin weighing their options.From Business insider,  Minimum wage jobs are not necessarily gainful employment, as they cannot afford rent on a full time basis. (</a:t>
            </a:r>
            <a:r>
              <a:rPr lang="en" sz="1300" u="sng">
                <a:solidFill>
                  <a:srgbClr val="1155CC"/>
                </a:solidFill>
                <a:hlinkClick r:id="rId2">
                  <a:extLst>
                    <a:ext uri="{A12FA001-AC4F-418D-AE19-62706E023703}">
                      <ahyp:hlinkClr val="tx"/>
                    </a:ext>
                  </a:extLst>
                </a:hlinkClick>
              </a:rPr>
              <a:t>Link</a:t>
            </a:r>
            <a:r>
              <a:rPr lang="en" sz="1300">
                <a:solidFill>
                  <a:schemeClr val="dk1"/>
                </a:solidFill>
              </a:rPr>
              <a:t>) So because of this, the opportunity costs of turning to crime severely decrease, because the bills do not care if you are employed or not.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Assuming our hypothesis is true, Unemployment and crime rate do not help businesses. You can’t hire someone that is sitting in jail trying to survive from being unemployed.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So businesses can do their part by offering competitive compensation packages that would entice people to increase the opportunity cost of crime, in favor of what they now consider gainful employment.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dc3c28d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dc3c28d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Now with our hypothesis and how businesses can be affected by unemployment and crime rate, we move to our research questions:</a:t>
            </a:r>
            <a:endParaRPr sz="1300">
              <a:solidFill>
                <a:schemeClr val="dk1"/>
              </a:solidFill>
            </a:endParaRPr>
          </a:p>
          <a:p>
            <a:pPr indent="0" lvl="0" marL="457200" rtl="0" algn="l">
              <a:lnSpc>
                <a:spcPct val="115000"/>
              </a:lnSpc>
              <a:spcBef>
                <a:spcPts val="600"/>
              </a:spcBef>
              <a:spcAft>
                <a:spcPts val="0"/>
              </a:spcAft>
              <a:buNone/>
            </a:pPr>
            <a:r>
              <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Does the data have a sufficient size and credibility fit for data analysis?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What is the total crime rate in the US?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What is the total Unemployment rate in the US?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Which states in the United states have the highest crime rates?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What year between 1960-2014 had the highest violent crimes, and why?</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How does unemployment level affect crime rate?</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How does poverty level affect crime rate?</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 sz="1200">
                <a:solidFill>
                  <a:srgbClr val="212121"/>
                </a:solidFill>
                <a:highlight>
                  <a:schemeClr val="lt1"/>
                </a:highlight>
                <a:latin typeface="Roboto"/>
                <a:ea typeface="Roboto"/>
                <a:cs typeface="Roboto"/>
                <a:sym typeface="Roboto"/>
              </a:rPr>
              <a:t>What can we learn from the relationship between unemployment rate and crime rate.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dc3c28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dc3c28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For our datasets it was necessary to strip out irrelevant information to assist in analyzing our data. We deleted irrelevant information such as info on 2015, and percentage difference in crime rate from the crime rates excel document. We also had to delete spaces in the unemployment rate of the 50 states for our merge in the data exploration stage, which cause us a lot of trouble. If you wish to have access to any of the data that we used in the upcoming analysis, feel free to let us know.      </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c3c28d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dc3c28d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First, we imported five datasets as data frames. Then we merged the first two and the last three and created two separate data frames. The first one shows the total number of violent crimes in the United States per year for 1960- 2014. Violent Crimes include homicides, assaults, rapes, robberies, abductions, and harassment. The second one shows the poverty rate for each year 1990-2014. After merging these two, we got a data frame representing the total number of violent crimes compared to the total poverty rate. The third one shows the crime rate of each state of the year 2014. The fourth one shows the Unemployment rate of each state for the year 2014. On the last one, we get the state names and their codes and abbreviation. After merging these three, we got a data frame representing Crime Rate compared to all the state's unemployment rates for 2014.</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dbd0acee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dbd0acee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After exploring the data, we moved to the part when we have to analyze them.  We created a linear regression between the unemployment and crime rate, and the poverty and crime rate. As we can see, both have a positive correlation, but specifically, the second one has a stronger positive correlation.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dc3c28d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dc3c28d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also found the 10 States with the highest crime rate for 2014. For the top 5, we have Nevada, Alaska, Tennessee, New Mexico, and Louisiana.  In addition to that, based on the states' crime rate and unemployment rate, we calculated an approximation of the crime and unemployment rate for 2014. Surprisingly, our estimates were close to the actual values.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dc3c28d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dc3c28d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Next, we can show a representation of the Crime rates around the United States. Yellow shows the highest crime rate, and dark blue shows the lowest crime rate. So, you do not want to move to TN.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lab.research.google.com/drive/17yO6GHoT_B8iIodGrnbHpX1uL0SMYnHn#" TargetMode="External"/><Relationship Id="rId4" Type="http://schemas.openxmlformats.org/officeDocument/2006/relationships/hyperlink" Target="https://colab.research.google.com/drive/17yO6GHoT_B8iIodGrnbHpX1uL0SMYnH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drive/17yO6GHoT_B8iIodGrnbHpX1uL0SMYnHn#" TargetMode="External"/><Relationship Id="rId4" Type="http://schemas.openxmlformats.org/officeDocument/2006/relationships/hyperlink" Target="https://colab.research.google.com/drive/17yO6GHoT_B8iIodGrnbHpX1uL0SMYnHn#" TargetMode="External"/><Relationship Id="rId5" Type="http://schemas.openxmlformats.org/officeDocument/2006/relationships/hyperlink" Target="https://colab.research.google.com/drive/17yO6GHoT_B8iIodGrnbHpX1uL0SMYnH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lab.research.google.com/drive/17yO6GHoT_B8iIodGrnbHpX1uL0SMYnHn#" TargetMode="External"/><Relationship Id="rId4" Type="http://schemas.openxmlformats.org/officeDocument/2006/relationships/hyperlink" Target="https://colab.research.google.com/drive/17yO6GHoT_B8iIodGrnbHpX1uL0SMYnH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lab.research.google.com/drive/17yO6GHoT_B8iIodGrnbHpX1uL0SMYnHn#" TargetMode="External"/><Relationship Id="rId4" Type="http://schemas.openxmlformats.org/officeDocument/2006/relationships/hyperlink" Target="https://colab.research.google.com/drive/17yO6GHoT_B8iIodGrnbHpX1uL0SMYnH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oogle.com/url?sa=i&amp;url=https%3A%2F%2Fwww.euractiv.com%2Fsection%2Fsocial-europe-jobs%2Fnews%2Fnon-eu-citizens-twice-as-likely-to-be-unemployed%2F&amp;psig=AOvVaw2f8-JQMqcFRVjDBWaQXyuz&amp;ust=1601678469599000&amp;source=images&amp;cd=vfe&amp;ved=0CAIQjRxqFwoTCKCo5_G7lOwCFQAAAAAdAAAAABAD" TargetMode="External"/><Relationship Id="rId4" Type="http://schemas.openxmlformats.org/officeDocument/2006/relationships/hyperlink" Target="https://www.google.com/imgres?imgurl=https%3A%2F%2Fst4.depositphotos.com%2F1968353%2F19808%2Fv%2F600%2Fdepositphotos_198081812-stock-video-animation-old-grunge-locked-prison.jpg&amp;imgrefurl=https%3A%2F%2Fdepositphotos.com%2Fstock-footage%2Fjail.html&amp;tbnid=Zf3zjgJYfnbrXM&amp;vet=12ahUKEwi5zPHeupTsAhUE-awKHd4eAjcQMygNegUIARCbAQ..i&amp;docid=mle_noZqfv7cXM&amp;w=608&amp;h=342&amp;q=locked%20in%20jail%20&amp;ved=2ahUKEwi5zPHeupTsAhUE-awKHd4eAjcQMygNegUIARCbAQ" TargetMode="External"/><Relationship Id="rId5" Type="http://schemas.openxmlformats.org/officeDocument/2006/relationships/hyperlink" Target="https://www.google.com/imgres?imgurl=https%3A%2F%2Fbloximages.newyork1.vip.townnews.com%2Fwpsdlocal6.com%2Fcontent%2Ftncms%2Fassets%2Fv3%2Feditorial%2Fd%2F27%2Fd27a4722-6cfa-11ea-b83a-032551c9cede%2F5e789fc3aeed3.image.jpg%3Fresize%3D1200%252C675&amp;imgrefurl=https%3A%2F%2Fwww.wpsdlocal6.com%2Fnews%2Flist-of-non-essential-businesses-to-be-closed-in-kentucky%2Farticle_5ce26712-6cf8-11ea-b1b2-93f7d4dc1b90.html&amp;tbnid=xRNXkdAAnvPdcM&amp;vet=12ahUKEwjy6PPhu5TsAhUDhawKHcwRC9EQMygCegUIARC5AQ..i&amp;docid=FhB4kFTC8V_KHM&amp;w=1200&amp;h=675&amp;q=Businesses%20closed&amp;ved=2ahUKEwjy6PPhu5TsAhUDhawKHcwRC9EQMygCegUIARC5AQ" TargetMode="External"/><Relationship Id="rId6" Type="http://schemas.openxmlformats.org/officeDocument/2006/relationships/hyperlink" Target="https://www.google.com/imgres?imgurl=http%3A%2F%2Fquestgarden.com%2F59%2F88%2F5%2F080316082938%2Fimages%2FCelebration_of_Light___Canada_by_anvi.jpg&amp;imgrefurl=http%3A%2F%2Fquestgarden.com%2F59%2F88%2F5%2F080316082938%2Fconclusion.htm&amp;tbnid=GdLycbyVd-Eh1M&amp;vet=12ahUKEwjCooe1jJbsAhVCRs0KHb-NAe8QMygHegUIARCsAQ..i&amp;docid=DxqcaQFuhH8XYM&amp;w=300&amp;h=377&amp;itg=1&amp;q=conclusion%20celebration&amp;ved=2ahUKEwjCooe1jJbsAhVCRs0KHb-NAe8QMygHegUIARCsA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36428" y="1403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Crime Rates and Unemployment Level</a:t>
            </a:r>
            <a:endParaRPr>
              <a:solidFill>
                <a:srgbClr val="000000"/>
              </a:solidFill>
            </a:endParaRPr>
          </a:p>
        </p:txBody>
      </p:sp>
      <p:sp>
        <p:nvSpPr>
          <p:cNvPr id="129" name="Google Shape;129;p13"/>
          <p:cNvSpPr txBox="1"/>
          <p:nvPr>
            <p:ph idx="1" type="subTitle"/>
          </p:nvPr>
        </p:nvSpPr>
        <p:spPr>
          <a:xfrm>
            <a:off x="2236425" y="29012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000000"/>
                </a:solidFill>
              </a:rPr>
              <a:t>An exploration  of the relationship between reported crime in the US and unemployment Level </a:t>
            </a:r>
            <a:endParaRPr i="1">
              <a:solidFill>
                <a:srgbClr val="000000"/>
              </a:solidFill>
            </a:endParaRPr>
          </a:p>
        </p:txBody>
      </p:sp>
      <p:sp>
        <p:nvSpPr>
          <p:cNvPr id="130" name="Google Shape;130;p13"/>
          <p:cNvSpPr txBox="1"/>
          <p:nvPr/>
        </p:nvSpPr>
        <p:spPr>
          <a:xfrm>
            <a:off x="5952225" y="4226950"/>
            <a:ext cx="26127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By Jeremy Campbell, Eleni Lazaridou, and Bryan Epperson</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Summarized Results of the Analysis Part 1: Total Violent Crime in the US</a:t>
            </a:r>
            <a:endParaRPr>
              <a:solidFill>
                <a:srgbClr val="000000"/>
              </a:solidFill>
            </a:endParaRPr>
          </a:p>
        </p:txBody>
      </p:sp>
      <p:sp>
        <p:nvSpPr>
          <p:cNvPr id="199" name="Google Shape;19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22"/>
          <p:cNvPicPr preferRelativeResize="0"/>
          <p:nvPr/>
        </p:nvPicPr>
        <p:blipFill>
          <a:blip r:embed="rId3">
            <a:alphaModFix/>
          </a:blip>
          <a:stretch>
            <a:fillRect/>
          </a:stretch>
        </p:blipFill>
        <p:spPr>
          <a:xfrm>
            <a:off x="819150" y="1990725"/>
            <a:ext cx="3373189" cy="24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Summarized Results of the Analysis Part 2: Poverty Rate</a:t>
            </a:r>
            <a:endParaRPr>
              <a:solidFill>
                <a:srgbClr val="000000"/>
              </a:solidFill>
            </a:endParaRPr>
          </a:p>
        </p:txBody>
      </p:sp>
      <p:sp>
        <p:nvSpPr>
          <p:cNvPr id="206" name="Google Shape;20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3"/>
          <p:cNvPicPr preferRelativeResize="0"/>
          <p:nvPr/>
        </p:nvPicPr>
        <p:blipFill>
          <a:blip r:embed="rId3">
            <a:alphaModFix/>
          </a:blip>
          <a:stretch>
            <a:fillRect/>
          </a:stretch>
        </p:blipFill>
        <p:spPr>
          <a:xfrm>
            <a:off x="819150" y="1990724"/>
            <a:ext cx="5204775" cy="2585300"/>
          </a:xfrm>
          <a:prstGeom prst="rect">
            <a:avLst/>
          </a:prstGeom>
          <a:noFill/>
          <a:ln>
            <a:noFill/>
          </a:ln>
        </p:spPr>
      </p:pic>
      <p:sp>
        <p:nvSpPr>
          <p:cNvPr id="208" name="Google Shape;208;p23"/>
          <p:cNvSpPr txBox="1"/>
          <p:nvPr/>
        </p:nvSpPr>
        <p:spPr>
          <a:xfrm>
            <a:off x="2940875" y="4576025"/>
            <a:ext cx="15369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Year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9" name="Google Shape;209;p23"/>
          <p:cNvSpPr txBox="1"/>
          <p:nvPr/>
        </p:nvSpPr>
        <p:spPr>
          <a:xfrm rot="-5400000">
            <a:off x="-155100" y="2622650"/>
            <a:ext cx="15369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Poverty Rate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Summarized Results of the Analysis Part 3: Linear regression models</a:t>
            </a:r>
            <a:endParaRPr>
              <a:solidFill>
                <a:srgbClr val="000000"/>
              </a:solidFill>
            </a:endParaRPr>
          </a:p>
        </p:txBody>
      </p:sp>
      <p:pic>
        <p:nvPicPr>
          <p:cNvPr id="215" name="Google Shape;215;p24"/>
          <p:cNvPicPr preferRelativeResize="0"/>
          <p:nvPr/>
        </p:nvPicPr>
        <p:blipFill>
          <a:blip r:embed="rId3">
            <a:alphaModFix/>
          </a:blip>
          <a:stretch>
            <a:fillRect/>
          </a:stretch>
        </p:blipFill>
        <p:spPr>
          <a:xfrm>
            <a:off x="819150" y="1974775"/>
            <a:ext cx="3789376" cy="1962700"/>
          </a:xfrm>
          <a:prstGeom prst="rect">
            <a:avLst/>
          </a:prstGeom>
          <a:noFill/>
          <a:ln>
            <a:noFill/>
          </a:ln>
        </p:spPr>
      </p:pic>
      <p:sp>
        <p:nvSpPr>
          <p:cNvPr id="216" name="Google Shape;216;p24"/>
          <p:cNvSpPr txBox="1"/>
          <p:nvPr/>
        </p:nvSpPr>
        <p:spPr>
          <a:xfrm>
            <a:off x="1160050" y="4112050"/>
            <a:ext cx="42084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Correlation between Crime rate and unemployment rate</a:t>
            </a:r>
            <a:endParaRPr>
              <a:latin typeface="Calibri"/>
              <a:ea typeface="Calibri"/>
              <a:cs typeface="Calibri"/>
              <a:sym typeface="Calibri"/>
            </a:endParaRPr>
          </a:p>
        </p:txBody>
      </p:sp>
      <p:pic>
        <p:nvPicPr>
          <p:cNvPr id="217" name="Google Shape;217;p24"/>
          <p:cNvPicPr preferRelativeResize="0"/>
          <p:nvPr/>
        </p:nvPicPr>
        <p:blipFill>
          <a:blip r:embed="rId4">
            <a:alphaModFix/>
          </a:blip>
          <a:stretch>
            <a:fillRect/>
          </a:stretch>
        </p:blipFill>
        <p:spPr>
          <a:xfrm>
            <a:off x="4865937" y="1988150"/>
            <a:ext cx="4076888" cy="1935950"/>
          </a:xfrm>
          <a:prstGeom prst="rect">
            <a:avLst/>
          </a:prstGeom>
          <a:noFill/>
          <a:ln>
            <a:noFill/>
          </a:ln>
        </p:spPr>
      </p:pic>
      <p:sp>
        <p:nvSpPr>
          <p:cNvPr id="218" name="Google Shape;218;p24"/>
          <p:cNvSpPr txBox="1"/>
          <p:nvPr/>
        </p:nvSpPr>
        <p:spPr>
          <a:xfrm>
            <a:off x="5061500" y="4112075"/>
            <a:ext cx="42084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Correlation between Crime rate and Poverty Rate</a:t>
            </a:r>
            <a:endParaRPr>
              <a:latin typeface="Calibri"/>
              <a:ea typeface="Calibri"/>
              <a:cs typeface="Calibri"/>
              <a:sym typeface="Calibri"/>
            </a:endParaRPr>
          </a:p>
        </p:txBody>
      </p:sp>
      <p:sp>
        <p:nvSpPr>
          <p:cNvPr id="219" name="Google Shape;219;p24"/>
          <p:cNvSpPr txBox="1"/>
          <p:nvPr/>
        </p:nvSpPr>
        <p:spPr>
          <a:xfrm rot="-5400000">
            <a:off x="51100" y="2642225"/>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Violent Crime Rate</a:t>
            </a:r>
            <a:endParaRPr sz="1100">
              <a:latin typeface="Calibri"/>
              <a:ea typeface="Calibri"/>
              <a:cs typeface="Calibri"/>
              <a:sym typeface="Calibri"/>
            </a:endParaRPr>
          </a:p>
        </p:txBody>
      </p:sp>
      <p:sp>
        <p:nvSpPr>
          <p:cNvPr id="220" name="Google Shape;220;p24"/>
          <p:cNvSpPr txBox="1"/>
          <p:nvPr/>
        </p:nvSpPr>
        <p:spPr>
          <a:xfrm rot="-5400000">
            <a:off x="4084050" y="2750325"/>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Violent Crime Rate</a:t>
            </a:r>
            <a:endParaRPr sz="1100">
              <a:latin typeface="Calibri"/>
              <a:ea typeface="Calibri"/>
              <a:cs typeface="Calibri"/>
              <a:sym typeface="Calibri"/>
            </a:endParaRPr>
          </a:p>
        </p:txBody>
      </p:sp>
      <p:sp>
        <p:nvSpPr>
          <p:cNvPr id="221" name="Google Shape;221;p24"/>
          <p:cNvSpPr txBox="1"/>
          <p:nvPr/>
        </p:nvSpPr>
        <p:spPr>
          <a:xfrm>
            <a:off x="1956475" y="3937475"/>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Unemployment Rate</a:t>
            </a:r>
            <a:endParaRPr sz="1100">
              <a:latin typeface="Calibri"/>
              <a:ea typeface="Calibri"/>
              <a:cs typeface="Calibri"/>
              <a:sym typeface="Calibri"/>
            </a:endParaRPr>
          </a:p>
        </p:txBody>
      </p:sp>
      <p:sp>
        <p:nvSpPr>
          <p:cNvPr id="222" name="Google Shape;222;p24"/>
          <p:cNvSpPr txBox="1"/>
          <p:nvPr/>
        </p:nvSpPr>
        <p:spPr>
          <a:xfrm>
            <a:off x="6568738" y="3937475"/>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Poverty Level</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228" name="Google Shape;228;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That our hypothesis was correct about Crime rate and unemployment. The higher the unemployment in a state the higher the crime rate.</a:t>
            </a:r>
            <a:endParaRPr/>
          </a:p>
        </p:txBody>
      </p:sp>
      <p:pic>
        <p:nvPicPr>
          <p:cNvPr id="229" name="Google Shape;229;p25"/>
          <p:cNvPicPr preferRelativeResize="0"/>
          <p:nvPr/>
        </p:nvPicPr>
        <p:blipFill>
          <a:blip r:embed="rId3">
            <a:alphaModFix/>
          </a:blip>
          <a:stretch>
            <a:fillRect/>
          </a:stretch>
        </p:blipFill>
        <p:spPr>
          <a:xfrm>
            <a:off x="2913125" y="2683000"/>
            <a:ext cx="3121425" cy="196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19150" y="897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So, what did we learn?</a:t>
            </a:r>
            <a:endParaRPr>
              <a:solidFill>
                <a:srgbClr val="000000"/>
              </a:solidFill>
            </a:endParaRPr>
          </a:p>
        </p:txBody>
      </p:sp>
      <p:sp>
        <p:nvSpPr>
          <p:cNvPr id="235" name="Google Shape;235;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Gather, Clean, Analyze and Visualize data. </a:t>
            </a:r>
            <a:endParaRPr/>
          </a:p>
          <a:p>
            <a:pPr indent="-311150" lvl="0" marL="457200" rtl="0" algn="l">
              <a:spcBef>
                <a:spcPts val="0"/>
              </a:spcBef>
              <a:spcAft>
                <a:spcPts val="0"/>
              </a:spcAft>
              <a:buSzPts val="1300"/>
              <a:buChar char="●"/>
            </a:pPr>
            <a:r>
              <a:rPr lang="en"/>
              <a:t>Work as a team to accomplish our goals</a:t>
            </a:r>
            <a:endParaRPr/>
          </a:p>
          <a:p>
            <a:pPr indent="-311150" lvl="0" marL="457200" rtl="0" algn="l">
              <a:spcBef>
                <a:spcPts val="0"/>
              </a:spcBef>
              <a:spcAft>
                <a:spcPts val="0"/>
              </a:spcAft>
              <a:buSzPts val="1300"/>
              <a:buChar char="●"/>
            </a:pPr>
            <a:r>
              <a:rPr lang="en"/>
              <a:t>Gain Insights from data</a:t>
            </a:r>
            <a:endParaRPr/>
          </a:p>
          <a:p>
            <a:pPr indent="-311150" lvl="0" marL="457200" rtl="0" algn="l">
              <a:spcBef>
                <a:spcPts val="0"/>
              </a:spcBef>
              <a:spcAft>
                <a:spcPts val="0"/>
              </a:spcAft>
              <a:buSzPts val="1300"/>
              <a:buChar char="●"/>
            </a:pPr>
            <a:r>
              <a:rPr lang="en"/>
              <a:t>Process of Data Analysis</a:t>
            </a:r>
            <a:endParaRPr/>
          </a:p>
          <a:p>
            <a:pPr indent="0" lvl="0" marL="0" rtl="0" algn="l">
              <a:spcBef>
                <a:spcPts val="1600"/>
              </a:spcBef>
              <a:spcAft>
                <a:spcPts val="1600"/>
              </a:spcAft>
              <a:buNone/>
            </a:pPr>
            <a:r>
              <a:t/>
            </a:r>
            <a:endParaRPr/>
          </a:p>
        </p:txBody>
      </p:sp>
      <p:pic>
        <p:nvPicPr>
          <p:cNvPr id="236" name="Google Shape;236;p26"/>
          <p:cNvPicPr preferRelativeResize="0"/>
          <p:nvPr/>
        </p:nvPicPr>
        <p:blipFill>
          <a:blip r:embed="rId3">
            <a:alphaModFix/>
          </a:blip>
          <a:stretch>
            <a:fillRect/>
          </a:stretch>
        </p:blipFill>
        <p:spPr>
          <a:xfrm>
            <a:off x="5519550" y="1852550"/>
            <a:ext cx="1905000"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Web Resources Used</a:t>
            </a:r>
            <a:endParaRPr>
              <a:solidFill>
                <a:srgbClr val="000000"/>
              </a:solidFill>
            </a:endParaRPr>
          </a:p>
        </p:txBody>
      </p:sp>
      <p:sp>
        <p:nvSpPr>
          <p:cNvPr id="242" name="Google Shape;242;p27"/>
          <p:cNvSpPr txBox="1"/>
          <p:nvPr>
            <p:ph idx="1" type="body"/>
          </p:nvPr>
        </p:nvSpPr>
        <p:spPr>
          <a:xfrm>
            <a:off x="655675" y="1800200"/>
            <a:ext cx="6624600" cy="24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Roboto"/>
                <a:ea typeface="Roboto"/>
                <a:cs typeface="Roboto"/>
                <a:sym typeface="Roboto"/>
              </a:rPr>
              <a:t>Ahmed, B., Abdullah, U., &amp; Akhtar, S. (2019). The Relationship between Education and Crime Analysis (1991-2016): A Case Study of Pakistan. International Journal of Humanities, Arts &amp; Social Sciences, 5(5), 171–182. https:/</a:t>
            </a:r>
            <a:r>
              <a:rPr lang="en" sz="1050" u="sng">
                <a:solidFill>
                  <a:srgbClr val="000000"/>
                </a:solidFill>
                <a:latin typeface="Roboto"/>
                <a:ea typeface="Roboto"/>
                <a:cs typeface="Roboto"/>
                <a:sym typeface="Roboto"/>
                <a:hlinkClick r:id="rId3">
                  <a:extLst>
                    <a:ext uri="{A12FA001-AC4F-418D-AE19-62706E023703}">
                      <ahyp:hlinkClr val="tx"/>
                    </a:ext>
                  </a:extLst>
                </a:hlinkClick>
              </a:rPr>
              <a:t>/doi-org.berea.idm.oclc.org/10.20469/ijhss.5.20001-5</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Education as crime prevention. (1998). Spectrum: Journal of State Government, 71(1), 26.</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Bureau, U. C. (n.d.). Education. The United States Census Bureau. Retrieved September 29, 2020, from https:/</a:t>
            </a:r>
            <a:r>
              <a:rPr lang="en" sz="1050" u="sng">
                <a:solidFill>
                  <a:srgbClr val="000000"/>
                </a:solidFill>
                <a:latin typeface="Roboto"/>
                <a:ea typeface="Roboto"/>
                <a:cs typeface="Roboto"/>
                <a:sym typeface="Roboto"/>
                <a:hlinkClick r:id="rId4">
                  <a:extLst>
                    <a:ext uri="{A12FA001-AC4F-418D-AE19-62706E023703}">
                      <ahyp:hlinkClr val="tx"/>
                    </a:ext>
                  </a:extLst>
                </a:hlinkClick>
              </a:rPr>
              <a:t>/www.census.gov/topics/education.html</a:t>
            </a:r>
            <a:endParaRPr sz="1050" u="sng">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resources part 2</a:t>
            </a:r>
            <a:endParaRPr/>
          </a:p>
        </p:txBody>
      </p:sp>
      <p:sp>
        <p:nvSpPr>
          <p:cNvPr id="248" name="Google Shape;248;p28"/>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Roboto"/>
                <a:ea typeface="Roboto"/>
                <a:cs typeface="Roboto"/>
                <a:sym typeface="Roboto"/>
              </a:rPr>
              <a:t>Chicago poverty and crime | City of Chicago | Data Portal. (2020). Chicago. Retrieved September 29, 2020, from https:/</a:t>
            </a:r>
            <a:r>
              <a:rPr lang="en" sz="1050" u="sng">
                <a:solidFill>
                  <a:srgbClr val="000000"/>
                </a:solidFill>
                <a:latin typeface="Roboto"/>
                <a:ea typeface="Roboto"/>
                <a:cs typeface="Roboto"/>
                <a:sym typeface="Roboto"/>
                <a:hlinkClick r:id="rId3">
                  <a:extLst>
                    <a:ext uri="{A12FA001-AC4F-418D-AE19-62706E023703}">
                      <ahyp:hlinkClr val="tx"/>
                    </a:ext>
                  </a:extLst>
                </a:hlinkClick>
              </a:rPr>
              <a:t>/data.cityofchicago.org/Health-Human-Services/Chicago-poverty-and-crime/fwns-pcmk/data</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Crime in the US: All 50 states ranked by murder, violent crime rates. (January 13th, 2020). Retrieved September 29, 2020, from https:/</a:t>
            </a:r>
            <a:r>
              <a:rPr lang="en" sz="1050" u="sng">
                <a:solidFill>
                  <a:srgbClr val="000000"/>
                </a:solidFill>
                <a:latin typeface="Roboto"/>
                <a:ea typeface="Roboto"/>
                <a:cs typeface="Roboto"/>
                <a:sym typeface="Roboto"/>
                <a:hlinkClick r:id="rId4">
                  <a:extLst>
                    <a:ext uri="{A12FA001-AC4F-418D-AE19-62706E023703}">
                      <ahyp:hlinkClr val="tx"/>
                    </a:ext>
                  </a:extLst>
                </a:hlinkClick>
              </a:rPr>
              <a:t>/www.usatoday.com/story/money/2020/01/13/most-dangerous-states-in-america-violent-crime-murder-rate/40968963</a:t>
            </a:r>
            <a:r>
              <a:rPr lang="en" sz="1050">
                <a:solidFill>
                  <a:srgbClr val="000000"/>
                </a:solidFill>
                <a:latin typeface="Roboto"/>
                <a:ea typeface="Roboto"/>
                <a:cs typeface="Roboto"/>
                <a:sym typeface="Roboto"/>
              </a:rPr>
              <a:t>/</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DataUNODC |. (n.d.). Retrieved September 29, 2020, from https://dataunodc.un.org/</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Education and Crime—Criminal Justice—IResearchNet. (2020). Criminal Justice. Retrieved September 29, 2020, from https:/</a:t>
            </a:r>
            <a:r>
              <a:rPr lang="en" sz="1050" u="sng">
                <a:solidFill>
                  <a:srgbClr val="000000"/>
                </a:solidFill>
                <a:latin typeface="Roboto"/>
                <a:ea typeface="Roboto"/>
                <a:cs typeface="Roboto"/>
                <a:sym typeface="Roboto"/>
                <a:hlinkClick r:id="rId5">
                  <a:extLst>
                    <a:ext uri="{A12FA001-AC4F-418D-AE19-62706E023703}">
                      <ahyp:hlinkClr val="tx"/>
                    </a:ext>
                  </a:extLst>
                </a:hlinkClick>
              </a:rPr>
              <a:t>/criminal-justice.iresearchnet.com/crime/education-and-crime</a:t>
            </a:r>
            <a:r>
              <a:rPr lang="en" sz="1050">
                <a:solidFill>
                  <a:srgbClr val="000000"/>
                </a:solidFill>
                <a:latin typeface="Roboto"/>
                <a:ea typeface="Roboto"/>
                <a:cs typeface="Roboto"/>
                <a:sym typeface="Roboto"/>
              </a:rPr>
              <a:t>/4/</a:t>
            </a:r>
            <a:endParaRPr sz="1050">
              <a:solidFill>
                <a:srgbClr val="000000"/>
              </a:solidFill>
              <a:latin typeface="Roboto"/>
              <a:ea typeface="Roboto"/>
              <a:cs typeface="Roboto"/>
              <a:sym typeface="Roboto"/>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050">
              <a:solidFill>
                <a:srgbClr val="D5D5D5"/>
              </a:solidFill>
              <a:highlight>
                <a:srgbClr val="383838"/>
              </a:highlight>
              <a:latin typeface="Roboto"/>
              <a:ea typeface="Roboto"/>
              <a:cs typeface="Roboto"/>
              <a:sym typeface="Roboto"/>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resources used part 3</a:t>
            </a:r>
            <a:endParaRPr/>
          </a:p>
        </p:txBody>
      </p:sp>
      <p:sp>
        <p:nvSpPr>
          <p:cNvPr id="254" name="Google Shape;254;p29"/>
          <p:cNvSpPr txBox="1"/>
          <p:nvPr>
            <p:ph idx="1" type="body"/>
          </p:nvPr>
        </p:nvSpPr>
        <p:spPr>
          <a:xfrm>
            <a:off x="819150" y="18700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Roboto"/>
                <a:ea typeface="Roboto"/>
                <a:cs typeface="Roboto"/>
                <a:sym typeface="Roboto"/>
              </a:rPr>
              <a:t>Harlow, C. W. (April 15th, 2003.). Education and Correctional Populations. 12.</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Perry, S. (2020). Tribal Crime Data-Collection Activities, 2020. 9.</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Unemployment Rates for States. (September 18th, 2020). Retrieved September 29, 2020, from https:/</a:t>
            </a:r>
            <a:r>
              <a:rPr lang="en" sz="1050" u="sng">
                <a:solidFill>
                  <a:srgbClr val="000000"/>
                </a:solidFill>
                <a:latin typeface="Roboto"/>
                <a:ea typeface="Roboto"/>
                <a:cs typeface="Roboto"/>
                <a:sym typeface="Roboto"/>
                <a:hlinkClick r:id="rId3">
                  <a:extLst>
                    <a:ext uri="{A12FA001-AC4F-418D-AE19-62706E023703}">
                      <ahyp:hlinkClr val="tx"/>
                    </a:ext>
                  </a:extLst>
                </a:hlinkClick>
              </a:rPr>
              <a:t>/www.bls.gov/web/laus/laumstrk.htm</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Uniform Crime Reporting Statistics. (n.d.). Retrieved September 29, 2020, from https:/</a:t>
            </a:r>
            <a:r>
              <a:rPr lang="en" sz="1050" u="sng">
                <a:solidFill>
                  <a:srgbClr val="000000"/>
                </a:solidFill>
                <a:latin typeface="Roboto"/>
                <a:ea typeface="Roboto"/>
                <a:cs typeface="Roboto"/>
                <a:sym typeface="Roboto"/>
                <a:hlinkClick r:id="rId4">
                  <a:extLst>
                    <a:ext uri="{A12FA001-AC4F-418D-AE19-62706E023703}">
                      <ahyp:hlinkClr val="tx"/>
                    </a:ext>
                  </a:extLst>
                </a:hlinkClick>
              </a:rPr>
              <a:t>/www.ucrdatatool.gov/Search/Crime/State/RunCrimeOneYearofData.cfm</a:t>
            </a:r>
            <a:endParaRPr sz="1050" u="sng">
              <a:solidFill>
                <a:srgbClr val="000000"/>
              </a:solidFill>
              <a:latin typeface="Roboto"/>
              <a:ea typeface="Roboto"/>
              <a:cs typeface="Roboto"/>
              <a:sym typeface="Roboto"/>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050" u="sng">
              <a:solidFill>
                <a:schemeClr val="hlink"/>
              </a:solidFill>
              <a:highlight>
                <a:srgbClr val="383838"/>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resources used part 4</a:t>
            </a:r>
            <a:endParaRPr/>
          </a:p>
        </p:txBody>
      </p:sp>
      <p:sp>
        <p:nvSpPr>
          <p:cNvPr id="260" name="Google Shape;260;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Roboto"/>
                <a:ea typeface="Roboto"/>
                <a:cs typeface="Roboto"/>
                <a:sym typeface="Roboto"/>
              </a:rPr>
              <a:t>United States Department Of Justice. Office Of Justice Programs. Bureau Of Justice Statistics. (1999). Survey of Adults on Probation, 1995: [United States]: Version 1 [Data set]. ICPSR - Interuniversity Consortium for Political and Social Research. https:/</a:t>
            </a:r>
            <a:r>
              <a:rPr lang="en" sz="1050" u="sng">
                <a:solidFill>
                  <a:srgbClr val="000000"/>
                </a:solidFill>
                <a:latin typeface="Roboto"/>
                <a:ea typeface="Roboto"/>
                <a:cs typeface="Roboto"/>
                <a:sym typeface="Roboto"/>
                <a:hlinkClick r:id="rId3">
                  <a:extLst>
                    <a:ext uri="{A12FA001-AC4F-418D-AE19-62706E023703}">
                      <ahyp:hlinkClr val="tx"/>
                    </a:ext>
                  </a:extLst>
                </a:hlinkClick>
              </a:rPr>
              <a:t>/doi.org/10.3886/ICPSR02039.V1</a:t>
            </a:r>
            <a:endParaRPr sz="1050" u="sng">
              <a:solidFill>
                <a:srgbClr val="000000"/>
              </a:solidFill>
              <a:latin typeface="Roboto"/>
              <a:ea typeface="Roboto"/>
              <a:cs typeface="Roboto"/>
              <a:sym typeface="Roboto"/>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Roboto"/>
                <a:ea typeface="Roboto"/>
                <a:cs typeface="Roboto"/>
                <a:sym typeface="Roboto"/>
              </a:rPr>
              <a:t>The Clinton Presidency: Lowest Crime Rates in a Generation. (n.d.). Retrieved October 1, 2020, from https:/</a:t>
            </a:r>
            <a:r>
              <a:rPr lang="en" sz="1050" u="sng">
                <a:solidFill>
                  <a:srgbClr val="000000"/>
                </a:solidFill>
                <a:latin typeface="Roboto"/>
                <a:ea typeface="Roboto"/>
                <a:cs typeface="Roboto"/>
                <a:sym typeface="Roboto"/>
                <a:hlinkClick r:id="rId4">
                  <a:extLst>
                    <a:ext uri="{A12FA001-AC4F-418D-AE19-62706E023703}">
                      <ahyp:hlinkClr val="tx"/>
                    </a:ext>
                  </a:extLst>
                </a:hlinkClick>
              </a:rPr>
              <a:t>/clintonwhitehouse5.archives.gov/WH/Accomplishments/eightyears-06.html</a:t>
            </a:r>
            <a:endParaRPr sz="1050" u="sng">
              <a:solidFill>
                <a:srgbClr val="000000"/>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Pictures Used</a:t>
            </a:r>
            <a:endParaRPr>
              <a:solidFill>
                <a:srgbClr val="000000"/>
              </a:solidFill>
            </a:endParaRPr>
          </a:p>
        </p:txBody>
      </p:sp>
      <p:sp>
        <p:nvSpPr>
          <p:cNvPr id="266" name="Google Shape;266;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Link</a:t>
            </a:r>
            <a:endParaRPr/>
          </a:p>
          <a:p>
            <a:pPr indent="0" lvl="0" marL="0" rtl="0" algn="l">
              <a:spcBef>
                <a:spcPts val="1600"/>
              </a:spcBef>
              <a:spcAft>
                <a:spcPts val="0"/>
              </a:spcAft>
              <a:buNone/>
            </a:pPr>
            <a:r>
              <a:rPr lang="en" u="sng">
                <a:solidFill>
                  <a:schemeClr val="hlink"/>
                </a:solidFill>
                <a:hlinkClick r:id="rId4"/>
              </a:rPr>
              <a:t>Link</a:t>
            </a:r>
            <a:endParaRPr/>
          </a:p>
          <a:p>
            <a:pPr indent="0" lvl="0" marL="0" rtl="0" algn="l">
              <a:spcBef>
                <a:spcPts val="1600"/>
              </a:spcBef>
              <a:spcAft>
                <a:spcPts val="0"/>
              </a:spcAft>
              <a:buNone/>
            </a:pPr>
            <a:r>
              <a:rPr lang="en" u="sng">
                <a:solidFill>
                  <a:schemeClr val="hlink"/>
                </a:solidFill>
                <a:hlinkClick r:id="rId5"/>
              </a:rPr>
              <a:t>Link</a:t>
            </a:r>
            <a:endParaRPr/>
          </a:p>
          <a:p>
            <a:pPr indent="0" lvl="0" marL="0" rtl="0" algn="l">
              <a:spcBef>
                <a:spcPts val="1600"/>
              </a:spcBef>
              <a:spcAft>
                <a:spcPts val="0"/>
              </a:spcAft>
              <a:buNone/>
            </a:pPr>
            <a:r>
              <a:rPr lang="en" u="sng">
                <a:solidFill>
                  <a:schemeClr val="hlink"/>
                </a:solidFill>
                <a:hlinkClick r:id="rId6"/>
              </a:rPr>
              <a:t>Link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What is crime and unemployment rate?</a:t>
            </a:r>
            <a:endParaRPr>
              <a:solidFill>
                <a:srgbClr val="000000"/>
              </a:solidFill>
            </a:endParaRPr>
          </a:p>
        </p:txBody>
      </p:sp>
      <p:pic>
        <p:nvPicPr>
          <p:cNvPr id="136" name="Google Shape;136;p14"/>
          <p:cNvPicPr preferRelativeResize="0"/>
          <p:nvPr/>
        </p:nvPicPr>
        <p:blipFill>
          <a:blip r:embed="rId3">
            <a:alphaModFix/>
          </a:blip>
          <a:stretch>
            <a:fillRect/>
          </a:stretch>
        </p:blipFill>
        <p:spPr>
          <a:xfrm>
            <a:off x="406550" y="2218875"/>
            <a:ext cx="3865575" cy="2164722"/>
          </a:xfrm>
          <a:prstGeom prst="rect">
            <a:avLst/>
          </a:prstGeom>
          <a:noFill/>
          <a:ln>
            <a:noFill/>
          </a:ln>
          <a:effectLst>
            <a:outerShdw blurRad="57150" rotWithShape="0" algn="bl" dir="5400000" dist="19050">
              <a:srgbClr val="000000">
                <a:alpha val="50000"/>
              </a:srgbClr>
            </a:outerShdw>
          </a:effectLst>
        </p:spPr>
      </p:pic>
      <p:pic>
        <p:nvPicPr>
          <p:cNvPr id="137" name="Google Shape;137;p14"/>
          <p:cNvPicPr preferRelativeResize="0"/>
          <p:nvPr/>
        </p:nvPicPr>
        <p:blipFill>
          <a:blip r:embed="rId4">
            <a:alphaModFix/>
          </a:blip>
          <a:stretch>
            <a:fillRect/>
          </a:stretch>
        </p:blipFill>
        <p:spPr>
          <a:xfrm>
            <a:off x="4572000" y="2218875"/>
            <a:ext cx="3780000" cy="2164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a:solidFill>
                  <a:srgbClr val="000000"/>
                </a:solidFill>
              </a:rPr>
              <a:t>Business Context</a:t>
            </a:r>
            <a:endParaRPr>
              <a:solidFill>
                <a:srgbClr val="000000"/>
              </a:solidFill>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600"/>
              <a:t>Poverty and Unemployment: Related and detrimental in a business setting. </a:t>
            </a:r>
            <a:endParaRPr i="1" sz="1600"/>
          </a:p>
        </p:txBody>
      </p:sp>
      <p:pic>
        <p:nvPicPr>
          <p:cNvPr id="144" name="Google Shape;144;p15"/>
          <p:cNvPicPr preferRelativeResize="0"/>
          <p:nvPr/>
        </p:nvPicPr>
        <p:blipFill>
          <a:blip r:embed="rId3">
            <a:alphaModFix/>
          </a:blip>
          <a:stretch>
            <a:fillRect/>
          </a:stretch>
        </p:blipFill>
        <p:spPr>
          <a:xfrm>
            <a:off x="2666875" y="2480975"/>
            <a:ext cx="3495975" cy="1957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Research Questions</a:t>
            </a:r>
            <a:endParaRPr>
              <a:solidFill>
                <a:srgbClr val="000000"/>
              </a:solidFill>
            </a:endParaRPr>
          </a:p>
        </p:txBody>
      </p:sp>
      <p:pic>
        <p:nvPicPr>
          <p:cNvPr id="150" name="Google Shape;150;p16"/>
          <p:cNvPicPr preferRelativeResize="0"/>
          <p:nvPr/>
        </p:nvPicPr>
        <p:blipFill rotWithShape="1">
          <a:blip r:embed="rId3">
            <a:alphaModFix/>
          </a:blip>
          <a:srcRect b="0" l="0" r="0" t="23675"/>
          <a:stretch/>
        </p:blipFill>
        <p:spPr>
          <a:xfrm>
            <a:off x="2626225" y="1924275"/>
            <a:ext cx="4005875" cy="2178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94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Cleaning</a:t>
            </a:r>
            <a:endParaRPr>
              <a:solidFill>
                <a:srgbClr val="000000"/>
              </a:solidFill>
            </a:endParaRPr>
          </a:p>
        </p:txBody>
      </p:sp>
      <p:pic>
        <p:nvPicPr>
          <p:cNvPr id="156" name="Google Shape;156;p17"/>
          <p:cNvPicPr preferRelativeResize="0"/>
          <p:nvPr/>
        </p:nvPicPr>
        <p:blipFill>
          <a:blip r:embed="rId3">
            <a:alphaModFix/>
          </a:blip>
          <a:stretch>
            <a:fillRect/>
          </a:stretch>
        </p:blipFill>
        <p:spPr>
          <a:xfrm>
            <a:off x="2469773" y="1848600"/>
            <a:ext cx="3823777" cy="2544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Exploration</a:t>
            </a:r>
            <a:endParaRPr>
              <a:solidFill>
                <a:srgbClr val="000000"/>
              </a:solidFill>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'Crime_US_total.xlsx'</a:t>
            </a:r>
            <a:endParaRPr/>
          </a:p>
          <a:p>
            <a:pPr indent="0" lvl="0" marL="0" rtl="0" algn="l">
              <a:spcBef>
                <a:spcPts val="1600"/>
              </a:spcBef>
              <a:spcAft>
                <a:spcPts val="0"/>
              </a:spcAft>
              <a:buNone/>
            </a:pPr>
            <a:r>
              <a:rPr lang="en"/>
              <a:t>'Poverty.xlsx'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'Crime rate 2014.xlsx'</a:t>
            </a:r>
            <a:endParaRPr/>
          </a:p>
          <a:p>
            <a:pPr indent="0" lvl="0" marL="0" rtl="0" algn="l">
              <a:spcBef>
                <a:spcPts val="1600"/>
              </a:spcBef>
              <a:spcAft>
                <a:spcPts val="0"/>
              </a:spcAft>
              <a:buNone/>
            </a:pPr>
            <a:r>
              <a:rPr lang="en"/>
              <a:t>Unemployment Rate 2014 by state.xlsx</a:t>
            </a:r>
            <a:endParaRPr/>
          </a:p>
          <a:p>
            <a:pPr indent="0" lvl="0" marL="0" rtl="0" algn="l">
              <a:spcBef>
                <a:spcPts val="1600"/>
              </a:spcBef>
              <a:spcAft>
                <a:spcPts val="0"/>
              </a:spcAft>
              <a:buNone/>
            </a:pPr>
            <a:r>
              <a:rPr lang="en"/>
              <a:t>csvData.csv</a:t>
            </a:r>
            <a:endParaRPr/>
          </a:p>
          <a:p>
            <a:pPr indent="0" lvl="0" marL="0" rtl="0" algn="l">
              <a:spcBef>
                <a:spcPts val="160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rot="5400000">
            <a:off x="3075388" y="3604037"/>
            <a:ext cx="1328749" cy="550075"/>
          </a:xfrm>
          <a:prstGeom prst="rect">
            <a:avLst/>
          </a:prstGeom>
          <a:noFill/>
          <a:ln>
            <a:noFill/>
          </a:ln>
        </p:spPr>
      </p:pic>
      <p:pic>
        <p:nvPicPr>
          <p:cNvPr id="164" name="Google Shape;164;p18"/>
          <p:cNvPicPr preferRelativeResize="0"/>
          <p:nvPr/>
        </p:nvPicPr>
        <p:blipFill>
          <a:blip r:embed="rId3">
            <a:alphaModFix/>
          </a:blip>
          <a:stretch>
            <a:fillRect/>
          </a:stretch>
        </p:blipFill>
        <p:spPr>
          <a:xfrm rot="5400000">
            <a:off x="1980025" y="2265750"/>
            <a:ext cx="942950" cy="383400"/>
          </a:xfrm>
          <a:prstGeom prst="rect">
            <a:avLst/>
          </a:prstGeom>
          <a:noFill/>
          <a:ln>
            <a:noFill/>
          </a:ln>
        </p:spPr>
      </p:pic>
      <p:sp>
        <p:nvSpPr>
          <p:cNvPr id="165" name="Google Shape;165;p18"/>
          <p:cNvSpPr txBox="1"/>
          <p:nvPr/>
        </p:nvSpPr>
        <p:spPr>
          <a:xfrm>
            <a:off x="2886075" y="1990725"/>
            <a:ext cx="29862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Total number of violent crimes compared to the total poverty rate in the US</a:t>
            </a:r>
            <a:endParaRPr>
              <a:latin typeface="Calibri"/>
              <a:ea typeface="Calibri"/>
              <a:cs typeface="Calibri"/>
              <a:sym typeface="Calibri"/>
            </a:endParaRPr>
          </a:p>
        </p:txBody>
      </p:sp>
      <p:sp>
        <p:nvSpPr>
          <p:cNvPr id="166" name="Google Shape;166;p18"/>
          <p:cNvSpPr txBox="1"/>
          <p:nvPr/>
        </p:nvSpPr>
        <p:spPr>
          <a:xfrm>
            <a:off x="4286250" y="3414725"/>
            <a:ext cx="22002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Crime Rate compared to the unemployment rates for all the states for the year of 2014</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65675" y="680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Analysis</a:t>
            </a:r>
            <a:endParaRPr>
              <a:solidFill>
                <a:srgbClr val="000000"/>
              </a:solidFill>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on 2 Data frames: </a:t>
            </a:r>
            <a:endParaRPr/>
          </a:p>
          <a:p>
            <a:pPr indent="0" lvl="0" marL="0" rtl="0" algn="l">
              <a:spcBef>
                <a:spcPts val="1600"/>
              </a:spcBef>
              <a:spcAft>
                <a:spcPts val="0"/>
              </a:spcAft>
              <a:buNone/>
            </a:pPr>
            <a:r>
              <a:rPr lang="en"/>
              <a:t>1) Crime vs Unemployment</a:t>
            </a:r>
            <a:endParaRPr/>
          </a:p>
          <a:p>
            <a:pPr indent="0" lvl="0" marL="0" rtl="0" algn="l">
              <a:spcBef>
                <a:spcPts val="1600"/>
              </a:spcBef>
              <a:spcAft>
                <a:spcPts val="1600"/>
              </a:spcAft>
              <a:buNone/>
            </a:pPr>
            <a:r>
              <a:rPr lang="en"/>
              <a:t>2) Crime vs Poverty</a:t>
            </a:r>
            <a:endParaRPr/>
          </a:p>
        </p:txBody>
      </p:sp>
      <p:pic>
        <p:nvPicPr>
          <p:cNvPr id="173" name="Google Shape;173;p19"/>
          <p:cNvPicPr preferRelativeResize="0"/>
          <p:nvPr/>
        </p:nvPicPr>
        <p:blipFill>
          <a:blip r:embed="rId3">
            <a:alphaModFix/>
          </a:blip>
          <a:stretch>
            <a:fillRect/>
          </a:stretch>
        </p:blipFill>
        <p:spPr>
          <a:xfrm>
            <a:off x="5245120" y="1092070"/>
            <a:ext cx="3080325" cy="1595450"/>
          </a:xfrm>
          <a:prstGeom prst="rect">
            <a:avLst/>
          </a:prstGeom>
          <a:noFill/>
          <a:ln>
            <a:noFill/>
          </a:ln>
        </p:spPr>
      </p:pic>
      <p:pic>
        <p:nvPicPr>
          <p:cNvPr id="174" name="Google Shape;174;p19"/>
          <p:cNvPicPr preferRelativeResize="0"/>
          <p:nvPr/>
        </p:nvPicPr>
        <p:blipFill>
          <a:blip r:embed="rId4">
            <a:alphaModFix/>
          </a:blip>
          <a:stretch>
            <a:fillRect/>
          </a:stretch>
        </p:blipFill>
        <p:spPr>
          <a:xfrm>
            <a:off x="5321075" y="3049000"/>
            <a:ext cx="3081527" cy="1595450"/>
          </a:xfrm>
          <a:prstGeom prst="rect">
            <a:avLst/>
          </a:prstGeom>
          <a:noFill/>
          <a:ln>
            <a:noFill/>
          </a:ln>
        </p:spPr>
      </p:pic>
      <p:sp>
        <p:nvSpPr>
          <p:cNvPr id="175" name="Google Shape;175;p19"/>
          <p:cNvSpPr txBox="1"/>
          <p:nvPr/>
        </p:nvSpPr>
        <p:spPr>
          <a:xfrm rot="-5400000">
            <a:off x="4345575" y="1516700"/>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Violent Crime Rate</a:t>
            </a:r>
            <a:endParaRPr sz="1100">
              <a:latin typeface="Calibri"/>
              <a:ea typeface="Calibri"/>
              <a:cs typeface="Calibri"/>
              <a:sym typeface="Calibri"/>
            </a:endParaRPr>
          </a:p>
        </p:txBody>
      </p:sp>
      <p:sp>
        <p:nvSpPr>
          <p:cNvPr id="176" name="Google Shape;176;p19"/>
          <p:cNvSpPr txBox="1"/>
          <p:nvPr/>
        </p:nvSpPr>
        <p:spPr>
          <a:xfrm>
            <a:off x="6216500" y="2687525"/>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Unemployment Rate</a:t>
            </a:r>
            <a:endParaRPr sz="1100">
              <a:latin typeface="Calibri"/>
              <a:ea typeface="Calibri"/>
              <a:cs typeface="Calibri"/>
              <a:sym typeface="Calibri"/>
            </a:endParaRPr>
          </a:p>
        </p:txBody>
      </p:sp>
      <p:sp>
        <p:nvSpPr>
          <p:cNvPr id="177" name="Google Shape;177;p19"/>
          <p:cNvSpPr txBox="1"/>
          <p:nvPr/>
        </p:nvSpPr>
        <p:spPr>
          <a:xfrm rot="-5400000">
            <a:off x="4421525" y="3536950"/>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Violent Crime Rate</a:t>
            </a:r>
            <a:endParaRPr sz="1100">
              <a:latin typeface="Calibri"/>
              <a:ea typeface="Calibri"/>
              <a:cs typeface="Calibri"/>
              <a:sym typeface="Calibri"/>
            </a:endParaRPr>
          </a:p>
        </p:txBody>
      </p:sp>
      <p:sp>
        <p:nvSpPr>
          <p:cNvPr id="178" name="Google Shape;178;p19"/>
          <p:cNvSpPr txBox="1"/>
          <p:nvPr/>
        </p:nvSpPr>
        <p:spPr>
          <a:xfrm>
            <a:off x="6410138" y="4644450"/>
            <a:ext cx="1387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Poverty Level</a:t>
            </a: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Analysis</a:t>
            </a:r>
            <a:endParaRPr>
              <a:solidFill>
                <a:srgbClr val="000000"/>
              </a:solidFill>
            </a:endParaRPr>
          </a:p>
        </p:txBody>
      </p:sp>
      <p:sp>
        <p:nvSpPr>
          <p:cNvPr id="184" name="Google Shape;184;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20"/>
          <p:cNvPicPr preferRelativeResize="0"/>
          <p:nvPr/>
        </p:nvPicPr>
        <p:blipFill>
          <a:blip r:embed="rId3">
            <a:alphaModFix/>
          </a:blip>
          <a:stretch>
            <a:fillRect/>
          </a:stretch>
        </p:blipFill>
        <p:spPr>
          <a:xfrm>
            <a:off x="1895475" y="1990725"/>
            <a:ext cx="5353050" cy="1581150"/>
          </a:xfrm>
          <a:prstGeom prst="rect">
            <a:avLst/>
          </a:prstGeom>
          <a:noFill/>
          <a:ln>
            <a:noFill/>
          </a:ln>
        </p:spPr>
      </p:pic>
      <p:pic>
        <p:nvPicPr>
          <p:cNvPr id="186" name="Google Shape;186;p20"/>
          <p:cNvPicPr preferRelativeResize="0"/>
          <p:nvPr/>
        </p:nvPicPr>
        <p:blipFill>
          <a:blip r:embed="rId4">
            <a:alphaModFix/>
          </a:blip>
          <a:stretch>
            <a:fillRect/>
          </a:stretch>
        </p:blipFill>
        <p:spPr>
          <a:xfrm>
            <a:off x="1895475" y="4001450"/>
            <a:ext cx="3581400" cy="4372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Visualization</a:t>
            </a:r>
            <a:endParaRPr>
              <a:solidFill>
                <a:srgbClr val="000000"/>
              </a:solidFill>
            </a:endParaRPr>
          </a:p>
        </p:txBody>
      </p:sp>
      <p:sp>
        <p:nvSpPr>
          <p:cNvPr id="192" name="Google Shape;19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21"/>
          <p:cNvPicPr preferRelativeResize="0"/>
          <p:nvPr/>
        </p:nvPicPr>
        <p:blipFill>
          <a:blip r:embed="rId3">
            <a:alphaModFix/>
          </a:blip>
          <a:stretch>
            <a:fillRect/>
          </a:stretch>
        </p:blipFill>
        <p:spPr>
          <a:xfrm>
            <a:off x="1979675" y="1517512"/>
            <a:ext cx="5184648" cy="33329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