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8"/>
  </p:notesMasterIdLst>
  <p:sldIdLst>
    <p:sldId id="256" r:id="rId2"/>
    <p:sldId id="262" r:id="rId3"/>
    <p:sldId id="257" r:id="rId4"/>
    <p:sldId id="297" r:id="rId5"/>
    <p:sldId id="306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7" r:id="rId14"/>
    <p:sldId id="309" r:id="rId15"/>
    <p:sldId id="310" r:id="rId16"/>
    <p:sldId id="308" r:id="rId17"/>
  </p:sldIdLst>
  <p:sldSz cx="9144000" cy="5143500" type="screen16x9"/>
  <p:notesSz cx="6858000" cy="9144000"/>
  <p:embeddedFontLst>
    <p:embeddedFont>
      <p:font typeface="Roboto Slab" panose="020B0604020202020204" charset="0"/>
      <p:regular r:id="rId19"/>
      <p:bold r:id="rId20"/>
    </p:embeddedFont>
    <p:embeddedFont>
      <p:font typeface="Source Sans Pro" panose="020B0503030403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E69C67-930A-4E3D-85EC-EE664D67D3D7}" v="850" dt="2022-05-13T10:11:49.506"/>
    <p1510:client id="{053C3355-901A-12FE-F7D5-12A4F03D0A91}" v="43" dt="2022-05-23T11:42:52.731"/>
    <p1510:client id="{C30AD466-21FE-BBB3-57C3-50C30514695C}" v="39" dt="2022-05-23T21:59:28.241"/>
  </p1510:revLst>
</p1510:revInfo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51" autoAdjust="0"/>
  </p:normalViewPr>
  <p:slideViewPr>
    <p:cSldViewPr snapToGrid="0">
      <p:cViewPr varScale="1">
        <p:scale>
          <a:sx n="152" d="100"/>
          <a:sy n="152" d="100"/>
        </p:scale>
        <p:origin x="4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7970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07487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9334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2882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3370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abf1dbd179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abf1dbd179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6736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6935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322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4243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1610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 rot="10800000" flipH="1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3600" i="1"/>
            </a:lvl1pPr>
            <a:lvl2pPr marL="914400" lvl="1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3600" i="1"/>
            </a:lvl2pPr>
            <a:lvl3pPr marL="1371600" lvl="2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3600" i="1"/>
            </a:lvl3pPr>
            <a:lvl4pPr marL="1828800" lvl="3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4pPr>
            <a:lvl5pPr marL="2286000" lvl="4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5pPr>
            <a:lvl6pPr marL="2743200" lvl="5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6pPr>
            <a:lvl7pPr marL="3200400" lvl="6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7pPr>
            <a:lvl8pPr marL="3657600" lvl="7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8pPr>
            <a:lvl9pPr marL="4114800" lvl="8" indent="-4572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9pPr>
          </a:lstStyle>
          <a:p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 b="1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4"/>
          <p:cNvCxnSpPr/>
          <p:nvPr/>
        </p:nvCxnSpPr>
        <p:spPr>
          <a:xfrm rot="10800000" flipH="1">
            <a:off x="4704510" y="351930"/>
            <a:ext cx="347100" cy="47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667713" y="1972367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 err="1"/>
              <a:t>Nuclio</a:t>
            </a:r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A95798-8FFD-4572-7B95-1969B96572E8}"/>
              </a:ext>
            </a:extLst>
          </p:cNvPr>
          <p:cNvSpPr txBox="1"/>
          <p:nvPr/>
        </p:nvSpPr>
        <p:spPr>
          <a:xfrm>
            <a:off x="1669334" y="3048702"/>
            <a:ext cx="299647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Roboto Slab"/>
              </a:rPr>
              <a:t>Vuk </a:t>
            </a:r>
            <a:r>
              <a:rPr lang="en-US" sz="2400" dirty="0" err="1">
                <a:solidFill>
                  <a:schemeClr val="accent1"/>
                </a:solidFill>
                <a:latin typeface="Roboto Slab"/>
              </a:rPr>
              <a:t>Bibić</a:t>
            </a:r>
            <a:r>
              <a:rPr lang="en-US" sz="2400" dirty="0">
                <a:solidFill>
                  <a:schemeClr val="accent1"/>
                </a:solidFill>
                <a:latin typeface="Roboto Slab"/>
              </a:rPr>
              <a:t> 17014</a:t>
            </a:r>
          </a:p>
          <a:p>
            <a:r>
              <a:rPr lang="en-US" sz="2400" dirty="0">
                <a:solidFill>
                  <a:schemeClr val="accent1"/>
                </a:solidFill>
                <a:latin typeface="Roboto Slab"/>
              </a:rPr>
              <a:t>Lazar </a:t>
            </a:r>
            <a:r>
              <a:rPr lang="en-US" sz="2400" dirty="0" err="1">
                <a:solidFill>
                  <a:schemeClr val="accent1"/>
                </a:solidFill>
                <a:latin typeface="Roboto Slab"/>
              </a:rPr>
              <a:t>Minić</a:t>
            </a:r>
            <a:r>
              <a:rPr lang="en-US" sz="2400" dirty="0">
                <a:solidFill>
                  <a:schemeClr val="accent1"/>
                </a:solidFill>
                <a:latin typeface="Roboto Slab"/>
              </a:rPr>
              <a:t> 17265</a:t>
            </a:r>
          </a:p>
        </p:txBody>
      </p:sp>
      <p:pic>
        <p:nvPicPr>
          <p:cNvPr id="3" name="Picture 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104798C-4288-F98C-23F5-4E6ACAC76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372" y="901996"/>
            <a:ext cx="3301711" cy="241082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286088" y="288637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 err="1"/>
              <a:t>Izvori</a:t>
            </a:r>
            <a:r>
              <a:rPr lang="en-US" dirty="0"/>
              <a:t> </a:t>
            </a:r>
            <a:r>
              <a:rPr lang="en-US" dirty="0" err="1"/>
              <a:t>događaja</a:t>
            </a:r>
            <a:r>
              <a:rPr lang="en-US" dirty="0"/>
              <a:t> </a:t>
            </a:r>
            <a:r>
              <a:rPr lang="en-US" dirty="0" err="1"/>
              <a:t>i</a:t>
            </a:r>
            <a:r>
              <a:rPr lang="en-US" dirty="0"/>
              <a:t> </a:t>
            </a:r>
            <a:r>
              <a:rPr lang="en-US" dirty="0" err="1"/>
              <a:t>mapiranja</a:t>
            </a:r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117235" y="1226127"/>
            <a:ext cx="2757504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b="1" dirty="0"/>
              <a:t>Event-source mapping</a:t>
            </a:r>
            <a:endParaRPr lang="en-US" b="1" dirty="0"/>
          </a:p>
          <a:p>
            <a:pPr>
              <a:buNone/>
            </a:pPr>
            <a:endParaRPr lang="en" b="1" dirty="0"/>
          </a:p>
          <a:p>
            <a:pPr marL="0" indent="0">
              <a:buNone/>
            </a:pPr>
            <a:r>
              <a:rPr lang="en" dirty="0"/>
              <a:t>Definišemo koje funkcije će se trigger-ovati prilikom pojave određenog događaja</a:t>
            </a:r>
            <a:r>
              <a:rPr lang="sr-Latn-RS" dirty="0"/>
              <a:t>.</a:t>
            </a:r>
            <a:endParaRPr dirty="0" err="1"/>
          </a:p>
        </p:txBody>
      </p:sp>
      <p:sp>
        <p:nvSpPr>
          <p:cNvPr id="142" name="Google Shape;142;p20"/>
          <p:cNvSpPr txBox="1">
            <a:spLocks noGrp="1"/>
          </p:cNvSpPr>
          <p:nvPr>
            <p:ph type="body" idx="2"/>
          </p:nvPr>
        </p:nvSpPr>
        <p:spPr>
          <a:xfrm>
            <a:off x="2875390" y="1226127"/>
            <a:ext cx="2828941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b="1" dirty="0"/>
              <a:t>Event load-balancing, </a:t>
            </a:r>
            <a:endParaRPr lang="en-US" b="1" dirty="0"/>
          </a:p>
          <a:p>
            <a:pPr>
              <a:buNone/>
            </a:pPr>
            <a:r>
              <a:rPr lang="en" b="1" dirty="0" err="1"/>
              <a:t>sharding</a:t>
            </a:r>
            <a:r>
              <a:rPr lang="en" b="1" dirty="0"/>
              <a:t>, and dealers</a:t>
            </a:r>
            <a:endParaRPr lang="en-US" b="1" dirty="0"/>
          </a:p>
          <a:p>
            <a:pPr marL="0" indent="0">
              <a:buNone/>
            </a:pPr>
            <a:r>
              <a:rPr lang="en" dirty="0" err="1"/>
              <a:t>Nuclio</a:t>
            </a:r>
            <a:r>
              <a:rPr lang="en" dirty="0"/>
              <a:t> je </a:t>
            </a:r>
            <a:r>
              <a:rPr lang="en" dirty="0" err="1"/>
              <a:t>zadužen</a:t>
            </a:r>
            <a:r>
              <a:rPr lang="en" dirty="0"/>
              <a:t> za </a:t>
            </a:r>
            <a:r>
              <a:rPr lang="en" dirty="0" err="1"/>
              <a:t>balansiranje</a:t>
            </a:r>
            <a:r>
              <a:rPr lang="en" dirty="0"/>
              <a:t> </a:t>
            </a:r>
            <a:r>
              <a:rPr lang="en" dirty="0" err="1"/>
              <a:t>opterećenja</a:t>
            </a:r>
            <a:r>
              <a:rPr lang="en" dirty="0"/>
              <a:t> </a:t>
            </a:r>
            <a:r>
              <a:rPr lang="en" dirty="0" err="1"/>
              <a:t>između</a:t>
            </a:r>
            <a:r>
              <a:rPr lang="en" dirty="0"/>
              <a:t> </a:t>
            </a:r>
            <a:r>
              <a:rPr lang="en" dirty="0" err="1"/>
              <a:t>procesora</a:t>
            </a:r>
            <a:r>
              <a:rPr lang="en" dirty="0"/>
              <a:t>. To </a:t>
            </a:r>
            <a:r>
              <a:rPr lang="en" dirty="0" err="1"/>
              <a:t>uključuje</a:t>
            </a:r>
            <a:r>
              <a:rPr lang="en" dirty="0"/>
              <a:t> </a:t>
            </a:r>
            <a:r>
              <a:rPr lang="en" dirty="0" err="1"/>
              <a:t>raspodelu</a:t>
            </a:r>
            <a:r>
              <a:rPr lang="en" dirty="0"/>
              <a:t> </a:t>
            </a:r>
            <a:r>
              <a:rPr lang="en" dirty="0" err="1"/>
              <a:t>podataka</a:t>
            </a:r>
            <a:r>
              <a:rPr lang="en" dirty="0"/>
              <a:t> </a:t>
            </a:r>
            <a:r>
              <a:rPr lang="en" dirty="0" err="1"/>
              <a:t>i</a:t>
            </a:r>
            <a:r>
              <a:rPr lang="en" dirty="0"/>
              <a:t> "</a:t>
            </a:r>
            <a:r>
              <a:rPr lang="en" dirty="0" err="1"/>
              <a:t>posla</a:t>
            </a:r>
            <a:r>
              <a:rPr lang="en" dirty="0"/>
              <a:t>". </a:t>
            </a:r>
            <a:r>
              <a:rPr lang="en" dirty="0" err="1"/>
              <a:t>Komponenta</a:t>
            </a:r>
            <a:r>
              <a:rPr lang="en" dirty="0"/>
              <a:t> </a:t>
            </a:r>
            <a:r>
              <a:rPr lang="en" dirty="0" err="1"/>
              <a:t>koja</a:t>
            </a:r>
            <a:r>
              <a:rPr lang="en" dirty="0"/>
              <a:t> to </a:t>
            </a:r>
            <a:r>
              <a:rPr lang="en" dirty="0" err="1"/>
              <a:t>obavlja</a:t>
            </a:r>
            <a:r>
              <a:rPr lang="en" dirty="0"/>
              <a:t> se </a:t>
            </a:r>
            <a:r>
              <a:rPr lang="en" dirty="0" err="1"/>
              <a:t>naziva</a:t>
            </a:r>
            <a:r>
              <a:rPr lang="en" dirty="0"/>
              <a:t> "dealer".</a:t>
            </a:r>
          </a:p>
        </p:txBody>
      </p:sp>
      <p:sp>
        <p:nvSpPr>
          <p:cNvPr id="143" name="Google Shape;143;p20"/>
          <p:cNvSpPr txBox="1">
            <a:spLocks noGrp="1"/>
          </p:cNvSpPr>
          <p:nvPr>
            <p:ph type="body" idx="3"/>
          </p:nvPr>
        </p:nvSpPr>
        <p:spPr>
          <a:xfrm>
            <a:off x="5776419" y="1226127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b="1" dirty="0"/>
              <a:t>Event object</a:t>
            </a:r>
            <a:endParaRPr lang="en-US" b="1" dirty="0"/>
          </a:p>
          <a:p>
            <a:pPr marL="0" lvl="0" indent="0" algn="l">
              <a:spcBef>
                <a:spcPts val="60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indent="0">
              <a:buNone/>
            </a:pPr>
            <a:r>
              <a:rPr lang="en" dirty="0"/>
              <a:t>Jedan od </a:t>
            </a:r>
            <a:r>
              <a:rPr lang="en" dirty="0" err="1"/>
              <a:t>dva</a:t>
            </a:r>
            <a:r>
              <a:rPr lang="en" dirty="0"/>
              <a:t> </a:t>
            </a:r>
            <a:r>
              <a:rPr lang="en" dirty="0" err="1"/>
              <a:t>objekta</a:t>
            </a:r>
            <a:r>
              <a:rPr lang="en" dirty="0"/>
              <a:t> koji se </a:t>
            </a:r>
            <a:r>
              <a:rPr lang="en" dirty="0" err="1"/>
              <a:t>prosleđuju</a:t>
            </a:r>
            <a:r>
              <a:rPr lang="en" dirty="0"/>
              <a:t> </a:t>
            </a:r>
            <a:r>
              <a:rPr lang="en" dirty="0" err="1"/>
              <a:t>funkciji</a:t>
            </a:r>
            <a:r>
              <a:rPr lang="en" dirty="0"/>
              <a:t>, </a:t>
            </a:r>
            <a:r>
              <a:rPr lang="en" dirty="0" err="1"/>
              <a:t>sadrži</a:t>
            </a:r>
            <a:r>
              <a:rPr lang="en" dirty="0"/>
              <a:t> </a:t>
            </a:r>
            <a:r>
              <a:rPr lang="en" dirty="0" err="1"/>
              <a:t>informacije</a:t>
            </a:r>
            <a:r>
              <a:rPr lang="en" dirty="0"/>
              <a:t> o event-u </a:t>
            </a:r>
            <a:r>
              <a:rPr lang="en" dirty="0" err="1"/>
              <a:t>zbog</a:t>
            </a:r>
            <a:r>
              <a:rPr lang="en" dirty="0"/>
              <a:t> </a:t>
            </a:r>
            <a:r>
              <a:rPr lang="en" dirty="0" err="1"/>
              <a:t>kojeg</a:t>
            </a:r>
            <a:r>
              <a:rPr lang="en" dirty="0"/>
              <a:t> je </a:t>
            </a:r>
            <a:r>
              <a:rPr lang="en" dirty="0" err="1"/>
              <a:t>pozvana</a:t>
            </a:r>
            <a:r>
              <a:rPr lang="en" dirty="0"/>
              <a:t> </a:t>
            </a:r>
            <a:r>
              <a:rPr lang="en" dirty="0" err="1"/>
              <a:t>funkcija</a:t>
            </a:r>
            <a:r>
              <a:rPr lang="en" dirty="0"/>
              <a:t>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2220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DEC173-30FF-57EC-5CA8-02809FFB62D0}"/>
              </a:ext>
            </a:extLst>
          </p:cNvPr>
          <p:cNvSpPr txBox="1"/>
          <p:nvPr/>
        </p:nvSpPr>
        <p:spPr>
          <a:xfrm>
            <a:off x="2096366" y="1031297"/>
            <a:ext cx="463304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Roboto Slab"/>
              </a:rPr>
              <a:t>Function build and deployment flow</a:t>
            </a:r>
          </a:p>
          <a:p>
            <a:endParaRPr lang="en-US" sz="2000" dirty="0">
              <a:solidFill>
                <a:schemeClr val="accent1"/>
              </a:solidFill>
              <a:latin typeface="Roboto Slab"/>
            </a:endParaRPr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221AE69C-672A-3846-186F-6EF0DD2A4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036" y="1795921"/>
            <a:ext cx="6165705" cy="170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229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1065405" y="450994"/>
            <a:ext cx="3188036" cy="6636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Function versioning</a:t>
            </a:r>
            <a:endParaRPr lang="en-US"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645972" y="1222856"/>
            <a:ext cx="4733682" cy="1346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600" dirty="0" err="1"/>
              <a:t>Mogućnost</a:t>
            </a:r>
            <a:r>
              <a:rPr lang="en" sz="1600" dirty="0"/>
              <a:t> </a:t>
            </a:r>
            <a:r>
              <a:rPr lang="en" sz="1600" dirty="0" err="1"/>
              <a:t>kreiranja</a:t>
            </a:r>
            <a:r>
              <a:rPr lang="en" sz="1600" dirty="0"/>
              <a:t> </a:t>
            </a:r>
            <a:r>
              <a:rPr lang="en" sz="1600" dirty="0" err="1"/>
              <a:t>više</a:t>
            </a:r>
            <a:r>
              <a:rPr lang="en" sz="1600" dirty="0"/>
              <a:t> </a:t>
            </a:r>
            <a:r>
              <a:rPr lang="en" sz="1600" dirty="0" err="1"/>
              <a:t>verzija</a:t>
            </a:r>
            <a:r>
              <a:rPr lang="en" sz="1600" dirty="0"/>
              <a:t> </a:t>
            </a:r>
            <a:r>
              <a:rPr lang="en" sz="1600" dirty="0" err="1"/>
              <a:t>neke</a:t>
            </a:r>
            <a:r>
              <a:rPr lang="en" sz="1600" dirty="0"/>
              <a:t> </a:t>
            </a:r>
            <a:r>
              <a:rPr lang="en" sz="1600" dirty="0" err="1"/>
              <a:t>funkcije</a:t>
            </a:r>
            <a:endParaRPr lang="en" sz="1600" dirty="0"/>
          </a:p>
          <a:p>
            <a:r>
              <a:rPr lang="en" sz="1600" dirty="0" err="1"/>
              <a:t>Definisanje</a:t>
            </a:r>
            <a:r>
              <a:rPr lang="en" sz="1600" dirty="0"/>
              <a:t> </a:t>
            </a:r>
            <a:r>
              <a:rPr lang="en" sz="1600" dirty="0" err="1"/>
              <a:t>alijasa</a:t>
            </a:r>
            <a:r>
              <a:rPr lang="en" sz="1600" dirty="0"/>
              <a:t> vs definisanje </a:t>
            </a:r>
            <a:r>
              <a:rPr lang="en" sz="1600" dirty="0" err="1"/>
              <a:t>tačne</a:t>
            </a:r>
            <a:r>
              <a:rPr lang="en" sz="1600" dirty="0"/>
              <a:t> </a:t>
            </a:r>
            <a:r>
              <a:rPr lang="en" sz="1600" dirty="0" err="1"/>
              <a:t>verzije</a:t>
            </a:r>
            <a:r>
              <a:rPr lang="en" sz="1600" dirty="0"/>
              <a:t> </a:t>
            </a:r>
            <a:r>
              <a:rPr lang="en" sz="1600" dirty="0" err="1"/>
              <a:t>funkcije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0735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9C3F6-B2F0-12F5-5FF5-354AED251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3121" y="1988466"/>
            <a:ext cx="4288398" cy="1159800"/>
          </a:xfrm>
        </p:spPr>
        <p:txBody>
          <a:bodyPr/>
          <a:lstStyle/>
          <a:p>
            <a:r>
              <a:rPr lang="sr-Latn-RS" sz="7200" dirty="0"/>
              <a:t>PRIMER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434926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684" y="137853"/>
            <a:ext cx="7571700" cy="702600"/>
          </a:xfrm>
        </p:spPr>
        <p:txBody>
          <a:bodyPr/>
          <a:lstStyle/>
          <a:p>
            <a:r>
              <a:rPr lang="sr-Latn-RS" dirty="0"/>
              <a:t>Primer – Dodavanje vremena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060" y="1160341"/>
            <a:ext cx="4103829" cy="305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832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052" y="188302"/>
            <a:ext cx="7571700" cy="702600"/>
          </a:xfrm>
        </p:spPr>
        <p:txBody>
          <a:bodyPr/>
          <a:lstStyle/>
          <a:p>
            <a:r>
              <a:rPr lang="sr-Latn-RS" dirty="0"/>
              <a:t>Specifikacioni fajl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89" y="1006310"/>
            <a:ext cx="3705225" cy="9334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648" y="2106158"/>
            <a:ext cx="3693597" cy="257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387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9C3F6-B2F0-12F5-5FF5-354AED251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2084" y="1962302"/>
            <a:ext cx="5526437" cy="1159800"/>
          </a:xfrm>
        </p:spPr>
        <p:txBody>
          <a:bodyPr/>
          <a:lstStyle/>
          <a:p>
            <a:r>
              <a:rPr lang="en-US" sz="5400" dirty="0"/>
              <a:t>Hvala </a:t>
            </a:r>
            <a:r>
              <a:rPr lang="en-US" sz="5400" dirty="0" err="1"/>
              <a:t>na</a:t>
            </a:r>
            <a:r>
              <a:rPr lang="en-US" sz="5400" dirty="0"/>
              <a:t> </a:t>
            </a:r>
            <a:r>
              <a:rPr lang="en-US" sz="5400" dirty="0" err="1"/>
              <a:t>pažnji</a:t>
            </a:r>
            <a:r>
              <a:rPr lang="en-US" sz="5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07304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5725650" y="909615"/>
            <a:ext cx="1875600" cy="18528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533400" y="1252131"/>
            <a:ext cx="4779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5400" b="1" dirty="0" err="1"/>
              <a:t>Šta</a:t>
            </a:r>
            <a:r>
              <a:rPr lang="en" sz="5400" b="1" dirty="0"/>
              <a:t> je </a:t>
            </a:r>
            <a:r>
              <a:rPr lang="en" sz="5400" b="1" dirty="0" err="1"/>
              <a:t>Nuclio</a:t>
            </a:r>
            <a:r>
              <a:rPr lang="en" sz="5400" b="1" dirty="0"/>
              <a:t>?</a:t>
            </a:r>
            <a:endParaRPr lang="en-US"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294967295"/>
          </p:nvPr>
        </p:nvSpPr>
        <p:spPr>
          <a:xfrm>
            <a:off x="533400" y="2810174"/>
            <a:ext cx="5260179" cy="7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" sz="2000" dirty="0" err="1"/>
              <a:t>Nuclio</a:t>
            </a:r>
            <a:r>
              <a:rPr lang="en" sz="2000" dirty="0"/>
              <a:t> je serverless </a:t>
            </a:r>
            <a:r>
              <a:rPr lang="en" sz="2000" dirty="0" err="1"/>
              <a:t>platforma</a:t>
            </a:r>
            <a:r>
              <a:rPr lang="en" sz="2000" dirty="0"/>
              <a:t> </a:t>
            </a:r>
            <a:r>
              <a:rPr lang="en" sz="2000" dirty="0" err="1"/>
              <a:t>otvorenog</a:t>
            </a:r>
            <a:r>
              <a:rPr lang="en" sz="2000" dirty="0"/>
              <a:t> </a:t>
            </a:r>
            <a:r>
              <a:rPr lang="en" sz="2000" dirty="0" err="1"/>
              <a:t>koda</a:t>
            </a:r>
            <a:r>
              <a:rPr lang="en" sz="2000" dirty="0"/>
              <a:t> </a:t>
            </a:r>
            <a:r>
              <a:rPr lang="en" sz="2000" dirty="0" err="1"/>
              <a:t>koja</a:t>
            </a:r>
            <a:r>
              <a:rPr lang="en" sz="2000" dirty="0"/>
              <a:t> se </a:t>
            </a:r>
            <a:r>
              <a:rPr lang="en" sz="2000" dirty="0" err="1"/>
              <a:t>koristi</a:t>
            </a:r>
            <a:r>
              <a:rPr lang="en" sz="2000" dirty="0"/>
              <a:t> za </a:t>
            </a:r>
            <a:r>
              <a:rPr lang="en" sz="2000" dirty="0" err="1"/>
              <a:t>minimizaciju</a:t>
            </a:r>
            <a:r>
              <a:rPr lang="en" sz="2000" dirty="0"/>
              <a:t> overhead-a </a:t>
            </a:r>
            <a:r>
              <a:rPr lang="en" sz="2000" dirty="0" err="1"/>
              <a:t>oko</a:t>
            </a:r>
            <a:r>
              <a:rPr lang="en" sz="2000" dirty="0"/>
              <a:t> </a:t>
            </a:r>
            <a:r>
              <a:rPr lang="en" sz="2000" dirty="0" err="1"/>
              <a:t>održavanja</a:t>
            </a:r>
            <a:r>
              <a:rPr lang="en" sz="2000" dirty="0"/>
              <a:t> </a:t>
            </a:r>
            <a:r>
              <a:rPr lang="en" sz="2000" dirty="0" err="1"/>
              <a:t>i</a:t>
            </a:r>
            <a:r>
              <a:rPr lang="en" sz="2000" dirty="0"/>
              <a:t> </a:t>
            </a:r>
            <a:r>
              <a:rPr lang="en" sz="2000" dirty="0" err="1"/>
              <a:t>razvoja</a:t>
            </a:r>
            <a:r>
              <a:rPr lang="en" sz="2000" dirty="0"/>
              <a:t> </a:t>
            </a:r>
            <a:r>
              <a:rPr lang="en" sz="2000" dirty="0" err="1"/>
              <a:t>aplikacija</a:t>
            </a:r>
            <a:r>
              <a:rPr lang="en" sz="2000" dirty="0"/>
              <a:t> </a:t>
            </a:r>
            <a:r>
              <a:rPr lang="en" sz="2000" dirty="0" err="1"/>
              <a:t>i</a:t>
            </a:r>
            <a:r>
              <a:rPr lang="en" sz="2000" dirty="0"/>
              <a:t> za </a:t>
            </a:r>
            <a:r>
              <a:rPr lang="en" sz="2000" dirty="0" err="1"/>
              <a:t>automatizaciju</a:t>
            </a:r>
            <a:r>
              <a:rPr lang="en" sz="2000" dirty="0"/>
              <a:t>  deployment-a data-science </a:t>
            </a:r>
            <a:r>
              <a:rPr lang="en" sz="2000" dirty="0" err="1"/>
              <a:t>aplikacija</a:t>
            </a:r>
            <a:r>
              <a:rPr lang="en" sz="2000" dirty="0"/>
              <a:t>.</a:t>
            </a:r>
            <a:endParaRPr lang="en-US" sz="2000"/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>
            <a:off x="5875408" y="1057537"/>
            <a:ext cx="1576200" cy="1556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/>
        </p:nvSpPr>
        <p:spPr>
          <a:xfrm>
            <a:off x="786150" y="1164834"/>
            <a:ext cx="3179400" cy="2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1800" dirty="0" err="1">
                <a:solidFill>
                  <a:schemeClr val="accent1"/>
                </a:solidFill>
                <a:latin typeface="Source Sans Pro"/>
                <a:ea typeface="Source Sans Pro"/>
                <a:sym typeface="Source Sans Pro"/>
              </a:rPr>
              <a:t>Opšte</a:t>
            </a:r>
            <a:r>
              <a:rPr lang="en" sz="1800" dirty="0">
                <a:solidFill>
                  <a:schemeClr val="accent1"/>
                </a:solidFill>
                <a:latin typeface="Source Sans Pro"/>
                <a:ea typeface="Source Sans Pro"/>
                <a:sym typeface="Source Sans Pro"/>
              </a:rPr>
              <a:t> </a:t>
            </a:r>
            <a:r>
              <a:rPr lang="en" sz="1800" dirty="0" err="1">
                <a:solidFill>
                  <a:schemeClr val="accent1"/>
                </a:solidFill>
                <a:latin typeface="Source Sans Pro"/>
                <a:ea typeface="Source Sans Pro"/>
                <a:sym typeface="Source Sans Pro"/>
              </a:rPr>
              <a:t>karakteristike</a:t>
            </a:r>
            <a:endParaRPr lang="en-US" sz="1800" dirty="0" err="1">
              <a:solidFill>
                <a:schemeClr val="accent1"/>
              </a:solidFill>
            </a:endParaRPr>
          </a:p>
          <a:p>
            <a:pPr>
              <a:spcBef>
                <a:spcPts val="600"/>
              </a:spcBef>
            </a:pPr>
            <a:r>
              <a:rPr lang="en" err="1">
                <a:latin typeface="Source Sans Pro"/>
                <a:ea typeface="Source Sans Pro"/>
                <a:sym typeface="Source Sans Pro"/>
              </a:rPr>
              <a:t>Nuclio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je </a:t>
            </a:r>
            <a:r>
              <a:rPr lang="en" err="1">
                <a:latin typeface="Source Sans Pro"/>
                <a:ea typeface="Source Sans Pro"/>
                <a:sym typeface="Source Sans Pro"/>
              </a:rPr>
              <a:t>fokusiran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</a:t>
            </a:r>
            <a:r>
              <a:rPr lang="en" err="1">
                <a:latin typeface="Source Sans Pro"/>
                <a:ea typeface="Source Sans Pro"/>
                <a:sym typeface="Source Sans Pro"/>
              </a:rPr>
              <a:t>na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</a:t>
            </a:r>
            <a:r>
              <a:rPr lang="en" err="1">
                <a:latin typeface="Source Sans Pro"/>
                <a:ea typeface="Source Sans Pro"/>
                <a:sym typeface="Source Sans Pro"/>
              </a:rPr>
              <a:t>podatke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, I/O </a:t>
            </a:r>
            <a:r>
              <a:rPr lang="en" err="1">
                <a:latin typeface="Source Sans Pro"/>
                <a:ea typeface="Source Sans Pro"/>
                <a:sym typeface="Source Sans Pro"/>
              </a:rPr>
              <a:t>i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</a:t>
            </a:r>
            <a:r>
              <a:rPr lang="en" err="1">
                <a:latin typeface="Source Sans Pro"/>
                <a:ea typeface="Source Sans Pro"/>
                <a:sym typeface="Source Sans Pro"/>
              </a:rPr>
              <a:t>intenzivna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</a:t>
            </a:r>
            <a:r>
              <a:rPr lang="en" err="1">
                <a:latin typeface="Source Sans Pro"/>
                <a:ea typeface="Source Sans Pro"/>
                <a:sym typeface="Source Sans Pro"/>
              </a:rPr>
              <a:t>izračunavanja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. Dobro je </a:t>
            </a:r>
            <a:r>
              <a:rPr lang="en" err="1">
                <a:latin typeface="Source Sans Pro"/>
                <a:ea typeface="Source Sans Pro"/>
                <a:sym typeface="Source Sans Pro"/>
              </a:rPr>
              <a:t>integrisan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</a:t>
            </a:r>
            <a:r>
              <a:rPr lang="en" err="1">
                <a:latin typeface="Source Sans Pro"/>
                <a:ea typeface="Source Sans Pro"/>
                <a:sym typeface="Source Sans Pro"/>
              </a:rPr>
              <a:t>sa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</a:t>
            </a:r>
            <a:r>
              <a:rPr lang="en" err="1">
                <a:latin typeface="Source Sans Pro"/>
                <a:ea typeface="Source Sans Pro"/>
                <a:sym typeface="Source Sans Pro"/>
              </a:rPr>
              <a:t>popularnim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data-science </a:t>
            </a:r>
            <a:r>
              <a:rPr lang="en" err="1">
                <a:latin typeface="Source Sans Pro"/>
                <a:ea typeface="Source Sans Pro"/>
                <a:sym typeface="Source Sans Pro"/>
              </a:rPr>
              <a:t>alatima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, </a:t>
            </a:r>
            <a:r>
              <a:rPr lang="en" err="1">
                <a:latin typeface="Source Sans Pro"/>
                <a:ea typeface="Source Sans Pro"/>
                <a:sym typeface="Source Sans Pro"/>
              </a:rPr>
              <a:t>kao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</a:t>
            </a:r>
            <a:r>
              <a:rPr lang="en" err="1">
                <a:latin typeface="Source Sans Pro"/>
                <a:ea typeface="Source Sans Pro"/>
                <a:sym typeface="Source Sans Pro"/>
              </a:rPr>
              <a:t>što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</a:t>
            </a:r>
            <a:r>
              <a:rPr lang="en" err="1">
                <a:latin typeface="Source Sans Pro"/>
                <a:ea typeface="Source Sans Pro"/>
                <a:sym typeface="Source Sans Pro"/>
              </a:rPr>
              <a:t>su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</a:t>
            </a:r>
            <a:r>
              <a:rPr lang="en" err="1">
                <a:latin typeface="Source Sans Pro"/>
                <a:ea typeface="Source Sans Pro"/>
                <a:sym typeface="Source Sans Pro"/>
              </a:rPr>
              <a:t>Jupyter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and Kubeflow; </a:t>
            </a:r>
            <a:r>
              <a:rPr lang="en" err="1">
                <a:latin typeface="Source Sans Pro"/>
                <a:ea typeface="Source Sans Pro"/>
                <a:sym typeface="Source Sans Pro"/>
              </a:rPr>
              <a:t>podržava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</a:t>
            </a:r>
            <a:r>
              <a:rPr lang="en" err="1">
                <a:latin typeface="Source Sans Pro"/>
                <a:ea typeface="Source Sans Pro"/>
                <a:sym typeface="Source Sans Pro"/>
              </a:rPr>
              <a:t>različite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</a:t>
            </a:r>
            <a:r>
              <a:rPr lang="en" err="1">
                <a:latin typeface="Source Sans Pro"/>
                <a:ea typeface="Source Sans Pro"/>
                <a:sym typeface="Source Sans Pro"/>
              </a:rPr>
              <a:t>izvore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</a:t>
            </a:r>
            <a:r>
              <a:rPr lang="en" err="1">
                <a:latin typeface="Source Sans Pro"/>
                <a:ea typeface="Source Sans Pro"/>
                <a:sym typeface="Source Sans Pro"/>
              </a:rPr>
              <a:t>podataka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, </a:t>
            </a:r>
            <a:r>
              <a:rPr lang="en" err="1">
                <a:latin typeface="Source Sans Pro"/>
                <a:ea typeface="Source Sans Pro"/>
                <a:sym typeface="Source Sans Pro"/>
              </a:rPr>
              <a:t>kako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</a:t>
            </a:r>
            <a:r>
              <a:rPr lang="en" err="1">
                <a:latin typeface="Source Sans Pro"/>
                <a:ea typeface="Source Sans Pro"/>
                <a:sym typeface="Source Sans Pro"/>
              </a:rPr>
              <a:t>statičnih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</a:t>
            </a:r>
            <a:r>
              <a:rPr lang="en" err="1">
                <a:latin typeface="Source Sans Pro"/>
                <a:ea typeface="Source Sans Pro"/>
                <a:sym typeface="Source Sans Pro"/>
              </a:rPr>
              <a:t>tako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</a:t>
            </a:r>
            <a:r>
              <a:rPr lang="en" err="1">
                <a:latin typeface="Source Sans Pro"/>
                <a:ea typeface="Source Sans Pro"/>
                <a:sym typeface="Source Sans Pro"/>
              </a:rPr>
              <a:t>i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streaming. </a:t>
            </a:r>
            <a:r>
              <a:rPr lang="en" err="1">
                <a:latin typeface="Source Sans Pro"/>
                <a:ea typeface="Source Sans Pro"/>
                <a:sym typeface="Source Sans Pro"/>
              </a:rPr>
              <a:t>Takođe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, </a:t>
            </a:r>
            <a:r>
              <a:rPr lang="en" err="1">
                <a:latin typeface="Source Sans Pro"/>
                <a:ea typeface="Source Sans Pro"/>
                <a:sym typeface="Source Sans Pro"/>
              </a:rPr>
              <a:t>moguća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</a:t>
            </a:r>
            <a:r>
              <a:rPr lang="en" err="1">
                <a:latin typeface="Source Sans Pro"/>
                <a:ea typeface="Source Sans Pro"/>
                <a:sym typeface="Source Sans Pro"/>
              </a:rPr>
              <a:t>su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</a:t>
            </a:r>
            <a:r>
              <a:rPr lang="en" err="1">
                <a:latin typeface="Source Sans Pro"/>
                <a:ea typeface="Source Sans Pro"/>
                <a:sym typeface="Source Sans Pro"/>
              </a:rPr>
              <a:t>izvršavanja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</a:t>
            </a:r>
            <a:r>
              <a:rPr lang="en" err="1">
                <a:latin typeface="Source Sans Pro"/>
                <a:ea typeface="Source Sans Pro"/>
                <a:sym typeface="Source Sans Pro"/>
              </a:rPr>
              <a:t>na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CPU-a </a:t>
            </a:r>
            <a:r>
              <a:rPr lang="en" err="1">
                <a:latin typeface="Source Sans Pro"/>
                <a:ea typeface="Source Sans Pro"/>
                <a:sym typeface="Source Sans Pro"/>
              </a:rPr>
              <a:t>i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</a:t>
            </a:r>
            <a:r>
              <a:rPr lang="en" err="1">
                <a:latin typeface="Source Sans Pro"/>
                <a:ea typeface="Source Sans Pro"/>
                <a:sym typeface="Source Sans Pro"/>
              </a:rPr>
              <a:t>na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GPU-a. </a:t>
            </a:r>
            <a:endParaRPr>
              <a:latin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4337407" y="1164834"/>
            <a:ext cx="3318300" cy="2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1800" dirty="0" err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Slojevita</a:t>
            </a:r>
            <a:r>
              <a:rPr lang="en" sz="1800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1800" dirty="0" err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arhitektura</a:t>
            </a:r>
            <a:endParaRPr lang="en-US" sz="1600" err="1">
              <a:solidFill>
                <a:srgbClr val="0091EA"/>
              </a:solidFill>
              <a:latin typeface="Source Sans Pro"/>
              <a:ea typeface="Source Sans Pro"/>
              <a:cs typeface="Source Sans Pro"/>
            </a:endParaRPr>
          </a:p>
          <a:p>
            <a:pPr>
              <a:spcBef>
                <a:spcPts val="600"/>
              </a:spcBef>
            </a:pPr>
            <a:r>
              <a:rPr lang="en" dirty="0" err="1">
                <a:latin typeface="Source Sans Pro"/>
                <a:ea typeface="Source Sans Pro"/>
                <a:sym typeface="Source Sans Pro"/>
              </a:rPr>
              <a:t>Dizajniran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je </a:t>
            </a:r>
            <a:r>
              <a:rPr lang="en" dirty="0" err="1">
                <a:latin typeface="Source Sans Pro"/>
                <a:ea typeface="Source Sans Pro"/>
                <a:sym typeface="Source Sans Pro"/>
              </a:rPr>
              <a:t>korišćenjem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</a:t>
            </a:r>
            <a:r>
              <a:rPr lang="en" dirty="0" err="1">
                <a:latin typeface="Source Sans Pro"/>
                <a:ea typeface="Source Sans Pro"/>
                <a:sym typeface="Source Sans Pro"/>
              </a:rPr>
              <a:t>modularnog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</a:t>
            </a:r>
            <a:r>
              <a:rPr lang="en" dirty="0" err="1">
                <a:latin typeface="Source Sans Pro"/>
                <a:ea typeface="Source Sans Pro"/>
                <a:sym typeface="Source Sans Pro"/>
              </a:rPr>
              <a:t>i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</a:t>
            </a:r>
            <a:r>
              <a:rPr lang="en" dirty="0" err="1">
                <a:latin typeface="Source Sans Pro"/>
                <a:ea typeface="Source Sans Pro"/>
                <a:sym typeface="Source Sans Pro"/>
              </a:rPr>
              <a:t>slojevitog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</a:t>
            </a:r>
            <a:r>
              <a:rPr lang="en" dirty="0" err="1">
                <a:latin typeface="Source Sans Pro"/>
                <a:ea typeface="Source Sans Pro"/>
                <a:sym typeface="Source Sans Pro"/>
              </a:rPr>
              <a:t>pristupa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, </a:t>
            </a:r>
            <a:r>
              <a:rPr lang="en" dirty="0" err="1">
                <a:latin typeface="Source Sans Pro"/>
                <a:ea typeface="Source Sans Pro"/>
                <a:sym typeface="Source Sans Pro"/>
              </a:rPr>
              <a:t>tako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da ga je </a:t>
            </a:r>
            <a:r>
              <a:rPr lang="en" dirty="0" err="1">
                <a:latin typeface="Source Sans Pro"/>
                <a:ea typeface="Source Sans Pro"/>
                <a:sym typeface="Source Sans Pro"/>
              </a:rPr>
              <a:t>lako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</a:t>
            </a:r>
            <a:r>
              <a:rPr lang="en" dirty="0" err="1">
                <a:latin typeface="Source Sans Pro"/>
                <a:ea typeface="Source Sans Pro"/>
                <a:sym typeface="Source Sans Pro"/>
              </a:rPr>
              <a:t>nadograditi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, u </a:t>
            </a:r>
            <a:r>
              <a:rPr lang="en" dirty="0" err="1">
                <a:latin typeface="Source Sans Pro"/>
                <a:ea typeface="Source Sans Pro"/>
                <a:sym typeface="Source Sans Pro"/>
              </a:rPr>
              <a:t>nadi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da </a:t>
            </a:r>
            <a:r>
              <a:rPr lang="en" dirty="0" err="1">
                <a:latin typeface="Source Sans Pro"/>
                <a:ea typeface="Source Sans Pro"/>
                <a:sym typeface="Source Sans Pro"/>
              </a:rPr>
              <a:t>će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se </a:t>
            </a:r>
            <a:r>
              <a:rPr lang="en" dirty="0" err="1">
                <a:latin typeface="Source Sans Pro"/>
                <a:ea typeface="Source Sans Pro"/>
                <a:sym typeface="Source Sans Pro"/>
              </a:rPr>
              <a:t>mnogi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</a:t>
            </a:r>
            <a:r>
              <a:rPr lang="en" dirty="0" err="1">
                <a:latin typeface="Source Sans Pro"/>
                <a:ea typeface="Source Sans Pro"/>
                <a:sym typeface="Source Sans Pro"/>
              </a:rPr>
              <a:t>pridružiti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</a:t>
            </a:r>
            <a:r>
              <a:rPr lang="en" dirty="0" err="1">
                <a:latin typeface="Source Sans Pro"/>
                <a:ea typeface="Source Sans Pro"/>
                <a:sym typeface="Source Sans Pro"/>
              </a:rPr>
              <a:t>daljem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</a:t>
            </a:r>
            <a:r>
              <a:rPr lang="en" dirty="0" err="1">
                <a:latin typeface="Source Sans Pro"/>
                <a:ea typeface="Source Sans Pro"/>
                <a:sym typeface="Source Sans Pro"/>
              </a:rPr>
              <a:t>razvoju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</a:t>
            </a:r>
            <a:r>
              <a:rPr lang="en" dirty="0" err="1">
                <a:latin typeface="Source Sans Pro"/>
                <a:ea typeface="Source Sans Pro"/>
                <a:sym typeface="Source Sans Pro"/>
              </a:rPr>
              <a:t>modula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, </a:t>
            </a:r>
            <a:r>
              <a:rPr lang="en" dirty="0" err="1">
                <a:latin typeface="Source Sans Pro"/>
                <a:ea typeface="Source Sans Pro"/>
                <a:sym typeface="Source Sans Pro"/>
              </a:rPr>
              <a:t>alata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za </a:t>
            </a:r>
            <a:r>
              <a:rPr lang="en" dirty="0" err="1">
                <a:latin typeface="Source Sans Pro"/>
                <a:ea typeface="Source Sans Pro"/>
                <a:sym typeface="Source Sans Pro"/>
              </a:rPr>
              <a:t>razvoj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</a:t>
            </a:r>
            <a:r>
              <a:rPr lang="en" dirty="0" err="1">
                <a:latin typeface="Source Sans Pro"/>
                <a:ea typeface="Source Sans Pro"/>
                <a:sym typeface="Source Sans Pro"/>
              </a:rPr>
              <a:t>i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</a:t>
            </a:r>
            <a:r>
              <a:rPr lang="en" dirty="0" err="1">
                <a:latin typeface="Source Sans Pro"/>
                <a:ea typeface="Source Sans Pro"/>
                <a:sym typeface="Source Sans Pr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platformi</a:t>
            </a:r>
            <a:r>
              <a:rPr lang="en" dirty="0">
                <a:latin typeface="Source Sans Pro"/>
                <a:ea typeface="Source Sans Pro"/>
                <a:sym typeface="Source Sans Pr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dirty="0" err="1">
                <a:latin typeface="Source Sans Pro"/>
                <a:ea typeface="Source Sans Pro"/>
                <a:sym typeface="Source Sans Pr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namenjenih</a:t>
            </a:r>
            <a:r>
              <a:rPr lang="en" dirty="0">
                <a:latin typeface="Source Sans Pro"/>
                <a:ea typeface="Source Sans Pro"/>
                <a:sym typeface="Source Sans Pr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dirty="0" err="1">
                <a:latin typeface="Source Sans Pro"/>
                <a:ea typeface="Source Sans Pro"/>
                <a:sym typeface="Source Sans Pr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Nuclio</a:t>
            </a:r>
            <a:r>
              <a:rPr lang="en" dirty="0">
                <a:latin typeface="Source Sans Pro"/>
                <a:ea typeface="Source Sans Pro"/>
                <a:sym typeface="Source Sans Pr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-u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. </a:t>
            </a:r>
            <a:endParaRPr dirty="0">
              <a:latin typeface="Source Sans Pro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1078394" y="347086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 err="1"/>
              <a:t>Mogućnosti</a:t>
            </a:r>
            <a:r>
              <a:rPr lang="en" dirty="0"/>
              <a:t> </a:t>
            </a:r>
            <a:r>
              <a:rPr lang="en" dirty="0" err="1"/>
              <a:t>Nuclio</a:t>
            </a:r>
            <a:r>
              <a:rPr lang="en" dirty="0"/>
              <a:t> framework-a</a:t>
            </a:r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645972" y="1222856"/>
            <a:ext cx="7962285" cy="3606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600" dirty="0" err="1"/>
              <a:t>Paralelna</a:t>
            </a:r>
            <a:r>
              <a:rPr lang="en" sz="1600" dirty="0"/>
              <a:t> </a:t>
            </a:r>
            <a:r>
              <a:rPr lang="en" sz="1600" dirty="0" err="1"/>
              <a:t>obrada</a:t>
            </a:r>
            <a:r>
              <a:rPr lang="en" sz="1600" dirty="0"/>
              <a:t> </a:t>
            </a:r>
            <a:r>
              <a:rPr lang="en" sz="1600" dirty="0" err="1"/>
              <a:t>podataka</a:t>
            </a:r>
            <a:r>
              <a:rPr lang="en" sz="1600" dirty="0"/>
              <a:t> u </a:t>
            </a:r>
            <a:r>
              <a:rPr lang="en" sz="1600" dirty="0" err="1"/>
              <a:t>realnom</a:t>
            </a:r>
            <a:r>
              <a:rPr lang="en" sz="1600" dirty="0"/>
              <a:t> </a:t>
            </a:r>
            <a:r>
              <a:rPr lang="en" sz="1600" dirty="0" err="1"/>
              <a:t>vremenu</a:t>
            </a:r>
            <a:r>
              <a:rPr lang="en" sz="1600" dirty="0"/>
              <a:t> </a:t>
            </a:r>
            <a:r>
              <a:rPr lang="en" sz="1600" dirty="0" err="1"/>
              <a:t>sa</a:t>
            </a:r>
            <a:r>
              <a:rPr lang="en" sz="1600" dirty="0"/>
              <a:t> </a:t>
            </a:r>
            <a:r>
              <a:rPr lang="en" sz="1600" dirty="0" err="1"/>
              <a:t>minimalnom</a:t>
            </a:r>
            <a:r>
              <a:rPr lang="en" sz="1600" dirty="0"/>
              <a:t> </a:t>
            </a:r>
            <a:r>
              <a:rPr lang="en" sz="1600" dirty="0" err="1"/>
              <a:t>potrošnjom</a:t>
            </a:r>
            <a:r>
              <a:rPr lang="en" sz="1600" dirty="0"/>
              <a:t> </a:t>
            </a:r>
            <a:r>
              <a:rPr lang="en" sz="1600" dirty="0" err="1"/>
              <a:t>vremena</a:t>
            </a:r>
            <a:r>
              <a:rPr lang="en" sz="1600" dirty="0"/>
              <a:t> </a:t>
            </a:r>
            <a:r>
              <a:rPr lang="en" sz="1600" dirty="0" err="1"/>
              <a:t>na</a:t>
            </a:r>
            <a:r>
              <a:rPr lang="en" sz="1600" dirty="0"/>
              <a:t> CPU-GPU </a:t>
            </a:r>
            <a:r>
              <a:rPr lang="en" sz="1600" dirty="0" err="1"/>
              <a:t>komunakaciju</a:t>
            </a:r>
            <a:r>
              <a:rPr lang="en" sz="1600" dirty="0"/>
              <a:t> </a:t>
            </a:r>
            <a:r>
              <a:rPr lang="en" sz="1600" dirty="0" err="1"/>
              <a:t>i</a:t>
            </a:r>
            <a:r>
              <a:rPr lang="en" sz="1600" dirty="0"/>
              <a:t> I/O </a:t>
            </a:r>
            <a:r>
              <a:rPr lang="en" sz="1600" dirty="0" err="1"/>
              <a:t>operacije</a:t>
            </a:r>
            <a:endParaRPr lang="en" sz="1600" dirty="0"/>
          </a:p>
          <a:p>
            <a:pPr>
              <a:spcBef>
                <a:spcPts val="0"/>
              </a:spcBef>
            </a:pPr>
            <a:r>
              <a:rPr lang="en" sz="1600" dirty="0" err="1"/>
              <a:t>Integracija</a:t>
            </a:r>
            <a:r>
              <a:rPr lang="en" sz="1600" dirty="0"/>
              <a:t> </a:t>
            </a:r>
            <a:r>
              <a:rPr lang="en" sz="1600" dirty="0" err="1"/>
              <a:t>sa</a:t>
            </a:r>
            <a:r>
              <a:rPr lang="en" sz="1600" dirty="0"/>
              <a:t> </a:t>
            </a:r>
            <a:r>
              <a:rPr lang="en" sz="1600" dirty="0" err="1"/>
              <a:t>mnogim</a:t>
            </a:r>
            <a:r>
              <a:rPr lang="en" sz="1600" dirty="0"/>
              <a:t> </a:t>
            </a:r>
            <a:r>
              <a:rPr lang="en" sz="1600" dirty="0" err="1"/>
              <a:t>izvorima</a:t>
            </a:r>
            <a:r>
              <a:rPr lang="en" sz="1600" dirty="0"/>
              <a:t> </a:t>
            </a:r>
            <a:r>
              <a:rPr lang="en" sz="1600" dirty="0" err="1"/>
              <a:t>podataka</a:t>
            </a:r>
            <a:r>
              <a:rPr lang="en" sz="1600" dirty="0"/>
              <a:t>, </a:t>
            </a:r>
            <a:r>
              <a:rPr lang="en" sz="1600" dirty="0" err="1"/>
              <a:t>triggerima</a:t>
            </a:r>
            <a:r>
              <a:rPr lang="en" sz="1600" dirty="0"/>
              <a:t>, </a:t>
            </a:r>
            <a:r>
              <a:rPr lang="en" sz="1600" dirty="0" err="1"/>
              <a:t>modelima</a:t>
            </a:r>
            <a:r>
              <a:rPr lang="en" sz="1600" dirty="0"/>
              <a:t> za </a:t>
            </a:r>
            <a:r>
              <a:rPr lang="en" sz="1600" dirty="0" err="1"/>
              <a:t>procesuiranje</a:t>
            </a:r>
            <a:r>
              <a:rPr lang="en" sz="1600" dirty="0"/>
              <a:t> </a:t>
            </a:r>
            <a:r>
              <a:rPr lang="en" sz="1600" dirty="0" err="1"/>
              <a:t>i</a:t>
            </a:r>
            <a:r>
              <a:rPr lang="en" sz="1600" dirty="0"/>
              <a:t> ML framework-</a:t>
            </a:r>
            <a:r>
              <a:rPr lang="en" sz="1600" dirty="0" err="1"/>
              <a:t>ima</a:t>
            </a:r>
            <a:endParaRPr lang="en-US" sz="1600" dirty="0" err="1"/>
          </a:p>
          <a:p>
            <a:pPr>
              <a:spcBef>
                <a:spcPts val="0"/>
              </a:spcBef>
            </a:pPr>
            <a:r>
              <a:rPr lang="en" sz="1600" dirty="0" err="1"/>
              <a:t>Statefull</a:t>
            </a:r>
            <a:r>
              <a:rPr lang="en" sz="1600" dirty="0"/>
              <a:t> </a:t>
            </a:r>
            <a:r>
              <a:rPr lang="en" sz="1600" dirty="0" err="1"/>
              <a:t>funkcije</a:t>
            </a:r>
            <a:endParaRPr lang="en" sz="1600" dirty="0"/>
          </a:p>
          <a:p>
            <a:pPr>
              <a:spcBef>
                <a:spcPts val="0"/>
              </a:spcBef>
            </a:pPr>
            <a:r>
              <a:rPr lang="en" sz="1600" dirty="0" err="1"/>
              <a:t>Jednostavno</a:t>
            </a:r>
            <a:r>
              <a:rPr lang="en" sz="1600" dirty="0"/>
              <a:t> </a:t>
            </a:r>
            <a:r>
              <a:rPr lang="en" sz="1600" dirty="0" err="1"/>
              <a:t>debagiranje</a:t>
            </a:r>
            <a:r>
              <a:rPr lang="en" sz="1600" dirty="0"/>
              <a:t> </a:t>
            </a:r>
            <a:r>
              <a:rPr lang="en" sz="1600" dirty="0" err="1"/>
              <a:t>i</a:t>
            </a:r>
            <a:r>
              <a:rPr lang="en" sz="1600" dirty="0"/>
              <a:t> </a:t>
            </a:r>
            <a:r>
              <a:rPr lang="en" sz="1600" dirty="0" err="1"/>
              <a:t>testiranje</a:t>
            </a:r>
            <a:r>
              <a:rPr lang="en" sz="1600" dirty="0"/>
              <a:t>, </a:t>
            </a:r>
            <a:r>
              <a:rPr lang="en" sz="1600" dirty="0" err="1"/>
              <a:t>kao</a:t>
            </a:r>
            <a:r>
              <a:rPr lang="en" sz="1600" dirty="0"/>
              <a:t> </a:t>
            </a:r>
            <a:r>
              <a:rPr lang="en" sz="1600" dirty="0" err="1"/>
              <a:t>i</a:t>
            </a:r>
            <a:r>
              <a:rPr lang="en" sz="1600" dirty="0"/>
              <a:t> </a:t>
            </a:r>
            <a:r>
              <a:rPr lang="en" sz="1600" dirty="0" err="1"/>
              <a:t>mogućnost</a:t>
            </a:r>
            <a:r>
              <a:rPr lang="en" sz="1600" dirty="0"/>
              <a:t> </a:t>
            </a:r>
            <a:r>
              <a:rPr lang="en" sz="1600" dirty="0" err="1"/>
              <a:t>kreiranja</a:t>
            </a:r>
            <a:r>
              <a:rPr lang="en" sz="1600" dirty="0"/>
              <a:t> </a:t>
            </a:r>
            <a:r>
              <a:rPr lang="en" sz="1600" dirty="0" err="1"/>
              <a:t>više</a:t>
            </a:r>
            <a:r>
              <a:rPr lang="en" sz="1600" dirty="0"/>
              <a:t> </a:t>
            </a:r>
            <a:r>
              <a:rPr lang="en" sz="1600" dirty="0" err="1"/>
              <a:t>verzija</a:t>
            </a:r>
            <a:r>
              <a:rPr lang="en" sz="1600" dirty="0"/>
              <a:t> CI/CD pipeline-ova</a:t>
            </a:r>
            <a:endParaRPr lang="en-US" sz="1600" dirty="0"/>
          </a:p>
          <a:p>
            <a:pPr>
              <a:spcBef>
                <a:spcPts val="0"/>
              </a:spcBef>
            </a:pPr>
            <a:r>
              <a:rPr lang="en" sz="1600" dirty="0" err="1"/>
              <a:t>Portabilnost</a:t>
            </a:r>
            <a:r>
              <a:rPr lang="en" sz="1600" dirty="0"/>
              <a:t> </a:t>
            </a:r>
            <a:r>
              <a:rPr lang="en" sz="1600" dirty="0" err="1"/>
              <a:t>među</a:t>
            </a:r>
            <a:r>
              <a:rPr lang="en" sz="1600" dirty="0"/>
              <a:t> </a:t>
            </a:r>
            <a:r>
              <a:rPr lang="en" sz="1600" dirty="0" err="1"/>
              <a:t>velikim</a:t>
            </a:r>
            <a:r>
              <a:rPr lang="en" sz="1600" dirty="0"/>
              <a:t> </a:t>
            </a:r>
            <a:r>
              <a:rPr lang="en" sz="1600" dirty="0" err="1"/>
              <a:t>brojem</a:t>
            </a:r>
            <a:r>
              <a:rPr lang="en" sz="1600" dirty="0"/>
              <a:t> </a:t>
            </a:r>
            <a:r>
              <a:rPr lang="en" sz="1600" dirty="0" err="1"/>
              <a:t>različitih</a:t>
            </a:r>
            <a:r>
              <a:rPr lang="en" sz="1600" dirty="0"/>
              <a:t> </a:t>
            </a:r>
            <a:r>
              <a:rPr lang="en" sz="1600" dirty="0" err="1"/>
              <a:t>uređaja</a:t>
            </a:r>
            <a:r>
              <a:rPr lang="en" sz="1600" dirty="0"/>
              <a:t> (</a:t>
            </a:r>
            <a:r>
              <a:rPr lang="en" sz="1600" dirty="0" err="1"/>
              <a:t>laptopovi</a:t>
            </a:r>
            <a:r>
              <a:rPr lang="en" sz="1600" dirty="0"/>
              <a:t>, </a:t>
            </a:r>
            <a:r>
              <a:rPr lang="en" sz="1600" dirty="0" err="1"/>
              <a:t>uređaji</a:t>
            </a:r>
            <a:r>
              <a:rPr lang="en" sz="1600" dirty="0"/>
              <a:t> </a:t>
            </a:r>
            <a:r>
              <a:rPr lang="en" sz="1600" dirty="0" err="1"/>
              <a:t>sa</a:t>
            </a:r>
            <a:r>
              <a:rPr lang="en" sz="1600" dirty="0"/>
              <a:t> </a:t>
            </a:r>
            <a:r>
              <a:rPr lang="en" sz="1600" dirty="0" err="1"/>
              <a:t>malom</a:t>
            </a:r>
            <a:r>
              <a:rPr lang="en" sz="1600" dirty="0"/>
              <a:t> </a:t>
            </a:r>
            <a:endParaRPr lang="en-US" sz="1600" dirty="0"/>
          </a:p>
          <a:p>
            <a:pPr marL="76200" indent="0">
              <a:spcBef>
                <a:spcPts val="0"/>
              </a:spcBef>
              <a:buNone/>
            </a:pPr>
            <a:r>
              <a:rPr lang="en" sz="1600" dirty="0"/>
              <a:t>         </a:t>
            </a:r>
            <a:r>
              <a:rPr lang="en" sz="1600" dirty="0" err="1"/>
              <a:t>potrošnjom</a:t>
            </a:r>
            <a:r>
              <a:rPr lang="en" sz="1600" dirty="0"/>
              <a:t>, </a:t>
            </a:r>
            <a:r>
              <a:rPr lang="en" sz="1600" dirty="0" err="1"/>
              <a:t>javni</a:t>
            </a:r>
            <a:r>
              <a:rPr lang="en" sz="1600" dirty="0"/>
              <a:t> cloud...)</a:t>
            </a:r>
            <a:endParaRPr lang="en-US" sz="1600" dirty="0"/>
          </a:p>
          <a:p>
            <a:pPr>
              <a:spcBef>
                <a:spcPts val="0"/>
              </a:spcBef>
            </a:pPr>
            <a:r>
              <a:rPr lang="en" sz="1600" dirty="0" err="1"/>
              <a:t>Otvorenog</a:t>
            </a:r>
            <a:r>
              <a:rPr lang="en" sz="1600" dirty="0"/>
              <a:t> je </a:t>
            </a:r>
            <a:r>
              <a:rPr lang="en" sz="1600" dirty="0" err="1"/>
              <a:t>koda</a:t>
            </a:r>
            <a:r>
              <a:rPr lang="en" sz="1600" dirty="0"/>
              <a:t>, </a:t>
            </a:r>
            <a:r>
              <a:rPr lang="en" sz="1600" dirty="0" err="1"/>
              <a:t>ali</a:t>
            </a:r>
            <a:r>
              <a:rPr lang="en" sz="1600" dirty="0"/>
              <a:t> je </a:t>
            </a:r>
            <a:r>
              <a:rPr lang="en" sz="1600" dirty="0" err="1"/>
              <a:t>dizajniran</a:t>
            </a:r>
            <a:r>
              <a:rPr lang="en" sz="1600" dirty="0"/>
              <a:t> za </a:t>
            </a:r>
            <a:r>
              <a:rPr lang="en" sz="1600" dirty="0" err="1"/>
              <a:t>velike</a:t>
            </a:r>
            <a:r>
              <a:rPr lang="en" sz="1600" dirty="0"/>
              <a:t> </a:t>
            </a:r>
            <a:r>
              <a:rPr lang="en" sz="1600" dirty="0" err="1"/>
              <a:t>sisteme</a:t>
            </a:r>
            <a:endParaRPr dirty="0" err="1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3875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2"/>
          <p:cNvSpPr txBox="1">
            <a:spLocks noGrp="1"/>
          </p:cNvSpPr>
          <p:nvPr>
            <p:ph type="title"/>
          </p:nvPr>
        </p:nvSpPr>
        <p:spPr>
          <a:xfrm>
            <a:off x="3606722" y="197193"/>
            <a:ext cx="1427532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Servisi</a:t>
            </a:r>
            <a:endParaRPr dirty="0" err="1"/>
          </a:p>
        </p:txBody>
      </p:sp>
      <p:sp>
        <p:nvSpPr>
          <p:cNvPr id="507" name="Google Shape;507;p4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08" name="Google Shape;508;p42"/>
          <p:cNvSpPr/>
          <p:nvPr/>
        </p:nvSpPr>
        <p:spPr>
          <a:xfrm>
            <a:off x="1253552" y="914663"/>
            <a:ext cx="2963528" cy="137836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09" name="Google Shape;509;p42"/>
          <p:cNvSpPr/>
          <p:nvPr/>
        </p:nvSpPr>
        <p:spPr>
          <a:xfrm>
            <a:off x="4399918" y="914663"/>
            <a:ext cx="2962800" cy="137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10" name="Google Shape;510;p42"/>
          <p:cNvSpPr/>
          <p:nvPr/>
        </p:nvSpPr>
        <p:spPr>
          <a:xfrm>
            <a:off x="291289" y="2573790"/>
            <a:ext cx="26280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endParaRPr lang="en-US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11" name="Google Shape;511;p42"/>
          <p:cNvSpPr/>
          <p:nvPr/>
        </p:nvSpPr>
        <p:spPr>
          <a:xfrm>
            <a:off x="5743096" y="2573190"/>
            <a:ext cx="26280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18" name="Google Shape;518;p42"/>
          <p:cNvSpPr/>
          <p:nvPr/>
        </p:nvSpPr>
        <p:spPr>
          <a:xfrm>
            <a:off x="3820340" y="3661395"/>
            <a:ext cx="541235" cy="555375"/>
          </a:xfrm>
          <a:prstGeom prst="rect">
            <a:avLst/>
          </a:prstGeom>
        </p:spPr>
        <p:txBody>
          <a:bodyPr lIns="91440" tIns="45720" rIns="91440" bIns="45720" numCol="1" anchor="t">
            <a:prstTxWarp prst="textPlain">
              <a:avLst/>
            </a:prstTxWarp>
          </a:bodyPr>
          <a:lstStyle/>
          <a:p>
            <a:pPr lvl="0" algn="ctr"/>
            <a:r>
              <a:rPr lang="en-US" b="1" dirty="0">
                <a:solidFill>
                  <a:schemeClr val="lt1"/>
                </a:solidFill>
                <a:latin typeface="Roboto Slab"/>
              </a:rPr>
              <a:t>D</a:t>
            </a:r>
            <a:endParaRPr lang="en-US" b="1" i="0" dirty="0">
              <a:ln>
                <a:noFill/>
              </a:ln>
              <a:solidFill>
                <a:schemeClr val="lt1"/>
              </a:solidFill>
              <a:latin typeface="Roboto Slab"/>
            </a:endParaRPr>
          </a:p>
        </p:txBody>
      </p:sp>
      <p:sp>
        <p:nvSpPr>
          <p:cNvPr id="519" name="Google Shape;519;p42"/>
          <p:cNvSpPr/>
          <p:nvPr/>
        </p:nvSpPr>
        <p:spPr>
          <a:xfrm>
            <a:off x="4808590" y="3662762"/>
            <a:ext cx="487491" cy="56844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solidFill>
                  <a:schemeClr val="lt1"/>
                </a:solidFill>
                <a:latin typeface="Roboto Slab"/>
              </a:rPr>
              <a:t>B</a:t>
            </a:r>
            <a:endParaRPr b="1" i="0" dirty="0">
              <a:ln>
                <a:noFill/>
              </a:ln>
              <a:solidFill>
                <a:schemeClr val="lt1"/>
              </a:solidFill>
              <a:latin typeface="Roboto Slab"/>
            </a:endParaRPr>
          </a:p>
        </p:txBody>
      </p:sp>
      <p:sp>
        <p:nvSpPr>
          <p:cNvPr id="18" name="Google Shape;508;p42"/>
          <p:cNvSpPr/>
          <p:nvPr/>
        </p:nvSpPr>
        <p:spPr>
          <a:xfrm>
            <a:off x="3064929" y="2573790"/>
            <a:ext cx="2628000" cy="158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99918" y="926766"/>
            <a:ext cx="2962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buClr>
                <a:schemeClr val="dk1"/>
              </a:buClr>
              <a:buSzPts val="1100"/>
            </a:pPr>
            <a:r>
              <a:rPr lang="sr-Latn-RS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CONTROLLER</a:t>
            </a:r>
          </a:p>
          <a:p>
            <a:pPr lvl="0" algn="r"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Prihvata specifikaciju, pokreće builder-e i processor-e</a:t>
            </a:r>
          </a:p>
          <a:p>
            <a:endParaRPr lang="sr-Latn-RS" dirty="0"/>
          </a:p>
        </p:txBody>
      </p:sp>
      <p:sp>
        <p:nvSpPr>
          <p:cNvPr id="5" name="TextBox 4"/>
          <p:cNvSpPr txBox="1"/>
          <p:nvPr/>
        </p:nvSpPr>
        <p:spPr>
          <a:xfrm>
            <a:off x="3064929" y="2576273"/>
            <a:ext cx="262800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SCALER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Auto-</a:t>
            </a:r>
            <a:r>
              <a:rPr lang="en-US" dirty="0" err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skaliranje</a:t>
            </a:r>
            <a:r>
              <a:rPr lang="en-US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“</a:t>
            </a:r>
            <a:r>
              <a:rPr lang="en-US" dirty="0" err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skaliranje</a:t>
            </a:r>
            <a:r>
              <a:rPr lang="en-US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do </a:t>
            </a:r>
            <a:r>
              <a:rPr lang="en-US" dirty="0" err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nule</a:t>
            </a:r>
            <a:r>
              <a:rPr lang="en-US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1289" y="2573790"/>
            <a:ext cx="26279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ource Sans Pro" panose="020B0604020202020204" charset="0"/>
              </a:rPr>
              <a:t>DASHBOARD</a:t>
            </a:r>
          </a:p>
          <a:p>
            <a:endParaRPr lang="en-US" b="1" dirty="0">
              <a:latin typeface="Source Sans Pro" panose="020B0604020202020204" charset="0"/>
            </a:endParaRPr>
          </a:p>
          <a:p>
            <a:r>
              <a:rPr lang="en-US" dirty="0" err="1">
                <a:latin typeface="Source Sans Pro" panose="020B0604020202020204" charset="0"/>
              </a:rPr>
              <a:t>Mikroservis</a:t>
            </a:r>
            <a:r>
              <a:rPr lang="en-US" dirty="0">
                <a:latin typeface="Source Sans Pro" panose="020B0604020202020204" charset="0"/>
              </a:rPr>
              <a:t>  </a:t>
            </a:r>
            <a:r>
              <a:rPr lang="en-US" dirty="0" err="1">
                <a:latin typeface="Source Sans Pro" panose="020B0604020202020204" charset="0"/>
              </a:rPr>
              <a:t>koji</a:t>
            </a:r>
            <a:r>
              <a:rPr lang="en-US" dirty="0">
                <a:latin typeface="Source Sans Pro" panose="020B0604020202020204" charset="0"/>
              </a:rPr>
              <a:t> </a:t>
            </a:r>
            <a:r>
              <a:rPr lang="en-US" dirty="0" err="1">
                <a:latin typeface="Source Sans Pro" panose="020B0604020202020204" charset="0"/>
              </a:rPr>
              <a:t>uklju</a:t>
            </a:r>
            <a:r>
              <a:rPr lang="sr-Latn-RS" dirty="0">
                <a:latin typeface="Source Sans Pro" panose="020B0604020202020204" charset="0"/>
              </a:rPr>
              <a:t>čuje korisnički interfejs za kreiranje, deployment i testiranje funkcija</a:t>
            </a:r>
            <a:endParaRPr lang="en-US" dirty="0">
              <a:latin typeface="Source Sans Pro" panose="020B060402020202020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3552" y="935365"/>
            <a:ext cx="29635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sr-Latn-RS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PROCESSOR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Osluškuje različite okidače (trigger-e) i izvršava korisničke funkcije</a:t>
            </a:r>
          </a:p>
          <a:p>
            <a:endParaRPr lang="sr-Latn-RS" dirty="0"/>
          </a:p>
        </p:txBody>
      </p:sp>
      <p:sp>
        <p:nvSpPr>
          <p:cNvPr id="8" name="Rectangle 7"/>
          <p:cNvSpPr/>
          <p:nvPr/>
        </p:nvSpPr>
        <p:spPr>
          <a:xfrm>
            <a:off x="5743095" y="2599581"/>
            <a:ext cx="2628001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sr-Latn-RS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BUILDER</a:t>
            </a:r>
          </a:p>
          <a:p>
            <a:pPr lvl="0" algn="r"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Kreira artifakt na osnovu izvornog koda, instrukcija za build-ovanje i eksternih biblioteka</a:t>
            </a:r>
          </a:p>
        </p:txBody>
      </p:sp>
    </p:spTree>
    <p:extLst>
      <p:ext uri="{BB962C8B-B14F-4D97-AF65-F5344CB8AC3E}">
        <p14:creationId xmlns:p14="http://schemas.microsoft.com/office/powerpoint/2010/main" val="785783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9C3F6-B2F0-12F5-5FF5-354AED251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1837" y="79259"/>
            <a:ext cx="4579196" cy="1159800"/>
          </a:xfrm>
        </p:spPr>
        <p:txBody>
          <a:bodyPr/>
          <a:lstStyle/>
          <a:p>
            <a:pPr algn="ctr"/>
            <a:r>
              <a:rPr lang="en-US" sz="4000" dirty="0" err="1"/>
              <a:t>Arhitektura</a:t>
            </a:r>
            <a:endParaRPr lang="en-US" sz="4000" dirty="0"/>
          </a:p>
        </p:txBody>
      </p:sp>
      <p:pic>
        <p:nvPicPr>
          <p:cNvPr id="3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D7D802A0-2124-477B-E4BD-0F06E603E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6" y="1392344"/>
            <a:ext cx="5892942" cy="278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903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1065405" y="450994"/>
            <a:ext cx="3188036" cy="6636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Event-source listeners</a:t>
            </a:r>
            <a:endParaRPr lang="en-US"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645972" y="1222856"/>
            <a:ext cx="4733682" cy="1346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600" dirty="0" err="1"/>
              <a:t>Komunikacija</a:t>
            </a:r>
            <a:r>
              <a:rPr lang="en" sz="1600" dirty="0"/>
              <a:t> </a:t>
            </a:r>
            <a:r>
              <a:rPr lang="en" sz="1600" dirty="0" err="1"/>
              <a:t>sa</a:t>
            </a:r>
            <a:r>
              <a:rPr lang="en" sz="1600" dirty="0"/>
              <a:t> </a:t>
            </a:r>
            <a:r>
              <a:rPr lang="en" sz="1600" dirty="0" err="1"/>
              <a:t>spoljašnjim</a:t>
            </a:r>
            <a:r>
              <a:rPr lang="en" sz="1600" dirty="0"/>
              <a:t> </a:t>
            </a:r>
            <a:r>
              <a:rPr lang="en" sz="1600" dirty="0" err="1"/>
              <a:t>svetom</a:t>
            </a:r>
            <a:endParaRPr lang="en-US" dirty="0" err="1"/>
          </a:p>
          <a:p>
            <a:pPr>
              <a:spcBef>
                <a:spcPts val="0"/>
              </a:spcBef>
            </a:pPr>
            <a:r>
              <a:rPr lang="en" sz="1600" dirty="0"/>
              <a:t>Politika "</a:t>
            </a:r>
            <a:r>
              <a:rPr lang="en" sz="1600" dirty="0" err="1"/>
              <a:t>makar</a:t>
            </a:r>
            <a:r>
              <a:rPr lang="en" sz="1600" dirty="0"/>
              <a:t> </a:t>
            </a:r>
            <a:r>
              <a:rPr lang="en" sz="1600" dirty="0" err="1"/>
              <a:t>jednom</a:t>
            </a:r>
            <a:r>
              <a:rPr lang="en" sz="1600" dirty="0"/>
              <a:t>" </a:t>
            </a:r>
            <a:r>
              <a:rPr lang="en" sz="1600" dirty="0" err="1"/>
              <a:t>i</a:t>
            </a:r>
            <a:r>
              <a:rPr lang="en" sz="1600" dirty="0"/>
              <a:t> "</a:t>
            </a:r>
            <a:r>
              <a:rPr lang="en" sz="1600" dirty="0" err="1"/>
              <a:t>tačno</a:t>
            </a:r>
            <a:r>
              <a:rPr lang="en" sz="1600" dirty="0"/>
              <a:t> </a:t>
            </a:r>
            <a:r>
              <a:rPr lang="en" sz="1600" dirty="0" err="1"/>
              <a:t>jednom</a:t>
            </a:r>
            <a:r>
              <a:rPr lang="en" sz="1600" dirty="0"/>
              <a:t>"</a:t>
            </a:r>
          </a:p>
          <a:p>
            <a:pPr>
              <a:spcBef>
                <a:spcPts val="0"/>
              </a:spcBef>
            </a:pPr>
            <a:r>
              <a:rPr lang="en" sz="1600" dirty="0" err="1"/>
              <a:t>Oporavak</a:t>
            </a:r>
            <a:r>
              <a:rPr lang="en" sz="1600" dirty="0"/>
              <a:t> od </a:t>
            </a:r>
            <a:r>
              <a:rPr lang="en" sz="1600" dirty="0" err="1"/>
              <a:t>grešaka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Google Shape;110;p17">
            <a:extLst>
              <a:ext uri="{FF2B5EF4-FFF2-40B4-BE49-F238E27FC236}">
                <a16:creationId xmlns:a16="http://schemas.microsoft.com/office/drawing/2014/main" id="{08FC9456-4554-6871-E242-C5190BF9D33E}"/>
              </a:ext>
            </a:extLst>
          </p:cNvPr>
          <p:cNvSpPr txBox="1">
            <a:spLocks/>
          </p:cNvSpPr>
          <p:nvPr/>
        </p:nvSpPr>
        <p:spPr>
          <a:xfrm>
            <a:off x="4568873" y="1908753"/>
            <a:ext cx="3188036" cy="663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" dirty="0"/>
              <a:t>Runtime engine</a:t>
            </a:r>
            <a:endParaRPr lang="en-US" dirty="0"/>
          </a:p>
        </p:txBody>
      </p:sp>
      <p:sp>
        <p:nvSpPr>
          <p:cNvPr id="3" name="Google Shape;111;p17">
            <a:extLst>
              <a:ext uri="{FF2B5EF4-FFF2-40B4-BE49-F238E27FC236}">
                <a16:creationId xmlns:a16="http://schemas.microsoft.com/office/drawing/2014/main" id="{803C0057-8BD8-E727-445A-BA08FC558AFF}"/>
              </a:ext>
            </a:extLst>
          </p:cNvPr>
          <p:cNvSpPr txBox="1">
            <a:spLocks/>
          </p:cNvSpPr>
          <p:nvPr/>
        </p:nvSpPr>
        <p:spPr>
          <a:xfrm>
            <a:off x="4016523" y="2573674"/>
            <a:ext cx="4733682" cy="134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◎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" sz="1600" dirty="0" err="1"/>
              <a:t>Inicijalizuje</a:t>
            </a:r>
            <a:r>
              <a:rPr lang="en" sz="1600" dirty="0"/>
              <a:t> </a:t>
            </a:r>
            <a:r>
              <a:rPr lang="en" sz="1600" dirty="0" err="1"/>
              <a:t>okruženje</a:t>
            </a:r>
            <a:r>
              <a:rPr lang="en" sz="1600" dirty="0"/>
              <a:t> u </a:t>
            </a:r>
            <a:r>
              <a:rPr lang="en" sz="1600" dirty="0" err="1"/>
              <a:t>kome</a:t>
            </a:r>
            <a:r>
              <a:rPr lang="en" sz="1600" dirty="0"/>
              <a:t> se </a:t>
            </a:r>
            <a:r>
              <a:rPr lang="en" sz="1600" dirty="0" err="1"/>
              <a:t>izvršava</a:t>
            </a:r>
            <a:r>
              <a:rPr lang="en" sz="1600" dirty="0"/>
              <a:t> </a:t>
            </a:r>
            <a:r>
              <a:rPr lang="en" sz="1600" dirty="0" err="1"/>
              <a:t>funkcija</a:t>
            </a:r>
            <a:endParaRPr lang="en-US" dirty="0" err="1"/>
          </a:p>
          <a:p>
            <a:pPr>
              <a:spcBef>
                <a:spcPts val="0"/>
              </a:spcBef>
            </a:pPr>
            <a:r>
              <a:rPr lang="en" sz="1600" b="1" dirty="0">
                <a:solidFill>
                  <a:schemeClr val="accent1"/>
                </a:solidFill>
              </a:rPr>
              <a:t>Native </a:t>
            </a:r>
            <a:r>
              <a:rPr lang="en" sz="1600" dirty="0"/>
              <a:t>- Go </a:t>
            </a:r>
            <a:r>
              <a:rPr lang="en" sz="1600" dirty="0" err="1"/>
              <a:t>i</a:t>
            </a:r>
            <a:r>
              <a:rPr lang="en" sz="1600" dirty="0"/>
              <a:t> C-</a:t>
            </a:r>
            <a:r>
              <a:rPr lang="en" sz="1600" dirty="0" err="1"/>
              <a:t>bazirane</a:t>
            </a:r>
            <a:r>
              <a:rPr lang="en" sz="1600" dirty="0"/>
              <a:t> </a:t>
            </a:r>
            <a:r>
              <a:rPr lang="en" sz="1600" dirty="0" err="1"/>
              <a:t>rutine</a:t>
            </a:r>
            <a:r>
              <a:rPr lang="en" sz="1600" dirty="0"/>
              <a:t> u </a:t>
            </a:r>
            <a:r>
              <a:rPr lang="en" sz="1600" dirty="0" err="1"/>
              <a:t>realnom</a:t>
            </a:r>
            <a:r>
              <a:rPr lang="en" sz="1600" dirty="0"/>
              <a:t> </a:t>
            </a:r>
            <a:r>
              <a:rPr lang="en" sz="1600" dirty="0" err="1"/>
              <a:t>vremenu</a:t>
            </a:r>
            <a:endParaRPr lang="en" dirty="0" err="1"/>
          </a:p>
          <a:p>
            <a:pPr>
              <a:spcBef>
                <a:spcPts val="0"/>
              </a:spcBef>
            </a:pPr>
            <a:r>
              <a:rPr lang="en" sz="1600" b="1" dirty="0">
                <a:solidFill>
                  <a:schemeClr val="accent1"/>
                </a:solidFill>
              </a:rPr>
              <a:t>SHMEM </a:t>
            </a:r>
            <a:r>
              <a:rPr lang="en" sz="1600" dirty="0"/>
              <a:t>- </a:t>
            </a:r>
            <a:r>
              <a:rPr lang="en" sz="1600" dirty="0" err="1"/>
              <a:t>komunikacija</a:t>
            </a:r>
            <a:r>
              <a:rPr lang="en" sz="1600" dirty="0"/>
              <a:t> </a:t>
            </a:r>
            <a:r>
              <a:rPr lang="en" sz="1600" dirty="0" err="1"/>
              <a:t>preko</a:t>
            </a:r>
            <a:r>
              <a:rPr lang="en" sz="1600" dirty="0"/>
              <a:t> </a:t>
            </a:r>
            <a:r>
              <a:rPr lang="en" sz="1600" dirty="0" err="1"/>
              <a:t>zajedničke</a:t>
            </a:r>
            <a:r>
              <a:rPr lang="en" sz="1600" dirty="0"/>
              <a:t> </a:t>
            </a:r>
            <a:r>
              <a:rPr lang="en" sz="1600" dirty="0" err="1"/>
              <a:t>memorije</a:t>
            </a:r>
            <a:endParaRPr lang="en" sz="1600" dirty="0"/>
          </a:p>
          <a:p>
            <a:pPr>
              <a:spcBef>
                <a:spcPts val="0"/>
              </a:spcBef>
            </a:pPr>
            <a:r>
              <a:rPr lang="en" sz="1600" b="1" dirty="0">
                <a:solidFill>
                  <a:schemeClr val="accent1"/>
                </a:solidFill>
              </a:rPr>
              <a:t>Shell </a:t>
            </a:r>
            <a:r>
              <a:rPr lang="en" sz="1600" dirty="0"/>
              <a:t>- </a:t>
            </a:r>
            <a:r>
              <a:rPr lang="en" sz="1600" dirty="0" err="1"/>
              <a:t>izvršenje</a:t>
            </a:r>
            <a:r>
              <a:rPr lang="en" sz="1600" dirty="0"/>
              <a:t> </a:t>
            </a:r>
            <a:r>
              <a:rPr lang="en" sz="1600" dirty="0" err="1"/>
              <a:t>funkcija</a:t>
            </a:r>
            <a:r>
              <a:rPr lang="en" sz="1600" dirty="0"/>
              <a:t> </a:t>
            </a:r>
            <a:r>
              <a:rPr lang="en" sz="1600" dirty="0" err="1"/>
              <a:t>ili</a:t>
            </a:r>
            <a:r>
              <a:rPr lang="en" sz="1600" dirty="0"/>
              <a:t> </a:t>
            </a:r>
            <a:r>
              <a:rPr lang="en" sz="1600" dirty="0" err="1"/>
              <a:t>izvršnih</a:t>
            </a:r>
            <a:r>
              <a:rPr lang="en" sz="1600" dirty="0"/>
              <a:t> </a:t>
            </a:r>
            <a:r>
              <a:rPr lang="en" sz="1600" dirty="0" err="1"/>
              <a:t>datoteka</a:t>
            </a:r>
            <a:r>
              <a:rPr lang="en" sz="1600" dirty="0"/>
              <a:t> (binaries) u </a:t>
            </a:r>
            <a:r>
              <a:rPr lang="en" sz="1600" dirty="0" err="1"/>
              <a:t>komandnoj</a:t>
            </a:r>
            <a:r>
              <a:rPr lang="en" sz="1600" dirty="0"/>
              <a:t> </a:t>
            </a:r>
            <a:r>
              <a:rPr lang="en" sz="1600" dirty="0" err="1"/>
              <a:t>liniji</a:t>
            </a: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532003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1065405" y="450994"/>
            <a:ext cx="3188036" cy="6636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Data bindings</a:t>
            </a:r>
            <a:endParaRPr lang="en-US"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645972" y="1222856"/>
            <a:ext cx="4733682" cy="1346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600" dirty="0" err="1"/>
              <a:t>Kreiranje</a:t>
            </a:r>
            <a:r>
              <a:rPr lang="en" sz="1600" dirty="0"/>
              <a:t> </a:t>
            </a:r>
            <a:r>
              <a:rPr lang="en" sz="1600" dirty="0" err="1"/>
              <a:t>i</a:t>
            </a:r>
            <a:r>
              <a:rPr lang="en" sz="1600" dirty="0"/>
              <a:t> </a:t>
            </a:r>
            <a:r>
              <a:rPr lang="en" sz="1600" dirty="0" err="1"/>
              <a:t>održavanje</a:t>
            </a:r>
            <a:r>
              <a:rPr lang="en" sz="1600" dirty="0"/>
              <a:t> </a:t>
            </a:r>
            <a:r>
              <a:rPr lang="en" sz="1600" dirty="0" err="1"/>
              <a:t>konekcije</a:t>
            </a:r>
            <a:r>
              <a:rPr lang="en" sz="1600" dirty="0"/>
              <a:t> </a:t>
            </a:r>
            <a:r>
              <a:rPr lang="en" sz="1600" dirty="0" err="1"/>
              <a:t>sa</a:t>
            </a:r>
            <a:r>
              <a:rPr lang="en" sz="1600" dirty="0"/>
              <a:t> </a:t>
            </a:r>
            <a:r>
              <a:rPr lang="en" sz="1600" dirty="0" err="1"/>
              <a:t>spoljašnjim</a:t>
            </a:r>
            <a:r>
              <a:rPr lang="en" sz="1600" dirty="0"/>
              <a:t> </a:t>
            </a:r>
            <a:r>
              <a:rPr lang="en" sz="1600" dirty="0" err="1"/>
              <a:t>izvorima</a:t>
            </a:r>
            <a:r>
              <a:rPr lang="en" sz="1600" dirty="0"/>
              <a:t> </a:t>
            </a:r>
            <a:r>
              <a:rPr lang="en" sz="1600" dirty="0" err="1"/>
              <a:t>podataka</a:t>
            </a:r>
          </a:p>
          <a:p>
            <a:r>
              <a:rPr lang="en" sz="1600" dirty="0" err="1"/>
              <a:t>Keširanje</a:t>
            </a:r>
            <a:r>
              <a:rPr lang="en" sz="1600" dirty="0"/>
              <a:t> </a:t>
            </a:r>
            <a:r>
              <a:rPr lang="en" sz="1600" dirty="0" err="1"/>
              <a:t>podataka</a:t>
            </a:r>
            <a:r>
              <a:rPr lang="en" sz="1600" dirty="0"/>
              <a:t> </a:t>
            </a:r>
            <a:r>
              <a:rPr lang="en" sz="1600" dirty="0" err="1"/>
              <a:t>i</a:t>
            </a:r>
            <a:r>
              <a:rPr lang="en" sz="1600" dirty="0"/>
              <a:t> </a:t>
            </a:r>
            <a:r>
              <a:rPr lang="en" sz="1600" dirty="0" err="1"/>
              <a:t>smanjenje</a:t>
            </a:r>
            <a:r>
              <a:rPr lang="en" sz="1600" dirty="0"/>
              <a:t> </a:t>
            </a:r>
            <a:r>
              <a:rPr lang="en" sz="1600" dirty="0" err="1"/>
              <a:t>latencije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Google Shape;110;p17">
            <a:extLst>
              <a:ext uri="{FF2B5EF4-FFF2-40B4-BE49-F238E27FC236}">
                <a16:creationId xmlns:a16="http://schemas.microsoft.com/office/drawing/2014/main" id="{08FC9456-4554-6871-E242-C5190BF9D33E}"/>
              </a:ext>
            </a:extLst>
          </p:cNvPr>
          <p:cNvSpPr txBox="1">
            <a:spLocks/>
          </p:cNvSpPr>
          <p:nvPr/>
        </p:nvSpPr>
        <p:spPr>
          <a:xfrm>
            <a:off x="4380538" y="2239963"/>
            <a:ext cx="3188036" cy="663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" dirty="0"/>
              <a:t>Control framework</a:t>
            </a:r>
            <a:endParaRPr lang="en-US" dirty="0"/>
          </a:p>
        </p:txBody>
      </p:sp>
      <p:sp>
        <p:nvSpPr>
          <p:cNvPr id="3" name="Google Shape;111;p17">
            <a:extLst>
              <a:ext uri="{FF2B5EF4-FFF2-40B4-BE49-F238E27FC236}">
                <a16:creationId xmlns:a16="http://schemas.microsoft.com/office/drawing/2014/main" id="{803C0057-8BD8-E727-445A-BA08FC558AFF}"/>
              </a:ext>
            </a:extLst>
          </p:cNvPr>
          <p:cNvSpPr txBox="1">
            <a:spLocks/>
          </p:cNvSpPr>
          <p:nvPr/>
        </p:nvSpPr>
        <p:spPr>
          <a:xfrm>
            <a:off x="4276296" y="2989310"/>
            <a:ext cx="4733682" cy="134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◎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" sz="1600" dirty="0" err="1"/>
              <a:t>Kontroliše</a:t>
            </a:r>
            <a:r>
              <a:rPr lang="en" sz="1600" dirty="0"/>
              <a:t> rad </a:t>
            </a:r>
            <a:r>
              <a:rPr lang="en" sz="1600" dirty="0" err="1"/>
              <a:t>ostalih</a:t>
            </a:r>
            <a:r>
              <a:rPr lang="en" sz="1600" dirty="0"/>
              <a:t> </a:t>
            </a:r>
            <a:r>
              <a:rPr lang="en" sz="1600" dirty="0" err="1"/>
              <a:t>jedinica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313256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E8130FDE-8715-96E2-E033-CC3F74099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419" y="1312837"/>
            <a:ext cx="6193764" cy="29491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DEC173-30FF-57EC-5CA8-02809FFB62D0}"/>
              </a:ext>
            </a:extLst>
          </p:cNvPr>
          <p:cNvSpPr txBox="1"/>
          <p:nvPr/>
        </p:nvSpPr>
        <p:spPr>
          <a:xfrm>
            <a:off x="2674360" y="680604"/>
            <a:ext cx="367188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solidFill>
                  <a:schemeClr val="accent1"/>
                </a:solidFill>
                <a:latin typeface="Roboto Slab"/>
              </a:rPr>
              <a:t>Izvori</a:t>
            </a:r>
            <a:r>
              <a:rPr lang="en-US" sz="2000" dirty="0">
                <a:solidFill>
                  <a:schemeClr val="accent1"/>
                </a:solidFill>
                <a:latin typeface="Roboto Slab"/>
              </a:rPr>
              <a:t> </a:t>
            </a:r>
            <a:r>
              <a:rPr lang="en-US" sz="2000" dirty="0" err="1">
                <a:solidFill>
                  <a:schemeClr val="accent1"/>
                </a:solidFill>
                <a:latin typeface="Roboto Slab"/>
              </a:rPr>
              <a:t>događaja</a:t>
            </a:r>
            <a:r>
              <a:rPr lang="en-US" sz="2000" dirty="0">
                <a:solidFill>
                  <a:schemeClr val="accent1"/>
                </a:solidFill>
                <a:latin typeface="Roboto Slab"/>
              </a:rPr>
              <a:t> </a:t>
            </a:r>
            <a:r>
              <a:rPr lang="en-US" sz="2000" dirty="0" err="1">
                <a:solidFill>
                  <a:schemeClr val="accent1"/>
                </a:solidFill>
                <a:latin typeface="Roboto Slab"/>
              </a:rPr>
              <a:t>i</a:t>
            </a:r>
            <a:r>
              <a:rPr lang="en-US" sz="2000" dirty="0">
                <a:solidFill>
                  <a:schemeClr val="accent1"/>
                </a:solidFill>
                <a:latin typeface="Roboto Slab"/>
              </a:rPr>
              <a:t> </a:t>
            </a:r>
            <a:r>
              <a:rPr lang="en-US" sz="2000" dirty="0" err="1">
                <a:solidFill>
                  <a:schemeClr val="accent1"/>
                </a:solidFill>
                <a:latin typeface="Roboto Slab"/>
              </a:rPr>
              <a:t>mapiranja</a:t>
            </a:r>
          </a:p>
        </p:txBody>
      </p:sp>
    </p:spTree>
    <p:extLst>
      <p:ext uri="{BB962C8B-B14F-4D97-AF65-F5344CB8AC3E}">
        <p14:creationId xmlns:p14="http://schemas.microsoft.com/office/powerpoint/2010/main" val="1750879186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1730</Words>
  <Application>Microsoft Office PowerPoint</Application>
  <PresentationFormat>Projekcija na ekranu (16:9)</PresentationFormat>
  <Paragraphs>459</Paragraphs>
  <Slides>16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slajdova</vt:lpstr>
      </vt:variant>
      <vt:variant>
        <vt:i4>16</vt:i4>
      </vt:variant>
    </vt:vector>
  </HeadingPairs>
  <TitlesOfParts>
    <vt:vector size="17" baseType="lpstr">
      <vt:lpstr>Cordelia template</vt:lpstr>
      <vt:lpstr>Nuclio</vt:lpstr>
      <vt:lpstr>Šta je Nuclio?</vt:lpstr>
      <vt:lpstr>PowerPoint prezentacija</vt:lpstr>
      <vt:lpstr>Mogućnosti Nuclio framework-a</vt:lpstr>
      <vt:lpstr>Servisi</vt:lpstr>
      <vt:lpstr>Arhitektura</vt:lpstr>
      <vt:lpstr>Event-source listeners</vt:lpstr>
      <vt:lpstr>Data bindings</vt:lpstr>
      <vt:lpstr>PowerPoint prezentacija</vt:lpstr>
      <vt:lpstr>Izvori događaja i mapiranja</vt:lpstr>
      <vt:lpstr>PowerPoint prezentacija</vt:lpstr>
      <vt:lpstr>Function versioning</vt:lpstr>
      <vt:lpstr>PRIMER</vt:lpstr>
      <vt:lpstr>Primer – Dodavanje vremena</vt:lpstr>
      <vt:lpstr>Specifikacioni fajl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Vuk Bibic</cp:lastModifiedBy>
  <cp:revision>293</cp:revision>
  <dcterms:modified xsi:type="dcterms:W3CDTF">2022-05-23T22:07:23Z</dcterms:modified>
</cp:coreProperties>
</file>