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T Sans Narrow"/>
      <p:regular r:id="rId10"/>
      <p:bold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4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599"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599" cy="1538399"/>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jp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399"/>
          </a:xfrm>
          <a:prstGeom prst="rect">
            <a:avLst/>
          </a:prstGeom>
        </p:spPr>
        <p:txBody>
          <a:bodyPr anchorCtr="0" anchor="b" bIns="91425" lIns="91425" rIns="91425" tIns="91425">
            <a:noAutofit/>
          </a:bodyPr>
          <a:lstStyle/>
          <a:p>
            <a:pPr lvl="0">
              <a:spcBef>
                <a:spcPts val="0"/>
              </a:spcBef>
              <a:buNone/>
            </a:pPr>
            <a:r>
              <a:rPr lang="en"/>
              <a:t>Deskripsi Perancangan Pemrograman Jaringan Load Balancing</a:t>
            </a:r>
          </a:p>
        </p:txBody>
      </p:sp>
      <p:sp>
        <p:nvSpPr>
          <p:cNvPr id="67" name="Shape 67"/>
          <p:cNvSpPr txBox="1"/>
          <p:nvPr>
            <p:ph idx="1" type="subTitle"/>
          </p:nvPr>
        </p:nvSpPr>
        <p:spPr>
          <a:xfrm>
            <a:off x="2137225" y="2850039"/>
            <a:ext cx="4870499" cy="792600"/>
          </a:xfrm>
          <a:prstGeom prst="rect">
            <a:avLst/>
          </a:prstGeom>
        </p:spPr>
        <p:txBody>
          <a:bodyPr anchorCtr="0" anchor="t" bIns="91425" lIns="91425" rIns="91425" tIns="91425">
            <a:noAutofit/>
          </a:bodyPr>
          <a:lstStyle/>
          <a:p>
            <a:pPr lvl="0" rtl="0">
              <a:spcBef>
                <a:spcPts val="0"/>
              </a:spcBef>
              <a:buNone/>
            </a:pPr>
            <a:r>
              <a:rPr lang="en"/>
              <a:t>Oleh:</a:t>
            </a:r>
          </a:p>
          <a:p>
            <a:pPr lvl="0" rtl="0">
              <a:lnSpc>
                <a:spcPct val="115000"/>
              </a:lnSpc>
              <a:spcBef>
                <a:spcPts val="0"/>
              </a:spcBef>
              <a:buNone/>
            </a:pPr>
            <a:r>
              <a:rPr lang="en" sz="1800">
                <a:solidFill>
                  <a:srgbClr val="000000"/>
                </a:solidFill>
              </a:rPr>
              <a:t>Arga Lancana Y			5113100057</a:t>
            </a:r>
          </a:p>
          <a:p>
            <a:pPr lvl="0" rtl="0">
              <a:lnSpc>
                <a:spcPct val="115000"/>
              </a:lnSpc>
              <a:spcBef>
                <a:spcPts val="0"/>
              </a:spcBef>
              <a:buNone/>
            </a:pPr>
            <a:r>
              <a:rPr lang="en" sz="1800">
                <a:solidFill>
                  <a:srgbClr val="000000"/>
                </a:solidFill>
              </a:rPr>
              <a:t>Romario Wijaya			5113100062</a:t>
            </a:r>
          </a:p>
          <a:p>
            <a:pPr lvl="0" rtl="0">
              <a:lnSpc>
                <a:spcPct val="115000"/>
              </a:lnSpc>
              <a:spcBef>
                <a:spcPts val="0"/>
              </a:spcBef>
              <a:buNone/>
            </a:pPr>
            <a:r>
              <a:rPr lang="en" sz="1800">
                <a:solidFill>
                  <a:srgbClr val="000000"/>
                </a:solidFill>
              </a:rPr>
              <a:t>Alvin Lazaro				5113100067</a:t>
            </a:r>
          </a:p>
          <a:p>
            <a:pPr lvl="0" rtl="0">
              <a:lnSpc>
                <a:spcPct val="115000"/>
              </a:lnSpc>
              <a:spcBef>
                <a:spcPts val="0"/>
              </a:spcBef>
              <a:buNone/>
            </a:pPr>
            <a:r>
              <a:rPr lang="en" sz="1800">
                <a:solidFill>
                  <a:srgbClr val="000000"/>
                </a:solidFill>
              </a:rPr>
              <a:t>Yosua Nove Pratama		5113100071</a:t>
            </a:r>
          </a:p>
          <a:p>
            <a:pPr lvl="0" rtl="0">
              <a:lnSpc>
                <a:spcPct val="115000"/>
              </a:lnSpc>
              <a:spcBef>
                <a:spcPts val="0"/>
              </a:spcBef>
              <a:buNone/>
            </a:pPr>
            <a:r>
              <a:rPr lang="en" sz="1800">
                <a:solidFill>
                  <a:srgbClr val="000000"/>
                </a:solidFill>
              </a:rPr>
              <a:t>Richard Alvin Sianturi		5113100078</a:t>
            </a:r>
          </a:p>
          <a:p>
            <a:pPr lvl="0">
              <a:spcBef>
                <a:spcPts val="0"/>
              </a:spcBef>
              <a:buNone/>
            </a:pPr>
            <a:r>
              <a:t/>
            </a:r>
            <a:endParaRPr sz="1800"/>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Persoalan</a:t>
            </a:r>
          </a:p>
        </p:txBody>
      </p:sp>
      <p:sp>
        <p:nvSpPr>
          <p:cNvPr id="73" name="Shape 73"/>
          <p:cNvSpPr txBox="1"/>
          <p:nvPr>
            <p:ph idx="1" type="body"/>
          </p:nvPr>
        </p:nvSpPr>
        <p:spPr>
          <a:xfrm>
            <a:off x="311700" y="1266325"/>
            <a:ext cx="8520599" cy="3302700"/>
          </a:xfrm>
          <a:prstGeom prst="rect">
            <a:avLst/>
          </a:prstGeom>
        </p:spPr>
        <p:txBody>
          <a:bodyPr anchorCtr="0" anchor="t" bIns="91425" lIns="91425" rIns="91425" tIns="91425">
            <a:noAutofit/>
          </a:bodyPr>
          <a:lstStyle/>
          <a:p>
            <a:pPr lvl="0">
              <a:spcBef>
                <a:spcPts val="0"/>
              </a:spcBef>
              <a:buNone/>
            </a:pPr>
            <a:r>
              <a:rPr lang="en">
                <a:solidFill>
                  <a:srgbClr val="434343"/>
                </a:solidFill>
              </a:rPr>
              <a:t>Load balancer harus mampu mengatur setiap webserver supaya mampu menangani request sebanyak 100.000 dari user.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Algoritma</a:t>
            </a:r>
          </a:p>
        </p:txBody>
      </p:sp>
      <p:sp>
        <p:nvSpPr>
          <p:cNvPr id="79" name="Shape 79"/>
          <p:cNvSpPr txBox="1"/>
          <p:nvPr>
            <p:ph idx="1" type="body"/>
          </p:nvPr>
        </p:nvSpPr>
        <p:spPr>
          <a:xfrm>
            <a:off x="311700" y="1266325"/>
            <a:ext cx="8520599" cy="3302700"/>
          </a:xfrm>
          <a:prstGeom prst="rect">
            <a:avLst/>
          </a:prstGeom>
        </p:spPr>
        <p:txBody>
          <a:bodyPr anchorCtr="0" anchor="t" bIns="91425" lIns="91425" rIns="91425" tIns="91425">
            <a:noAutofit/>
          </a:bodyPr>
          <a:lstStyle/>
          <a:p>
            <a:pPr lvl="0" rtl="0">
              <a:spcBef>
                <a:spcPts val="0"/>
              </a:spcBef>
              <a:buNone/>
            </a:pPr>
            <a:r>
              <a:rPr lang="en"/>
              <a:t>Menggunakan algoritma Round Robin. Merupakan algoritma yang menggilir proses secara antrian. Proses yang ada akan dibagi porsi waktu yang sama dengan satu sama lain. Jika waktu proses tersebut selesai, CPU akan dialokasikan ke proses berikutnya. Semua proses mendapat jatah waktu yang sama dari CPU yaitu (1/n), dan tak akan menunggu lebih lama dari (n-1)q dengan q adalah lama 1 quantum(waktu). </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Banyak PC yang digunakan</a:t>
            </a:r>
          </a:p>
        </p:txBody>
      </p:sp>
      <p:sp>
        <p:nvSpPr>
          <p:cNvPr id="85" name="Shape 85"/>
          <p:cNvSpPr txBox="1"/>
          <p:nvPr>
            <p:ph idx="1" type="body"/>
          </p:nvPr>
        </p:nvSpPr>
        <p:spPr>
          <a:xfrm>
            <a:off x="311700" y="1266325"/>
            <a:ext cx="8520599" cy="3302700"/>
          </a:xfrm>
          <a:prstGeom prst="rect">
            <a:avLst/>
          </a:prstGeom>
        </p:spPr>
        <p:txBody>
          <a:bodyPr anchorCtr="0" anchor="t" bIns="91425" lIns="91425" rIns="91425" tIns="91425">
            <a:noAutofit/>
          </a:bodyPr>
          <a:lstStyle/>
          <a:p>
            <a:pPr lvl="0">
              <a:spcBef>
                <a:spcPts val="0"/>
              </a:spcBef>
              <a:buNone/>
            </a:pPr>
            <a:r>
              <a:rPr lang="en"/>
              <a:t>Perkiraan PC yang akan digunakan untuk menjadi server dalam algoritma ini adalah antara 5-10 PC.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Arsitektur yang digunakan</a:t>
            </a:r>
          </a:p>
        </p:txBody>
      </p:sp>
      <p:pic>
        <p:nvPicPr>
          <p:cNvPr id="91" name="Shape 91"/>
          <p:cNvPicPr preferRelativeResize="0"/>
          <p:nvPr/>
        </p:nvPicPr>
        <p:blipFill>
          <a:blip r:embed="rId3">
            <a:alphaModFix/>
          </a:blip>
          <a:stretch>
            <a:fillRect/>
          </a:stretch>
        </p:blipFill>
        <p:spPr>
          <a:xfrm>
            <a:off x="2374650" y="1152425"/>
            <a:ext cx="4029075" cy="3267075"/>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