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7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nter" charset="1" panose="020B0502030000000004"/>
      <p:regular r:id="rId10"/>
    </p:embeddedFont>
    <p:embeddedFont>
      <p:font typeface="Inter Bold" charset="1" panose="020B0802030000000004"/>
      <p:regular r:id="rId11"/>
    </p:embeddedFont>
    <p:embeddedFont>
      <p:font typeface="Inter Italics" charset="1" panose="020B0502030000000004"/>
      <p:regular r:id="rId12"/>
    </p:embeddedFont>
    <p:embeddedFont>
      <p:font typeface="Inter Bold Italics" charset="1" panose="020B0802030000000004"/>
      <p:regular r:id="rId13"/>
    </p:embeddedFont>
    <p:embeddedFont>
      <p:font typeface="Maven Pro Regular" charset="1" panose="00000500000000000000"/>
      <p:regular r:id="rId14"/>
    </p:embeddedFont>
    <p:embeddedFont>
      <p:font typeface="Maven Pro Regular Bold" charset="1" panose="000006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37" Target="notesMasters/notesMaster1.xml" Type="http://schemas.openxmlformats.org/officeDocument/2006/relationships/notesMaster"/><Relationship Id="rId38" Target="theme/theme2.xml" Type="http://schemas.openxmlformats.org/officeDocument/2006/relationships/theme"/><Relationship Id="rId39" Target="notesSlides/notesSlide1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2.xml" Type="http://schemas.openxmlformats.org/officeDocument/2006/relationships/notesSlide"/><Relationship Id="rId41" Target="notesSlides/notesSlide3.xml" Type="http://schemas.openxmlformats.org/officeDocument/2006/relationships/notesSlide"/><Relationship Id="rId42" Target="notesSlides/notesSlide4.xml" Type="http://schemas.openxmlformats.org/officeDocument/2006/relationships/notesSlide"/><Relationship Id="rId43" Target="notesSlides/notesSlide5.xml" Type="http://schemas.openxmlformats.org/officeDocument/2006/relationships/notesSlide"/><Relationship Id="rId44" Target="notesSlides/notesSlide6.xml" Type="http://schemas.openxmlformats.org/officeDocument/2006/relationships/notesSlide"/><Relationship Id="rId45" Target="notesSlides/notesSlide7.xml" Type="http://schemas.openxmlformats.org/officeDocument/2006/relationships/notesSlide"/><Relationship Id="rId46" Target="notesSlides/notesSlide8.xml" Type="http://schemas.openxmlformats.org/officeDocument/2006/relationships/notesSlide"/><Relationship Id="rId47" Target="notesSlides/notesSlide9.xml" Type="http://schemas.openxmlformats.org/officeDocument/2006/relationships/notesSlide"/><Relationship Id="rId48" Target="notesSlides/notesSlide10.xml" Type="http://schemas.openxmlformats.org/officeDocument/2006/relationships/notesSlide"/><Relationship Id="rId49" Target="notesSlides/notesSlide11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2.xml" Type="http://schemas.openxmlformats.org/officeDocument/2006/relationships/notesSlide"/><Relationship Id="rId51" Target="notesSlides/notesSlide13.xml" Type="http://schemas.openxmlformats.org/officeDocument/2006/relationships/notesSlide"/><Relationship Id="rId52" Target="notesSlides/notesSlide14.xml" Type="http://schemas.openxmlformats.org/officeDocument/2006/relationships/notesSlide"/><Relationship Id="rId53" Target="notesSlides/notesSlide15.xml" Type="http://schemas.openxmlformats.org/officeDocument/2006/relationships/notesSlide"/><Relationship Id="rId54" Target="notesSlides/notesSlide16.xml" Type="http://schemas.openxmlformats.org/officeDocument/2006/relationships/notesSlide"/><Relationship Id="rId55" Target="notesSlides/notesSlide17.xml" Type="http://schemas.openxmlformats.org/officeDocument/2006/relationships/notesSlide"/><Relationship Id="rId56" Target="notesSlides/notesSlide18.xml" Type="http://schemas.openxmlformats.org/officeDocument/2006/relationships/notesSlide"/><Relationship Id="rId57" Target="notesSlides/notesSlide19.xml" Type="http://schemas.openxmlformats.org/officeDocument/2006/relationships/notesSlide"/><Relationship Id="rId58" Target="notesSlides/notesSlide20.xml" Type="http://schemas.openxmlformats.org/officeDocument/2006/relationships/notesSlide"/><Relationship Id="rId59" Target="notesSlides/notesSlide21.xml" Type="http://schemas.openxmlformats.org/officeDocument/2006/relationships/notes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Stopper or section title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Stopper or section title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Section list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Stopper or section title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Stopper or section title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21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1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2568475"/>
            <a:ext cx="8218350" cy="201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FFFFFF"/>
                </a:solidFill>
                <a:latin typeface="Arimo Bold"/>
              </a:rPr>
              <a:t>Final Project Presentation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4825" y="7710275"/>
            <a:ext cx="9055950" cy="4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4F0FF"/>
                </a:solidFill>
                <a:latin typeface="Maven Pro Regular"/>
              </a:rPr>
              <a:t>Machine Learning Class</a:t>
            </a:r>
          </a:p>
        </p:txBody>
      </p:sp>
      <p:sp>
        <p:nvSpPr>
          <p:cNvPr name="AutoShape 4" id="4"/>
          <p:cNvSpPr/>
          <p:nvPr/>
        </p:nvSpPr>
        <p:spPr>
          <a:xfrm rot="25208">
            <a:off x="758490" y="8438592"/>
            <a:ext cx="2597920" cy="0"/>
          </a:xfrm>
          <a:prstGeom prst="line">
            <a:avLst/>
          </a:prstGeom>
          <a:ln cap="rnd" w="9525">
            <a:solidFill>
              <a:srgbClr val="A338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14825" y="4815171"/>
            <a:ext cx="9055950" cy="244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aven Pro Regular"/>
              </a:rPr>
              <a:t>Nomor Kelompok :  6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aven Pro Regular"/>
              </a:rPr>
              <a:t>Nama Mentor : Aditya Bariq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aven Pro Regular"/>
              </a:rPr>
              <a:t>Nama :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aven Pro Regular"/>
              </a:rPr>
              <a:t> Agus Kurniawan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aven Pro Regular"/>
              </a:rPr>
              <a:t> Lazarus Rinaldi Karunia Tampubolon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4825" y="8667192"/>
            <a:ext cx="6271950" cy="71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100">
                <a:solidFill>
                  <a:srgbClr val="F4F0FF"/>
                </a:solidFill>
                <a:latin typeface="Inter Bold"/>
              </a:rPr>
              <a:t>Program Studi Independen Bersertifikat</a:t>
            </a:r>
          </a:p>
          <a:p>
            <a:pPr algn="l">
              <a:lnSpc>
                <a:spcPts val="2897"/>
              </a:lnSpc>
            </a:pPr>
            <a:r>
              <a:rPr lang="en-US" sz="2100">
                <a:solidFill>
                  <a:srgbClr val="F4F0FF"/>
                </a:solidFill>
                <a:latin typeface="Inter Bold"/>
              </a:rPr>
              <a:t>Zenius Bersama Kampus Merdeka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-1385" t="0" r="20898" b="77"/>
          <a:stretch>
            <a:fillRect/>
          </a:stretch>
        </p:blipFill>
        <p:spPr>
          <a:xfrm flipH="false" flipV="false" rot="0">
            <a:off x="9417450" y="0"/>
            <a:ext cx="8870550" cy="6462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-1000" t="0" r="15573" b="223"/>
          <a:stretch>
            <a:fillRect/>
          </a:stretch>
        </p:blipFill>
        <p:spPr>
          <a:xfrm flipH="false" flipV="false" rot="0">
            <a:off x="10982200" y="3824500"/>
            <a:ext cx="7305800" cy="6462502"/>
          </a:xfrm>
          <a:prstGeom prst="rect">
            <a:avLst/>
          </a:prstGeom>
        </p:spPr>
      </p:pic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68080" y="784474"/>
            <a:ext cx="4847572" cy="1269756"/>
            <a:chOff x="0" y="0"/>
            <a:chExt cx="6463429" cy="169300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463411" cy="1693037"/>
            </a:xfrm>
            <a:custGeom>
              <a:avLst/>
              <a:gdLst/>
              <a:ahLst/>
              <a:cxnLst/>
              <a:rect r="r" b="b" t="t" l="l"/>
              <a:pathLst>
                <a:path h="1693037" w="6463411">
                  <a:moveTo>
                    <a:pt x="0" y="282194"/>
                  </a:moveTo>
                  <a:cubicBezTo>
                    <a:pt x="0" y="126365"/>
                    <a:pt x="126365" y="0"/>
                    <a:pt x="282194" y="0"/>
                  </a:cubicBezTo>
                  <a:lnTo>
                    <a:pt x="6181217" y="0"/>
                  </a:lnTo>
                  <a:cubicBezTo>
                    <a:pt x="6337046" y="0"/>
                    <a:pt x="6463411" y="126365"/>
                    <a:pt x="6463411" y="282194"/>
                  </a:cubicBezTo>
                  <a:lnTo>
                    <a:pt x="6463411" y="1410843"/>
                  </a:lnTo>
                  <a:cubicBezTo>
                    <a:pt x="6463411" y="1566672"/>
                    <a:pt x="6337046" y="1693037"/>
                    <a:pt x="6181217" y="1693037"/>
                  </a:cubicBezTo>
                  <a:lnTo>
                    <a:pt x="282194" y="1693037"/>
                  </a:lnTo>
                  <a:cubicBezTo>
                    <a:pt x="126365" y="1693037"/>
                    <a:pt x="0" y="1566672"/>
                    <a:pt x="0" y="141084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1690" b="1699"/>
          <a:stretch>
            <a:fillRect/>
          </a:stretch>
        </p:blipFill>
        <p:spPr>
          <a:xfrm flipH="false" flipV="false" rot="0">
            <a:off x="3779042" y="1061294"/>
            <a:ext cx="1422509" cy="758411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5256996">
            <a:off x="3080844" y="1440463"/>
            <a:ext cx="410994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5256996">
            <a:off x="3080783" y="1440463"/>
            <a:ext cx="410994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9895" t="0" r="9381" b="807"/>
          <a:stretch>
            <a:fillRect/>
          </a:stretch>
        </p:blipFill>
        <p:spPr>
          <a:xfrm flipH="false" flipV="false" rot="0">
            <a:off x="1076521" y="1001167"/>
            <a:ext cx="1853755" cy="8786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4895" t="13168" r="4895" b="0"/>
          <a:stretch>
            <a:fillRect/>
          </a:stretch>
        </p:blipFill>
        <p:spPr>
          <a:xfrm flipH="false" flipV="false" rot="0">
            <a:off x="806288" y="4435222"/>
            <a:ext cx="7099875" cy="405619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EDA and Visualization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Data Cleansing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6288" y="3267401"/>
            <a:ext cx="14199750" cy="964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 Bold"/>
              </a:rPr>
              <a:t>Checking column types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"/>
              </a:rPr>
              <a:t>Setelah dicek tidak ada missing-values sehingga tidak diperlukan data cleansing.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09365" y="3324551"/>
            <a:ext cx="7746130" cy="513793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Exploratory Data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EDA and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28517" y="2316236"/>
            <a:ext cx="8315483" cy="565452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201041" y="2316236"/>
            <a:ext cx="8315483" cy="565452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EDA and Visualization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1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6275" y="2977550"/>
            <a:ext cx="1072815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Arimo Bold"/>
              </a:rPr>
              <a:t>Modelling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43188" b="39338"/>
          <a:stretch>
            <a:fillRect/>
          </a:stretch>
        </p:blipFill>
        <p:spPr>
          <a:xfrm flipH="false" flipV="false" rot="0">
            <a:off x="10164000" y="2802300"/>
            <a:ext cx="8123996" cy="748470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3819" y="257894"/>
            <a:ext cx="11980950" cy="50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601F99"/>
                </a:solidFill>
                <a:latin typeface="Inter Bold"/>
              </a:rPr>
              <a:t>PUT THE TOPIC HERE AS OVERHEAD</a:t>
            </a:r>
          </a:p>
        </p:txBody>
      </p:sp>
      <p:sp>
        <p:nvSpPr>
          <p:cNvPr name="AutoShape 6" id="6"/>
          <p:cNvSpPr/>
          <p:nvPr/>
        </p:nvSpPr>
        <p:spPr>
          <a:xfrm rot="5187917">
            <a:off x="16476679" y="514654"/>
            <a:ext cx="308986" cy="0"/>
          </a:xfrm>
          <a:prstGeom prst="line">
            <a:avLst/>
          </a:prstGeom>
          <a:ln cap="rnd" w="9525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187917">
            <a:off x="16476565" y="514654"/>
            <a:ext cx="308986" cy="0"/>
          </a:xfrm>
          <a:prstGeom prst="line">
            <a:avLst/>
          </a:prstGeom>
          <a:ln cap="rnd" w="9525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9895" t="0" r="9834" b="32592"/>
          <a:stretch>
            <a:fillRect/>
          </a:stretch>
        </p:blipFill>
        <p:spPr>
          <a:xfrm flipH="false" flipV="false" rot="0">
            <a:off x="15006050" y="191598"/>
            <a:ext cx="1363252" cy="44159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9895" t="68332" r="10634" b="740"/>
          <a:stretch>
            <a:fillRect/>
          </a:stretch>
        </p:blipFill>
        <p:spPr>
          <a:xfrm flipH="false" flipV="false" rot="0">
            <a:off x="15006050" y="633192"/>
            <a:ext cx="1363252" cy="20465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2395" b="2396"/>
          <a:stretch>
            <a:fillRect/>
          </a:stretch>
        </p:blipFill>
        <p:spPr>
          <a:xfrm flipH="false" flipV="false" rot="0">
            <a:off x="16993450" y="235800"/>
            <a:ext cx="1046150" cy="557804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Inter Bold"/>
              </a:rPr>
              <a:t>Modelling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3020125"/>
            <a:ext cx="15685350" cy="387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 Bold"/>
              </a:rPr>
              <a:t>Model-model yang digunakan</a:t>
            </a:r>
            <a:r>
              <a:rPr lang="en-US" sz="2799">
                <a:solidFill>
                  <a:srgbClr val="282828"/>
                </a:solidFill>
                <a:latin typeface="Inter"/>
              </a:rPr>
              <a:t> :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Train Test Split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Logistic Regression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Decision Tree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Random Forest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Hyperparameter Tuning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Evaluasi</a:t>
            </a:r>
          </a:p>
          <a:p>
            <a:pPr algn="l">
              <a:lnSpc>
                <a:spcPts val="386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Modelling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Modelling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Modelling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Train Test Split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Modelling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Logistic Regression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Modelling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Decision Tree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Modelling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Random Forest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1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6275" y="2977550"/>
            <a:ext cx="1072815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Arimo Bold"/>
              </a:rPr>
              <a:t>Conclusion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43188" b="39338"/>
          <a:stretch>
            <a:fillRect/>
          </a:stretch>
        </p:blipFill>
        <p:spPr>
          <a:xfrm flipH="false" flipV="false" rot="0">
            <a:off x="10164000" y="2802300"/>
            <a:ext cx="8123996" cy="748470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3819" y="257894"/>
            <a:ext cx="11980950" cy="50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601F99"/>
                </a:solidFill>
                <a:latin typeface="Inter Bold"/>
              </a:rPr>
              <a:t>PUT THE TOPIC HERE AS OVERHEAD</a:t>
            </a:r>
          </a:p>
        </p:txBody>
      </p:sp>
      <p:sp>
        <p:nvSpPr>
          <p:cNvPr name="AutoShape 6" id="6"/>
          <p:cNvSpPr/>
          <p:nvPr/>
        </p:nvSpPr>
        <p:spPr>
          <a:xfrm rot="5187917">
            <a:off x="16476679" y="514654"/>
            <a:ext cx="308986" cy="0"/>
          </a:xfrm>
          <a:prstGeom prst="line">
            <a:avLst/>
          </a:prstGeom>
          <a:ln cap="rnd" w="9525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187917">
            <a:off x="16476565" y="514654"/>
            <a:ext cx="308986" cy="0"/>
          </a:xfrm>
          <a:prstGeom prst="line">
            <a:avLst/>
          </a:prstGeom>
          <a:ln cap="rnd" w="9525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9895" t="0" r="9834" b="32592"/>
          <a:stretch>
            <a:fillRect/>
          </a:stretch>
        </p:blipFill>
        <p:spPr>
          <a:xfrm flipH="false" flipV="false" rot="0">
            <a:off x="15006050" y="191598"/>
            <a:ext cx="1363252" cy="44159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9895" t="68332" r="10634" b="740"/>
          <a:stretch>
            <a:fillRect/>
          </a:stretch>
        </p:blipFill>
        <p:spPr>
          <a:xfrm flipH="false" flipV="false" rot="0">
            <a:off x="15006050" y="633192"/>
            <a:ext cx="1363252" cy="20465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2395" b="2396"/>
          <a:stretch>
            <a:fillRect/>
          </a:stretch>
        </p:blipFill>
        <p:spPr>
          <a:xfrm flipH="false" flipV="false" rot="0">
            <a:off x="16993450" y="235800"/>
            <a:ext cx="1046150" cy="557804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Inter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3523775"/>
            <a:ext cx="15523950" cy="3392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739" indent="-29337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Waktu presentasi adalah 5 menit (tentatif, tergantung dari banyaknya kelompok yang mendaftarkan diri)</a:t>
            </a:r>
          </a:p>
          <a:p>
            <a:pPr algn="l" marL="586739" indent="-29337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Waktu tanya jawab adalah 5 menit</a:t>
            </a:r>
          </a:p>
          <a:p>
            <a:pPr algn="l" marL="586739" indent="-29337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Silakan menambahkan gambar/visualisasi pada slide presentasi</a:t>
            </a:r>
          </a:p>
          <a:p>
            <a:pPr algn="l" marL="586739" indent="-29337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Upayakan agar tetap dalam format poin-poin (ingat, ini presentasi, bukan esai)</a:t>
            </a:r>
          </a:p>
          <a:p>
            <a:pPr algn="l" marL="586739" indent="-29337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Jangan masukkan </a:t>
            </a:r>
            <a:r>
              <a:rPr lang="en-US" sz="2799">
                <a:solidFill>
                  <a:srgbClr val="282828"/>
                </a:solidFill>
                <a:latin typeface="Inter Italics"/>
              </a:rPr>
              <a:t>code</a:t>
            </a:r>
            <a:r>
              <a:rPr lang="en-US" sz="2799">
                <a:solidFill>
                  <a:srgbClr val="282828"/>
                </a:solidFill>
                <a:latin typeface="Inter"/>
              </a:rPr>
              <a:t> ke dalam slide presentasi (tidak usah memasukan screenshot jupyter notebook)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Petunjuk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Latar Belakang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3048700"/>
            <a:ext cx="15685350" cy="569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500">
                <a:solidFill>
                  <a:srgbClr val="282828"/>
                </a:solidFill>
                <a:latin typeface="Inter"/>
              </a:rPr>
              <a:t>&lt;pada bagian ini, silakan paparkan kesimpulan Anda, apa saja insights/trend yang menarik, dan sertakan saran Anda kepada stakeholder&gt;</a:t>
            </a:r>
          </a:p>
          <a:p>
            <a:pPr algn="l">
              <a:lnSpc>
                <a:spcPts val="2070"/>
              </a:lnSpc>
            </a:pPr>
            <a:r>
              <a:rPr lang="en-US" sz="1500">
                <a:solidFill>
                  <a:srgbClr val="282828"/>
                </a:solidFill>
                <a:latin typeface="Inter"/>
              </a:rPr>
              <a:t>&lt;misal, proyek Anda adalah tentang properti, maka Anda bisa memberikan saran kepada calon pembeli properti, kira-kira properti yang seperti apa yang paling worth it&gt;</a:t>
            </a:r>
          </a:p>
          <a:p>
            <a:pPr algn="l">
              <a:lnSpc>
                <a:spcPts val="2070"/>
              </a:lnSpc>
            </a:pPr>
            <a:r>
              <a:rPr lang="en-US" sz="1500">
                <a:solidFill>
                  <a:srgbClr val="282828"/>
                </a:solidFill>
                <a:latin typeface="Inter"/>
              </a:rPr>
              <a:t>&lt;misal, proyek Anda adalah tentang churn, maka Anda bisa memberikan saran kepada perusahaan bagaimana untuk menurunkan churn, faktor-faktor apa yang harus diperhatikan, dst&gt;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Conclusion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1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1541" y="2264325"/>
            <a:ext cx="8046750" cy="19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5"/>
              </a:lnSpc>
            </a:pPr>
            <a:r>
              <a:rPr lang="en-US" sz="7200">
                <a:solidFill>
                  <a:srgbClr val="FFFFFF"/>
                </a:solidFill>
                <a:latin typeface="Arimo Bold"/>
              </a:rPr>
              <a:t>Terima kasih!</a:t>
            </a:r>
          </a:p>
          <a:p>
            <a:pPr algn="ctr">
              <a:lnSpc>
                <a:spcPts val="4967"/>
              </a:lnSpc>
            </a:pPr>
            <a:r>
              <a:rPr lang="en-US" sz="3600">
                <a:solidFill>
                  <a:srgbClr val="F4F0FF"/>
                </a:solidFill>
                <a:latin typeface="Arimo"/>
              </a:rPr>
              <a:t>Ada pertanyaan?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058400" y="0"/>
            <a:ext cx="8229600" cy="10287000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12700" y="2877100"/>
            <a:ext cx="3311400" cy="1086000"/>
            <a:chOff x="0" y="0"/>
            <a:chExt cx="4415200" cy="14480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415155" cy="1448054"/>
            </a:xfrm>
            <a:custGeom>
              <a:avLst/>
              <a:gdLst/>
              <a:ahLst/>
              <a:cxnLst/>
              <a:rect r="r" b="b" t="t" l="l"/>
              <a:pathLst>
                <a:path h="1448054" w="4415155">
                  <a:moveTo>
                    <a:pt x="0" y="0"/>
                  </a:moveTo>
                  <a:lnTo>
                    <a:pt x="4415155" y="0"/>
                  </a:lnTo>
                  <a:lnTo>
                    <a:pt x="4415155" y="1448054"/>
                  </a:lnTo>
                  <a:lnTo>
                    <a:pt x="0" y="144805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9894" t="0" r="9365" b="776"/>
          <a:stretch>
            <a:fillRect/>
          </a:stretch>
        </p:blipFill>
        <p:spPr>
          <a:xfrm flipH="false" flipV="false" rot="0">
            <a:off x="12762850" y="2764254"/>
            <a:ext cx="2811096" cy="133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6925" y="2113650"/>
            <a:ext cx="12324750" cy="2520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6720" indent="-21336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Arimo"/>
              </a:rPr>
              <a:t>Latar Belakang</a:t>
            </a:r>
          </a:p>
          <a:p>
            <a:pPr algn="l" marL="426720" indent="-21336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Arimo"/>
              </a:rPr>
              <a:t>Explorasi Data dan Visualisasi</a:t>
            </a:r>
          </a:p>
          <a:p>
            <a:pPr algn="l" marL="426720" indent="-21336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Arimo"/>
              </a:rPr>
              <a:t>Modelling</a:t>
            </a:r>
          </a:p>
          <a:p>
            <a:pPr algn="l" marL="426720" indent="-21336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Arimo"/>
              </a:rPr>
              <a:t>Kesimpulan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43188" b="39338"/>
          <a:stretch>
            <a:fillRect/>
          </a:stretch>
        </p:blipFill>
        <p:spPr>
          <a:xfrm flipH="false" flipV="false" rot="0">
            <a:off x="10164000" y="2802300"/>
            <a:ext cx="8123996" cy="748470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Daftar Isi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1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6275" y="2977550"/>
            <a:ext cx="1072815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Arimo Bold"/>
              </a:rPr>
              <a:t>Latar Belakang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43188" b="39338"/>
          <a:stretch>
            <a:fillRect/>
          </a:stretch>
        </p:blipFill>
        <p:spPr>
          <a:xfrm flipH="false" flipV="false" rot="0">
            <a:off x="10164000" y="2802300"/>
            <a:ext cx="8123996" cy="748470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3819" y="257894"/>
            <a:ext cx="11980950" cy="50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601F99"/>
                </a:solidFill>
                <a:latin typeface="Inter Bold"/>
              </a:rPr>
              <a:t>PUT THE TOPIC HERE AS OVERHEAD</a:t>
            </a:r>
          </a:p>
        </p:txBody>
      </p:sp>
      <p:sp>
        <p:nvSpPr>
          <p:cNvPr name="AutoShape 6" id="6"/>
          <p:cNvSpPr/>
          <p:nvPr/>
        </p:nvSpPr>
        <p:spPr>
          <a:xfrm rot="5187985">
            <a:off x="16476595" y="514690"/>
            <a:ext cx="309086" cy="0"/>
          </a:xfrm>
          <a:prstGeom prst="line">
            <a:avLst/>
          </a:prstGeom>
          <a:ln cap="rnd" w="9525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187985">
            <a:off x="16476549" y="514690"/>
            <a:ext cx="309086" cy="0"/>
          </a:xfrm>
          <a:prstGeom prst="line">
            <a:avLst/>
          </a:prstGeom>
          <a:ln cap="rnd" w="9525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9895" t="0" r="9834" b="32592"/>
          <a:stretch>
            <a:fillRect/>
          </a:stretch>
        </p:blipFill>
        <p:spPr>
          <a:xfrm flipH="false" flipV="false" rot="0">
            <a:off x="15006050" y="191598"/>
            <a:ext cx="1363252" cy="44159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9895" t="68332" r="10634" b="740"/>
          <a:stretch>
            <a:fillRect/>
          </a:stretch>
        </p:blipFill>
        <p:spPr>
          <a:xfrm flipH="false" flipV="false" rot="0">
            <a:off x="15006050" y="633192"/>
            <a:ext cx="1363252" cy="20465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2395" b="2396"/>
          <a:stretch>
            <a:fillRect/>
          </a:stretch>
        </p:blipFill>
        <p:spPr>
          <a:xfrm flipH="false" flipV="false" rot="0">
            <a:off x="16993450" y="235800"/>
            <a:ext cx="1046150" cy="557804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Inter Bold"/>
              </a:rPr>
              <a:t>Pendahuluan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3523775"/>
            <a:ext cx="12999150" cy="339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"/>
              </a:rPr>
              <a:t>Sumber Data: &lt;link&gt;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"/>
              </a:rPr>
              <a:t>Problem: </a:t>
            </a:r>
            <a:r>
              <a:rPr lang="en-US" sz="2799">
                <a:solidFill>
                  <a:srgbClr val="282828"/>
                </a:solidFill>
                <a:latin typeface="Inter Bold"/>
              </a:rPr>
              <a:t>Classification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"/>
              </a:rPr>
              <a:t>Tujuan: </a:t>
            </a:r>
          </a:p>
          <a:p>
            <a:pPr algn="l" marL="586739" indent="-29337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Mengetahui faktor-faktor apa saja yang mempengaruhi </a:t>
            </a:r>
            <a:r>
              <a:rPr lang="en-US" sz="2799">
                <a:solidFill>
                  <a:srgbClr val="282828"/>
                </a:solidFill>
                <a:latin typeface="Inter Italics"/>
              </a:rPr>
              <a:t>Churn</a:t>
            </a:r>
          </a:p>
          <a:p>
            <a:pPr algn="l" marL="586739" indent="-29337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Mengetahui apa saja yang dapat dilakukan untuk mengatasi </a:t>
            </a:r>
            <a:r>
              <a:rPr lang="en-US" sz="2799">
                <a:solidFill>
                  <a:srgbClr val="282828"/>
                </a:solidFill>
                <a:latin typeface="Inter Italics"/>
              </a:rPr>
              <a:t>Churn </a:t>
            </a:r>
            <a:r>
              <a:rPr lang="en-US" sz="2799">
                <a:solidFill>
                  <a:srgbClr val="282828"/>
                </a:solidFill>
                <a:latin typeface="Inter"/>
              </a:rPr>
              <a:t>tersebut</a:t>
            </a:r>
          </a:p>
          <a:p>
            <a:pPr algn="l" marL="586739" indent="-293370" lvl="1">
              <a:lnSpc>
                <a:spcPts val="386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Latar Belakang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Latar Belakang Project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1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6275" y="2977550"/>
            <a:ext cx="10728150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Arimo Bold"/>
              </a:rPr>
              <a:t>Explorasi Data dan Visualisasi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43188" b="39338"/>
          <a:stretch>
            <a:fillRect/>
          </a:stretch>
        </p:blipFill>
        <p:spPr>
          <a:xfrm flipH="false" flipV="false" rot="0">
            <a:off x="10164000" y="2802300"/>
            <a:ext cx="8123996" cy="748470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3819" y="257894"/>
            <a:ext cx="11980950" cy="50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601F99"/>
                </a:solidFill>
                <a:latin typeface="Inter Bold"/>
              </a:rPr>
              <a:t>PUT THE TOPIC HERE AS OVERHEAD</a:t>
            </a:r>
          </a:p>
        </p:txBody>
      </p:sp>
      <p:sp>
        <p:nvSpPr>
          <p:cNvPr name="AutoShape 6" id="6"/>
          <p:cNvSpPr/>
          <p:nvPr/>
        </p:nvSpPr>
        <p:spPr>
          <a:xfrm rot="5187917">
            <a:off x="16476679" y="514654"/>
            <a:ext cx="308986" cy="0"/>
          </a:xfrm>
          <a:prstGeom prst="line">
            <a:avLst/>
          </a:prstGeom>
          <a:ln cap="rnd" w="9525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187917">
            <a:off x="16476565" y="514654"/>
            <a:ext cx="308986" cy="0"/>
          </a:xfrm>
          <a:prstGeom prst="line">
            <a:avLst/>
          </a:prstGeom>
          <a:ln cap="rnd" w="9525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9895" t="0" r="9834" b="32592"/>
          <a:stretch>
            <a:fillRect/>
          </a:stretch>
        </p:blipFill>
        <p:spPr>
          <a:xfrm flipH="false" flipV="false" rot="0">
            <a:off x="15006050" y="191598"/>
            <a:ext cx="1363252" cy="44159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9895" t="68332" r="10634" b="740"/>
          <a:stretch>
            <a:fillRect/>
          </a:stretch>
        </p:blipFill>
        <p:spPr>
          <a:xfrm flipH="false" flipV="false" rot="0">
            <a:off x="15006050" y="633192"/>
            <a:ext cx="1363252" cy="20465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2395" b="2396"/>
          <a:stretch>
            <a:fillRect/>
          </a:stretch>
        </p:blipFill>
        <p:spPr>
          <a:xfrm flipH="false" flipV="false" rot="0">
            <a:off x="16993450" y="235800"/>
            <a:ext cx="1046150" cy="557804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Inter Bold"/>
              </a:rPr>
              <a:t>Explorasi Data dan Visualisasi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048782" y="4461155"/>
            <a:ext cx="9210518" cy="479714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14825" y="3147775"/>
            <a:ext cx="14199750" cy="3392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 Bold"/>
              </a:rPr>
              <a:t>Apa itu c</a:t>
            </a:r>
            <a:r>
              <a:rPr lang="en-US" sz="2799">
                <a:solidFill>
                  <a:srgbClr val="282828"/>
                </a:solidFill>
                <a:latin typeface="Inter Bold Italics"/>
              </a:rPr>
              <a:t>hurn</a:t>
            </a:r>
            <a:r>
              <a:rPr lang="en-US" sz="2799">
                <a:solidFill>
                  <a:srgbClr val="282828"/>
                </a:solidFill>
                <a:latin typeface="Inter Bold"/>
              </a:rPr>
              <a:t>? </a:t>
            </a:r>
          </a:p>
          <a:p>
            <a:pPr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 Italics"/>
              </a:rPr>
              <a:t>Churn </a:t>
            </a:r>
            <a:r>
              <a:rPr lang="en-US" sz="2799">
                <a:solidFill>
                  <a:srgbClr val="282828"/>
                </a:solidFill>
                <a:latin typeface="Inter"/>
              </a:rPr>
              <a:t>atau dalam dunia bisnis biasa disebut juga </a:t>
            </a:r>
            <a:r>
              <a:rPr lang="en-US" sz="2799">
                <a:solidFill>
                  <a:srgbClr val="282828"/>
                </a:solidFill>
                <a:latin typeface="Inter Italics"/>
              </a:rPr>
              <a:t>customer churn </a:t>
            </a:r>
            <a:r>
              <a:rPr lang="en-US" sz="2799">
                <a:solidFill>
                  <a:srgbClr val="282828"/>
                </a:solidFill>
                <a:latin typeface="Inter"/>
              </a:rPr>
              <a:t>adalah kehilangan pelanggan di suatu bisnis.</a:t>
            </a:r>
          </a:p>
          <a:p>
            <a:pPr>
              <a:lnSpc>
                <a:spcPts val="3863"/>
              </a:lnSpc>
            </a:pPr>
          </a:p>
          <a:p>
            <a:pPr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 Bold"/>
              </a:rPr>
              <a:t>Mengapa </a:t>
            </a:r>
            <a:r>
              <a:rPr lang="en-US" sz="2799">
                <a:solidFill>
                  <a:srgbClr val="282828"/>
                </a:solidFill>
                <a:latin typeface="Inter Bold Italics"/>
              </a:rPr>
              <a:t>churn </a:t>
            </a:r>
            <a:r>
              <a:rPr lang="en-US" sz="2799">
                <a:solidFill>
                  <a:srgbClr val="282828"/>
                </a:solidFill>
                <a:latin typeface="Inter Bold"/>
              </a:rPr>
              <a:t>itu penting?</a:t>
            </a:r>
          </a:p>
          <a:p>
            <a:pPr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"/>
              </a:rPr>
              <a:t>Akan berdampak kepada profitabilitas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"/>
              </a:rPr>
              <a:t>dan growth rate perushaan.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EDA and Visualization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Business Understanding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14825" y="3147775"/>
            <a:ext cx="14199750" cy="3392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 Bold"/>
              </a:rPr>
              <a:t>Apa yang menyebabkan </a:t>
            </a:r>
            <a:r>
              <a:rPr lang="en-US" sz="2799">
                <a:solidFill>
                  <a:srgbClr val="282828"/>
                </a:solidFill>
                <a:latin typeface="Inter Bold Italics"/>
              </a:rPr>
              <a:t>churn rate</a:t>
            </a:r>
            <a:r>
              <a:rPr lang="en-US" sz="2799">
                <a:solidFill>
                  <a:srgbClr val="282828"/>
                </a:solidFill>
                <a:latin typeface="Inter Bold"/>
              </a:rPr>
              <a:t>? 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Ketidakpuasan pelanggan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Produk/jasa tidak sesuai dengan target pasar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User experience sulit dipahami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Kurang melibatkan pelanggan</a:t>
            </a:r>
          </a:p>
          <a:p>
            <a:pPr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Penanganan terhadap customer kurang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282828"/>
                </a:solidFill>
                <a:latin typeface="Inter"/>
              </a:rPr>
              <a:t>dsb.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73751" y="4270304"/>
            <a:ext cx="5495537" cy="454068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EDA and Visualization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Business Understanding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2398" b="2397"/>
          <a:stretch>
            <a:fillRect/>
          </a:stretch>
        </p:blipFill>
        <p:spPr>
          <a:xfrm flipH="false" flipV="false" rot="0">
            <a:off x="16993469" y="235816"/>
            <a:ext cx="1046111" cy="557796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5257012">
            <a:off x="16479998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257012">
            <a:off x="16479953" y="514688"/>
            <a:ext cx="302278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9895" t="0" r="9226" b="606"/>
          <a:stretch>
            <a:fillRect/>
          </a:stretch>
        </p:blipFill>
        <p:spPr>
          <a:xfrm flipH="false" flipV="false" rot="0">
            <a:off x="15006038" y="191594"/>
            <a:ext cx="1363249" cy="6462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14825" y="3147775"/>
            <a:ext cx="14199750" cy="47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 Bold"/>
              </a:rPr>
              <a:t>Cara mengatasi </a:t>
            </a:r>
            <a:r>
              <a:rPr lang="en-US" sz="2799">
                <a:solidFill>
                  <a:srgbClr val="282828"/>
                </a:solidFill>
                <a:latin typeface="Inter Bold Italics"/>
              </a:rPr>
              <a:t>churn</a:t>
            </a:r>
            <a:r>
              <a:rPr lang="en-US" sz="2799">
                <a:solidFill>
                  <a:srgbClr val="282828"/>
                </a:solidFill>
                <a:latin typeface="Inter Bold"/>
              </a:rPr>
              <a:t>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3819" y="257894"/>
            <a:ext cx="11980950" cy="2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601F99"/>
                </a:solidFill>
                <a:latin typeface="Inter Bold"/>
              </a:rPr>
              <a:t>EDA and Visualization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819" y="9692625"/>
            <a:ext cx="17704350" cy="26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Inter"/>
              </a:rPr>
              <a:t>© 2022 Program Studi Independen Bersertifikat Zenius Bersama Kampus Merdeka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25" y="1410100"/>
            <a:ext cx="16777950" cy="10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A338EB"/>
                </a:solidFill>
                <a:latin typeface="Arimo Bold"/>
              </a:rPr>
              <a:t>Business Understanding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9093" y="4268571"/>
            <a:ext cx="14291213" cy="2336561"/>
            <a:chOff x="0" y="0"/>
            <a:chExt cx="19054951" cy="3115415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510302" y="0"/>
              <a:ext cx="2811662" cy="3115415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6007044" y="0"/>
              <a:ext cx="3047907" cy="3098253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37629"/>
              <a:ext cx="4023096" cy="2640157"/>
            </a:xfrm>
            <a:prstGeom prst="rect">
              <a:avLst/>
            </a:prstGeom>
          </p:spPr>
        </p:pic>
        <p:sp>
          <p:nvSpPr>
            <p:cNvPr name="AutoShape 14" id="14"/>
            <p:cNvSpPr/>
            <p:nvPr/>
          </p:nvSpPr>
          <p:spPr>
            <a:xfrm rot="0">
              <a:off x="4943772" y="1557707"/>
              <a:ext cx="1956834" cy="0"/>
            </a:xfrm>
            <a:prstGeom prst="line">
              <a:avLst/>
            </a:prstGeom>
            <a:ln cap="flat" w="5941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12780833" y="1617117"/>
              <a:ext cx="1956834" cy="0"/>
            </a:xfrm>
            <a:prstGeom prst="line">
              <a:avLst/>
            </a:prstGeom>
            <a:ln cap="flat" w="5941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474284" y="7002430"/>
            <a:ext cx="3451900" cy="964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"/>
              </a:rPr>
              <a:t>Cari tahu penyebab </a:t>
            </a:r>
            <a:r>
              <a:rPr lang="en-US" sz="2799">
                <a:solidFill>
                  <a:srgbClr val="282828"/>
                </a:solidFill>
                <a:latin typeface="Inter Italics"/>
              </a:rPr>
              <a:t>churn.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34294" y="7002430"/>
            <a:ext cx="3745219" cy="964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"/>
              </a:rPr>
              <a:t>Tingkatkan </a:t>
            </a:r>
            <a:r>
              <a:rPr lang="en-US" sz="2799">
                <a:solidFill>
                  <a:srgbClr val="282828"/>
                </a:solidFill>
                <a:latin typeface="Inter Italics"/>
              </a:rPr>
              <a:t>customer engagement.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21492" y="7002430"/>
            <a:ext cx="3503574" cy="964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282828"/>
                </a:solidFill>
                <a:latin typeface="Inter"/>
              </a:rPr>
              <a:t>Beri </a:t>
            </a:r>
            <a:r>
              <a:rPr lang="en-US" sz="2799">
                <a:solidFill>
                  <a:srgbClr val="282828"/>
                </a:solidFill>
                <a:latin typeface="Inter Italics"/>
              </a:rPr>
              <a:t>reward </a:t>
            </a:r>
            <a:r>
              <a:rPr lang="en-US" sz="2799">
                <a:solidFill>
                  <a:srgbClr val="282828"/>
                </a:solidFill>
                <a:latin typeface="Inter"/>
              </a:rPr>
              <a:t>kepada pelanggan.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DAFFXpDx_dQ</dc:identifier>
  <dcterms:modified xsi:type="dcterms:W3CDTF">2011-08-01T06:04:30Z</dcterms:modified>
  <cp:revision>1</cp:revision>
  <dc:title>presentasi-kelompok-06-adit .pptx</dc:title>
</cp:coreProperties>
</file>