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A6C724B-D953-4BA8-A648-3837575F766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2B1A-857B-4FCC-AD82-4185AAA62E67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7B72-E936-421E-A6CD-523127D4E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9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2B1A-857B-4FCC-AD82-4185AAA62E67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7B72-E936-421E-A6CD-523127D4E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28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2B1A-857B-4FCC-AD82-4185AAA62E67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7B72-E936-421E-A6CD-523127D4E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960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2B1A-857B-4FCC-AD82-4185AAA62E67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7B72-E936-421E-A6CD-523127D4E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251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2B1A-857B-4FCC-AD82-4185AAA62E67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7B72-E936-421E-A6CD-523127D4E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495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2B1A-857B-4FCC-AD82-4185AAA62E67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7B72-E936-421E-A6CD-523127D4E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257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2B1A-857B-4FCC-AD82-4185AAA62E67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7B72-E936-421E-A6CD-523127D4E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068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2B1A-857B-4FCC-AD82-4185AAA62E67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7B72-E936-421E-A6CD-523127D4E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191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2B1A-857B-4FCC-AD82-4185AAA62E67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7B72-E936-421E-A6CD-523127D4E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04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2B1A-857B-4FCC-AD82-4185AAA62E67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7B72-E936-421E-A6CD-523127D4E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2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2B1A-857B-4FCC-AD82-4185AAA62E67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7B72-E936-421E-A6CD-523127D4E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26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2B1A-857B-4FCC-AD82-4185AAA62E67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7B72-E936-421E-A6CD-523127D4E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07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2B1A-857B-4FCC-AD82-4185AAA62E67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7B72-E936-421E-A6CD-523127D4E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59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2B1A-857B-4FCC-AD82-4185AAA62E67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7B72-E936-421E-A6CD-523127D4E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175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2B1A-857B-4FCC-AD82-4185AAA62E67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7B72-E936-421E-A6CD-523127D4E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07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2B1A-857B-4FCC-AD82-4185AAA62E67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E7B72-E936-421E-A6CD-523127D4E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62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50E2B1A-857B-4FCC-AD82-4185AAA62E67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28E7B72-E936-421E-A6CD-523127D4E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37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50E2B1A-857B-4FCC-AD82-4185AAA62E67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28E7B72-E936-421E-A6CD-523127D4E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437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2453639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Агитация</a:t>
            </a:r>
            <a:r>
              <a:rPr lang="en-US" sz="3600" dirty="0" smtClean="0"/>
              <a:t>: </a:t>
            </a:r>
            <a:r>
              <a:rPr lang="ru-RU" sz="3600" dirty="0" smtClean="0"/>
              <a:t>Побуждение к политической активности или инструмент в политической борьбе?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33856" y="3557016"/>
            <a:ext cx="9848088" cy="3090672"/>
          </a:xfrm>
        </p:spPr>
        <p:txBody>
          <a:bodyPr>
            <a:normAutofit lnSpcReduction="10000"/>
          </a:bodyPr>
          <a:lstStyle/>
          <a:p>
            <a:pPr algn="r"/>
            <a:r>
              <a:rPr lang="ru-RU" sz="1800" dirty="0" smtClean="0"/>
              <a:t>Подготовили студенты группы КТбо1-8</a:t>
            </a:r>
            <a:r>
              <a:rPr lang="en-US" sz="1800" dirty="0" smtClean="0"/>
              <a:t>:</a:t>
            </a:r>
          </a:p>
          <a:p>
            <a:pPr algn="r"/>
            <a:r>
              <a:rPr lang="ru-RU" sz="1800" dirty="0" err="1" smtClean="0"/>
              <a:t>Лазарян</a:t>
            </a:r>
            <a:r>
              <a:rPr lang="ru-RU" sz="1800" dirty="0" smtClean="0"/>
              <a:t> Сергей</a:t>
            </a:r>
          </a:p>
          <a:p>
            <a:pPr algn="r"/>
            <a:r>
              <a:rPr lang="ru-RU" sz="1800" dirty="0" smtClean="0"/>
              <a:t>Васильченко Никита</a:t>
            </a:r>
          </a:p>
          <a:p>
            <a:pPr algn="r"/>
            <a:r>
              <a:rPr lang="ru-RU" sz="1800" dirty="0" err="1" smtClean="0"/>
              <a:t>Кябишева</a:t>
            </a:r>
            <a:r>
              <a:rPr lang="ru-RU" sz="1800" dirty="0" smtClean="0"/>
              <a:t> Александра</a:t>
            </a:r>
          </a:p>
          <a:p>
            <a:pPr algn="r"/>
            <a:r>
              <a:rPr lang="ru-RU" sz="1800" dirty="0" smtClean="0"/>
              <a:t>Герасименко Владимир</a:t>
            </a:r>
          </a:p>
          <a:p>
            <a:pPr algn="r"/>
            <a:endParaRPr lang="ru-RU" sz="1800" dirty="0"/>
          </a:p>
          <a:p>
            <a:pPr algn="r"/>
            <a:endParaRPr lang="ru-RU" sz="1800" dirty="0" smtClean="0"/>
          </a:p>
          <a:p>
            <a:r>
              <a:rPr lang="ru-RU" sz="1800" dirty="0" smtClean="0"/>
              <a:t>Таганрог, 2018г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61965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/>
              </a:rPr>
              <a:t>Политический плакат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2461" y="2002536"/>
            <a:ext cx="6137211" cy="4672583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</a:rPr>
              <a:t>В октябре 1956 г. во время революционных событий в Будапеште жители сожгли хорошо известный советский плакат художника А. Герасимова, созданный в 1939 г., — «Сталин на XXVIII съезде КПСС». Этот плакат для жителей Венгрии в тот момент представлял собой не просто образ Сталина, а образ жестокой несправедливости и насилия. По мнению американского исследователя Д. </a:t>
            </a:r>
            <a:r>
              <a:rPr lang="ru-RU" dirty="0" err="1">
                <a:effectLst/>
              </a:rPr>
              <a:t>Кроули</a:t>
            </a:r>
            <a:r>
              <a:rPr lang="ru-RU" dirty="0">
                <a:effectLst/>
              </a:rPr>
              <a:t>, одного из авторов книги «Власть плаката», этот эпизод иллюстрирует действительную мощь этого вида политической рекламы.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726" y="2100832"/>
            <a:ext cx="3365405" cy="447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76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/>
              </a:rPr>
              <a:t>Листовки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872" y="2039112"/>
            <a:ext cx="6894576" cy="4654295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</a:rPr>
              <a:t>Жанр листовки как формы политической рекламы также имеет давнюю историю. Если в древней Греции и древнем Риме послания к врагам писали на камнях, то в Америке во время войны за независимость уже активно распространялись листовки в их современном виде. Во время первой мировой войны листовки разбрасывались с самолетов, и не случайно на польском языке слово листовка звучит как «</a:t>
            </a:r>
            <a:r>
              <a:rPr lang="ru-RU" dirty="0" err="1">
                <a:effectLst/>
              </a:rPr>
              <a:t>улётка</a:t>
            </a:r>
            <a:r>
              <a:rPr lang="ru-RU" dirty="0">
                <a:effectLst/>
              </a:rPr>
              <a:t>».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328" y="2514600"/>
            <a:ext cx="44958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76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571744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Спасибо за внимание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48387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 предвыборной агитации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475488"/>
            <a:ext cx="7527099" cy="5989321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/>
              </a:rPr>
              <a:t>Цель предвыборной агитации заключается в побуждении избирателей к участию в выборах, к голосованию за тех или иных кандидатов или против них. Она осуществляется посредством размещения всевозможных рекламных лозунгов на телевидении, на радио, в прессе, а также наружной рекламы – на щитах, на остановках общественного транспорта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338" y="3470148"/>
            <a:ext cx="3998976" cy="29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2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effectLst/>
              </a:rPr>
              <a:t>Политическая реклама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78408"/>
            <a:ext cx="7443216" cy="5376671"/>
          </a:xfrm>
        </p:spPr>
        <p:txBody>
          <a:bodyPr/>
          <a:lstStyle/>
          <a:p>
            <a:r>
              <a:rPr lang="ru-RU" dirty="0">
                <a:effectLst/>
              </a:rPr>
              <a:t>Политическая реклама отражает суть политической платформы определенных партий или кандидатов, настраивает избирателей на их поддержку, внедряет в сознание людей необходимое представление о программе тех или иных участников предвыборной борьбы, создает желаемую психологическую установку на голосование.</a:t>
            </a:r>
          </a:p>
          <a:p>
            <a:r>
              <a:rPr lang="ru-RU" dirty="0">
                <a:effectLst/>
              </a:rPr>
              <a:t>Политическая реклама функционирует не только в период избирательных кампаний, но и в промежутках между ними.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217" y="2279972"/>
            <a:ext cx="4520770" cy="298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3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0557" y="466344"/>
            <a:ext cx="9905998" cy="6135623"/>
          </a:xfrm>
        </p:spPr>
        <p:txBody>
          <a:bodyPr/>
          <a:lstStyle/>
          <a:p>
            <a:r>
              <a:rPr lang="ru-RU" dirty="0" smtClean="0">
                <a:effectLst/>
              </a:rPr>
              <a:t>Исходя </a:t>
            </a:r>
            <a:r>
              <a:rPr lang="ru-RU" dirty="0">
                <a:effectLst/>
              </a:rPr>
              <a:t>из этого, политическую рекламу можно определить следующим образом: это форма политической коммуникации в условиях выбора, адресное воздействие на электоральные группы, имеющее целью преподнести «в крайне доступной, эмоциональной, лаконичной, оригинальной легко запоминающейся форме суть политической платформы определенных политических сил, настроить на их поддержку сформировать и внедрить в массовое сознание определенное представление об их характере, создать желаемую психологическую установку, предопределяющую направление чувств, симпатий, а затем и действий человека».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23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64009"/>
            <a:ext cx="9905998" cy="4700015"/>
          </a:xfrm>
        </p:spPr>
        <p:txBody>
          <a:bodyPr/>
          <a:lstStyle/>
          <a:p>
            <a:r>
              <a:rPr lang="ru-RU" dirty="0">
                <a:effectLst/>
              </a:rPr>
              <a:t>средства коммуникации, с помощью которых рекламные обращения доносятся до </a:t>
            </a:r>
            <a:r>
              <a:rPr lang="ru-RU" dirty="0" smtClean="0">
                <a:effectLst/>
              </a:rPr>
              <a:t>аудитории – это распространения </a:t>
            </a:r>
            <a:r>
              <a:rPr lang="ru-RU" dirty="0">
                <a:effectLst/>
              </a:rPr>
              <a:t>рекламной информации. Это не только пресса, радио и телевидение, но и почтовая, печатная, уличная коммуникация, передача сведений о предмете рекламы с помощью движущихся носителей, сувениров в местах их продажи, мультимедийные каналы</a:t>
            </a:r>
            <a:r>
              <a:rPr lang="ru-RU" dirty="0" smtClean="0">
                <a:effectLst/>
              </a:rPr>
              <a:t>.</a:t>
            </a:r>
          </a:p>
          <a:p>
            <a:r>
              <a:rPr lang="ru-RU" dirty="0">
                <a:effectLst/>
              </a:rPr>
              <a:t>Что касается средства рекламы, – это прием, способ действия. 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544" y="3425407"/>
            <a:ext cx="5229796" cy="326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3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/>
              </a:rPr>
              <a:t>История и виды политической </a:t>
            </a:r>
            <a:r>
              <a:rPr lang="ru-RU" b="1" dirty="0" smtClean="0">
                <a:effectLst/>
              </a:rPr>
              <a:t>рекламы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562100"/>
            <a:ext cx="9905998" cy="4300728"/>
          </a:xfrm>
        </p:spPr>
        <p:txBody>
          <a:bodyPr/>
          <a:lstStyle/>
          <a:p>
            <a:r>
              <a:rPr lang="ru-RU" dirty="0">
                <a:effectLst/>
              </a:rPr>
              <a:t>Политическая реклама имеет различные определения, но во всех них присутствует общее — это коммуникация с помощью СМИ и других средств связи с целью повлиять на установки людей в отношении политических субъектов или объектов. </a:t>
            </a:r>
            <a:endParaRPr lang="ru-RU" dirty="0" smtClean="0">
              <a:effectLst/>
            </a:endParaRPr>
          </a:p>
          <a:p>
            <a:r>
              <a:rPr lang="ru-RU" dirty="0">
                <a:effectLst/>
              </a:rPr>
              <a:t>Политическими объектами могут стать программы, политические события, документы, бюджет.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688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29512"/>
          </a:xfrm>
        </p:spPr>
        <p:txBody>
          <a:bodyPr/>
          <a:lstStyle/>
          <a:p>
            <a:pPr algn="ctr"/>
            <a:r>
              <a:rPr lang="ru-RU" b="1" dirty="0">
                <a:effectLst/>
              </a:rPr>
              <a:t>Устная политическая </a:t>
            </a:r>
            <a:r>
              <a:rPr lang="ru-RU" b="1" dirty="0" smtClean="0">
                <a:effectLst/>
              </a:rPr>
              <a:t>реклама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764793"/>
            <a:ext cx="9905998" cy="4754880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</a:rPr>
              <a:t>Глашатаи древнего Рима и Греции оповещали граждан на улицах о делах в государстве, о начале войн и великих военных походов, рекрутировали добровольцев в армию. На стене в Помпее обнаружены надписи, призывающие голосовать за сенатора Марка </a:t>
            </a:r>
            <a:r>
              <a:rPr lang="ru-RU" dirty="0" err="1">
                <a:effectLst/>
              </a:rPr>
              <a:t>Публия</a:t>
            </a:r>
            <a:r>
              <a:rPr lang="ru-RU" dirty="0">
                <a:effectLst/>
              </a:rPr>
              <a:t> Фурия, по свидетельству автора надписи, — порядочного и уважаемого человека. Автор напрямую обращается к гражданам со словами: «Я уверяю вас, он хороший человек и за него стоит проголосовать на выборах»*. Марк Тулий Цицерон, прославившийся своими обличительными речами против Катилины, продолжил свою устную негативную рекламу против Марка Антония за его роман с Клеопатрой, обвинив его в феминизации римской политики, и был казнен. Реклама во время первой и второй мировых войн активно использовалась для покупок облигаций военных займов. Военное время породило рекламу оборонных проектов, патриотической активности. Устная реклама передавалась уже посредством радио.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87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/>
              </a:rPr>
              <a:t>Политическая </a:t>
            </a:r>
            <a:r>
              <a:rPr lang="ru-RU" b="1" dirty="0" smtClean="0">
                <a:effectLst/>
              </a:rPr>
              <a:t>радиореклама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609601"/>
            <a:ext cx="6685851" cy="548030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/>
              </a:rPr>
              <a:t>Радио использовалось для целей политической рекламы еще во времена первой мировой войны. По радио передавались не только фронтовые новости, но и активно создавались героические образы собственной армии и образ ненавистного врага. Радио использовалось для создания мотивации поддержки армии и государства за счет получения военных займов.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542" y="3035808"/>
            <a:ext cx="4487543" cy="298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7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effectLst/>
              </a:rPr>
              <a:t>Фотография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4397" y="1453896"/>
            <a:ext cx="7170483" cy="4946903"/>
          </a:xfrm>
        </p:spPr>
        <p:txBody>
          <a:bodyPr/>
          <a:lstStyle/>
          <a:p>
            <a:r>
              <a:rPr lang="ru-RU" dirty="0">
                <a:effectLst/>
              </a:rPr>
              <a:t>Фотография стала неотъемлемым элементом политической рекламы. Она придает ощущение большей достоверности тексту. У людей возникает ощущение причастности к событиям, изображенным на фотографии, сопереживание ее героям. Вместе с тем, фотография — это интерпретация специального замысла фотографа, а не объективная регистрация событий, При этом на интерпретацию влияют весь наш личный опыт и культурная среда.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880" y="2583424"/>
            <a:ext cx="4429568" cy="327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97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Сетчатая</Template>
  <TotalTime>168</TotalTime>
  <Words>756</Words>
  <Application>Microsoft Office PowerPoint</Application>
  <PresentationFormat>Широкоэкранный</PresentationFormat>
  <Paragraphs>31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Сетка</vt:lpstr>
      <vt:lpstr>Агитация: Побуждение к политической активности или инструмент в политической борьбе?</vt:lpstr>
      <vt:lpstr>Цель предвыборной агитации </vt:lpstr>
      <vt:lpstr>Политическая реклама </vt:lpstr>
      <vt:lpstr>Презентация PowerPoint</vt:lpstr>
      <vt:lpstr>Презентация PowerPoint</vt:lpstr>
      <vt:lpstr>История и виды политической рекламы</vt:lpstr>
      <vt:lpstr>Устная политическая реклама</vt:lpstr>
      <vt:lpstr>Политическая радиореклама</vt:lpstr>
      <vt:lpstr>Фотография</vt:lpstr>
      <vt:lpstr>Политический плакат</vt:lpstr>
      <vt:lpstr>Листовки</vt:lpstr>
      <vt:lpstr>Спасибо за внимание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12</cp:revision>
  <dcterms:created xsi:type="dcterms:W3CDTF">2018-02-19T19:16:53Z</dcterms:created>
  <dcterms:modified xsi:type="dcterms:W3CDTF">2018-02-20T16:49:30Z</dcterms:modified>
</cp:coreProperties>
</file>