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itchFamily="2" charset="77"/>
      <p:regular r:id="rId14"/>
    </p:embeddedFont>
    <p:embeddedFont>
      <p:font typeface="Oswald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6"/>
    <p:restoredTop sz="88344"/>
  </p:normalViewPr>
  <p:slideViewPr>
    <p:cSldViewPr snapToGrid="0">
      <p:cViewPr varScale="1">
        <p:scale>
          <a:sx n="190" d="100"/>
          <a:sy n="190" d="100"/>
        </p:scale>
        <p:origin x="6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c93bbe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0c93bbe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3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Preliminary results demonstrated the potential of DoE techniques in modern ML. </a:t>
            </a:r>
          </a:p>
          <a:p>
            <a:r>
              <a:rPr lang="en-US" sz="13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Latin hypercube method exhibited notable competitiveness relative to advanced algorithms. </a:t>
            </a:r>
          </a:p>
          <a:p>
            <a:r>
              <a:rPr lang="en-US" sz="13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RSM implementation using the steepest ascent was comparably expensive and sub-optimal. Although the </a:t>
            </a:r>
            <a:r>
              <a:rPr lang="en-US" sz="1300" b="0" i="0" u="none" strike="noStrike" cap="none" baseline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Plackett</a:t>
            </a:r>
            <a:r>
              <a:rPr lang="en-US" sz="13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-Burman matrix can be utilized for cost-effective designs, scaling to a high dimension is still challenging for both first and second-order designs. Regardless, its performance is still highly dependent on the initialization of centers and step sizes. As a result, the efficacy of the steepest ascent is quite limited in HPO.</a:t>
            </a:r>
          </a:p>
          <a:p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Optimized space-filling in conjunction with GP modeling also captures response behavior and quantifies its uncertainty, making results more interpretable. Nonetheless, here GP is only used for analysis; further experiments of a true sequential approach with Bayesian optimization can be conducted. A downside of the LHS+GP combination is that it still relies on the optimal choice of kernels, which may require even more computational resources and domain knowledge.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f8404cd7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f8404cd7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8404cd7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8404cd7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8404cd7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8404cd7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8404cd7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8404cd7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08b1008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08b1008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Central Composite Design for the Response Surface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Left unit space – convert – right parameter space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0e9cc0d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0e9cc0d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Maximin Latin Hypercube Design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If we draw a grid, we can see that every column and every row contain exactly 1 sample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/>
              <a:t>Maximin: 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ensuring a space - filling distribution of the points.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maximizing the minimum distance between any two points in a design, thereby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f8404cd7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f8404cd7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For the analysis, we applied the designs on SVM and Random forest models, separately, using a synthetic classification dataset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 For both model, tune 2 hyperparameters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two tables below compare the total runs, time, and the best CV score across different experimental designs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 the grid search here represents an exhaustive search, where we’ve tried all possible hyperparameter combinations.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 Maximin LHS and response surface: save much more Computational resources comparing to grid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 CV</a:t>
            </a:r>
            <a:r>
              <a:rPr lang="zh-CN" altLang="en-US" dirty="0"/>
              <a:t> </a:t>
            </a:r>
            <a:r>
              <a:rPr lang="en-US" altLang="zh-CN" dirty="0"/>
              <a:t>scores near the global optimal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8b1008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8b1008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Plot of optimal results from different experimental designs for the support vector machine model,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-- Color scale indicates the CV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Each point represent one optimal result from a trial of 10 samples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we did 5 trials </a:t>
            </a:r>
            <a:r>
              <a:rPr lang="en-US" sz="1100"/>
              <a:t>for the </a:t>
            </a:r>
            <a:r>
              <a:rPr lang="en-US" sz="1100" dirty="0"/>
              <a:t>first 4 methods. The Response surface is deterministic, so only 1 point.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general, all 5 design methods produced high-quality results, with CV scores all greater than 0.75.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result of maximin 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LHD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hyperopt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concentrate around the global optimum.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optuna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 search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have higher estimation variance.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Surf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algorithm did not make much movement beyond the center.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8b1008d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8b1008d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0-05318-5_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trmnd1/hypercu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Hypercube: a DOE-informed hyperparameter optimization machine</a:t>
            </a:r>
            <a:endParaRPr sz="3000"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ISYE 6413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Kaiwen Wang, Xiaochen 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Preliminary results demonstrated the potential of DoE techniques in modern ML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 err="1"/>
              <a:t>LHSTuner</a:t>
            </a:r>
            <a:r>
              <a:rPr lang="en" dirty="0"/>
              <a:t> is competitive against advanced algorithms (</a:t>
            </a:r>
            <a:r>
              <a:rPr lang="en" i="1" dirty="0" err="1"/>
              <a:t>optuna</a:t>
            </a:r>
            <a:r>
              <a:rPr lang="en" dirty="0"/>
              <a:t>, </a:t>
            </a:r>
            <a:r>
              <a:rPr lang="en" i="1" dirty="0" err="1"/>
              <a:t>hyperopt</a:t>
            </a:r>
            <a:r>
              <a:rPr lang="en" dirty="0"/>
              <a:t>).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Surf  </a:t>
            </a:r>
            <a:r>
              <a:rPr lang="en" dirty="0"/>
              <a:t>w/ steepest ascent: expensive and sub-optimal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GP analysis: double-edged sword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Akiba, T., Sano, S., Yanase, T., Ohta, T., &amp; Koyama, M. (2019, July). Optuna: A next-generation hyperparameter optimization framework. In Proceedings of the 25th ACM SIGKDD international conference on knowledge discovery &amp; data mining (pp. 2623-2631).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Bergstra, J., Bardenet, R., Bengio, Y., &amp; Kégl, B. (2011). Algorithms for hyper-parameter optimization. Advances in neural information processing systems, 24.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Bergstra, J., &amp; Bengio, Y. (2012). Random search for hyper-parameter optimization. Journal of machine learning research, 13(2).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Feurer, M., Hutter, F. (2019). Hyperparameter Optimization. In: Hutter, F., Kotthoff, L., Vanschoren, J. (eds) Automated Machine Learning. The Springer Series on Challenges in Machine Learning. Springer, Cham.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https://doi.org/10.1007/978-3-030-05318-5_1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Frazier, P. I. (2018). A tutorial on Bayesian optimization. arXiv preprint arXiv:1807.02811.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Seeger, M. (2004). Gaussian processes for machine learning. International journal of neural systems, 14(02), 69-106.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Watanabe, S. (2023). Tree-structured Parzen estimator: Understanding its algorithm components and their roles for better empirical performance. arXiv preprint arXiv:2304.11127.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Wu, C. J., &amp; Hamada, M. S. (2011). Experiments: planning, analysis, and optimization. John Wiley &amp; Sons.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hyperparameters -&gt; good models (CV &amp; metrics)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Approaches: searches, Sequential Monte Carlo, Optimization, etc.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methods -&gt; expensive and suboptimal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 methods -&gt; lack interpretability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24025"/>
            <a:ext cx="4079425" cy="20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Latin hypercube (maximin)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surface methodology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Factorial design, regression, ANOVA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7125"/>
            <a:ext cx="8520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LHSTuner</a:t>
            </a:r>
            <a:r>
              <a:rPr lang="en"/>
              <a:t>:  Latin hypercube + Gaussian Process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Surf:  </a:t>
            </a:r>
            <a:r>
              <a:rPr lang="en"/>
              <a:t>First &amp; second order designs + steepest ascent (sequential)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OFAT</a:t>
            </a:r>
            <a:r>
              <a:rPr lang="en"/>
              <a:t>: factorial design + regression/ANOVA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GitHub: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https://github.com/mstrmnd1/hypercube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9961"/>
            <a:ext cx="9144000" cy="3923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38957"/>
            <a:ext cx="9143999" cy="366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815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Synthetic classification dataset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Models: SVM and Random Forest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compare: </a:t>
            </a:r>
            <a:r>
              <a:rPr lang="en" i="1"/>
              <a:t>LHSTuner, Surf, </a:t>
            </a:r>
            <a:r>
              <a:rPr lang="en"/>
              <a:t>other packages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2871650"/>
            <a:ext cx="43719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625" y="2871650"/>
            <a:ext cx="42672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385763"/>
            <a:ext cx="53625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500063"/>
            <a:ext cx="50673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894</Words>
  <Application>Microsoft Macintosh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Oswald</vt:lpstr>
      <vt:lpstr>Arial</vt:lpstr>
      <vt:lpstr>Average</vt:lpstr>
      <vt:lpstr>Times New Roman</vt:lpstr>
      <vt:lpstr>Slate</vt:lpstr>
      <vt:lpstr>Hypercube: a DOE-informed hyperparameter optimization machine</vt:lpstr>
      <vt:lpstr>Problem</vt:lpstr>
      <vt:lpstr>Methods</vt:lpstr>
      <vt:lpstr>Implementation</vt:lpstr>
      <vt:lpstr>PowerPoint Presentation</vt:lpstr>
      <vt:lpstr>PowerPoint Presentation</vt:lpstr>
      <vt:lpstr>Analysis</vt:lpstr>
      <vt:lpstr>PowerPoint Presentation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Hypercube: a DOE-informed hyperparameter optimization machine</dc:title>
  <cp:lastModifiedBy>燕晓辰</cp:lastModifiedBy>
  <cp:revision>62</cp:revision>
  <dcterms:modified xsi:type="dcterms:W3CDTF">2023-12-05T13:29:50Z</dcterms:modified>
</cp:coreProperties>
</file>