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70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97943-F629-4E25-8B6A-F41BCF2C8501}" type="datetimeFigureOut">
              <a:rPr lang="es-AR"/>
              <a:pPr>
                <a:defRPr/>
              </a:pPr>
              <a:t>23/8/2017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4C482-3B02-4EB4-9684-429E353ADC7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77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AF111-D6B8-419B-A2C6-8C44151B8892}" type="datetimeFigureOut">
              <a:rPr lang="es-AR"/>
              <a:pPr>
                <a:defRPr/>
              </a:pPr>
              <a:t>23/8/2017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9CDD3-F429-4AB3-BC02-19251D41FF84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288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91751-C0EC-45C7-93C7-28CBC11415A0}" type="datetimeFigureOut">
              <a:rPr lang="es-AR"/>
              <a:pPr>
                <a:defRPr/>
              </a:pPr>
              <a:t>23/8/2017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3D369-C2AC-434F-985C-D40BAB03B000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165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A97D7-FDAF-4E82-B734-8ECFD33F40BE}" type="datetimeFigureOut">
              <a:rPr lang="es-AR"/>
              <a:pPr>
                <a:defRPr/>
              </a:pPr>
              <a:t>23/8/2017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6E57B-98A1-489B-A254-98BFFB8484BC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44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2550B-3AB9-4910-BE65-686DE6B5F36F}" type="datetimeFigureOut">
              <a:rPr lang="es-AR"/>
              <a:pPr>
                <a:defRPr/>
              </a:pPr>
              <a:t>23/8/2017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05117-7BD6-475C-86E4-C0D701314B45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605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DFFB8-02A0-4FCD-AB2F-1E2593072FD5}" type="datetimeFigureOut">
              <a:rPr lang="es-AR"/>
              <a:pPr>
                <a:defRPr/>
              </a:pPr>
              <a:t>23/8/2017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FB3F1-CF37-4C83-957A-0345420BD2B5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303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B32F6-7E03-4E20-B225-AE4B2A589F31}" type="datetimeFigureOut">
              <a:rPr lang="es-AR"/>
              <a:pPr>
                <a:defRPr/>
              </a:pPr>
              <a:t>23/8/2017</a:t>
            </a:fld>
            <a:endParaRPr lang="es-AR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1BDF3-A188-49AF-97FD-D8DB2E56D261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5816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D5409-3D8B-451B-86A9-36459B9C75B6}" type="datetimeFigureOut">
              <a:rPr lang="es-AR"/>
              <a:pPr>
                <a:defRPr/>
              </a:pPr>
              <a:t>23/8/2017</a:t>
            </a:fld>
            <a:endParaRPr lang="es-AR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315D5-1329-442A-B738-750C87DD9719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774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2D4E3-3F00-4925-91D9-C2D6AF327A1F}" type="datetimeFigureOut">
              <a:rPr lang="es-AR"/>
              <a:pPr>
                <a:defRPr/>
              </a:pPr>
              <a:t>23/8/2017</a:t>
            </a:fld>
            <a:endParaRPr lang="es-AR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C2A20-C686-4B37-8D0F-4AF2CFB6568A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603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BF309-BBC1-47E8-90D4-DFA5B6134E68}" type="datetimeFigureOut">
              <a:rPr lang="es-AR"/>
              <a:pPr>
                <a:defRPr/>
              </a:pPr>
              <a:t>23/8/2017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FAD4E-F0B4-4DAA-BAAF-DE39A5F6AB11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035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1AC90-00D9-45A9-A79C-F86781169BF2}" type="datetimeFigureOut">
              <a:rPr lang="es-AR"/>
              <a:pPr>
                <a:defRPr/>
              </a:pPr>
              <a:t>23/8/2017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FB987-F7CB-423B-BDAE-AD219F23152B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442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AR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F937F08-E123-4136-A6AF-17605AA8E85E}" type="datetimeFigureOut">
              <a:rPr lang="es-AR"/>
              <a:pPr>
                <a:defRPr/>
              </a:pPr>
              <a:t>23/8/2017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2900903-78C4-427B-AED8-9DFC4F310CF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90365" y="1281534"/>
            <a:ext cx="79632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AR" sz="5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ThingSpeak</a:t>
            </a:r>
            <a:r>
              <a:rPr lang="es-A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y </a:t>
            </a:r>
            <a:r>
              <a:rPr lang="es-AR" sz="5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Dragino</a:t>
            </a:r>
            <a:r>
              <a:rPr lang="es-A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s-AR" sz="5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YUN</a:t>
            </a:r>
            <a:endParaRPr lang="es-AR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-7031" y="3645024"/>
            <a:ext cx="914400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Comunicación Bi-Direccional vía internet</a:t>
            </a:r>
          </a:p>
          <a:p>
            <a:pPr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AR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Procesamiento en la Nube</a:t>
            </a:r>
            <a:endParaRPr lang="es-AR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sucede en la Página?</a:t>
            </a:r>
            <a:endParaRPr lang="es-AR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7" name="5 CuadroTexto"/>
          <p:cNvSpPr txBox="1">
            <a:spLocks noChangeArrowheads="1"/>
          </p:cNvSpPr>
          <p:nvPr/>
        </p:nvSpPr>
        <p:spPr bwMode="auto">
          <a:xfrm>
            <a:off x="1116013" y="1784350"/>
            <a:ext cx="24336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AR" sz="2400" b="1">
                <a:solidFill>
                  <a:schemeClr val="bg1"/>
                </a:solidFill>
              </a:rPr>
              <a:t>La Dragino YUN</a:t>
            </a:r>
          </a:p>
          <a:p>
            <a:r>
              <a:rPr lang="es-AR" sz="2400" b="1">
                <a:solidFill>
                  <a:schemeClr val="bg1"/>
                </a:solidFill>
              </a:rPr>
              <a:t>Escribe el dato en</a:t>
            </a:r>
          </a:p>
          <a:p>
            <a:r>
              <a:rPr lang="es-AR" sz="2400" b="1">
                <a:solidFill>
                  <a:schemeClr val="bg1"/>
                </a:solidFill>
              </a:rPr>
              <a:t>La página</a:t>
            </a:r>
            <a:endParaRPr lang="es-AR" b="1">
              <a:solidFill>
                <a:schemeClr val="bg1"/>
              </a:solidFill>
            </a:endParaRPr>
          </a:p>
        </p:txBody>
      </p:sp>
      <p:sp>
        <p:nvSpPr>
          <p:cNvPr id="7" name="6 Flecha derecha"/>
          <p:cNvSpPr/>
          <p:nvPr/>
        </p:nvSpPr>
        <p:spPr>
          <a:xfrm>
            <a:off x="-684213" y="1784350"/>
            <a:ext cx="1584326" cy="10683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8" name="7 Flecha derecha"/>
          <p:cNvSpPr/>
          <p:nvPr/>
        </p:nvSpPr>
        <p:spPr>
          <a:xfrm rot="5400000">
            <a:off x="1237456" y="3413919"/>
            <a:ext cx="1476375" cy="7127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1270" name="9 CuadroTexto"/>
          <p:cNvSpPr txBox="1">
            <a:spLocks noChangeArrowheads="1"/>
          </p:cNvSpPr>
          <p:nvPr/>
        </p:nvSpPr>
        <p:spPr bwMode="auto">
          <a:xfrm>
            <a:off x="247650" y="4611688"/>
            <a:ext cx="35258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AR" sz="2400" b="1">
                <a:solidFill>
                  <a:schemeClr val="bg1"/>
                </a:solidFill>
              </a:rPr>
              <a:t>El React, que tiene la</a:t>
            </a:r>
          </a:p>
          <a:p>
            <a:r>
              <a:rPr lang="es-AR" sz="2400" b="1">
                <a:solidFill>
                  <a:schemeClr val="bg1"/>
                </a:solidFill>
              </a:rPr>
              <a:t>consigna de analizar</a:t>
            </a:r>
          </a:p>
          <a:p>
            <a:r>
              <a:rPr lang="es-AR" sz="2400" b="1">
                <a:solidFill>
                  <a:schemeClr val="bg1"/>
                </a:solidFill>
              </a:rPr>
              <a:t>cada dato en su entrada,</a:t>
            </a:r>
          </a:p>
          <a:p>
            <a:r>
              <a:rPr lang="es-AR" sz="2400" b="1">
                <a:solidFill>
                  <a:schemeClr val="bg1"/>
                </a:solidFill>
              </a:rPr>
              <a:t>ejecuta el Matlab Analysis</a:t>
            </a:r>
            <a:endParaRPr lang="es-AR" b="1">
              <a:solidFill>
                <a:schemeClr val="bg1"/>
              </a:solidFill>
            </a:endParaRPr>
          </a:p>
        </p:txBody>
      </p:sp>
      <p:sp>
        <p:nvSpPr>
          <p:cNvPr id="11" name="10 Flecha derecha"/>
          <p:cNvSpPr/>
          <p:nvPr/>
        </p:nvSpPr>
        <p:spPr>
          <a:xfrm rot="18051644">
            <a:off x="2572544" y="3586956"/>
            <a:ext cx="2606675" cy="3984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1272" name="11 CuadroTexto"/>
          <p:cNvSpPr txBox="1">
            <a:spLocks noChangeArrowheads="1"/>
          </p:cNvSpPr>
          <p:nvPr/>
        </p:nvSpPr>
        <p:spPr bwMode="auto">
          <a:xfrm>
            <a:off x="4500563" y="1208088"/>
            <a:ext cx="464343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AR" sz="2400" b="1">
                <a:solidFill>
                  <a:schemeClr val="bg1"/>
                </a:solidFill>
              </a:rPr>
              <a:t>El Matlab Analysis se fija si el dato</a:t>
            </a:r>
          </a:p>
          <a:p>
            <a:r>
              <a:rPr lang="es-AR" sz="2400" b="1">
                <a:solidFill>
                  <a:schemeClr val="bg1"/>
                </a:solidFill>
              </a:rPr>
              <a:t>ingresado es menor que 80, postea</a:t>
            </a:r>
          </a:p>
          <a:p>
            <a:r>
              <a:rPr lang="es-AR" sz="2400" b="1">
                <a:solidFill>
                  <a:schemeClr val="bg1"/>
                </a:solidFill>
              </a:rPr>
              <a:t>«Tbaja» al TalkBack; y si el dato es</a:t>
            </a:r>
          </a:p>
          <a:p>
            <a:r>
              <a:rPr lang="es-AR" sz="2400" b="1">
                <a:solidFill>
                  <a:schemeClr val="bg1"/>
                </a:solidFill>
              </a:rPr>
              <a:t>mayor a 100 postea «Talta»</a:t>
            </a:r>
            <a:endParaRPr lang="es-AR" b="1">
              <a:solidFill>
                <a:schemeClr val="bg1"/>
              </a:solidFill>
            </a:endParaRPr>
          </a:p>
        </p:txBody>
      </p:sp>
      <p:sp>
        <p:nvSpPr>
          <p:cNvPr id="13" name="12 Flecha derecha"/>
          <p:cNvSpPr/>
          <p:nvPr/>
        </p:nvSpPr>
        <p:spPr>
          <a:xfrm rot="5400000">
            <a:off x="5999957" y="2963069"/>
            <a:ext cx="933450" cy="7127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11274" name="13 CuadroTexto"/>
          <p:cNvSpPr txBox="1">
            <a:spLocks noChangeArrowheads="1"/>
          </p:cNvSpPr>
          <p:nvPr/>
        </p:nvSpPr>
        <p:spPr bwMode="auto">
          <a:xfrm>
            <a:off x="4498975" y="3811588"/>
            <a:ext cx="420687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AR" sz="2400" b="1">
                <a:solidFill>
                  <a:schemeClr val="bg1"/>
                </a:solidFill>
              </a:rPr>
              <a:t>Una vez que el comando está</a:t>
            </a:r>
          </a:p>
          <a:p>
            <a:r>
              <a:rPr lang="es-AR" sz="2400" b="1">
                <a:solidFill>
                  <a:schemeClr val="bg1"/>
                </a:solidFill>
              </a:rPr>
              <a:t>«Posteado» en el TalkBack, </a:t>
            </a:r>
          </a:p>
          <a:p>
            <a:r>
              <a:rPr lang="es-AR" sz="2400" b="1">
                <a:solidFill>
                  <a:schemeClr val="bg1"/>
                </a:solidFill>
              </a:rPr>
              <a:t>Solo resta esperar a que la YUN</a:t>
            </a:r>
          </a:p>
          <a:p>
            <a:r>
              <a:rPr lang="es-AR" sz="2400" b="1">
                <a:solidFill>
                  <a:schemeClr val="bg1"/>
                </a:solidFill>
              </a:rPr>
              <a:t>Lo lea y lo ejecute, con su script</a:t>
            </a:r>
          </a:p>
          <a:p>
            <a:r>
              <a:rPr lang="es-AR" sz="2400" b="1">
                <a:solidFill>
                  <a:schemeClr val="bg1"/>
                </a:solidFill>
              </a:rPr>
              <a:t>Para leer TalkBacks</a:t>
            </a:r>
            <a:endParaRPr lang="es-AR" b="1">
              <a:solidFill>
                <a:schemeClr val="bg1"/>
              </a:solidFill>
            </a:endParaRPr>
          </a:p>
        </p:txBody>
      </p:sp>
      <p:sp>
        <p:nvSpPr>
          <p:cNvPr id="9" name="8 Flecha doblada"/>
          <p:cNvSpPr/>
          <p:nvPr/>
        </p:nvSpPr>
        <p:spPr>
          <a:xfrm flipV="1">
            <a:off x="7524750" y="5445125"/>
            <a:ext cx="1439863" cy="1350963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Interconexión del Sistema</a:t>
            </a:r>
            <a:endParaRPr lang="es-AR" i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5" name="Picture 3" descr="F:\disco\2017\UB\Presentacion\Dragino_YUN_Transparen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950" y="1484313"/>
            <a:ext cx="22320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3" descr="F:\disco\2017\UB\Presentacion\Dragino_YUN_Transparen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950" y="4221163"/>
            <a:ext cx="22320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4" descr="F:\disco\2017\UB\Presentacion\clou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4221163"/>
            <a:ext cx="3036887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4 Conector recto de flecha"/>
          <p:cNvCxnSpPr>
            <a:stCxn id="3075" idx="3"/>
          </p:cNvCxnSpPr>
          <p:nvPr/>
        </p:nvCxnSpPr>
        <p:spPr>
          <a:xfrm>
            <a:off x="2124075" y="2600325"/>
            <a:ext cx="4319588" cy="2197100"/>
          </a:xfrm>
          <a:prstGeom prst="straightConnector1">
            <a:avLst/>
          </a:prstGeom>
          <a:ln w="22225">
            <a:solidFill>
              <a:srgbClr val="FFFF0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2124075" y="5157788"/>
            <a:ext cx="4319588" cy="160337"/>
          </a:xfrm>
          <a:prstGeom prst="straightConnector1">
            <a:avLst/>
          </a:prstGeom>
          <a:ln w="22225">
            <a:solidFill>
              <a:srgbClr val="FFFF0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0" name="7 CuadroTexto"/>
          <p:cNvSpPr txBox="1">
            <a:spLocks noChangeArrowheads="1"/>
          </p:cNvSpPr>
          <p:nvPr/>
        </p:nvSpPr>
        <p:spPr bwMode="auto">
          <a:xfrm>
            <a:off x="4264025" y="1484313"/>
            <a:ext cx="4679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AR">
                <a:solidFill>
                  <a:schemeClr val="bg1"/>
                </a:solidFill>
              </a:rPr>
              <a:t>La Dragino YUN es la encargada de relevar los datos, por ejemplo temperatura, y enviarlos a la página de ThingSpeak</a:t>
            </a:r>
          </a:p>
        </p:txBody>
      </p:sp>
      <p:sp>
        <p:nvSpPr>
          <p:cNvPr id="3081" name="8 CuadroTexto"/>
          <p:cNvSpPr txBox="1">
            <a:spLocks noChangeArrowheads="1"/>
          </p:cNvSpPr>
          <p:nvPr/>
        </p:nvSpPr>
        <p:spPr bwMode="auto">
          <a:xfrm rot="1629141">
            <a:off x="1655763" y="3451225"/>
            <a:ext cx="5930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AR">
                <a:solidFill>
                  <a:schemeClr val="bg1"/>
                </a:solidFill>
              </a:rPr>
              <a:t>thingSpeakWrite(265953,y,'WriteKey','YIGFXKQZQW8WUZI3')</a:t>
            </a:r>
          </a:p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Interconexión del Sistema</a:t>
            </a:r>
            <a:endParaRPr lang="es-AR" i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 descr="F:\disco\2017\UB\Presentacion\Dragino_YUN_Transparen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950" y="1484313"/>
            <a:ext cx="22320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3" descr="F:\disco\2017\UB\Presentacion\Dragino_YUN_Transparen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950" y="4221163"/>
            <a:ext cx="22320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 descr="F:\disco\2017\UB\Presentacion\clou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4221163"/>
            <a:ext cx="3036887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4 Conector recto de flecha"/>
          <p:cNvCxnSpPr>
            <a:stCxn id="4099" idx="3"/>
          </p:cNvCxnSpPr>
          <p:nvPr/>
        </p:nvCxnSpPr>
        <p:spPr>
          <a:xfrm>
            <a:off x="2124075" y="2600325"/>
            <a:ext cx="4319588" cy="2197100"/>
          </a:xfrm>
          <a:prstGeom prst="straightConnector1">
            <a:avLst/>
          </a:prstGeom>
          <a:ln w="22225">
            <a:solidFill>
              <a:srgbClr val="FFFF0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2124075" y="5157788"/>
            <a:ext cx="4319588" cy="160337"/>
          </a:xfrm>
          <a:prstGeom prst="straightConnector1">
            <a:avLst/>
          </a:prstGeom>
          <a:ln w="22225">
            <a:solidFill>
              <a:srgbClr val="FFFF0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4" name="7 CuadroTexto"/>
          <p:cNvSpPr txBox="1">
            <a:spLocks noChangeArrowheads="1"/>
          </p:cNvSpPr>
          <p:nvPr/>
        </p:nvSpPr>
        <p:spPr bwMode="auto">
          <a:xfrm>
            <a:off x="3995738" y="1341438"/>
            <a:ext cx="494823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AR">
                <a:solidFill>
                  <a:schemeClr val="bg1"/>
                </a:solidFill>
              </a:rPr>
              <a:t>La página muestra en las diferentes gráficas asignadas, el dato que se envió. A su vez, se lanza un </a:t>
            </a:r>
            <a:r>
              <a:rPr lang="es-AR" i="1">
                <a:solidFill>
                  <a:schemeClr val="bg1"/>
                </a:solidFill>
              </a:rPr>
              <a:t>«React» </a:t>
            </a:r>
            <a:r>
              <a:rPr lang="es-AR">
                <a:solidFill>
                  <a:schemeClr val="bg1"/>
                </a:solidFill>
              </a:rPr>
              <a:t>que lanza un </a:t>
            </a:r>
            <a:r>
              <a:rPr lang="es-AR" i="1">
                <a:solidFill>
                  <a:schemeClr val="bg1"/>
                </a:solidFill>
              </a:rPr>
              <a:t>«Matlab Analisys»</a:t>
            </a:r>
            <a:r>
              <a:rPr lang="es-AR">
                <a:solidFill>
                  <a:schemeClr val="bg1"/>
                </a:solidFill>
              </a:rPr>
              <a:t> para ver si el valor de la temperatura es alto o bajo. Despendiendo el resultado, el mismo Matlab Analisys postea en el el </a:t>
            </a:r>
            <a:r>
              <a:rPr lang="es-AR" i="1">
                <a:solidFill>
                  <a:schemeClr val="bg1"/>
                </a:solidFill>
              </a:rPr>
              <a:t>«TalkBack» </a:t>
            </a:r>
            <a:r>
              <a:rPr lang="es-AR">
                <a:solidFill>
                  <a:schemeClr val="bg1"/>
                </a:solidFill>
              </a:rPr>
              <a:t>el comando de Temperatura Alta o Temperatura Baja, el cual es leído por el Dragino YUN.</a:t>
            </a:r>
            <a:endParaRPr lang="es-AR" i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Interconexión del Sistema</a:t>
            </a:r>
            <a:endParaRPr lang="es-AR" i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3" name="Picture 3" descr="F:\disco\2017\UB\Presentacion\Dragino_YUN_Transparen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950" y="1484313"/>
            <a:ext cx="22320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3" descr="F:\disco\2017\UB\Presentacion\Dragino_YUN_Transparen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950" y="4221163"/>
            <a:ext cx="22320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4" descr="F:\disco\2017\UB\Presentacion\clou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4221163"/>
            <a:ext cx="3036887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 flipH="1" flipV="1">
            <a:off x="1258888" y="3213100"/>
            <a:ext cx="5184775" cy="1808163"/>
          </a:xfrm>
          <a:prstGeom prst="straightConnector1">
            <a:avLst/>
          </a:prstGeom>
          <a:ln w="22225">
            <a:solidFill>
              <a:srgbClr val="FFFF0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H="1" flipV="1">
            <a:off x="2124075" y="5229225"/>
            <a:ext cx="4346575" cy="107950"/>
          </a:xfrm>
          <a:prstGeom prst="straightConnector1">
            <a:avLst/>
          </a:prstGeom>
          <a:ln w="22225">
            <a:solidFill>
              <a:srgbClr val="FFFF0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8" name="7 CuadroTexto"/>
          <p:cNvSpPr txBox="1">
            <a:spLocks noChangeArrowheads="1"/>
          </p:cNvSpPr>
          <p:nvPr/>
        </p:nvSpPr>
        <p:spPr bwMode="auto">
          <a:xfrm>
            <a:off x="3995738" y="1341438"/>
            <a:ext cx="494823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AR">
                <a:solidFill>
                  <a:schemeClr val="bg1"/>
                </a:solidFill>
              </a:rPr>
              <a:t>La página muestra en las diferentes gráficas asignadas, el dato que se envió. A su vez, se lanza un </a:t>
            </a:r>
            <a:r>
              <a:rPr lang="es-AR" i="1">
                <a:solidFill>
                  <a:schemeClr val="bg1"/>
                </a:solidFill>
              </a:rPr>
              <a:t>«React» </a:t>
            </a:r>
            <a:r>
              <a:rPr lang="es-AR">
                <a:solidFill>
                  <a:schemeClr val="bg1"/>
                </a:solidFill>
              </a:rPr>
              <a:t>que lanza un </a:t>
            </a:r>
            <a:r>
              <a:rPr lang="es-AR" i="1">
                <a:solidFill>
                  <a:schemeClr val="bg1"/>
                </a:solidFill>
              </a:rPr>
              <a:t>«Matlab Analisys»</a:t>
            </a:r>
            <a:r>
              <a:rPr lang="es-AR">
                <a:solidFill>
                  <a:schemeClr val="bg1"/>
                </a:solidFill>
              </a:rPr>
              <a:t> para ver si el valor de la temperatura es alto o bajo. Despendiendo el resultado, el mismo Matlab Analisys postea en el el </a:t>
            </a:r>
            <a:r>
              <a:rPr lang="es-AR" i="1">
                <a:solidFill>
                  <a:schemeClr val="bg1"/>
                </a:solidFill>
              </a:rPr>
              <a:t>«TalkBack» </a:t>
            </a:r>
            <a:r>
              <a:rPr lang="es-AR">
                <a:solidFill>
                  <a:schemeClr val="bg1"/>
                </a:solidFill>
              </a:rPr>
              <a:t>el comando de Temperatura Alta o Temperatura Baja, el cual es leído por el Dragino YUN.</a:t>
            </a:r>
            <a:endParaRPr lang="es-AR" i="1">
              <a:solidFill>
                <a:schemeClr val="bg1"/>
              </a:solidFill>
            </a:endParaRPr>
          </a:p>
        </p:txBody>
      </p:sp>
      <p:sp>
        <p:nvSpPr>
          <p:cNvPr id="5129" name="14 CuadroTexto"/>
          <p:cNvSpPr txBox="1">
            <a:spLocks noChangeArrowheads="1"/>
          </p:cNvSpPr>
          <p:nvPr/>
        </p:nvSpPr>
        <p:spPr bwMode="auto">
          <a:xfrm rot="1192474">
            <a:off x="2701925" y="3881438"/>
            <a:ext cx="29829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AR">
                <a:solidFill>
                  <a:schemeClr val="bg1"/>
                </a:solidFill>
              </a:rPr>
              <a:t>Rutina de lectura del TalkBack</a:t>
            </a:r>
          </a:p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 otro lado de la Nube</a:t>
            </a:r>
            <a:endParaRPr lang="es-AR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7" name="Picture 2" descr="F:\disco\2017\UB\Presentacion\thingspeak_chann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252663"/>
            <a:ext cx="78819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 descr="F:\disco\2017\UB\Presentacion\clou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525963"/>
            <a:ext cx="4265613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0" y="1052513"/>
            <a:ext cx="9144000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ThingSpeak</a:t>
            </a:r>
            <a:r>
              <a:rPr lang="es-A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Página Principal – Gráfico de Temperatura</a:t>
            </a:r>
            <a:endParaRPr lang="es-A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 otro lado de la Nube</a:t>
            </a:r>
            <a:endParaRPr lang="es-AR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1" name="Picture 4" descr="F:\disco\2017\UB\Presentacion\clo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525963"/>
            <a:ext cx="4265613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0" y="1052513"/>
            <a:ext cx="9144000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ThingSpeak</a:t>
            </a:r>
            <a:r>
              <a:rPr lang="es-A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Apps</a:t>
            </a:r>
            <a:endParaRPr lang="es-A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pic>
        <p:nvPicPr>
          <p:cNvPr id="7173" name="Picture 2" descr="F:\disco\2017\UB\Presentacion\thingspeak_App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620838"/>
            <a:ext cx="7285037" cy="523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 otro lado de la Nube</a:t>
            </a:r>
            <a:endParaRPr lang="es-AR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5" name="Picture 4" descr="F:\disco\2017\UB\Presentacion\clo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525963"/>
            <a:ext cx="4265613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0" y="1052513"/>
            <a:ext cx="9144000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ThingSpeak</a:t>
            </a:r>
            <a:r>
              <a:rPr lang="es-A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es-AR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TalkBack</a:t>
            </a:r>
            <a:endParaRPr lang="es-A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pic>
        <p:nvPicPr>
          <p:cNvPr id="8197" name="Picture 2" descr="F:\disco\2017\UB\Presentacion\thingspeak_TalkBa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749425"/>
            <a:ext cx="8777287" cy="463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 otro lado de la Nube</a:t>
            </a:r>
            <a:endParaRPr lang="es-AR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0" y="1052513"/>
            <a:ext cx="9144000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ThingSpeak</a:t>
            </a:r>
            <a:r>
              <a:rPr lang="es-A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es-AR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Matlab</a:t>
            </a:r>
            <a:r>
              <a:rPr lang="es-A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es-AR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Analysis</a:t>
            </a:r>
            <a:endParaRPr lang="es-A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pic>
        <p:nvPicPr>
          <p:cNvPr id="9220" name="Picture 3" descr="F:\disco\2017\UB\Presentacion\thingspeak_Matlab_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1874838"/>
            <a:ext cx="9001125" cy="443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4" descr="F:\disco\2017\UB\Presentacion\clou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525963"/>
            <a:ext cx="4265613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 otro lado de la Nube</a:t>
            </a:r>
            <a:endParaRPr lang="es-AR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0" y="1052513"/>
            <a:ext cx="9144000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ThingSpeak</a:t>
            </a:r>
            <a:r>
              <a:rPr lang="es-A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es-AR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React</a:t>
            </a:r>
            <a:endParaRPr lang="es-A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pic>
        <p:nvPicPr>
          <p:cNvPr id="10244" name="Picture 2" descr="F:\disco\2017\UB\Presentacion\thingspeak_Rea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773238"/>
            <a:ext cx="893762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4" descr="F:\disco\2017\UB\Presentacion\clou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525963"/>
            <a:ext cx="4265613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 rot="2124086">
            <a:off x="5008563" y="2887663"/>
            <a:ext cx="2303462" cy="1385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Este es el que conecta los dos anteriores</a:t>
            </a:r>
            <a:endParaRPr lang="es-AR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364</Words>
  <Application>Microsoft Office PowerPoint</Application>
  <PresentationFormat>Presentación en pantalla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Calibri</vt:lpstr>
      <vt:lpstr>Arial</vt:lpstr>
      <vt:lpstr>Tema de Office</vt:lpstr>
      <vt:lpstr>Presentación de PowerPoint</vt:lpstr>
      <vt:lpstr>Interconexión del Sistema</vt:lpstr>
      <vt:lpstr>Interconexión del Sistema</vt:lpstr>
      <vt:lpstr>Interconexión del Sistema</vt:lpstr>
      <vt:lpstr>Del otro lado de la Nube</vt:lpstr>
      <vt:lpstr>Del otro lado de la Nube</vt:lpstr>
      <vt:lpstr>Del otro lado de la Nube</vt:lpstr>
      <vt:lpstr>Del otro lado de la Nube</vt:lpstr>
      <vt:lpstr>Del otro lado de la Nube</vt:lpstr>
      <vt:lpstr>¿Qué sucede en la Página?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</dc:creator>
  <cp:lastModifiedBy>Diego</cp:lastModifiedBy>
  <cp:revision>10</cp:revision>
  <dcterms:created xsi:type="dcterms:W3CDTF">2017-08-23T03:11:33Z</dcterms:created>
  <dcterms:modified xsi:type="dcterms:W3CDTF">2017-08-23T11:19:48Z</dcterms:modified>
</cp:coreProperties>
</file>