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E0D094D.xml" ContentType="application/vnd.ms-powerpoint.comments+xml"/>
  <Override PartName="/ppt/comments/modernComment_104_9E908B00.xml" ContentType="application/vnd.ms-powerpoint.comments+xml"/>
  <Override PartName="/ppt/comments/modernComment_110_E3D9E5AD.xml" ContentType="application/vnd.ms-powerpoint.comments+xml"/>
  <Override PartName="/ppt/comments/modernComment_111_D8CA16CE.xml" ContentType="application/vnd.ms-powerpoint.comments+xml"/>
  <Override PartName="/ppt/comments/modernComment_108_EB328B8.xml" ContentType="application/vnd.ms-powerpoint.comments+xml"/>
  <Override PartName="/ppt/comments/modernComment_109_C5591D3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2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4" r:id="rId16"/>
    <p:sldId id="275" r:id="rId17"/>
    <p:sldId id="271" r:id="rId18"/>
    <p:sldId id="276" r:id="rId19"/>
    <p:sldId id="277" r:id="rId20"/>
    <p:sldId id="278" r:id="rId21"/>
    <p:sldId id="280" r:id="rId22"/>
    <p:sldId id="282" r:id="rId23"/>
    <p:sldId id="283" r:id="rId24"/>
    <p:sldId id="284" r:id="rId25"/>
    <p:sldId id="28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0E779FD-30B1-467A-A8A5-757016B64F85}">
          <p14:sldIdLst>
            <p14:sldId id="257"/>
            <p14:sldId id="258"/>
            <p14:sldId id="259"/>
            <p14:sldId id="260"/>
            <p14:sldId id="261"/>
            <p14:sldId id="272"/>
            <p14:sldId id="273"/>
            <p14:sldId id="262"/>
            <p14:sldId id="263"/>
            <p14:sldId id="264"/>
            <p14:sldId id="265"/>
            <p14:sldId id="266"/>
            <p14:sldId id="267"/>
            <p14:sldId id="270"/>
            <p14:sldId id="274"/>
            <p14:sldId id="275"/>
            <p14:sldId id="271"/>
            <p14:sldId id="276"/>
            <p14:sldId id="277"/>
            <p14:sldId id="278"/>
            <p14:sldId id="280"/>
            <p14:sldId id="282"/>
            <p14:sldId id="283"/>
            <p14:sldId id="284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3F3A873-5E73-AF47-5168-60E826C34ABE}" name="Administrator" initials="A" userId="Administrator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94656" autoAdjust="0"/>
  </p:normalViewPr>
  <p:slideViewPr>
    <p:cSldViewPr snapToGrid="0">
      <p:cViewPr varScale="1">
        <p:scale>
          <a:sx n="52" d="100"/>
          <a:sy n="52" d="100"/>
        </p:scale>
        <p:origin x="67" y="9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modernComment_102_E0D094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E59D064-B1CC-411B-9006-2009CA2ADBA0}" authorId="{13F3A873-5E73-AF47-5168-60E826C34ABE}" created="2023-09-06T03:40:29.90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35735373" sldId="258"/>
      <ac:spMk id="3" creationId="{508AF67A-29A4-D201-4BB1-43C136D1C32F}"/>
      <ac:txMk cp="103" len="75">
        <ac:context len="179" hash="2605939259"/>
      </ac:txMk>
    </ac:txMkLst>
    <p188:pos x="9765890" y="2053201"/>
    <p188:txBody>
      <a:bodyPr/>
      <a:lstStyle/>
      <a:p>
        <a:r>
          <a:rPr lang="zh-CN" altLang="en-US"/>
          <a:t>查看标准文件的定义，并牢记非标准定义的操作都是由已有操作实现的
Each of the following SNMP operations has a standard PDU format:
get
getnext
getbulk (SNMPv2 and SNMPv3)
set
getresponse
trap
notification (SNMPv2 and SNMPv3)
inform (SNMPv2 and SNMPv3)
report (SNMPv2 and SNMPv3)</a:t>
        </a:r>
      </a:p>
    </p188:txBody>
  </p188:cm>
</p188:cmLst>
</file>

<file path=ppt/comments/modernComment_104_9E908B0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9731EB0-2D70-4C8F-A571-5DBB47D54787}" authorId="{13F3A873-5E73-AF47-5168-60E826C34ABE}" created="2023-09-06T07:57:52.58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660272896" sldId="260"/>
      <ac:picMk id="5" creationId="{EFC71AC0-7E85-FC37-71E9-A1A2B4ECBDDF}"/>
    </ac:deMkLst>
    <p188:txBody>
      <a:bodyPr/>
      <a:lstStyle/>
      <a:p>
        <a:r>
          <a:rPr lang="zh-CN" altLang="en-US"/>
          <a:t>管理站左边的MIB是指请求对象的格式，管理站通过MIB了解对象，然后发送请求查询对象的值</a:t>
        </a:r>
      </a:p>
    </p188:txBody>
  </p188:cm>
</p188:cmLst>
</file>

<file path=ppt/comments/modernComment_108_EB328B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861D17F-050D-4559-A17C-0B9CF83FF225}" authorId="{13F3A873-5E73-AF47-5168-60E826C34ABE}" created="2023-09-06T08:00:36.68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46622392" sldId="264"/>
      <ac:spMk id="3" creationId="{508AF67A-29A4-D201-4BB1-43C136D1C32F}"/>
      <ac:txMk cp="125" len="5">
        <ac:context len="279" hash="3734129634"/>
      </ac:txMk>
    </ac:txMkLst>
    <p188:pos x="10326329" y="1964710"/>
    <p188:txBody>
      <a:bodyPr/>
      <a:lstStyle/>
      <a:p>
        <a:r>
          <a:rPr lang="zh-CN" altLang="en-US"/>
          <a:t>可以了解一下背景故事，让学习更加有趣</a:t>
        </a:r>
      </a:p>
    </p188:txBody>
  </p188:cm>
</p188:cmLst>
</file>

<file path=ppt/comments/modernComment_109_C5591D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50214B6-949E-400C-B4C9-77612D7BD9D3}" authorId="{13F3A873-5E73-AF47-5168-60E826C34ABE}" created="2023-09-06T08:01:02.31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06934483" sldId="265"/>
      <ac:spMk id="3" creationId="{508AF67A-29A4-D201-4BB1-43C136D1C32F}"/>
      <ac:txMk cp="110" len="49">
        <ac:context len="250" hash="1153814199"/>
      </ac:txMk>
    </ac:txMkLst>
    <p188:pos x="9116961" y="1935214"/>
    <p188:txBody>
      <a:bodyPr/>
      <a:lstStyle/>
      <a:p>
        <a:r>
          <a:rPr lang="zh-CN" altLang="en-US"/>
          <a:t>用实例会比通用例子更加讲述。</a:t>
        </a:r>
      </a:p>
    </p188:txBody>
  </p188:cm>
</p188:cmLst>
</file>

<file path=ppt/comments/modernComment_110_E3D9E5A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17BED66-A735-409A-AE43-A794C21DA4CA}" authorId="{13F3A873-5E73-AF47-5168-60E826C34ABE}" created="2023-09-06T07:58:45.66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22708141" sldId="272"/>
      <ac:spMk id="5" creationId="{B17332D1-7B5B-0757-EF46-75FE916EAFB5}"/>
      <ac:txMk cp="39" len="20">
        <ac:context len="286" hash="1267871302"/>
      </ac:txMk>
    </ac:txMkLst>
    <p188:pos x="7253015" y="728049"/>
    <p188:txBody>
      <a:bodyPr/>
      <a:lstStyle/>
      <a:p>
        <a:r>
          <a:rPr lang="zh-CN" altLang="en-US"/>
          <a:t>MIB不止存在于代理进程中，需要重新了解标准定义</a:t>
        </a:r>
      </a:p>
    </p188:txBody>
  </p188:cm>
</p188:cmLst>
</file>

<file path=ppt/comments/modernComment_111_D8CA16C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A450EAA-9929-4E0C-8C55-06C3CC3AB31B}" authorId="{13F3A873-5E73-AF47-5168-60E826C34ABE}" created="2023-09-06T07:59:47.21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637122766" sldId="273"/>
      <ac:spMk id="5" creationId="{B17332D1-7B5B-0757-EF46-75FE916EAFB5}"/>
      <ac:txMk cp="237" len="91">
        <ac:context len="371" hash="1040280569"/>
      </ac:txMk>
    </ac:txMkLst>
    <p188:pos x="10689389" y="2571598"/>
    <p188:txBody>
      <a:bodyPr/>
      <a:lstStyle/>
      <a:p>
        <a:r>
          <a:rPr lang="zh-CN" altLang="en-US"/>
          <a:t>可以用图片来描述，纯文字讲述不易理解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88E20-AACA-CF90-9335-F076556F0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89A793-C93F-090E-1BFD-C1F2E0D39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39D0B-8788-7AB0-8545-5B6B93CB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8569-6EAC-42DA-8CD2-26CBEF39703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53228-5D7E-246E-9171-7ED34995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B8111-4E7E-8B55-9AC5-910A445C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922-9DB2-43E9-8D16-7AF7C91A2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09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DC927-85A8-2CB2-21D4-DF84F6AE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D668AD-2B2A-564B-C077-9BAD90627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BA3930-592E-7EB9-C2B3-6CE5E176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8569-6EAC-42DA-8CD2-26CBEF39703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9C918C-FB26-5554-EF9E-4909974B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E4B58C-1883-F38A-8B0A-D7C4BFD2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922-9DB2-43E9-8D16-7AF7C91A2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75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C6B631-B901-6C35-0322-6A9F83714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5A96C1-0D6A-8CEE-082B-F1C3D53E3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B91084-8322-CA64-36BF-3D5216D1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8569-6EAC-42DA-8CD2-26CBEF39703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6AA74-87E3-3030-4039-4B352BC1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B7928-A6F1-6CC3-9904-0BFEF4EE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922-9DB2-43E9-8D16-7AF7C91A2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83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6A8B8-009E-BC17-92CD-318A9588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5C6F7E-08E4-C66B-24E8-41C4ABE9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D64F5-A764-CA9D-2ED3-0BE203472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8569-6EAC-42DA-8CD2-26CBEF39703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8964D-8CE7-16BD-4007-A3077732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64CB3A-A7B5-4113-4C23-AEFA5B86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922-9DB2-43E9-8D16-7AF7C91A2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70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C9E5C-68EB-A7AF-A13E-AD25519F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49FE7C-B4FF-B63E-4274-849105A1F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11F00-EB0E-E418-C9A5-8CA1868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8569-6EAC-42DA-8CD2-26CBEF39703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D7274A-9E60-80BC-A228-B1EF63C5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132F2-020F-8CF9-34A0-C994ED06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922-9DB2-43E9-8D16-7AF7C91A2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95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4284C-856C-EBBC-B60E-7433766C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76FF79-885C-6EAE-7F80-C8061E2B2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AA7C1E-8498-E39C-B21C-C8E2EDD21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92F948-E300-8C48-5AAF-5245C75D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8569-6EAC-42DA-8CD2-26CBEF39703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C9D323-70CA-1E27-4C16-1846199E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4501F8-AB30-2680-CA45-213A028A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922-9DB2-43E9-8D16-7AF7C91A2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50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8AF13-70ED-1DAB-A8C2-8708A8D9E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704BB4-F458-7E60-79A2-DDE77243F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C4C4EF-B450-DB25-13F0-5B5679A22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6E92E5-24F0-7852-3731-90A1DDBAA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D9074D-4ECA-DE2A-6D53-1F15931F0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9F13AB-6B8F-529D-9971-74EE3126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8569-6EAC-42DA-8CD2-26CBEF39703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2C2876-08D3-2C57-A2B4-C44ECA5D6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5C204A-D840-83CF-0A7C-85EAB6A9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922-9DB2-43E9-8D16-7AF7C91A2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14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CAD71-4CC5-7247-7A80-B3085C11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3A9753-2697-D332-FDAB-9D45CEE5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8569-6EAC-42DA-8CD2-26CBEF39703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76F960-0F60-CB49-6250-B74B3442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911FD5-897C-46B5-8384-6A956843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922-9DB2-43E9-8D16-7AF7C91A2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81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E49C26-B031-8E9A-9393-A2D8B4EA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8569-6EAC-42DA-8CD2-26CBEF39703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DE4269-B914-EBA7-7331-9634BF87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ABF28B-F743-D7D2-BC96-8CF1F7CA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922-9DB2-43E9-8D16-7AF7C91A2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80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B60AF-2156-5333-567A-310F7DA1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A7BCE-3E32-96F6-8FAE-FFFCB63E9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B6BB3A-3CC7-ABC9-E9F2-777BB56A8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0CC354-D3CF-83A3-4865-08880790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8569-6EAC-42DA-8CD2-26CBEF39703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B885DD-F7E3-F9F0-F8E0-B02B55032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B88556-19A7-EB9D-755B-9F59B1C6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922-9DB2-43E9-8D16-7AF7C91A2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4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84C82-A084-8EF0-3CF5-465A33CE1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3DD8FD-EDDD-C1E8-2332-540FE218B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429F85-598F-1905-AC34-4619CE2AF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E96E9A-3E8F-3E93-62F6-361F16F9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8569-6EAC-42DA-8CD2-26CBEF39703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E05028-6516-BBE6-0F13-D420821A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4F140A-5298-97EC-764F-60F00079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8922-9DB2-43E9-8D16-7AF7C91A2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25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005A39-7236-78E1-FFD6-1B7032A7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D342DE-6B91-1E87-E61A-68753EAC5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14024-FB3A-F03F-5F17-684ADA315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98569-6EAC-42DA-8CD2-26CBEF39703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222F8-EDE5-1575-6DBF-D3B30DC23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D4A23-CD3A-839A-848F-CB4A7DE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58922-9DB2-43E9-8D16-7AF7C91A2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52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8_EB328B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9_C5591D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unicom.mirrors.ustc.edu.cn/rfc/rfc1154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E0D094D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4_9E908B0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10_E3D9E5AD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1_D8CA16CE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unicom.mirrors.ustc.edu.cn/rfc/rfc3412.html" TargetMode="External"/><Relationship Id="rId3" Type="http://schemas.openxmlformats.org/officeDocument/2006/relationships/hyperlink" Target="https://unicom.mirrors.ustc.edu.cn/rfc/rfc3416.html" TargetMode="External"/><Relationship Id="rId7" Type="http://schemas.openxmlformats.org/officeDocument/2006/relationships/hyperlink" Target="https://unicom.mirrors.ustc.edu.cn/rfc/rfc3411.html" TargetMode="External"/><Relationship Id="rId12" Type="http://schemas.openxmlformats.org/officeDocument/2006/relationships/hyperlink" Target="https://unicom.mirrors.ustc.edu.cn/rfc/rfc2576.html" TargetMode="External"/><Relationship Id="rId2" Type="http://schemas.openxmlformats.org/officeDocument/2006/relationships/hyperlink" Target="https://unicom.mirrors.ustc.edu.cn/rfc/rfc1157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icom.mirrors.ustc.edu.cn/rfc/rfc3410.html" TargetMode="External"/><Relationship Id="rId11" Type="http://schemas.openxmlformats.org/officeDocument/2006/relationships/hyperlink" Target="https://unicom.mirrors.ustc.edu.cn/rfc/rfc3415.html" TargetMode="External"/><Relationship Id="rId5" Type="http://schemas.openxmlformats.org/officeDocument/2006/relationships/hyperlink" Target="https://unicom.mirrors.ustc.edu.cn/rfc/rfc3418.html" TargetMode="External"/><Relationship Id="rId10" Type="http://schemas.openxmlformats.org/officeDocument/2006/relationships/hyperlink" Target="https://unicom.mirrors.ustc.edu.cn/rfc/rfc3414.html" TargetMode="External"/><Relationship Id="rId4" Type="http://schemas.openxmlformats.org/officeDocument/2006/relationships/hyperlink" Target="https://unicom.mirrors.ustc.edu.cn/rfc/rfc3417.html" TargetMode="External"/><Relationship Id="rId9" Type="http://schemas.openxmlformats.org/officeDocument/2006/relationships/hyperlink" Target="https://unicom.mirrors.ustc.edu.cn/rfc/rfc3413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0540-4F48-5DF4-607A-D625CD26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AF67A-29A4-D201-4BB1-43C136D1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网络设备种类多种多样，不同设备厂商提供的管理接口（如命令行接口）各不相同，这使得网络管理变得愈发复杂。为解决这一问题，</a:t>
            </a:r>
            <a:r>
              <a:rPr lang="en-US" altLang="zh-CN" dirty="0"/>
              <a:t>SNMP</a:t>
            </a:r>
            <a:r>
              <a:rPr lang="zh-CN" altLang="en-US" dirty="0"/>
              <a:t>应运而生。</a:t>
            </a:r>
            <a:r>
              <a:rPr lang="en-US" altLang="zh-CN" dirty="0"/>
              <a:t>SNMP</a:t>
            </a:r>
            <a:r>
              <a:rPr lang="zh-CN" altLang="en-US" dirty="0"/>
              <a:t>作为广泛应用于</a:t>
            </a:r>
            <a:r>
              <a:rPr lang="en-US" altLang="zh-CN" dirty="0"/>
              <a:t>TCP/IP</a:t>
            </a:r>
            <a:r>
              <a:rPr lang="zh-CN" altLang="en-US" dirty="0"/>
              <a:t>网络的网络管理标准协议，提供了统一的接口，从而实现了不同种类和厂商的网络设备之间的统一管理。</a:t>
            </a:r>
          </a:p>
        </p:txBody>
      </p:sp>
    </p:spTree>
    <p:extLst>
      <p:ext uri="{BB962C8B-B14F-4D97-AF65-F5344CB8AC3E}">
        <p14:creationId xmlns:p14="http://schemas.microsoft.com/office/powerpoint/2010/main" val="1185857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0540-4F48-5DF4-607A-D625CD26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MIB</a:t>
            </a:r>
            <a:r>
              <a:rPr lang="zh-CN" altLang="en-US" dirty="0"/>
              <a:t>树的结构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AF67A-29A4-D201-4BB1-43C136D1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MIB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树的根节点没有名字和编号，但是它有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个子树：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c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citt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(0)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：由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CCITT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管理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so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(1)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：由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ISO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管理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joint-i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so-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ccitt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(2)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：由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ISO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和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CCITT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共同管理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      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在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org(3)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子树下，一个值得引起注意的特殊节点是被美国国防部（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Department of Defense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）使用的节点：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dod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(6)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，所有通过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DOD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的协议如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TCP/IP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通信的设备，能够从它们那里获得的信息都位于该子树下，它的完整的对象标识符是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1.3.6.1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。该对象标识符被称为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internet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。该标识符的文本形式是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{iso org(3) 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dod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(6) 1}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662239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0540-4F48-5DF4-607A-D625CD26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ASN.1</a:t>
            </a:r>
            <a:r>
              <a:rPr lang="zh-CN" altLang="en-US" dirty="0"/>
              <a:t>句法</a:t>
            </a:r>
            <a:r>
              <a:rPr lang="en-US" altLang="zh-CN" dirty="0"/>
              <a:t>——</a:t>
            </a:r>
            <a:r>
              <a:rPr lang="zh-CN" altLang="en-US" dirty="0"/>
              <a:t>对象标识符类型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AF67A-29A4-D201-4BB1-43C136D1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ASN.1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中，对象标识符类型描述对象的抽象信息，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MIB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树中的每一个标号是用对象标识符描述的。由于树的各个分支是用数值表示的，所以实际上对象标识符是一个整数数值的序列。它用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OBJECT IDENTIFIER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来声明，如：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en-US" altLang="zh-CN" sz="2400" dirty="0" err="1">
                <a:solidFill>
                  <a:srgbClr val="333333"/>
                </a:solidFill>
                <a:latin typeface="Helvetica Neue"/>
              </a:rPr>
              <a:t>myBranch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 OBJECT IDENTIFIER ::= { </a:t>
            </a:r>
            <a:r>
              <a:rPr lang="en-US" altLang="zh-CN" sz="2400" dirty="0" err="1">
                <a:solidFill>
                  <a:srgbClr val="333333"/>
                </a:solidFill>
                <a:latin typeface="Helvetica Neue"/>
              </a:rPr>
              <a:t>parentBranch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 X 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       其中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myBrach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是一个子树支，它定义在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parentBranch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树支下，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X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是子树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myBrach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在父树支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parentBrach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下的一个唯一标识符，即通常所说的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OID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69344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0540-4F48-5DF4-607A-D625CD26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ASN.1</a:t>
            </a:r>
            <a:r>
              <a:rPr lang="zh-CN" altLang="en-US" dirty="0"/>
              <a:t>句法</a:t>
            </a:r>
            <a:r>
              <a:rPr lang="en-US" altLang="zh-CN" dirty="0"/>
              <a:t>——</a:t>
            </a:r>
            <a:r>
              <a:rPr lang="zh-CN" altLang="en-US" dirty="0"/>
              <a:t>标量（叶子）对象标识符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AF67A-29A4-D201-4BB1-43C136D1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01051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在一个树支下，可以定义多个子树，也可以定义被管理资源的管理对象，其定义的句法如下：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fontAlgn="base">
              <a:lnSpc>
                <a:spcPct val="6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fr-FR" altLang="zh-CN" sz="1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fr-FR" altLang="zh-CN" sz="1800" b="0" i="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objectname</a:t>
            </a:r>
            <a:r>
              <a:rPr lang="fr-FR" altLang="zh-CN" sz="1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 OBJECT-TYPE</a:t>
            </a:r>
          </a:p>
          <a:p>
            <a:pPr marL="0" indent="0" fontAlgn="base">
              <a:lnSpc>
                <a:spcPct val="6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fr-FR" altLang="zh-CN" sz="1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SYNTAX (</a:t>
            </a:r>
            <a:r>
              <a:rPr lang="fr-FR" altLang="zh-CN" sz="1800" b="0" i="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syntax</a:t>
            </a:r>
            <a:r>
              <a:rPr lang="fr-FR" altLang="zh-CN" sz="1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0" indent="0" fontAlgn="base">
              <a:lnSpc>
                <a:spcPct val="6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fr-FR" altLang="zh-CN" sz="1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MAX-ACCESS (</a:t>
            </a:r>
            <a:r>
              <a:rPr lang="fr-FR" altLang="zh-CN" sz="1800" b="0" i="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access</a:t>
            </a:r>
            <a:r>
              <a:rPr lang="fr-FR" altLang="zh-CN" sz="1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0" indent="0" fontAlgn="base">
              <a:lnSpc>
                <a:spcPct val="6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fr-FR" altLang="zh-CN" sz="1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STATUS (</a:t>
            </a:r>
            <a:r>
              <a:rPr lang="fr-FR" altLang="zh-CN" sz="1800" b="0" i="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status</a:t>
            </a:r>
            <a:r>
              <a:rPr lang="fr-FR" altLang="zh-CN" sz="1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0" indent="0" fontAlgn="base">
              <a:lnSpc>
                <a:spcPct val="6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fr-FR" altLang="zh-CN" sz="1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DESCRIPTION (description)</a:t>
            </a:r>
          </a:p>
          <a:p>
            <a:pPr marL="0" indent="0" fontAlgn="base">
              <a:lnSpc>
                <a:spcPct val="6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fr-FR" altLang="zh-CN" sz="1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::= { (parent) (</a:t>
            </a:r>
            <a:r>
              <a:rPr lang="fr-FR" altLang="zh-CN" sz="1800" b="0" i="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number</a:t>
            </a:r>
            <a:r>
              <a:rPr lang="fr-FR" altLang="zh-CN" sz="1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       除此之外，还有一些关键字：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UNITS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INDEX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REFERENCE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DEFVAL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等等，分别代表被管对象的单位、索引、参考、缺省值。有兴趣的读者可参阅</a:t>
            </a:r>
            <a:r>
              <a:rPr lang="en-US" altLang="zh-CN" sz="2400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RFC1155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的说明。</a:t>
            </a:r>
            <a:r>
              <a:rPr lang="zh-CN" altLang="en-US" sz="2400" dirty="0">
                <a:solidFill>
                  <a:srgbClr val="002060"/>
                </a:solidFill>
                <a:effectLst/>
                <a:latin typeface="Helvetica Neue"/>
              </a:rPr>
              <a:t>值得注意的是</a:t>
            </a:r>
            <a:r>
              <a:rPr lang="en-US" altLang="zh-CN" sz="2400" dirty="0">
                <a:solidFill>
                  <a:srgbClr val="002060"/>
                </a:solidFill>
                <a:effectLst/>
                <a:latin typeface="Helvetica Neue"/>
              </a:rPr>
              <a:t>INDEX</a:t>
            </a:r>
            <a:r>
              <a:rPr lang="zh-CN" altLang="en-US" sz="2400" dirty="0">
                <a:solidFill>
                  <a:srgbClr val="002060"/>
                </a:solidFill>
                <a:effectLst/>
                <a:latin typeface="Helvetica Neue"/>
              </a:rPr>
              <a:t>关键字在表对象定义中必须存在的，否则表内的对象不能使用。</a:t>
            </a:r>
            <a:endParaRPr lang="en-US" altLang="zh-CN" sz="2400" dirty="0">
              <a:solidFill>
                <a:srgbClr val="00206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40844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0540-4F48-5DF4-607A-D625CD26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ASN.1</a:t>
            </a:r>
            <a:r>
              <a:rPr lang="zh-CN" altLang="en-US" dirty="0"/>
              <a:t>句法</a:t>
            </a:r>
            <a:r>
              <a:rPr lang="en-US" altLang="zh-CN" dirty="0"/>
              <a:t>——</a:t>
            </a:r>
            <a:r>
              <a:rPr lang="zh-CN" altLang="en-US" dirty="0"/>
              <a:t>约定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AF67A-29A4-D201-4BB1-43C136D1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       在标量对象中，在一个对象类型和那个对象的一个实例之间不存在模糊性，</a:t>
            </a:r>
            <a:r>
              <a:rPr lang="zh-CN" altLang="en-US" b="0" i="0" dirty="0">
                <a:solidFill>
                  <a:srgbClr val="002060"/>
                </a:solidFill>
                <a:effectLst/>
                <a:latin typeface="Helvetica Neue"/>
              </a:rPr>
              <a:t>每一个标量对象类型只有一个对象实例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。为了和表对象的约定一致，并区别一个对象类型和一个对象实例，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SNMP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规定一个不成表的标量对象的实例标识是由他的对象标识加上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.0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组成。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说具体一点就是：</a:t>
            </a:r>
            <a:r>
              <a:rPr lang="zh-CN" altLang="en-US" dirty="0">
                <a:solidFill>
                  <a:srgbClr val="002060"/>
                </a:solidFill>
                <a:latin typeface="Helvetica Neue"/>
              </a:rPr>
              <a:t>叶子对象的实例为该叶子对象标识符加上</a:t>
            </a:r>
            <a:r>
              <a:rPr lang="en-US" altLang="zh-CN" dirty="0">
                <a:solidFill>
                  <a:srgbClr val="002060"/>
                </a:solidFill>
                <a:latin typeface="Helvetica Neue"/>
              </a:rPr>
              <a:t>.0</a:t>
            </a:r>
            <a:r>
              <a:rPr lang="zh-CN" altLang="en-US" dirty="0">
                <a:solidFill>
                  <a:srgbClr val="002060"/>
                </a:solidFill>
                <a:latin typeface="Helvetica Neue"/>
              </a:rPr>
              <a:t>，而表对象实例为表对象标识符加上</a:t>
            </a:r>
            <a:r>
              <a:rPr lang="en-US" altLang="zh-CN" dirty="0">
                <a:solidFill>
                  <a:srgbClr val="002060"/>
                </a:solidFill>
                <a:latin typeface="Helvetica Neue"/>
              </a:rPr>
              <a:t>.</a:t>
            </a:r>
            <a:r>
              <a:rPr lang="zh-CN" altLang="en-US" dirty="0">
                <a:solidFill>
                  <a:srgbClr val="002060"/>
                </a:solidFill>
                <a:latin typeface="Helvetica Neue"/>
              </a:rPr>
              <a:t>表的索引值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       例如一个叶子对象实例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1.3.6.1.2.1.1.1.0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为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sysDescr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叶子对象的实例，而一个表对象实例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1.3.6.1.2.1.2.2.1.2.3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为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if*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Descr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*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表对象的第三个实例。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81210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0540-4F48-5DF4-607A-D625CD26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iReasoning</a:t>
            </a:r>
            <a:r>
              <a:rPr lang="en-US" altLang="zh-CN" dirty="0"/>
              <a:t> MIB Browser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AF67A-29A4-D201-4BB1-43C136D1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146852" cy="4819725"/>
          </a:xfrm>
        </p:spPr>
        <p:txBody>
          <a:bodyPr>
            <a:normAutofit/>
          </a:bodyPr>
          <a:lstStyle/>
          <a:p>
            <a:pPr>
              <a:spcAft>
                <a:spcPts val="400"/>
              </a:spcAft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Get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获取当前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OID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的值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spcAft>
                <a:spcPts val="400"/>
              </a:spcAft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Get Next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获取下一个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OID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的值，会自动增加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OID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序号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spcAft>
                <a:spcPts val="400"/>
              </a:spcAft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Get Bulk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分页批量获取，一次获取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个值，会自动增加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OID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序号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spcAft>
                <a:spcPts val="400"/>
              </a:spcAft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Get Subtree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获取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OID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下面的所有子树的值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spcAft>
                <a:spcPts val="400"/>
              </a:spcAft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Walk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获取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OID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的值，会自动增加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OID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序号，且一直持续查询，直到报错或结束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spcAft>
                <a:spcPts val="400"/>
              </a:spcAft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Set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设置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OID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的值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110A1C2-8A5E-3835-FD4D-CE645EDD2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051" y="1690688"/>
            <a:ext cx="3894157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61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0540-4F48-5DF4-607A-D625CD26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iReasoning</a:t>
            </a:r>
            <a:r>
              <a:rPr lang="en-US" altLang="zh-CN" dirty="0"/>
              <a:t> MIB Browser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AF67A-29A4-D201-4BB1-43C136D1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963941" cy="4221014"/>
          </a:xfrm>
        </p:spPr>
        <p:txBody>
          <a:bodyPr>
            <a:normAutofit/>
          </a:bodyPr>
          <a:lstStyle/>
          <a:p>
            <a:pPr>
              <a:spcAft>
                <a:spcPts val="400"/>
              </a:spcAft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表对象标识符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还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可以通过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T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able View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选项，用表格的形式查看信息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6DD992A-553F-E0FD-99A9-278611F24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16" y="2511054"/>
            <a:ext cx="7882526" cy="340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07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0540-4F48-5DF4-607A-D625CD26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iReasoning</a:t>
            </a:r>
            <a:r>
              <a:rPr lang="en-US" altLang="zh-CN" dirty="0"/>
              <a:t> MIB Browser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AF67A-29A4-D201-4BB1-43C136D1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点击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MIB Tree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中的一个对象，按照下图的操作可以修改并查看对象的值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3F9A52-B425-A0D8-93F5-B66638133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534" y="2311579"/>
            <a:ext cx="8176437" cy="436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74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0540-4F48-5DF4-607A-D625CD26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iReasoning</a:t>
            </a:r>
            <a:r>
              <a:rPr lang="en-US" altLang="zh-CN" dirty="0"/>
              <a:t> MIB Browser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AF67A-29A4-D201-4BB1-43C136D1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点击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Tools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中的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Trap Receiver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选项，此窗口自动获取被管理设备的重要信息</a:t>
            </a:r>
            <a:endParaRPr lang="zh-CN" altLang="en-US" sz="2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1FAFD82-45FE-791D-2287-8B088682D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70" y="2363353"/>
            <a:ext cx="9984259" cy="421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20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0540-4F48-5DF4-607A-D625CD26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iReasoning</a:t>
            </a:r>
            <a:r>
              <a:rPr lang="en-US" altLang="zh-CN" dirty="0"/>
              <a:t> MIB Browser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AF67A-29A4-D201-4BB1-43C136D1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导入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MIB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结点：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File-&gt;Load MIBS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，快捷键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C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trl+L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查找：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Edit-&gt;Find in MIB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Tree / Find in Result Table</a:t>
            </a: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向设备发送信息：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Tools-&gt;Trap Sender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程序日志：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Tools-&gt;Log Window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将一个操作添加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到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书签：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Bookmarks-&gt;Bookmark this OID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管理书签：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Bookmarks-&gt;Manage Bookmarks</a:t>
            </a:r>
          </a:p>
        </p:txBody>
      </p:sp>
    </p:spTree>
    <p:extLst>
      <p:ext uri="{BB962C8B-B14F-4D97-AF65-F5344CB8AC3E}">
        <p14:creationId xmlns:p14="http://schemas.microsoft.com/office/powerpoint/2010/main" val="2310833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0540-4F48-5DF4-607A-D625CD26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Table View</a:t>
            </a:r>
            <a:r>
              <a:rPr lang="zh-CN" altLang="en-US" dirty="0"/>
              <a:t>的实现过程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AF67A-29A4-D201-4BB1-43C136D1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OID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.1.3.6.1.2.1.2.2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.1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，假设为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OID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前缀。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第一个请求绑定数据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id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为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.1-.10 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（即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.1.</a:t>
            </a:r>
            <a:r>
              <a:rPr lang="en-US" altLang="zh-CN" sz="2400" dirty="0">
                <a:solidFill>
                  <a:srgbClr val="C00000"/>
                </a:solidFill>
                <a:latin typeface="Helvetica Neue"/>
              </a:rPr>
              <a:t>0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-.10.</a:t>
            </a:r>
            <a:r>
              <a:rPr lang="en-US" altLang="zh-CN" sz="2400" dirty="0">
                <a:solidFill>
                  <a:srgbClr val="C00000"/>
                </a:solidFill>
                <a:latin typeface="Helvetica Neue"/>
              </a:rPr>
              <a:t>0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）</a:t>
            </a:r>
            <a:endParaRPr lang="en-US" altLang="zh-CN" sz="2400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第一个响应绑定数据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id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为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.1.1-.10.1 </a:t>
            </a:r>
          </a:p>
          <a:p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第二个请求绑定数据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id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为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.11-.20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（即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.11.</a:t>
            </a:r>
            <a:r>
              <a:rPr lang="en-US" altLang="zh-CN" sz="2400" dirty="0">
                <a:solidFill>
                  <a:srgbClr val="C00000"/>
                </a:solidFill>
                <a:latin typeface="Helvetica Neue"/>
              </a:rPr>
              <a:t>0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-.20.</a:t>
            </a:r>
            <a:r>
              <a:rPr lang="en-US" altLang="zh-CN" sz="2400" dirty="0">
                <a:solidFill>
                  <a:srgbClr val="C00000"/>
                </a:solidFill>
                <a:latin typeface="Helvetica Neue"/>
              </a:rPr>
              <a:t>0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）</a:t>
            </a:r>
            <a:endParaRPr lang="en-US" altLang="zh-CN" sz="2400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第二个响应绑定数据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id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为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.11.1-.20.1</a:t>
            </a:r>
          </a:p>
          <a:p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第三个请求绑定数据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id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为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.21-.22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（即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.21.</a:t>
            </a:r>
            <a:r>
              <a:rPr lang="en-US" altLang="zh-CN" sz="2400" dirty="0">
                <a:solidFill>
                  <a:srgbClr val="C00000"/>
                </a:solidFill>
                <a:latin typeface="Helvetica Neue"/>
              </a:rPr>
              <a:t>0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-.22.</a:t>
            </a:r>
            <a:r>
              <a:rPr lang="en-US" altLang="zh-CN" sz="2400" dirty="0">
                <a:solidFill>
                  <a:srgbClr val="C00000"/>
                </a:solidFill>
                <a:latin typeface="Helvetica Neue"/>
              </a:rPr>
              <a:t>0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）</a:t>
            </a:r>
            <a:endParaRPr lang="en-US" altLang="zh-CN" sz="2400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第三个响应绑定数据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id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为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.21.1-.22.1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       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到此发送了三个请求，查询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1-22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个表对象的值；接收了三个响应，包含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1-22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个表对象第一个表实例的值。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sz="18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0676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0540-4F48-5DF4-607A-D625CD26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AF67A-29A4-D201-4BB1-43C136D1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altLang="zh-CN" b="0" i="0" dirty="0">
                <a:solidFill>
                  <a:srgbClr val="333333"/>
                </a:solidFill>
                <a:effectLst/>
                <a:latin typeface="Helvetica Neue"/>
              </a:rPr>
              <a:t>SNMP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全称是</a:t>
            </a:r>
            <a:r>
              <a:rPr lang="fr-FR" altLang="zh-CN" b="0" i="0" dirty="0">
                <a:solidFill>
                  <a:srgbClr val="333333"/>
                </a:solidFill>
                <a:effectLst/>
                <a:latin typeface="Helvetica Neue"/>
              </a:rPr>
              <a:t>Simple Network Management Protocol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（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简单网络管理协议），是专门设计用于在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IP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网络管理网络结点（服务器、路由器、交换机等）的一种标准协议，是一种应用层协议。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SNMP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支持的网管操作：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Get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：读取网络设备的状态信息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Set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：远程设置网络设备参数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Trap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：管理站及时获取设备的重要信息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（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设备主动汇报重要状态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）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573537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0540-4F48-5DF4-607A-D625CD26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Table View</a:t>
            </a:r>
            <a:r>
              <a:rPr lang="zh-CN" altLang="en-US" dirty="0"/>
              <a:t>的实现过程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AF67A-29A4-D201-4BB1-43C136D1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第四个请求绑定数据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id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为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.1.</a:t>
            </a:r>
            <a:r>
              <a:rPr lang="en-US" altLang="zh-CN" sz="2400" dirty="0">
                <a:solidFill>
                  <a:srgbClr val="C00000"/>
                </a:solidFill>
                <a:latin typeface="Helvetica Neue"/>
              </a:rPr>
              <a:t>1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-.10.</a:t>
            </a:r>
            <a:r>
              <a:rPr lang="en-US" altLang="zh-CN" sz="2400" dirty="0">
                <a:solidFill>
                  <a:srgbClr val="C00000"/>
                </a:solidFill>
                <a:latin typeface="Helvetica Neue"/>
              </a:rPr>
              <a:t>1</a:t>
            </a:r>
          </a:p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第四个响应绑定数据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id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为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.1.2-.10.2</a:t>
            </a:r>
          </a:p>
          <a:p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第五个请求绑定数据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id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为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.11.</a:t>
            </a:r>
            <a:r>
              <a:rPr lang="en-US" altLang="zh-CN" sz="2400" dirty="0">
                <a:solidFill>
                  <a:srgbClr val="C00000"/>
                </a:solidFill>
                <a:latin typeface="Helvetica Neue"/>
              </a:rPr>
              <a:t>1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-.20.</a:t>
            </a:r>
            <a:r>
              <a:rPr lang="en-US" altLang="zh-CN" sz="2400" dirty="0">
                <a:solidFill>
                  <a:srgbClr val="C00000"/>
                </a:solidFill>
                <a:latin typeface="Helvetica Neue"/>
              </a:rPr>
              <a:t>1</a:t>
            </a:r>
          </a:p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第五个响应绑定数据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id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为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.11.2-.20.2</a:t>
            </a:r>
          </a:p>
          <a:p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第六个请求绑定数据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id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为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.22.</a:t>
            </a:r>
            <a:r>
              <a:rPr lang="en-US" altLang="zh-CN" sz="2400" dirty="0">
                <a:solidFill>
                  <a:srgbClr val="C00000"/>
                </a:solidFill>
                <a:latin typeface="Helvetica Neue"/>
              </a:rPr>
              <a:t>1</a:t>
            </a:r>
          </a:p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第六个个响应绑定数据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id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为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.22.2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      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可以发现每个响应是紧接对应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get next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请求的，所有的请求报文的规律是从列对象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.0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开始，表索引值（红色的）值递增，直至增加到表最后一个实例的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index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值。</a:t>
            </a:r>
            <a:endParaRPr lang="en-US" altLang="zh-CN" sz="18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3575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0540-4F48-5DF4-607A-D625CD26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Table View</a:t>
            </a:r>
            <a:r>
              <a:rPr lang="zh-CN" altLang="en-US" dirty="0"/>
              <a:t>的实现过程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8AF67A-29A4-D201-4BB1-43C136D1C3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0565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请求最后一行时，响应的</a:t>
                </a:r>
                <a:r>
                  <a:rPr lang="en-US" altLang="zh-CN" b="0" i="0" dirty="0" err="1">
                    <a:solidFill>
                      <a:srgbClr val="333333"/>
                    </a:solidFill>
                    <a:effectLst/>
                    <a:latin typeface="Helvetica Neue"/>
                  </a:rPr>
                  <a:t>getnext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结果是表中第一行的值和表外的子树值，与前面响应规律不一样，数量一致，如下</a:t>
                </a:r>
                <a:r>
                  <a:rPr lang="zh-CN" altLang="en-US" dirty="0">
                    <a:solidFill>
                      <a:srgbClr val="333333"/>
                    </a:solidFill>
                    <a:latin typeface="Helvetica Neue"/>
                    <a:sym typeface="Wingdings" panose="05000000000000000000" pitchFamily="2" charset="2"/>
                  </a:rPr>
                  <a:t>：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 Neue"/>
                    <a:sym typeface="Wingdings" panose="05000000000000000000" pitchFamily="2" charset="2"/>
                  </a:rPr>
                  <a:t>（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 Neue"/>
                  </a:rPr>
                  <a:t>前缀</a:t>
                </a:r>
                <a:r>
                  <a:rPr lang="en-US" altLang="zh-CN" sz="1600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OID</a:t>
                </a:r>
                <a:r>
                  <a:rPr lang="zh-CN" altLang="en-US" sz="1600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为</a:t>
                </a:r>
                <a:r>
                  <a:rPr lang="en-US" altLang="zh-CN" sz="1600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.1.3.6.1.2.1.2.2</a:t>
                </a:r>
                <a:r>
                  <a:rPr lang="en-US" altLang="zh-CN" sz="1600" dirty="0">
                    <a:solidFill>
                      <a:srgbClr val="333333"/>
                    </a:solidFill>
                    <a:latin typeface="Helvetica Neue"/>
                  </a:rPr>
                  <a:t>.1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 Neue"/>
                  </a:rPr>
                  <a:t> ，</a:t>
                </a:r>
                <a:r>
                  <a:rPr lang="en-US" altLang="zh-CN" sz="1600" dirty="0">
                    <a:solidFill>
                      <a:srgbClr val="333333"/>
                    </a:solidFill>
                    <a:latin typeface="Helvetica Neue"/>
                  </a:rPr>
                  <a:t>2001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 Neue"/>
                  </a:rPr>
                  <a:t>开始表示</a:t>
                </a:r>
                <a:r>
                  <a:rPr lang="en-US" altLang="zh-CN" sz="1600" dirty="0" err="1">
                    <a:solidFill>
                      <a:srgbClr val="333333"/>
                    </a:solidFill>
                    <a:latin typeface="Helvetica Neue"/>
                  </a:rPr>
                  <a:t>vlan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 Neue"/>
                  </a:rPr>
                  <a:t>，此表实际</a:t>
                </a:r>
                <a:r>
                  <a:rPr lang="en-US" altLang="zh-CN" sz="1600" dirty="0">
                    <a:solidFill>
                      <a:srgbClr val="333333"/>
                    </a:solidFill>
                    <a:latin typeface="Helvetica Neue"/>
                  </a:rPr>
                  <a:t>index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 Neue"/>
                  </a:rPr>
                  <a:t>为</a:t>
                </a:r>
                <a:r>
                  <a:rPr lang="en-US" altLang="zh-CN" sz="1600" dirty="0">
                    <a:solidFill>
                      <a:srgbClr val="333333"/>
                    </a:solidFill>
                    <a:latin typeface="Helvetica Neue"/>
                  </a:rPr>
                  <a:t>29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 Neue"/>
                  </a:rPr>
                  <a:t> ）</a:t>
                </a:r>
                <a:endParaRPr lang="en-US" altLang="zh-CN" sz="1600" b="0" i="0" dirty="0">
                  <a:solidFill>
                    <a:srgbClr val="333333"/>
                  </a:solidFill>
                  <a:effectLst/>
                  <a:latin typeface="Helvetica Neue"/>
                </a:endParaRPr>
              </a:p>
              <a:p>
                <a:r>
                  <a:rPr lang="zh-CN" altLang="en-US" sz="2400" dirty="0">
                    <a:solidFill>
                      <a:srgbClr val="333333"/>
                    </a:solidFill>
                    <a:latin typeface="Helvetica Neue"/>
                  </a:rPr>
                  <a:t>第一个请求绑定数据</a:t>
                </a:r>
                <a:r>
                  <a:rPr lang="en-US" altLang="zh-CN" sz="2400" dirty="0">
                    <a:solidFill>
                      <a:srgbClr val="333333"/>
                    </a:solidFill>
                    <a:latin typeface="Helvetica Neue"/>
                  </a:rPr>
                  <a:t>id</a:t>
                </a:r>
                <a:r>
                  <a:rPr lang="zh-CN" altLang="en-US" sz="2400" dirty="0">
                    <a:solidFill>
                      <a:srgbClr val="333333"/>
                    </a:solidFill>
                    <a:latin typeface="Helvetica Neue"/>
                  </a:rPr>
                  <a:t>为</a:t>
                </a:r>
                <a:r>
                  <a:rPr lang="en-US" altLang="zh-CN" sz="2400" dirty="0">
                    <a:solidFill>
                      <a:srgbClr val="333333"/>
                    </a:solidFill>
                    <a:latin typeface="Helvetica Neue"/>
                  </a:rPr>
                  <a:t>.1.2001-.10.2001</a:t>
                </a:r>
              </a:p>
              <a:p>
                <a:r>
                  <a:rPr lang="zh-CN" altLang="en-US" sz="2400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第一个响应绑定数据</a:t>
                </a:r>
                <a:r>
                  <a:rPr lang="en-US" altLang="zh-CN" sz="2400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id</a:t>
                </a:r>
                <a:r>
                  <a:rPr lang="zh-CN" altLang="en-US" sz="2400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为</a:t>
                </a:r>
                <a:r>
                  <a:rPr lang="en-US" altLang="zh-CN" sz="2400" dirty="0">
                    <a:solidFill>
                      <a:srgbClr val="333333"/>
                    </a:solidFill>
                    <a:latin typeface="Helvetica Neue"/>
                  </a:rPr>
                  <a:t>.2.1-.11.1</a:t>
                </a:r>
                <a:r>
                  <a:rPr lang="zh-CN" altLang="en-US" sz="2400" dirty="0">
                    <a:solidFill>
                      <a:srgbClr val="333333"/>
                    </a:solidFill>
                    <a:latin typeface="Helvetica Neue"/>
                  </a:rPr>
                  <a:t>（第一个行的</a:t>
                </a:r>
                <a:r>
                  <a:rPr lang="en-US" altLang="zh-CN" sz="2400" dirty="0">
                    <a:solidFill>
                      <a:srgbClr val="333333"/>
                    </a:solidFill>
                    <a:latin typeface="Helvetica Neue"/>
                  </a:rPr>
                  <a:t>2-11</a:t>
                </a:r>
                <a:r>
                  <a:rPr lang="zh-CN" altLang="en-US" sz="2400" dirty="0">
                    <a:solidFill>
                      <a:srgbClr val="333333"/>
                    </a:solidFill>
                    <a:latin typeface="Helvetica Neue"/>
                  </a:rPr>
                  <a:t>列的值）</a:t>
                </a:r>
                <a:endParaRPr lang="en-US" altLang="zh-CN" sz="2400" dirty="0">
                  <a:solidFill>
                    <a:srgbClr val="333333"/>
                  </a:solidFill>
                  <a:latin typeface="Helvetica Neue"/>
                </a:endParaRPr>
              </a:p>
              <a:p>
                <a:r>
                  <a:rPr lang="zh-CN" altLang="en-US" sz="2400" dirty="0">
                    <a:solidFill>
                      <a:srgbClr val="333333"/>
                    </a:solidFill>
                    <a:latin typeface="Helvetica Neue"/>
                  </a:rPr>
                  <a:t>第二个请求绑定数据</a:t>
                </a:r>
                <a:r>
                  <a:rPr lang="en-US" altLang="zh-CN" sz="2400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id</a:t>
                </a:r>
                <a:r>
                  <a:rPr lang="zh-CN" altLang="en-US" sz="2400" dirty="0">
                    <a:solidFill>
                      <a:srgbClr val="333333"/>
                    </a:solidFill>
                    <a:latin typeface="Helvetica Neue"/>
                  </a:rPr>
                  <a:t>为</a:t>
                </a:r>
                <a:r>
                  <a:rPr lang="en-US" altLang="zh-CN" sz="2400" dirty="0">
                    <a:solidFill>
                      <a:srgbClr val="333333"/>
                    </a:solidFill>
                    <a:latin typeface="Helvetica Neue"/>
                  </a:rPr>
                  <a:t>.11.2001-.20.2001</a:t>
                </a:r>
              </a:p>
              <a:p>
                <a:r>
                  <a:rPr lang="zh-CN" altLang="en-US" sz="2400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第二个响应绑定数据</a:t>
                </a:r>
                <a:r>
                  <a:rPr lang="en-US" altLang="zh-CN" sz="2400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id</a:t>
                </a:r>
                <a:r>
                  <a:rPr lang="zh-CN" altLang="en-US" sz="2400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为</a:t>
                </a:r>
                <a:r>
                  <a:rPr lang="en-US" altLang="zh-CN" sz="2400" dirty="0">
                    <a:solidFill>
                      <a:srgbClr val="333333"/>
                    </a:solidFill>
                    <a:latin typeface="Helvetica Neue"/>
                  </a:rPr>
                  <a:t>.12.1-.20.1,</a:t>
                </a:r>
                <a:r>
                  <a:rPr lang="zh-CN" altLang="en-US" sz="2400" dirty="0">
                    <a:solidFill>
                      <a:srgbClr val="333333"/>
                    </a:solidFill>
                    <a:latin typeface="Helvetica Neue"/>
                  </a:rPr>
                  <a:t> </a:t>
                </a:r>
                <a:r>
                  <a:rPr lang="en-US" altLang="zh-CN" sz="2400" dirty="0">
                    <a:solidFill>
                      <a:srgbClr val="333333"/>
                    </a:solidFill>
                    <a:latin typeface="Helvetica Neue"/>
                  </a:rPr>
                  <a:t>22.1</a:t>
                </a:r>
                <a:r>
                  <a:rPr lang="zh-CN" altLang="en-US" sz="2400" dirty="0">
                    <a:solidFill>
                      <a:srgbClr val="333333"/>
                    </a:solidFill>
                    <a:latin typeface="Helvetica Neue"/>
                  </a:rPr>
                  <a:t> （第一个行的</a:t>
                </a:r>
                <a:r>
                  <a:rPr lang="en-US" altLang="zh-CN" sz="2400" dirty="0">
                    <a:solidFill>
                      <a:srgbClr val="333333"/>
                    </a:solidFill>
                    <a:latin typeface="Helvetica Neue"/>
                  </a:rPr>
                  <a:t>12-20</a:t>
                </a:r>
                <a:r>
                  <a:rPr lang="zh-CN" altLang="en-US" sz="2400" dirty="0">
                    <a:solidFill>
                      <a:srgbClr val="333333"/>
                    </a:solidFill>
                    <a:latin typeface="Helvetica Neue"/>
                  </a:rPr>
                  <a:t>列和</a:t>
                </a:r>
                <a:r>
                  <a:rPr lang="en-US" altLang="zh-CN" sz="2400" dirty="0">
                    <a:solidFill>
                      <a:srgbClr val="333333"/>
                    </a:solidFill>
                    <a:latin typeface="Helvetica Neue"/>
                  </a:rPr>
                  <a:t>22</a:t>
                </a:r>
                <a:r>
                  <a:rPr lang="zh-CN" altLang="en-US" sz="2400" dirty="0">
                    <a:solidFill>
                      <a:srgbClr val="333333"/>
                    </a:solidFill>
                    <a:latin typeface="Helvetica Neue"/>
                  </a:rPr>
                  <a:t>列的值）</a:t>
                </a:r>
                <a:endParaRPr lang="en-US" altLang="zh-CN" sz="2400" b="0" i="0" dirty="0">
                  <a:solidFill>
                    <a:srgbClr val="333333"/>
                  </a:solidFill>
                  <a:effectLst/>
                  <a:latin typeface="Helvetica Neue"/>
                </a:endParaRPr>
              </a:p>
              <a:p>
                <a:r>
                  <a:rPr lang="zh-CN" altLang="en-US" sz="2400" dirty="0">
                    <a:solidFill>
                      <a:srgbClr val="333333"/>
                    </a:solidFill>
                    <a:latin typeface="Helvetica Neue"/>
                  </a:rPr>
                  <a:t>第三个请求绑定数据</a:t>
                </a:r>
                <a:r>
                  <a:rPr lang="en-US" altLang="zh-CN" sz="2400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id</a:t>
                </a:r>
                <a:r>
                  <a:rPr lang="zh-CN" altLang="en-US" sz="2400" dirty="0">
                    <a:solidFill>
                      <a:srgbClr val="333333"/>
                    </a:solidFill>
                    <a:latin typeface="Helvetica Neue"/>
                  </a:rPr>
                  <a:t>为</a:t>
                </a:r>
                <a:r>
                  <a:rPr lang="en-US" altLang="zh-CN" sz="2400" dirty="0">
                    <a:solidFill>
                      <a:srgbClr val="333333"/>
                    </a:solidFill>
                    <a:latin typeface="Helvetica Neue"/>
                  </a:rPr>
                  <a:t>.22.2001</a:t>
                </a:r>
              </a:p>
              <a:p>
                <a:r>
                  <a:rPr lang="zh-CN" altLang="en-US" sz="2400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第三个响应绑定数据</a:t>
                </a:r>
                <a:r>
                  <a:rPr lang="en-US" altLang="zh-CN" sz="2400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id</a:t>
                </a:r>
                <a:r>
                  <a:rPr lang="zh-CN" altLang="en-US" sz="2400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为</a:t>
                </a:r>
                <a:r>
                  <a:rPr lang="en-US" altLang="zh-CN" sz="2400" dirty="0">
                    <a:solidFill>
                      <a:srgbClr val="333333"/>
                    </a:solidFill>
                    <a:latin typeface="Helvetica Neue"/>
                  </a:rPr>
                  <a:t>.1.3.6.1.2.1.4.1.0</a:t>
                </a:r>
                <a:r>
                  <a:rPr lang="zh-CN" altLang="en-US" sz="2400" dirty="0">
                    <a:solidFill>
                      <a:srgbClr val="333333"/>
                    </a:solidFill>
                    <a:latin typeface="Helvetica Neue"/>
                  </a:rPr>
                  <a:t>（表外子树）</a:t>
                </a:r>
                <a:endParaRPr lang="en-US" altLang="zh-CN" sz="2400" dirty="0">
                  <a:solidFill>
                    <a:srgbClr val="333333"/>
                  </a:solidFill>
                  <a:latin typeface="Helvetica Neue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dirty="0">
                    <a:solidFill>
                      <a:srgbClr val="333333"/>
                    </a:solidFill>
                    <a:latin typeface="Helvetica Neue"/>
                  </a:rPr>
                  <a:t>        </a:t>
                </a:r>
                <a:r>
                  <a:rPr lang="zh-CN" altLang="en-US" dirty="0">
                    <a:solidFill>
                      <a:srgbClr val="333333"/>
                    </a:solidFill>
                    <a:latin typeface="Helvetica Neue"/>
                  </a:rPr>
                  <a:t>该表有</a:t>
                </a:r>
                <a:r>
                  <a:rPr lang="en-US" altLang="zh-CN" dirty="0">
                    <a:solidFill>
                      <a:srgbClr val="333333"/>
                    </a:solidFill>
                    <a:latin typeface="Helvetica Neue"/>
                  </a:rPr>
                  <a:t>22</a:t>
                </a:r>
                <a:r>
                  <a:rPr lang="zh-CN" altLang="en-US" dirty="0">
                    <a:solidFill>
                      <a:srgbClr val="333333"/>
                    </a:solidFill>
                    <a:latin typeface="Helvetica Neue"/>
                  </a:rPr>
                  <a:t>个对象，一列中一共</a:t>
                </a:r>
                <a:r>
                  <a:rPr lang="en-US" altLang="zh-CN" dirty="0">
                    <a:solidFill>
                      <a:srgbClr val="333333"/>
                    </a:solidFill>
                    <a:latin typeface="Helvetica Neue"/>
                  </a:rPr>
                  <a:t>29</a:t>
                </a:r>
                <a:r>
                  <a:rPr lang="zh-CN" altLang="en-US" dirty="0">
                    <a:solidFill>
                      <a:srgbClr val="333333"/>
                    </a:solidFill>
                    <a:latin typeface="Helvetica Neue"/>
                  </a:rPr>
                  <a:t>个实例，。由前面可知一次请求获得</a:t>
                </a:r>
                <a:r>
                  <a:rPr lang="en-US" altLang="zh-CN" dirty="0">
                    <a:solidFill>
                      <a:srgbClr val="333333"/>
                    </a:solidFill>
                    <a:latin typeface="Helvetica Neue"/>
                  </a:rPr>
                  <a:t>10</a:t>
                </a:r>
                <a:r>
                  <a:rPr lang="zh-CN" altLang="en-US" dirty="0">
                    <a:solidFill>
                      <a:srgbClr val="333333"/>
                    </a:solidFill>
                    <a:latin typeface="Helvetica Neue"/>
                  </a:rPr>
                  <a:t>列第</a:t>
                </a:r>
                <a:r>
                  <a:rPr lang="en-US" altLang="zh-CN" dirty="0">
                    <a:solidFill>
                      <a:srgbClr val="333333"/>
                    </a:solidFill>
                    <a:latin typeface="Helvetica Neue"/>
                  </a:rPr>
                  <a:t>N</a:t>
                </a:r>
                <a:r>
                  <a:rPr lang="zh-CN" altLang="en-US" dirty="0">
                    <a:solidFill>
                      <a:srgbClr val="333333"/>
                    </a:solidFill>
                    <a:latin typeface="Helvetica Neue"/>
                  </a:rPr>
                  <a:t>个实例的值，获得所有列中第</a:t>
                </a:r>
                <a:r>
                  <a:rPr lang="en-US" altLang="zh-CN" dirty="0">
                    <a:solidFill>
                      <a:srgbClr val="333333"/>
                    </a:solidFill>
                    <a:latin typeface="Helvetica Neue"/>
                  </a:rPr>
                  <a:t>N</a:t>
                </a:r>
                <a:r>
                  <a:rPr lang="zh-CN" altLang="en-US" dirty="0">
                    <a:solidFill>
                      <a:srgbClr val="333333"/>
                    </a:solidFill>
                    <a:latin typeface="Helvetica Neue"/>
                  </a:rPr>
                  <a:t>个实例的值需要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22/10</m:t>
                        </m:r>
                      </m:e>
                    </m:d>
                    <m:r>
                      <a:rPr lang="en-US" altLang="zh-CN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×2</m:t>
                    </m:r>
                    <m:r>
                      <a:rPr lang="zh-CN" altLang="en-US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>
                    <a:solidFill>
                      <a:srgbClr val="333333"/>
                    </a:solidFill>
                    <a:latin typeface="Helvetica Neue"/>
                  </a:rPr>
                  <a:t>6</a:t>
                </a:r>
                <a:r>
                  <a:rPr lang="zh-CN" altLang="en-US" dirty="0">
                    <a:solidFill>
                      <a:srgbClr val="333333"/>
                    </a:solidFill>
                    <a:latin typeface="Helvetica Neue"/>
                  </a:rPr>
                  <a:t>个报文。忽略内容，可以按照请求的规律计算，响应与请求个数一致，请求</a:t>
                </a:r>
                <a:r>
                  <a:rPr lang="en-US" altLang="zh-CN" dirty="0">
                    <a:solidFill>
                      <a:srgbClr val="333333"/>
                    </a:solidFill>
                    <a:latin typeface="Helvetica Neue"/>
                  </a:rPr>
                  <a:t>OID</a:t>
                </a:r>
                <a:r>
                  <a:rPr lang="zh-CN" altLang="en-US" dirty="0">
                    <a:solidFill>
                      <a:srgbClr val="333333"/>
                    </a:solidFill>
                    <a:latin typeface="Helvetica Neue"/>
                  </a:rPr>
                  <a:t>从</a:t>
                </a:r>
                <a:r>
                  <a:rPr lang="en-US" altLang="zh-CN" dirty="0">
                    <a:solidFill>
                      <a:srgbClr val="333333"/>
                    </a:solidFill>
                    <a:latin typeface="Helvetica Neue"/>
                  </a:rPr>
                  <a:t>0</a:t>
                </a:r>
                <a:r>
                  <a:rPr lang="zh-CN" altLang="en-US" dirty="0">
                    <a:solidFill>
                      <a:srgbClr val="333333"/>
                    </a:solidFill>
                    <a:latin typeface="Helvetica Neue"/>
                  </a:rPr>
                  <a:t>到</a:t>
                </a:r>
                <a:r>
                  <a:rPr lang="en-US" altLang="zh-CN" dirty="0">
                    <a:solidFill>
                      <a:srgbClr val="333333"/>
                    </a:solidFill>
                    <a:latin typeface="Helvetica Neue"/>
                  </a:rPr>
                  <a:t>29</a:t>
                </a:r>
                <a:r>
                  <a:rPr lang="zh-CN" altLang="en-US" dirty="0">
                    <a:solidFill>
                      <a:srgbClr val="333333"/>
                    </a:solidFill>
                    <a:latin typeface="Helvetica Neue"/>
                  </a:rPr>
                  <a:t>，公式为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实例个数</m:t>
                        </m:r>
                        <m: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对象个数</m:t>
                        </m:r>
                        <m: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  <m:r>
                          <a:rPr lang="zh-CN" altLang="en-US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一个请求绑定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OID</m:t>
                        </m:r>
                        <m:r>
                          <a:rPr lang="zh-CN" altLang="en-US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的个数</m:t>
                        </m:r>
                      </m:e>
                    </m:d>
                    <m:r>
                      <a:rPr lang="en-US" altLang="zh-CN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zh-CN" altLang="en-US" i="1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：</a:t>
                </a:r>
                <a:endParaRPr lang="en-US" altLang="zh-CN" i="1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CN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22÷10</m:t>
                          </m:r>
                        </m:e>
                      </m:d>
                      <m:r>
                        <a:rPr lang="en-US" altLang="zh-CN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2=180</m:t>
                      </m:r>
                    </m:oMath>
                  </m:oMathPara>
                </a14:m>
                <a:endParaRPr lang="en-US" altLang="zh-CN" b="0" i="0" dirty="0">
                  <a:solidFill>
                    <a:srgbClr val="333333"/>
                  </a:solidFill>
                  <a:effectLst/>
                  <a:latin typeface="Helvetica Neue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8AF67A-29A4-D201-4BB1-43C136D1C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05656"/>
              </a:xfrm>
              <a:blipFill>
                <a:blip r:embed="rId2"/>
                <a:stretch>
                  <a:fillRect l="-754" t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455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0540-4F48-5DF4-607A-D625CD26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Table View</a:t>
            </a:r>
            <a:r>
              <a:rPr lang="zh-CN" altLang="en-US" dirty="0"/>
              <a:t>的报文计算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8AF67A-29A4-D201-4BB1-43C136D1C3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488172" cy="48303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根据上面的结论验证一下，在右边图中最后一个实例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OID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中的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22</a:t>
                </a:r>
                <a:r>
                  <a:rPr lang="zh-CN" altLang="en-US" dirty="0">
                    <a:solidFill>
                      <a:srgbClr val="333333"/>
                    </a:solidFill>
                    <a:latin typeface="Helvetica Neue"/>
                  </a:rPr>
                  <a:t>表示实例个数，</a:t>
                </a:r>
                <a:r>
                  <a:rPr lang="en-US" altLang="zh-CN" dirty="0">
                    <a:solidFill>
                      <a:srgbClr val="333333"/>
                    </a:solidFill>
                    <a:latin typeface="Helvetica Neue"/>
                  </a:rPr>
                  <a:t>33</a:t>
                </a:r>
                <a:r>
                  <a:rPr lang="zh-CN" altLang="en-US" dirty="0">
                    <a:solidFill>
                      <a:srgbClr val="333333"/>
                    </a:solidFill>
                    <a:latin typeface="Helvetica Neue"/>
                  </a:rPr>
                  <a:t>表示对象个数（从</a:t>
                </a:r>
                <a:r>
                  <a:rPr lang="en-US" altLang="zh-CN" dirty="0">
                    <a:solidFill>
                      <a:srgbClr val="333333"/>
                    </a:solidFill>
                    <a:latin typeface="Helvetica Neue"/>
                  </a:rPr>
                  <a:t>0</a:t>
                </a:r>
                <a:r>
                  <a:rPr lang="zh-CN" altLang="en-US" dirty="0">
                    <a:solidFill>
                      <a:srgbClr val="333333"/>
                    </a:solidFill>
                    <a:latin typeface="Helvetica Neue"/>
                  </a:rPr>
                  <a:t>开始），报文个数为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  <m:r>
                          <a:rPr lang="en-US" altLang="zh-CN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  <m:r>
                          <a:rPr lang="zh-CN" altLang="en-US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  <m:r>
                          <a:rPr lang="en-US" altLang="zh-CN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  <m:r>
                      <a:rPr lang="en-US" altLang="zh-CN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204</m:t>
                    </m:r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，和右下角捕获报文一致。</a:t>
                </a:r>
                <a:endParaRPr lang="en-US" altLang="zh-CN" b="0" i="0" dirty="0">
                  <a:solidFill>
                    <a:srgbClr val="333333"/>
                  </a:solidFill>
                  <a:effectLst/>
                  <a:latin typeface="Helvetica Neue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8AF67A-29A4-D201-4BB1-43C136D1C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488172" cy="4830357"/>
              </a:xfrm>
              <a:blipFill>
                <a:blip r:embed="rId2"/>
                <a:stretch>
                  <a:fillRect l="-2333" t="-2270" r="-1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31D3AF83-44DB-B635-BE26-E6C5FE157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008" y="0"/>
            <a:ext cx="5786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56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0540-4F48-5DF4-607A-D625CD26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Table View</a:t>
            </a:r>
            <a:r>
              <a:rPr lang="zh-CN" altLang="en-US" dirty="0"/>
              <a:t>的报文计算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8AF67A-29A4-D201-4BB1-43C136D1C3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770120" cy="503237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在右边</a:t>
                </a:r>
                <a:r>
                  <a:rPr lang="zh-CN" altLang="en-US" dirty="0">
                    <a:solidFill>
                      <a:srgbClr val="333333"/>
                    </a:solidFill>
                    <a:latin typeface="Helvetica Neue"/>
                  </a:rPr>
                  <a:t>图中最后一个实例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OID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中的</a:t>
                </a:r>
                <a:r>
                  <a:rPr lang="en-US" altLang="zh-CN" dirty="0">
                    <a:solidFill>
                      <a:srgbClr val="333333"/>
                    </a:solidFill>
                    <a:latin typeface="Helvetica Neue"/>
                  </a:rPr>
                  <a:t>5</a:t>
                </a:r>
                <a:r>
                  <a:rPr lang="zh-CN" altLang="en-US" dirty="0">
                    <a:solidFill>
                      <a:srgbClr val="333333"/>
                    </a:solidFill>
                    <a:latin typeface="Helvetica Neue"/>
                  </a:rPr>
                  <a:t>表示实例个数，</a:t>
                </a:r>
                <a:r>
                  <a:rPr lang="en-US" altLang="zh-CN" dirty="0">
                    <a:solidFill>
                      <a:srgbClr val="333333"/>
                    </a:solidFill>
                    <a:latin typeface="Helvetica Neue"/>
                  </a:rPr>
                  <a:t>28</a:t>
                </a:r>
                <a:r>
                  <a:rPr lang="zh-CN" altLang="en-US" dirty="0">
                    <a:solidFill>
                      <a:srgbClr val="333333"/>
                    </a:solidFill>
                    <a:latin typeface="Helvetica Neue"/>
                  </a:rPr>
                  <a:t>表示对象个数，报文个数为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28</m:t>
                        </m:r>
                        <m:r>
                          <a:rPr lang="en-US" altLang="zh-CN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zh-CN" altLang="en-US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  <m:r>
                          <a:rPr lang="en-US" altLang="zh-CN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  <m:r>
                      <a:rPr lang="en-US" altLang="zh-CN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58</m:t>
                    </m:r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，和右下角捕获报文一致。</a:t>
                </a:r>
                <a:endParaRPr lang="en-US" altLang="zh-CN" b="0" i="0" dirty="0">
                  <a:solidFill>
                    <a:srgbClr val="333333"/>
                  </a:solidFill>
                  <a:effectLst/>
                  <a:latin typeface="Helvetica Neue"/>
                </a:endParaRPr>
              </a:p>
              <a:p>
                <a:pPr marL="0" indent="0">
                  <a:buNone/>
                </a:pPr>
                <a:endParaRPr lang="en-US" altLang="zh-CN" b="0" i="0" dirty="0">
                  <a:solidFill>
                    <a:srgbClr val="333333"/>
                  </a:solidFill>
                  <a:effectLst/>
                  <a:latin typeface="Helvetica Neue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8AF67A-29A4-D201-4BB1-43C136D1C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770120" cy="5032376"/>
              </a:xfrm>
              <a:blipFill>
                <a:blip r:embed="rId2"/>
                <a:stretch>
                  <a:fillRect l="-2302" t="-2179" r="-1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949B09E-7B89-FEBD-9140-5465DAC45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988" y="1180359"/>
            <a:ext cx="6511012" cy="567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71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0540-4F48-5DF4-607A-D625CD26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Get Subtree</a:t>
            </a:r>
            <a:r>
              <a:rPr lang="zh-CN" altLang="en-US" dirty="0"/>
              <a:t>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8AF67A-29A4-D201-4BB1-43C136D1C3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740965" cy="503237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dirty="0">
                    <a:solidFill>
                      <a:srgbClr val="333333"/>
                    </a:solidFill>
                    <a:latin typeface="Helvetica Neue"/>
                  </a:rPr>
                  <a:t>Get Subtree</a:t>
                </a:r>
                <a:r>
                  <a:rPr lang="zh-CN" altLang="en-US" dirty="0">
                    <a:solidFill>
                      <a:srgbClr val="333333"/>
                    </a:solidFill>
                    <a:latin typeface="Helvetica Neue"/>
                  </a:rPr>
                  <a:t>和</a:t>
                </a:r>
                <a:r>
                  <a:rPr lang="en-US" altLang="zh-CN" dirty="0">
                    <a:solidFill>
                      <a:srgbClr val="333333"/>
                    </a:solidFill>
                    <a:latin typeface="Helvetica Neue"/>
                  </a:rPr>
                  <a:t>table</a:t>
                </a:r>
                <a:r>
                  <a:rPr lang="zh-CN" altLang="en-US" dirty="0">
                    <a:solidFill>
                      <a:srgbClr val="333333"/>
                    </a:solidFill>
                    <a:latin typeface="Helvetica Neue"/>
                  </a:rPr>
                  <a:t>计算方法一致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。在右边</a:t>
                </a:r>
                <a:r>
                  <a:rPr lang="zh-CN" altLang="en-US" dirty="0">
                    <a:solidFill>
                      <a:srgbClr val="333333"/>
                    </a:solidFill>
                    <a:latin typeface="Helvetica Neue"/>
                  </a:rPr>
                  <a:t>图中可知，有</a:t>
                </a:r>
                <a:r>
                  <a:rPr lang="en-US" altLang="zh-CN" dirty="0">
                    <a:solidFill>
                      <a:srgbClr val="333333"/>
                    </a:solidFill>
                    <a:latin typeface="Helvetica Neue"/>
                  </a:rPr>
                  <a:t>29</a:t>
                </a:r>
                <a:r>
                  <a:rPr lang="zh-CN" altLang="en-US" dirty="0">
                    <a:solidFill>
                      <a:srgbClr val="333333"/>
                    </a:solidFill>
                    <a:latin typeface="Helvetica Neue"/>
                  </a:rPr>
                  <a:t>个对象，一次请求绑定</a:t>
                </a:r>
                <a:r>
                  <a:rPr lang="en-US" altLang="zh-CN">
                    <a:solidFill>
                      <a:srgbClr val="333333"/>
                    </a:solidFill>
                    <a:latin typeface="Helvetica Neue"/>
                  </a:rPr>
                  <a:t>1</a:t>
                </a:r>
                <a:r>
                  <a:rPr lang="zh-CN" altLang="en-US">
                    <a:solidFill>
                      <a:srgbClr val="333333"/>
                    </a:solidFill>
                    <a:latin typeface="Helvetica Neue"/>
                  </a:rPr>
                  <a:t>个</a:t>
                </a:r>
                <a:r>
                  <a:rPr lang="en-US" altLang="zh-CN" dirty="0">
                    <a:solidFill>
                      <a:srgbClr val="333333"/>
                    </a:solidFill>
                    <a:latin typeface="Helvetica Neue"/>
                  </a:rPr>
                  <a:t>OID</a:t>
                </a:r>
                <a:r>
                  <a:rPr lang="zh-CN" altLang="en-US" dirty="0">
                    <a:solidFill>
                      <a:srgbClr val="333333"/>
                    </a:solidFill>
                    <a:latin typeface="Helvetica Neue"/>
                  </a:rPr>
                  <a:t>，一列有</a:t>
                </a:r>
                <a:r>
                  <a:rPr lang="en-US" altLang="zh-CN" dirty="0">
                    <a:solidFill>
                      <a:srgbClr val="333333"/>
                    </a:solidFill>
                    <a:latin typeface="Helvetica Neue"/>
                  </a:rPr>
                  <a:t>1</a:t>
                </a:r>
                <a:r>
                  <a:rPr lang="zh-CN" altLang="en-US" dirty="0">
                    <a:solidFill>
                      <a:srgbClr val="333333"/>
                    </a:solidFill>
                    <a:latin typeface="Helvetica Neue"/>
                  </a:rPr>
                  <a:t>个实例，所以报文个数为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29</m:t>
                        </m:r>
                        <m:r>
                          <a:rPr lang="en-US" altLang="zh-CN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  <m:r>
                          <a:rPr lang="en-US" altLang="zh-CN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  <m:r>
                      <a:rPr lang="en-US" altLang="zh-CN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60</m:t>
                    </m:r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，和右下角捕获报文一致。</a:t>
                </a:r>
                <a:endParaRPr lang="en-US" altLang="zh-CN" b="0" i="0" dirty="0">
                  <a:solidFill>
                    <a:srgbClr val="333333"/>
                  </a:solidFill>
                  <a:effectLst/>
                  <a:latin typeface="Helvetica Neue"/>
                </a:endParaRPr>
              </a:p>
              <a:p>
                <a:pPr marL="0" indent="0">
                  <a:buNone/>
                </a:pPr>
                <a:endParaRPr lang="en-US" altLang="zh-CN" b="0" i="0" dirty="0">
                  <a:solidFill>
                    <a:srgbClr val="333333"/>
                  </a:solidFill>
                  <a:effectLst/>
                  <a:latin typeface="Helvetica Neue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8AF67A-29A4-D201-4BB1-43C136D1C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740965" cy="5032376"/>
              </a:xfrm>
              <a:blipFill>
                <a:blip r:embed="rId2"/>
                <a:stretch>
                  <a:fillRect l="-1673" t="-847" r="-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F3BF99B1-CDB7-B97F-EEB6-FE6A9C785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544" y="0"/>
            <a:ext cx="6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27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0540-4F48-5DF4-607A-D625CD26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AF67A-29A4-D201-4BB1-43C136D1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3510516" cy="4458218"/>
          </a:xfrm>
        </p:spPr>
        <p:txBody>
          <a:bodyPr>
            <a:normAutofit/>
          </a:bodyPr>
          <a:lstStyle/>
          <a:p>
            <a:endParaRPr lang="en-US" altLang="zh-CN" sz="18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修改参数后要让配置生效，需重新登录，重启会导致配置丢失。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9B97FC6-9627-42BA-895C-70B227939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869" y="1314009"/>
            <a:ext cx="7319270" cy="486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0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0540-4F48-5DF4-607A-D625CD26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组成部分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AF67A-29A4-D201-4BB1-43C136D1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0115"/>
          </a:xfrm>
        </p:spPr>
        <p:txBody>
          <a:bodyPr>
            <a:normAutofit lnSpcReduction="10000"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SNMP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管理的网络由下列三个关键组件组成：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网络管理系统（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NMS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Network-management systems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，又称管理站）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代理者（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agent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）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被管理设备（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managed device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	 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      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管理站通过运行应用程序监视并控制被管理设备，一个被管理的大型网络可能存在多个管理站。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	 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被管理设备是一个网络结点，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它包含一个存在于被管理的网络中的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SNMP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代理者。被管理的设备通过管理信息库（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MIB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）收集并存储管理信息，并且让管理站能够通过代理者取得这项信息。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2559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0540-4F48-5DF4-607A-D625CD26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组成部分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FC71AC0-7E85-FC37-71E9-A1A2B4ECB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932" y="2641216"/>
            <a:ext cx="5008366" cy="377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D14CD03-C513-5D38-D861-EFEDF18EA033}"/>
              </a:ext>
            </a:extLst>
          </p:cNvPr>
          <p:cNvSpPr txBox="1">
            <a:spLocks/>
          </p:cNvSpPr>
          <p:nvPr/>
        </p:nvSpPr>
        <p:spPr>
          <a:xfrm>
            <a:off x="770106" y="1690688"/>
            <a:ext cx="10183239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       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代理者是被管理设备中的一个代理进程，用于维护被管理设备的信息数据并响应来自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NMS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的请求，把管理数据汇报给发送请求的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NMS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sz="2400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  </a:t>
            </a:r>
            <a:endParaRPr lang="en-US" altLang="zh-CN" sz="2400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6027289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0540-4F48-5DF4-607A-D625CD26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组成部分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87CA2F86-81E1-AA46-E390-45F2E5A895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060" y="1861208"/>
            <a:ext cx="3763401" cy="251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17332D1-7B5B-0757-EF46-75FE916EAFB5}"/>
              </a:ext>
            </a:extLst>
          </p:cNvPr>
          <p:cNvSpPr txBox="1">
            <a:spLocks/>
          </p:cNvSpPr>
          <p:nvPr/>
        </p:nvSpPr>
        <p:spPr>
          <a:xfrm>
            <a:off x="770107" y="1690686"/>
            <a:ext cx="5325893" cy="4651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       Proxy</a:t>
            </a:r>
            <a:r>
              <a:rPr lang="zh-CN" altLang="zh-CN" sz="2400" dirty="0">
                <a:solidFill>
                  <a:srgbClr val="333333"/>
                </a:solidFill>
                <a:latin typeface="Helvetica Neue"/>
              </a:rPr>
              <a:t>是一种特殊的代理，在不能直接使用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SNMP</a:t>
            </a:r>
            <a:r>
              <a:rPr lang="zh-CN" altLang="zh-CN" sz="2400" dirty="0">
                <a:solidFill>
                  <a:srgbClr val="333333"/>
                </a:solidFill>
                <a:latin typeface="Helvetica Neue"/>
              </a:rPr>
              <a:t>协议的地方，如：异种网络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（非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IP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网络）</a:t>
            </a:r>
            <a:r>
              <a:rPr lang="zh-CN" altLang="zh-CN" sz="2400" dirty="0">
                <a:solidFill>
                  <a:srgbClr val="333333"/>
                </a:solidFill>
                <a:latin typeface="Helvetica Neue"/>
              </a:rPr>
              <a:t>、不同版本的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SNMP</a:t>
            </a:r>
            <a:r>
              <a:rPr lang="zh-CN" altLang="zh-CN" sz="2400" dirty="0">
                <a:solidFill>
                  <a:srgbClr val="333333"/>
                </a:solidFill>
                <a:latin typeface="Helvetica Neue"/>
              </a:rPr>
              <a:t>代理等情况，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Proxy</a:t>
            </a:r>
            <a:r>
              <a:rPr lang="zh-CN" altLang="zh-CN" sz="2400" dirty="0">
                <a:solidFill>
                  <a:srgbClr val="333333"/>
                </a:solidFill>
                <a:latin typeface="Helvetica Neue"/>
              </a:rPr>
              <a:t>代替相关设备向管理站提供一种外观，为设备代理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SNMP</a:t>
            </a:r>
            <a:r>
              <a:rPr lang="zh-CN" altLang="zh-CN" sz="2400" dirty="0">
                <a:solidFill>
                  <a:srgbClr val="333333"/>
                </a:solidFill>
                <a:latin typeface="Helvetica Neue"/>
              </a:rPr>
              <a:t>协议的实现。</a:t>
            </a:r>
            <a:endParaRPr lang="en-US" altLang="zh-CN" sz="2400" dirty="0">
              <a:solidFill>
                <a:srgbClr val="333333"/>
              </a:solidFill>
              <a:latin typeface="Helvetica Neue"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zh-CN" altLang="zh-CN" sz="2400" dirty="0">
              <a:solidFill>
                <a:srgbClr val="333333"/>
              </a:solidFill>
              <a:latin typeface="Helvetica Neue"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2060"/>
                </a:solidFill>
                <a:latin typeface="Helvetica Neue"/>
              </a:rPr>
              <a:t>       Proxy</a:t>
            </a:r>
            <a:r>
              <a:rPr lang="zh-CN" altLang="zh-CN" sz="2400" dirty="0">
                <a:solidFill>
                  <a:srgbClr val="002060"/>
                </a:solidFill>
                <a:latin typeface="Helvetica Neue"/>
              </a:rPr>
              <a:t>做了异种网络或不同版本代理和相应</a:t>
            </a:r>
            <a:r>
              <a:rPr lang="en-US" altLang="zh-CN" sz="2400" dirty="0">
                <a:solidFill>
                  <a:srgbClr val="002060"/>
                </a:solidFill>
                <a:latin typeface="Helvetica Neue"/>
              </a:rPr>
              <a:t>SNMP</a:t>
            </a:r>
            <a:r>
              <a:rPr lang="zh-CN" altLang="zh-CN" sz="2400" dirty="0">
                <a:solidFill>
                  <a:srgbClr val="002060"/>
                </a:solidFill>
                <a:latin typeface="Helvetica Neue"/>
              </a:rPr>
              <a:t>数据请求的转换工作</a:t>
            </a:r>
            <a:r>
              <a:rPr lang="zh-CN" altLang="zh-CN" sz="2400" dirty="0">
                <a:solidFill>
                  <a:srgbClr val="333333"/>
                </a:solidFill>
                <a:latin typeface="Helvetica Neue"/>
              </a:rPr>
              <a:t>。  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  </a:t>
            </a:r>
            <a:endParaRPr lang="en-US" altLang="zh-CN" sz="2400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2327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0540-4F48-5DF4-607A-D625CD26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技术内容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17332D1-7B5B-0757-EF46-75FE916EAFB5}"/>
              </a:ext>
            </a:extLst>
          </p:cNvPr>
          <p:cNvSpPr txBox="1">
            <a:spLocks/>
          </p:cNvSpPr>
          <p:nvPr/>
        </p:nvSpPr>
        <p:spPr>
          <a:xfrm>
            <a:off x="770108" y="1690686"/>
            <a:ext cx="6917232" cy="4802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800"/>
              </a:spcAft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MIB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Management Information Base(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管理信息库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，定义代理进程中所有可被查询和修改的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等线" panose="02010600030101010101" pitchFamily="2" charset="-122"/>
              </a:rPr>
              <a:t>对象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Helvetica Neue"/>
              <a:ea typeface="等线" panose="02010600030101010101" pitchFamily="2" charset="-122"/>
              <a:cs typeface="+mn-cs"/>
            </a:endParaRPr>
          </a:p>
          <a:p>
            <a:pPr>
              <a:spcBef>
                <a:spcPts val="0"/>
              </a:spcBef>
              <a:spcAft>
                <a:spcPts val="800"/>
              </a:spcAft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SMI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Structure of Management Information(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管理信息结构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，提供了定义管理对象和其行为的方法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——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定义了对象的命名、类型和编码规则。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Helvetica Neue"/>
              <a:ea typeface="等线" panose="02010600030101010101" pitchFamily="2" charset="-122"/>
              <a:cs typeface="+mn-cs"/>
            </a:endParaRPr>
          </a:p>
          <a:p>
            <a:pPr>
              <a:spcBef>
                <a:spcPts val="0"/>
              </a:spcBef>
              <a:spcAft>
                <a:spcPts val="800"/>
              </a:spcAft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ASN.1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Abstract Syntax Notation One(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抽象语法符号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。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等线" panose="02010600030101010101" pitchFamily="2" charset="-122"/>
              </a:rPr>
              <a:t>是在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等线" panose="02010600030101010101" pitchFamily="2" charset="-122"/>
              </a:rPr>
              <a:t>SNMP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等线" panose="02010600030101010101" pitchFamily="2" charset="-122"/>
              </a:rPr>
              <a:t>中指定数据如何在管理器和代理之间表示和传输的一种方法。用于定义语法的正式语言，在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等线" panose="02010600030101010101" pitchFamily="2" charset="-122"/>
              </a:rPr>
              <a:t>SNMP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等线" panose="02010600030101010101" pitchFamily="2" charset="-122"/>
              </a:rPr>
              <a:t>中定义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等线" panose="02010600030101010101" pitchFamily="2" charset="-122"/>
              </a:rPr>
              <a:t>SNMP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等线" panose="02010600030101010101" pitchFamily="2" charset="-122"/>
              </a:rPr>
              <a:t>的协议数据单元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等线" panose="02010600030101010101" pitchFamily="2" charset="-122"/>
              </a:rPr>
              <a:t>PDU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等线" panose="02010600030101010101" pitchFamily="2" charset="-122"/>
              </a:rPr>
              <a:t>和管理对象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等线" panose="02010600030101010101" pitchFamily="2" charset="-122"/>
              </a:rPr>
              <a:t>MIB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等线" panose="02010600030101010101" pitchFamily="2" charset="-122"/>
              </a:rPr>
              <a:t>的格式。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等线" panose="02010600030101010101" pitchFamily="2" charset="-122"/>
              </a:rPr>
              <a:t>SNMP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等线" panose="02010600030101010101" pitchFamily="2" charset="-122"/>
              </a:rPr>
              <a:t>只使用了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等线" panose="02010600030101010101" pitchFamily="2" charset="-122"/>
              </a:rPr>
              <a:t>ASN.1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等线" panose="02010600030101010101" pitchFamily="2" charset="-122"/>
              </a:rPr>
              <a:t>中的一部分。</a:t>
            </a:r>
            <a:endParaRPr lang="en-US" altLang="zh-CN" sz="2400" dirty="0">
              <a:solidFill>
                <a:srgbClr val="333333"/>
              </a:solidFill>
              <a:latin typeface="Helvetica Neue"/>
              <a:ea typeface="等线" panose="02010600030101010101" pitchFamily="2" charset="-122"/>
            </a:endParaRPr>
          </a:p>
        </p:txBody>
      </p:sp>
      <p:pic>
        <p:nvPicPr>
          <p:cNvPr id="3076" name="Picture 4" descr="s6">
            <a:extLst>
              <a:ext uri="{FF2B5EF4-FFF2-40B4-BE49-F238E27FC236}">
                <a16:creationId xmlns:a16="http://schemas.microsoft.com/office/drawing/2014/main" id="{69ED88B8-438D-9289-4021-1307086E2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818" y="1956611"/>
            <a:ext cx="3267075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70814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0540-4F48-5DF4-607A-D625CD26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技术内容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17332D1-7B5B-0757-EF46-75FE916EAFB5}"/>
              </a:ext>
            </a:extLst>
          </p:cNvPr>
          <p:cNvSpPr txBox="1">
            <a:spLocks/>
          </p:cNvSpPr>
          <p:nvPr/>
        </p:nvSpPr>
        <p:spPr>
          <a:xfrm>
            <a:off x="770108" y="1690686"/>
            <a:ext cx="10515600" cy="4802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PDU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：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Protocol Data Unit(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协议数据单元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，它是网络中传送的数据包。每一种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SNMP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操作，物理上都对应一个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PDU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Helvetica Neue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NMS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：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Network Management System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，简称“管理站”。它提供统一的用户界面访问支持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SNMP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的设备，一般有统计、分析等功能，是网管系统的总控制台。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NMS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是网络管理操作的发起者。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Helvetica Neue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BER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：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Basic Encoding Rule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，基本编码规格。描述如何将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ASN.1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类型的值编码为字符串的方法。它是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ASN.1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标准的一部分。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BER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编码将数据分成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TLV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三部分，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Tag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的缩写，是类型标识；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Length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的缩写，标识类型的长度；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V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Value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的缩写，标识数据内容。按照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TLV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的顺序对数据进行编码，生成字节流。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SNMP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使用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BER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SNMP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的操作请求和应答编码后进行传输，并用于接收端进行解码。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Helvetica Neue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12276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0540-4F48-5DF4-607A-D625CD26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版本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AF67A-29A4-D201-4BB1-43C136D1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SNMP v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1——SNMPv1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的安全性是基于团体字，允许任何知道团体字的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SNMP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程序访问设备的管理信息，它在</a:t>
            </a:r>
            <a:r>
              <a:rPr lang="en-US" altLang="zh-CN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RFC 1157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中定义。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>
              <a:spcAft>
                <a:spcPts val="600"/>
              </a:spcAft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SNMPv2——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通常被称为基于团体字串的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SNMPv2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，是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SNMPv1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的升级版，增加了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internet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子树和几个新类型。它在</a:t>
            </a:r>
            <a:r>
              <a:rPr lang="fr-FR" altLang="zh-CN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RFC 3416</a:t>
            </a:r>
            <a:r>
              <a:rPr lang="zh-CN" altLang="fr-FR" dirty="0"/>
              <a:t>、</a:t>
            </a:r>
            <a:r>
              <a:rPr lang="fr-FR" altLang="zh-CN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RFC 3417</a:t>
            </a:r>
            <a:r>
              <a:rPr lang="zh-CN" altLang="en-US" dirty="0"/>
              <a:t>和</a:t>
            </a:r>
            <a:r>
              <a:rPr lang="fr-FR" altLang="zh-CN" dirty="0">
                <a:solidFill>
                  <a:srgbClr val="00206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RFC 3418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中定义。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>
              <a:spcAft>
                <a:spcPts val="600"/>
              </a:spcAft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SNMPv3——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SNMP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的最新版，它增强了对被管理设备之间的强身份认证和私有通信的支持，它在</a:t>
            </a:r>
            <a:r>
              <a:rPr lang="fr-FR" altLang="zh-CN" dirty="0">
                <a:solidFill>
                  <a:srgbClr val="00206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RFC 3410</a:t>
            </a:r>
            <a:r>
              <a:rPr lang="zh-CN" altLang="en-US" dirty="0"/>
              <a:t>、</a:t>
            </a:r>
            <a:r>
              <a:rPr lang="fr-FR" altLang="zh-CN" dirty="0">
                <a:solidFill>
                  <a:srgbClr val="00206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RFC 3411</a:t>
            </a:r>
            <a:r>
              <a:rPr lang="zh-CN" altLang="en-US" dirty="0"/>
              <a:t>、</a:t>
            </a:r>
            <a:r>
              <a:rPr lang="fr-FR" altLang="zh-CN" dirty="0">
                <a:solidFill>
                  <a:srgbClr val="00206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RFC 3412</a:t>
            </a:r>
            <a:r>
              <a:rPr lang="zh-CN" altLang="en-US" dirty="0"/>
              <a:t>、</a:t>
            </a:r>
            <a:r>
              <a:rPr lang="fr-FR" altLang="zh-CN" dirty="0">
                <a:solidFill>
                  <a:srgbClr val="00206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RFC 3413</a:t>
            </a:r>
            <a:r>
              <a:rPr lang="zh-CN" altLang="en-US" dirty="0"/>
              <a:t>、</a:t>
            </a:r>
            <a:r>
              <a:rPr lang="fr-FR" altLang="zh-CN" dirty="0">
                <a:solidFill>
                  <a:srgbClr val="002060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RFC 3414</a:t>
            </a:r>
            <a:r>
              <a:rPr lang="zh-CN" altLang="en-US" dirty="0"/>
              <a:t>、</a:t>
            </a:r>
            <a:r>
              <a:rPr lang="fr-FR" altLang="zh-CN" dirty="0">
                <a:solidFill>
                  <a:srgbClr val="002060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RFC 3415</a:t>
            </a:r>
            <a:r>
              <a:rPr lang="zh-CN" altLang="en-US" dirty="0"/>
              <a:t>、</a:t>
            </a:r>
            <a:r>
              <a:rPr lang="fr-FR" altLang="zh-CN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RFC 3416</a:t>
            </a:r>
            <a:r>
              <a:rPr lang="zh-CN" altLang="en-US" dirty="0"/>
              <a:t>、</a:t>
            </a:r>
            <a:r>
              <a:rPr lang="fr-FR" altLang="zh-CN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RFC 3417</a:t>
            </a:r>
            <a:r>
              <a:rPr lang="zh-CN" altLang="en-US" dirty="0"/>
              <a:t>、</a:t>
            </a:r>
            <a:r>
              <a:rPr lang="fr-FR" altLang="zh-CN" dirty="0">
                <a:solidFill>
                  <a:srgbClr val="00206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RFC 3418</a:t>
            </a:r>
            <a:r>
              <a:rPr lang="zh-CN" altLang="en-US" dirty="0"/>
              <a:t>和</a:t>
            </a:r>
            <a:r>
              <a:rPr lang="fr-FR" altLang="zh-CN" dirty="0"/>
              <a:t> </a:t>
            </a:r>
            <a:r>
              <a:rPr lang="fr-FR" altLang="zh-CN" dirty="0">
                <a:solidFill>
                  <a:srgbClr val="002060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RFC 2576</a:t>
            </a:r>
            <a:r>
              <a:rPr lang="zh-CN" altLang="en-US" dirty="0"/>
              <a:t>定义。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8651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0540-4F48-5DF4-607A-D625CD26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MIB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AF67A-29A4-D201-4BB1-43C136D1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       MIB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是以树状结构进行存储的。树状的结点表示被管理对象，它可以用从根开始的一条路径唯一识别，这条路称为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OID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B8FED1-77D4-38F2-860C-77D7B959C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058" y="2763611"/>
            <a:ext cx="4785895" cy="380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48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7627</TotalTime>
  <Words>2303</Words>
  <Application>Microsoft Office PowerPoint</Application>
  <PresentationFormat>宽屏</PresentationFormat>
  <Paragraphs>119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Helvetica Neue</vt:lpstr>
      <vt:lpstr>等线</vt:lpstr>
      <vt:lpstr>等线 Light</vt:lpstr>
      <vt:lpstr>Microsoft YaHei</vt:lpstr>
      <vt:lpstr>Arial</vt:lpstr>
      <vt:lpstr>Cambria Math</vt:lpstr>
      <vt:lpstr>Office 主题​​</vt:lpstr>
      <vt:lpstr>背景</vt:lpstr>
      <vt:lpstr>定义</vt:lpstr>
      <vt:lpstr>组成部分</vt:lpstr>
      <vt:lpstr>组成部分</vt:lpstr>
      <vt:lpstr>组成部分</vt:lpstr>
      <vt:lpstr>技术内容</vt:lpstr>
      <vt:lpstr>技术内容</vt:lpstr>
      <vt:lpstr>版本</vt:lpstr>
      <vt:lpstr>MIB设计</vt:lpstr>
      <vt:lpstr>MIB树的结构</vt:lpstr>
      <vt:lpstr>ASN.1句法——对象标识符类型</vt:lpstr>
      <vt:lpstr>ASN.1句法——标量（叶子）对象标识符</vt:lpstr>
      <vt:lpstr>ASN.1句法——约定</vt:lpstr>
      <vt:lpstr>iReasoning MIB Browser的使用</vt:lpstr>
      <vt:lpstr>iReasoning MIB Browser的使用</vt:lpstr>
      <vt:lpstr>iReasoning MIB Browser的使用</vt:lpstr>
      <vt:lpstr>iReasoning MIB Browser的使用</vt:lpstr>
      <vt:lpstr>iReasoning MIB Browser的使用</vt:lpstr>
      <vt:lpstr>Table View的实现过程</vt:lpstr>
      <vt:lpstr>Table View的实现过程</vt:lpstr>
      <vt:lpstr>Table View的实现过程</vt:lpstr>
      <vt:lpstr>Table View的报文计算</vt:lpstr>
      <vt:lpstr>Table View的报文计算</vt:lpstr>
      <vt:lpstr>Get Subtree的计算</vt:lpstr>
      <vt:lpstr>Set操作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SNMP定义与使用</dc:title>
  <dc:creator>Administrator</dc:creator>
  <cp:lastModifiedBy>Administrator</cp:lastModifiedBy>
  <cp:revision>193</cp:revision>
  <dcterms:created xsi:type="dcterms:W3CDTF">2023-09-01T06:22:51Z</dcterms:created>
  <dcterms:modified xsi:type="dcterms:W3CDTF">2023-09-12T08:57:25Z</dcterms:modified>
</cp:coreProperties>
</file>