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2" r:id="rId6"/>
    <p:sldId id="274" r:id="rId7"/>
    <p:sldId id="275" r:id="rId8"/>
    <p:sldId id="261" r:id="rId9"/>
    <p:sldId id="263" r:id="rId10"/>
    <p:sldId id="264" r:id="rId11"/>
    <p:sldId id="266" r:id="rId12"/>
    <p:sldId id="276" r:id="rId13"/>
    <p:sldId id="265" r:id="rId14"/>
    <p:sldId id="267" r:id="rId15"/>
    <p:sldId id="268" r:id="rId16"/>
    <p:sldId id="269" r:id="rId17"/>
    <p:sldId id="270" r:id="rId18"/>
    <p:sldId id="277" r:id="rId19"/>
    <p:sldId id="27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4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9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9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7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7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0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26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mathchi/diabetes-data-se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872D37A1-49DD-5616-7E4F-79EF877F2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" r="40545" b="-1"/>
          <a:stretch/>
        </p:blipFill>
        <p:spPr>
          <a:xfrm>
            <a:off x="6096010" y="10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9D26B-B8F1-422E-807D-9E510922C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18" y="5234320"/>
            <a:ext cx="6931319" cy="752217"/>
          </a:xfrm>
        </p:spPr>
        <p:txBody>
          <a:bodyPr anchor="b">
            <a:normAutofit/>
          </a:bodyPr>
          <a:lstStyle/>
          <a:p>
            <a:pPr algn="l"/>
            <a:r>
              <a:rPr lang="hr-HR" sz="3600" dirty="0">
                <a:solidFill>
                  <a:schemeClr val="bg1"/>
                </a:solidFill>
              </a:rPr>
              <a:t>Predikcija dijabetesa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7C4C0-CD4F-4906-8060-2914577C2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9" y="6059086"/>
            <a:ext cx="6931319" cy="349725"/>
          </a:xfrm>
        </p:spPr>
        <p:txBody>
          <a:bodyPr anchor="t">
            <a:normAutofit/>
          </a:bodyPr>
          <a:lstStyle/>
          <a:p>
            <a:pPr algn="l"/>
            <a:r>
              <a:rPr lang="hr-HR" sz="1600" dirty="0">
                <a:solidFill>
                  <a:schemeClr val="bg1"/>
                </a:solidFill>
              </a:rPr>
              <a:t>Srđan Lazić, Mario Golemović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247E554-BAC0-4A75-BB0B-13E8C2D19E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" r="1" b="1"/>
          <a:stretch/>
        </p:blipFill>
        <p:spPr>
          <a:xfrm>
            <a:off x="-5388" y="10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53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D38092-D47E-F024-5726-4F10B8E6B34D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Možemo</a:t>
            </a:r>
            <a:r>
              <a:rPr lang="en-US" sz="2000" dirty="0"/>
              <a:t> </a:t>
            </a:r>
            <a:r>
              <a:rPr lang="en-US" sz="2000" dirty="0" err="1"/>
              <a:t>primjetiti</a:t>
            </a:r>
            <a:r>
              <a:rPr lang="en-US" sz="2000" dirty="0"/>
              <a:t> </a:t>
            </a:r>
            <a:r>
              <a:rPr lang="en-US" sz="2000" dirty="0" err="1"/>
              <a:t>kako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krajni</a:t>
            </a:r>
            <a:r>
              <a:rPr lang="en-US" sz="2000" dirty="0"/>
              <a:t> </a:t>
            </a:r>
            <a:r>
              <a:rPr lang="en-US" sz="2000" dirty="0" err="1"/>
              <a:t>ishod</a:t>
            </a:r>
            <a:r>
              <a:rPr lang="en-US" sz="2000" dirty="0"/>
              <a:t> </a:t>
            </a:r>
            <a:r>
              <a:rPr lang="en-US" sz="2000" dirty="0" err="1"/>
              <a:t>jako</a:t>
            </a:r>
            <a:r>
              <a:rPr lang="en-US" sz="2000" dirty="0"/>
              <a:t> </a:t>
            </a:r>
            <a:r>
              <a:rPr lang="en-US" sz="2000" dirty="0" err="1"/>
              <a:t>utječu</a:t>
            </a:r>
            <a:r>
              <a:rPr lang="en-US" sz="2000" dirty="0"/>
              <a:t>:</a:t>
            </a:r>
            <a:endParaRPr lang="hr-HR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Razina</a:t>
            </a:r>
            <a:r>
              <a:rPr lang="en-US" sz="2000" dirty="0"/>
              <a:t> </a:t>
            </a:r>
            <a:r>
              <a:rPr lang="en-US" sz="2000" dirty="0" err="1"/>
              <a:t>glukoze</a:t>
            </a:r>
            <a:r>
              <a:rPr lang="en-US" sz="2000" dirty="0"/>
              <a:t> u </a:t>
            </a:r>
            <a:r>
              <a:rPr lang="en-US" sz="2000" dirty="0" err="1"/>
              <a:t>krvi</a:t>
            </a:r>
            <a:endParaRPr lang="hr-HR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BMI</a:t>
            </a:r>
            <a:endParaRPr lang="hr-HR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Dobna</a:t>
            </a:r>
            <a:r>
              <a:rPr lang="en-US" sz="2000" dirty="0"/>
              <a:t> starost</a:t>
            </a:r>
            <a:endParaRPr lang="hr-HR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Broj</a:t>
            </a:r>
            <a:r>
              <a:rPr lang="en-US" sz="2000" dirty="0"/>
              <a:t> </a:t>
            </a:r>
            <a:r>
              <a:rPr lang="en-US" sz="2000" dirty="0" err="1"/>
              <a:t>ukupnih</a:t>
            </a:r>
            <a:r>
              <a:rPr lang="en-US" sz="2000" dirty="0"/>
              <a:t> </a:t>
            </a:r>
            <a:r>
              <a:rPr lang="en-US" sz="2000" dirty="0" err="1"/>
              <a:t>trudnoća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se</a:t>
            </a:r>
            <a:r>
              <a:rPr lang="hr-HR" sz="2000" dirty="0"/>
              <a:t> </a:t>
            </a:r>
            <a:r>
              <a:rPr lang="en-US" sz="2000" dirty="0" err="1"/>
              <a:t>radi</a:t>
            </a:r>
            <a:r>
              <a:rPr lang="en-US" sz="2000" dirty="0"/>
              <a:t> o </a:t>
            </a:r>
            <a:r>
              <a:rPr lang="en-US" sz="2000" dirty="0" err="1"/>
              <a:t>osobi</a:t>
            </a:r>
            <a:r>
              <a:rPr lang="en-US" sz="2000" dirty="0"/>
              <a:t> </a:t>
            </a:r>
            <a:r>
              <a:rPr lang="en-US" sz="2000" dirty="0" err="1"/>
              <a:t>ženskog</a:t>
            </a:r>
            <a:r>
              <a:rPr lang="en-US" sz="2000" dirty="0"/>
              <a:t> </a:t>
            </a:r>
            <a:r>
              <a:rPr lang="en-US" sz="2000" dirty="0" err="1"/>
              <a:t>spola</a:t>
            </a:r>
            <a:endParaRPr lang="en-US" sz="200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5A9DF04-D56A-C0A0-BED4-F403A876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43" y="157118"/>
            <a:ext cx="9798529" cy="65405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918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C9B2FE5-CBED-193F-A274-1FC6BBF01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1026" y="0"/>
            <a:ext cx="1371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4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0153F9-473F-2987-3B35-31C1E1B07994}"/>
              </a:ext>
            </a:extLst>
          </p:cNvPr>
          <p:cNvSpPr txBox="1"/>
          <p:nvPr/>
        </p:nvSpPr>
        <p:spPr>
          <a:xfrm>
            <a:off x="484214" y="2249557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Prema</a:t>
            </a:r>
            <a:r>
              <a:rPr lang="en-US" sz="2000" dirty="0"/>
              <a:t> </a:t>
            </a:r>
            <a:r>
              <a:rPr lang="en-US" sz="2000" dirty="0" err="1"/>
              <a:t>našim</a:t>
            </a:r>
            <a:r>
              <a:rPr lang="en-US" sz="2000" dirty="0"/>
              <a:t> </a:t>
            </a:r>
            <a:r>
              <a:rPr lang="en-US" sz="2000" dirty="0" err="1"/>
              <a:t>istraživanjima</a:t>
            </a:r>
            <a:r>
              <a:rPr lang="en-US" sz="2000" dirty="0"/>
              <a:t> </a:t>
            </a:r>
            <a:r>
              <a:rPr lang="en-US" sz="2000" dirty="0" err="1"/>
              <a:t>normalna</a:t>
            </a:r>
            <a:r>
              <a:rPr lang="en-US" sz="2000" dirty="0"/>
              <a:t> </a:t>
            </a:r>
            <a:r>
              <a:rPr lang="en-US" sz="2000" dirty="0" err="1"/>
              <a:t>razina</a:t>
            </a:r>
            <a:r>
              <a:rPr lang="en-US" sz="2000" dirty="0"/>
              <a:t> </a:t>
            </a:r>
            <a:r>
              <a:rPr lang="en-US" sz="2000" dirty="0" err="1"/>
              <a:t>glukoze</a:t>
            </a:r>
            <a:r>
              <a:rPr lang="en-US" sz="2000" dirty="0"/>
              <a:t> u </a:t>
            </a:r>
            <a:r>
              <a:rPr lang="en-US" sz="2000" dirty="0" err="1"/>
              <a:t>krvi</a:t>
            </a:r>
            <a:r>
              <a:rPr lang="en-US" sz="2000" dirty="0"/>
              <a:t> je </a:t>
            </a:r>
            <a:r>
              <a:rPr lang="en-US" sz="2000" dirty="0" err="1"/>
              <a:t>ispod</a:t>
            </a:r>
            <a:r>
              <a:rPr lang="en-US" sz="2000" dirty="0"/>
              <a:t> 140mg/dL </a:t>
            </a:r>
            <a:r>
              <a:rPr lang="en-US" sz="2000" dirty="0" err="1"/>
              <a:t>krvi</a:t>
            </a:r>
            <a:r>
              <a:rPr lang="en-US" sz="2000" dirty="0"/>
              <a:t>, </a:t>
            </a:r>
            <a:r>
              <a:rPr lang="en-US" sz="2000" dirty="0" err="1"/>
              <a:t>preko</a:t>
            </a:r>
            <a:r>
              <a:rPr lang="en-US" sz="2000" dirty="0"/>
              <a:t> toga </a:t>
            </a:r>
            <a:r>
              <a:rPr lang="en-US" sz="2000" dirty="0" err="1"/>
              <a:t>stvara</a:t>
            </a:r>
            <a:r>
              <a:rPr lang="en-US" sz="2000" dirty="0"/>
              <a:t> </a:t>
            </a:r>
            <a:r>
              <a:rPr lang="en-US" sz="2000" dirty="0" err="1"/>
              <a:t>visoku</a:t>
            </a:r>
            <a:r>
              <a:rPr lang="en-US" sz="2000" dirty="0"/>
              <a:t> </a:t>
            </a:r>
            <a:r>
              <a:rPr lang="en-US" sz="2000" dirty="0" err="1"/>
              <a:t>šansu</a:t>
            </a:r>
            <a:r>
              <a:rPr lang="en-US" sz="2000" dirty="0"/>
              <a:t> za </a:t>
            </a:r>
            <a:r>
              <a:rPr lang="en-US" sz="2000" dirty="0" err="1"/>
              <a:t>razvijanje</a:t>
            </a:r>
            <a:r>
              <a:rPr lang="en-US" sz="2000" dirty="0"/>
              <a:t> </a:t>
            </a:r>
            <a:r>
              <a:rPr lang="en-US" sz="2000" dirty="0" err="1"/>
              <a:t>dijabetesa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441E998-3313-AD15-D539-6DDDB311F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170128"/>
            <a:ext cx="6019331" cy="45144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893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B15823-59DF-D209-A067-ADCE9659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33" y="473696"/>
            <a:ext cx="10923105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#izvlacimo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podatke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dataseta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koji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potrebni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df.values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dataset[: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dataset[: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#skaliramo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podatke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scaler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StandardScaler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scaler.fit_transform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#dijelimo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skup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izvucenih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podataka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train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test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skupove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x_train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x_test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y_train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train_test_split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random_state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0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623A06-5047-AD17-ADCD-4C0715EFB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60" y="1471749"/>
            <a:ext cx="1144987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#konfiguracija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mreze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pokusavamo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definirati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kako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model za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predikciju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izgledati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= Sequential()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(Dense(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units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input_dim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kernel_initializer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'normal'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activation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(Dense(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units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input_dim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kernel_initializer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'normal'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activation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(Dense(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units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input_dim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kernel_initializer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'normal'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activation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(Dropout(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0.25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(Dense(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units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activation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'sigmoid'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model.summary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9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BAFACF0-6296-F0AE-2E89-81610D3E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84" y="755523"/>
            <a:ext cx="8224431" cy="53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C742527-B6CB-FD5F-A29A-576199254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83" y="2101696"/>
            <a:ext cx="1051493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#podesavanje karakteristika procesa ucenja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model.compile(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loss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'binary_crossentropy'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optimizer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'adam'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metrics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'accuracy'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#provedba ucenja modela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model.fit(x_train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y_train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epochs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batch_size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3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32823-8826-5AD9-712C-2D468526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8" y="1692606"/>
            <a:ext cx="10356574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#confusion_matrix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y_pred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model.predict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x_test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y_pred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y_pred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cf_matrix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confusion_matrix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y_pred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sns.heatmap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cf_matrix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annot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'Blues'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4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818F423-CE50-CF2E-0198-C92F0CAE9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6" y="965201"/>
            <a:ext cx="6548757" cy="49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5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AE6D07-1205-61D7-C124-BA4081F0DBFA}"/>
              </a:ext>
            </a:extLst>
          </p:cNvPr>
          <p:cNvSpPr txBox="1"/>
          <p:nvPr/>
        </p:nvSpPr>
        <p:spPr>
          <a:xfrm>
            <a:off x="441960" y="2093023"/>
            <a:ext cx="6457183" cy="227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17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A27C-4F06-4023-BE03-4075D8B1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74" y="596711"/>
            <a:ext cx="4468960" cy="1116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 err="1"/>
              <a:t>Ideja</a:t>
            </a:r>
            <a:r>
              <a:rPr lang="en-US" sz="4000" dirty="0"/>
              <a:t> </a:t>
            </a:r>
            <a:r>
              <a:rPr lang="en-US" sz="4000" dirty="0" err="1"/>
              <a:t>Zad</a:t>
            </a:r>
            <a:r>
              <a:rPr lang="hr-HR" sz="4000" dirty="0"/>
              <a:t>a</a:t>
            </a:r>
            <a:r>
              <a:rPr lang="en-US" sz="4000" dirty="0" err="1"/>
              <a:t>tka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2BBD2-66A6-4F00-B897-86BCD88C4388}"/>
              </a:ext>
            </a:extLst>
          </p:cNvPr>
          <p:cNvSpPr txBox="1"/>
          <p:nvPr/>
        </p:nvSpPr>
        <p:spPr>
          <a:xfrm>
            <a:off x="511122" y="708370"/>
            <a:ext cx="107859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r-HR" sz="2000" dirty="0"/>
          </a:p>
          <a:p>
            <a:endParaRPr lang="hr-HR" sz="2000" dirty="0"/>
          </a:p>
          <a:p>
            <a:r>
              <a:rPr lang="hr-HR" sz="2000" dirty="0"/>
              <a:t>Napisati program u python-u koji ce uz pomoć neuronskih mreža i tehnika dubokog učenja, predvidjeti ima li određena osoba dijabetes ili ne na temelju određenih parametara iz istraživanja urađenih na slikama krvi.</a:t>
            </a:r>
          </a:p>
          <a:p>
            <a:endParaRPr lang="hr-HR" sz="2000" dirty="0"/>
          </a:p>
          <a:p>
            <a:r>
              <a:rPr lang="hr-HR" sz="2000" dirty="0"/>
              <a:t>Zadatak koji smo odlučili riješiti, obuhvaćen je teorijom nadziranog učenja u nauci primjenjenog strojnog učenja, a konkretno spada pod skupinu klasifikacijskih problema.</a:t>
            </a:r>
          </a:p>
          <a:p>
            <a:endParaRPr lang="hr-HR" sz="2000" dirty="0"/>
          </a:p>
          <a:p>
            <a:r>
              <a:rPr lang="hr-HR" sz="2000" dirty="0"/>
              <a:t>Pri rješavanju zadatka, koristili smo tensorflow keras biblioteke za duboko učenje neuronske mreže, te na kraju evaluirali naš model uz pomoć mjernih jedinica „matrice zabune”.</a:t>
            </a:r>
          </a:p>
          <a:p>
            <a:endParaRPr lang="hr-HR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555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872D37A1-49DD-5616-7E4F-79EF877F2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35" b="24004"/>
          <a:stretch/>
        </p:blipFill>
        <p:spPr>
          <a:xfrm>
            <a:off x="20" y="10"/>
            <a:ext cx="12191979" cy="4537867"/>
          </a:xfrm>
          <a:prstGeom prst="rect">
            <a:avLst/>
          </a:prstGeom>
          <a:solidFill>
            <a:schemeClr val="bg1"/>
          </a:solidFill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9D26B-B8F1-422E-807D-9E510922C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4831307"/>
            <a:ext cx="5474257" cy="1815151"/>
          </a:xfrm>
        </p:spPr>
        <p:txBody>
          <a:bodyPr anchor="ctr">
            <a:normAutofit/>
          </a:bodyPr>
          <a:lstStyle/>
          <a:p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7C4C0-CD4F-4906-8060-2914577C2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4831306"/>
            <a:ext cx="4568128" cy="1815152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247E554-BAC0-4A75-BB0B-13E8C2D19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711" y="4537877"/>
            <a:ext cx="2825811" cy="237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227B-7D4F-43BB-9C91-2A1551EE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90" y="-239477"/>
            <a:ext cx="9856730" cy="1682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z="4800" dirty="0"/>
              <a:t>Programski</a:t>
            </a:r>
            <a:r>
              <a:rPr lang="hr-HR" sz="4800" dirty="0">
                <a:solidFill>
                  <a:schemeClr val="bg1"/>
                </a:solidFill>
              </a:rPr>
              <a:t> </a:t>
            </a:r>
            <a:r>
              <a:rPr lang="hr-HR" sz="4800" dirty="0"/>
              <a:t>kod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/>
              <a:t>zadatka</a:t>
            </a:r>
            <a:endParaRPr lang="en-US" sz="4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A0C482-C6FA-B87A-FEB9-9DF7919BD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90" y="1880776"/>
            <a:ext cx="757628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matplotlib.pyplot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seaborn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sns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pandas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keras.layers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Dropout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keras.models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Sequential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sklearn.model_selection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train_test_split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sklearn.preprocessing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StandardScaler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sklearn.metrics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confusion_matrix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5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12E91A8-CC4F-9ADB-D11D-7DF5FBAD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06" y="1715295"/>
            <a:ext cx="580741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pd.read_csv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'diabetes.csv'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(df.info())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df.describe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df.isnull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().sum())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04C49-A003-FE2A-78A0-FB76E0E741EA}"/>
              </a:ext>
            </a:extLst>
          </p:cNvPr>
          <p:cNvSpPr txBox="1"/>
          <p:nvPr/>
        </p:nvSpPr>
        <p:spPr>
          <a:xfrm>
            <a:off x="5710138" y="590971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https://www.kaggle.com/datasets/mathchi/diabetes-data-set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8B4148F0-A40E-F130-8537-05D71FAF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4743597"/>
            <a:ext cx="5713098" cy="11471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C681BB-B665-2DAD-3454-E4E59F89778D}"/>
              </a:ext>
            </a:extLst>
          </p:cNvPr>
          <p:cNvSpPr txBox="1"/>
          <p:nvPr/>
        </p:nvSpPr>
        <p:spPr>
          <a:xfrm>
            <a:off x="540423" y="506291"/>
            <a:ext cx="11084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dirty="0"/>
              <a:t>Učitavanje „csv” datoteke u programski kod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37F06-DA74-C301-E773-E6D2DA7C264B}"/>
              </a:ext>
            </a:extLst>
          </p:cNvPr>
          <p:cNvSpPr txBox="1"/>
          <p:nvPr/>
        </p:nvSpPr>
        <p:spPr>
          <a:xfrm>
            <a:off x="5710138" y="3647573"/>
            <a:ext cx="58074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r-HR" sz="2000" dirty="0"/>
              <a:t>Prije početka obrade csv datoteke i samog pokretanja učenja neuronske mreže, najbitnije je dobro istražiti dataset koji nam je ponuđen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36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2301936-99B7-A56A-34B0-C6023CB63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5" y="283265"/>
            <a:ext cx="11347649" cy="55162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47891B-CD00-CAE7-6652-D5DE9E362BBA}"/>
              </a:ext>
            </a:extLst>
          </p:cNvPr>
          <p:cNvSpPr txBox="1"/>
          <p:nvPr/>
        </p:nvSpPr>
        <p:spPr>
          <a:xfrm>
            <a:off x="5874026" y="5799483"/>
            <a:ext cx="5049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.</a:t>
            </a:r>
          </a:p>
          <a:p>
            <a:r>
              <a:rPr lang="hr-HR" dirty="0"/>
              <a:t>.</a:t>
            </a:r>
          </a:p>
          <a:p>
            <a:r>
              <a:rPr lang="hr-H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8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FB9C8-8C97-258B-89C0-F37EA2962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8" y="1777882"/>
            <a:ext cx="1141012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'Glucose'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'Glucose'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].replace(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'Glucose'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].mean())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BloodPressure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BloodPressure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].replace(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BloodPressure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].mean())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'BMI'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'BMI'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].replace(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'BMI'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].median())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SkinThickness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SkinThickness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].replace(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SkinThickness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].median())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'Insulin'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'Insulin'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].replace(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'Insulin'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].median())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34E6A-5D57-6567-30E5-5ADF3CD05F41}"/>
              </a:ext>
            </a:extLst>
          </p:cNvPr>
          <p:cNvSpPr txBox="1"/>
          <p:nvPr/>
        </p:nvSpPr>
        <p:spPr>
          <a:xfrm>
            <a:off x="390938" y="288234"/>
            <a:ext cx="9727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dirty="0"/>
              <a:t>Zbog nedostataka mjerenja u dataset-u, morali smo nadomjestiti podatke.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506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50F30D8-73B2-BD37-B686-9FD8266A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4" y="119270"/>
            <a:ext cx="11829311" cy="5705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87565-1633-7599-B67B-C987395EB24B}"/>
              </a:ext>
            </a:extLst>
          </p:cNvPr>
          <p:cNvSpPr txBox="1"/>
          <p:nvPr/>
        </p:nvSpPr>
        <p:spPr>
          <a:xfrm>
            <a:off x="5605670" y="5824330"/>
            <a:ext cx="4144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.</a:t>
            </a:r>
          </a:p>
          <a:p>
            <a:r>
              <a:rPr lang="hr-HR" dirty="0"/>
              <a:t>.</a:t>
            </a:r>
          </a:p>
          <a:p>
            <a:r>
              <a:rPr lang="hr-H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9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6CAD96-A4E7-09E6-0057-FC87CA1B7E32}"/>
              </a:ext>
            </a:extLst>
          </p:cNvPr>
          <p:cNvSpPr txBox="1"/>
          <p:nvPr/>
        </p:nvSpPr>
        <p:spPr>
          <a:xfrm>
            <a:off x="286578" y="377686"/>
            <a:ext cx="11618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000" dirty="0"/>
              <a:t>Zbog vlastite znatiželje i potrebe za širokim znanjem, naša ideja je dobro upoznati se generalno s problemom dijabetesa u svijetu.</a:t>
            </a:r>
            <a:endParaRPr 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C3E3F-D920-D74F-FE91-1275619FBFDB}"/>
              </a:ext>
            </a:extLst>
          </p:cNvPr>
          <p:cNvSpPr txBox="1"/>
          <p:nvPr/>
        </p:nvSpPr>
        <p:spPr>
          <a:xfrm>
            <a:off x="636104" y="1948070"/>
            <a:ext cx="7802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/>
              <a:t>Upoznati se s parametrima analize slike krvi.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/>
              <a:t>Što to točno utječe na krajnji ishod?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668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8F9DC62-20B0-96F3-54FE-8DA2A0FCE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6" y="965201"/>
            <a:ext cx="6548757" cy="49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0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807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Office Theme</vt:lpstr>
      <vt:lpstr>Predikcija dijabetesa</vt:lpstr>
      <vt:lpstr>Ideja Zadatka</vt:lpstr>
      <vt:lpstr>Programski kod zadatka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Rješenje Nagradnog Zadatka</dc:title>
  <dc:creator>Srđan Lazić</dc:creator>
  <cp:lastModifiedBy>Srđan Lazić</cp:lastModifiedBy>
  <cp:revision>73</cp:revision>
  <dcterms:created xsi:type="dcterms:W3CDTF">2022-03-27T12:17:33Z</dcterms:created>
  <dcterms:modified xsi:type="dcterms:W3CDTF">2022-06-30T15:08:35Z</dcterms:modified>
</cp:coreProperties>
</file>