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4C32-0B13-49B3-A6EC-B6357D628A2E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6D90-B466-4B83-B353-61852B575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FA_21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42672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Arial Black" pitchFamily="34" charset="0"/>
              </a:rPr>
              <a:t>Sistemi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Black" pitchFamily="34" charset="0"/>
              </a:rPr>
              <a:t>baza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Black" pitchFamily="34" charset="0"/>
              </a:rPr>
              <a:t>podataka</a:t>
            </a:r>
            <a:endParaRPr lang="en-US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Arial Black" pitchFamily="34" charset="0"/>
              </a:rPr>
              <a:t>Uro</a:t>
            </a:r>
            <a:r>
              <a:rPr lang="sr-Latn-RS" sz="2400" dirty="0" smtClean="0">
                <a:solidFill>
                  <a:schemeClr val="bg1"/>
                </a:solidFill>
                <a:latin typeface="Arial Black" pitchFamily="34" charset="0"/>
              </a:rPr>
              <a:t>š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Black" pitchFamily="34" charset="0"/>
              </a:rPr>
              <a:t>Spaseni</a:t>
            </a:r>
            <a:r>
              <a:rPr lang="sr-Latn-RS" sz="2400" dirty="0" smtClean="0">
                <a:solidFill>
                  <a:schemeClr val="bg1"/>
                </a:solidFill>
                <a:latin typeface="Arial Black" pitchFamily="34" charset="0"/>
              </a:rPr>
              <a:t>ć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 IN39/2019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Vladimir </a:t>
            </a:r>
            <a:r>
              <a:rPr lang="en-US" sz="2400" dirty="0" err="1" smtClean="0">
                <a:solidFill>
                  <a:schemeClr val="bg1"/>
                </a:solidFill>
                <a:latin typeface="Arial Black" pitchFamily="34" charset="0"/>
              </a:rPr>
              <a:t>Lazi</a:t>
            </a:r>
            <a:r>
              <a:rPr lang="sr-Latn-RS" sz="2400" dirty="0" smtClean="0">
                <a:solidFill>
                  <a:schemeClr val="bg1"/>
                </a:solidFill>
                <a:latin typeface="Arial Black" pitchFamily="34" charset="0"/>
              </a:rPr>
              <a:t>ć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 IN55/2019</a:t>
            </a:r>
            <a:endParaRPr 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1506200" cy="6858000"/>
            <a:chOff x="0" y="0"/>
            <a:chExt cx="2133600" cy="6858000"/>
          </a:xfrm>
        </p:grpSpPr>
        <p:sp>
          <p:nvSpPr>
            <p:cNvPr id="2" name="Rounded Rectangle 1"/>
            <p:cNvSpPr/>
            <p:nvPr/>
          </p:nvSpPr>
          <p:spPr>
            <a:xfrm>
              <a:off x="0" y="0"/>
              <a:ext cx="1905000" cy="6858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609600"/>
              <a:ext cx="457200" cy="457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76200" y="0"/>
            <a:ext cx="1752600" cy="6858000"/>
            <a:chOff x="0" y="0"/>
            <a:chExt cx="1752600" cy="6858000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1524000" cy="685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1752600"/>
              <a:ext cx="457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1524000" y="0"/>
            <a:ext cx="2819400" cy="6858000"/>
            <a:chOff x="-1447800" y="0"/>
            <a:chExt cx="2819400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-1447800" y="0"/>
              <a:ext cx="2590800" cy="6858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400" y="2971800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24000" y="0"/>
            <a:ext cx="2438400" cy="6858000"/>
            <a:chOff x="-1524000" y="0"/>
            <a:chExt cx="2438400" cy="6858000"/>
          </a:xfrm>
        </p:grpSpPr>
        <p:sp>
          <p:nvSpPr>
            <p:cNvPr id="5" name="Rounded Rectangle 4"/>
            <p:cNvSpPr/>
            <p:nvPr/>
          </p:nvSpPr>
          <p:spPr>
            <a:xfrm>
              <a:off x="-1524000" y="0"/>
              <a:ext cx="2209800" cy="685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4191000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124200" y="0"/>
            <a:ext cx="3657600" cy="6858000"/>
            <a:chOff x="-3124200" y="0"/>
            <a:chExt cx="3657600" cy="6858000"/>
          </a:xfrm>
        </p:grpSpPr>
        <p:sp>
          <p:nvSpPr>
            <p:cNvPr id="6" name="Rounded Rectangle 5"/>
            <p:cNvSpPr/>
            <p:nvPr/>
          </p:nvSpPr>
          <p:spPr>
            <a:xfrm>
              <a:off x="-3124200" y="0"/>
              <a:ext cx="3429000" cy="685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200" y="5638800"/>
              <a:ext cx="4572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0800" y="1066800"/>
            <a:ext cx="601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FIFA 2021</a:t>
            </a:r>
          </a:p>
          <a:p>
            <a:r>
              <a:rPr lang="sr-Latn-R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Igrica napravljena za sve ljubitelje sporta i fudbala. Postoji više opcija za igranje, poput igranja jedne utakmice ili čak turnira, do toga da izgradite fudbalsku karijeru kao igrač i ostvarite dečačke snove i onaj koji je najviše relevantan za ovaj predlog, da budete fudbalski menadžer i vodite tim za koji navijate.</a:t>
            </a:r>
          </a:p>
          <a:p>
            <a:endParaRPr lang="sr-Latn-RS" sz="1400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r>
              <a:rPr lang="sr-Latn-R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Pruža igračima izbor od preko 30 liga širom sveta, preko 700 klubova i 17000 fudbalera. </a:t>
            </a:r>
          </a:p>
          <a:p>
            <a:endParaRPr lang="sr-Latn-R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r>
              <a:rPr lang="sr-Latn-R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Voditi i sastavljati tim nije lako, treba pronaći odgovarajuće igrače kako bi se sastavila idealna ekipa. </a:t>
            </a:r>
          </a:p>
          <a:p>
            <a:endParaRPr lang="sr-Latn-RS" sz="1400" dirty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0" y="0"/>
            <a:ext cx="11506200" cy="6858000"/>
            <a:chOff x="0" y="0"/>
            <a:chExt cx="2133600" cy="6858000"/>
          </a:xfrm>
        </p:grpSpPr>
        <p:sp>
          <p:nvSpPr>
            <p:cNvPr id="2" name="Rounded Rectangle 1"/>
            <p:cNvSpPr/>
            <p:nvPr/>
          </p:nvSpPr>
          <p:spPr>
            <a:xfrm>
              <a:off x="0" y="0"/>
              <a:ext cx="1905000" cy="6858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609600"/>
              <a:ext cx="457200" cy="457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-76200" y="0"/>
            <a:ext cx="12192000" cy="6858000"/>
            <a:chOff x="0" y="0"/>
            <a:chExt cx="1752600" cy="6858000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1524000" cy="685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1752600"/>
              <a:ext cx="457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-1524000" y="0"/>
            <a:ext cx="2819400" cy="6858000"/>
            <a:chOff x="-1447800" y="0"/>
            <a:chExt cx="2819400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-1447800" y="0"/>
              <a:ext cx="2590800" cy="6858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400" y="2971800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24000" y="0"/>
            <a:ext cx="2438400" cy="6858000"/>
            <a:chOff x="-1524000" y="0"/>
            <a:chExt cx="2438400" cy="6858000"/>
          </a:xfrm>
        </p:grpSpPr>
        <p:sp>
          <p:nvSpPr>
            <p:cNvPr id="5" name="Rounded Rectangle 4"/>
            <p:cNvSpPr/>
            <p:nvPr/>
          </p:nvSpPr>
          <p:spPr>
            <a:xfrm>
              <a:off x="-1524000" y="0"/>
              <a:ext cx="2209800" cy="685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4191000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3"/>
          <p:cNvGrpSpPr/>
          <p:nvPr/>
        </p:nvGrpSpPr>
        <p:grpSpPr>
          <a:xfrm>
            <a:off x="-3124200" y="0"/>
            <a:ext cx="3657600" cy="6858000"/>
            <a:chOff x="-3124200" y="0"/>
            <a:chExt cx="3657600" cy="6858000"/>
          </a:xfrm>
        </p:grpSpPr>
        <p:sp>
          <p:nvSpPr>
            <p:cNvPr id="6" name="Rounded Rectangle 5"/>
            <p:cNvSpPr/>
            <p:nvPr/>
          </p:nvSpPr>
          <p:spPr>
            <a:xfrm>
              <a:off x="-3124200" y="0"/>
              <a:ext cx="3429000" cy="685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200" y="5638800"/>
              <a:ext cx="4572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0800" y="1066800"/>
            <a:ext cx="6019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Data set</a:t>
            </a:r>
          </a:p>
          <a:p>
            <a:r>
              <a:rPr lang="sr-Latn-R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Data set je struktuiran u vidu niza od 16 .csv datoteka i jednog foldera sa fotografijama fudbalera.</a:t>
            </a:r>
          </a:p>
          <a:p>
            <a:endParaRPr lang="sr-Latn-RS" sz="14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sr-Latn-R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Raspon datoteka varira, tako da neke sadrže 3 kolone, 7 kolona, pa sve do 56 kolona.</a:t>
            </a:r>
          </a:p>
          <a:p>
            <a:r>
              <a:rPr lang="sr-Latn-R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Datoteke uglavnom imaju 18914 redova, sem datoteke za klubove koja ima 681 red.</a:t>
            </a:r>
          </a:p>
          <a:p>
            <a:endParaRPr lang="sr-Latn-R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endParaRPr lang="sr-Latn-RS" sz="1400" dirty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0" y="0"/>
            <a:ext cx="11506200" cy="6858000"/>
            <a:chOff x="0" y="0"/>
            <a:chExt cx="2133600" cy="6858000"/>
          </a:xfrm>
        </p:grpSpPr>
        <p:sp>
          <p:nvSpPr>
            <p:cNvPr id="2" name="Rounded Rectangle 1"/>
            <p:cNvSpPr/>
            <p:nvPr/>
          </p:nvSpPr>
          <p:spPr>
            <a:xfrm>
              <a:off x="0" y="0"/>
              <a:ext cx="1905000" cy="6858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609600"/>
              <a:ext cx="457200" cy="457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-76200" y="0"/>
            <a:ext cx="12192000" cy="6858000"/>
            <a:chOff x="0" y="0"/>
            <a:chExt cx="1752600" cy="6858000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1524000" cy="685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1752600"/>
              <a:ext cx="457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-1524000" y="0"/>
            <a:ext cx="13944600" cy="6858000"/>
            <a:chOff x="-1447800" y="0"/>
            <a:chExt cx="2819400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-1447800" y="0"/>
              <a:ext cx="2590800" cy="6858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400" y="2971800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24000" y="0"/>
            <a:ext cx="2438400" cy="6858000"/>
            <a:chOff x="-1524000" y="0"/>
            <a:chExt cx="2438400" cy="6858000"/>
          </a:xfrm>
        </p:grpSpPr>
        <p:sp>
          <p:nvSpPr>
            <p:cNvPr id="5" name="Rounded Rectangle 4"/>
            <p:cNvSpPr/>
            <p:nvPr/>
          </p:nvSpPr>
          <p:spPr>
            <a:xfrm>
              <a:off x="-1524000" y="0"/>
              <a:ext cx="2209800" cy="685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4191000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3"/>
          <p:cNvGrpSpPr/>
          <p:nvPr/>
        </p:nvGrpSpPr>
        <p:grpSpPr>
          <a:xfrm>
            <a:off x="-3124200" y="0"/>
            <a:ext cx="3657600" cy="6858000"/>
            <a:chOff x="-3124200" y="0"/>
            <a:chExt cx="3657600" cy="6858000"/>
          </a:xfrm>
        </p:grpSpPr>
        <p:sp>
          <p:nvSpPr>
            <p:cNvPr id="6" name="Rounded Rectangle 5"/>
            <p:cNvSpPr/>
            <p:nvPr/>
          </p:nvSpPr>
          <p:spPr>
            <a:xfrm>
              <a:off x="-3124200" y="0"/>
              <a:ext cx="3429000" cy="685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200" y="5638800"/>
              <a:ext cx="4572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0800" y="304800"/>
            <a:ext cx="6019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latin typeface="Arial Black" pitchFamily="34" charset="0"/>
              </a:rPr>
              <a:t>Semantika kolona</a:t>
            </a:r>
          </a:p>
          <a:p>
            <a:endParaRPr lang="sr-Latn-R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endParaRPr lang="sr-Latn-RS" sz="1400" dirty="0"/>
          </a:p>
          <a:p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17526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int_player_id – Id fudbalera</a:t>
            </a:r>
          </a:p>
          <a:p>
            <a:pPr>
              <a:buFont typeface="Arial" pitchFamily="34" charset="0"/>
              <a:buChar char="•"/>
            </a:pPr>
            <a:r>
              <a:rPr lang="sr-Latn-RS" dirty="0">
                <a:latin typeface="Arial Black" pitchFamily="34" charset="0"/>
              </a:rPr>
              <a:t>s</a:t>
            </a:r>
            <a:r>
              <a:rPr lang="sr-Latn-RS" dirty="0" smtClean="0">
                <a:latin typeface="Arial Black" pitchFamily="34" charset="0"/>
              </a:rPr>
              <a:t>tr_player_name – Puno ime i prezime fudbalera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 str_positions – Pozicije koje fudbaler može da pokrije</a:t>
            </a:r>
          </a:p>
          <a:p>
            <a:pPr>
              <a:buFont typeface="Arial" pitchFamily="34" charset="0"/>
              <a:buChar char="•"/>
            </a:pPr>
            <a:r>
              <a:rPr lang="sr-Latn-RS" dirty="0">
                <a:latin typeface="Arial Black" pitchFamily="34" charset="0"/>
              </a:rPr>
              <a:t>d</a:t>
            </a:r>
            <a:r>
              <a:rPr lang="sr-Latn-RS" dirty="0" smtClean="0">
                <a:latin typeface="Arial Black" pitchFamily="34" charset="0"/>
              </a:rPr>
              <a:t>t_date_of_birth – Datum rođenja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</a:t>
            </a:r>
            <a:r>
              <a:rPr lang="sr-Latn-RS" dirty="0" smtClean="0">
                <a:latin typeface="Arial Black" pitchFamily="34" charset="0"/>
              </a:rPr>
              <a:t>nt_height – Visina izražena u cm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</a:t>
            </a:r>
            <a:r>
              <a:rPr lang="sr-Latn-RS" dirty="0" smtClean="0">
                <a:latin typeface="Arial Black" pitchFamily="34" charset="0"/>
              </a:rPr>
              <a:t>nt_weight – Kilaža izražena u kg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</a:t>
            </a:r>
            <a:r>
              <a:rPr lang="sr-Latn-RS" dirty="0" smtClean="0">
                <a:latin typeface="Arial Black" pitchFamily="34" charset="0"/>
              </a:rPr>
              <a:t>nt_overall_rating – Prosečna ocena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</a:t>
            </a:r>
            <a:r>
              <a:rPr lang="sr-Latn-RS" dirty="0" smtClean="0">
                <a:latin typeface="Arial Black" pitchFamily="34" charset="0"/>
              </a:rPr>
              <a:t>nt_potential_rating – Ocena koju igrač može da dosegne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S</a:t>
            </a:r>
            <a:r>
              <a:rPr lang="sr-Latn-RS" dirty="0" smtClean="0">
                <a:latin typeface="Arial Black" pitchFamily="34" charset="0"/>
              </a:rPr>
              <a:t>tr_best_position – Pozicija na kojoj se najbolje snalaze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</a:t>
            </a:r>
            <a:r>
              <a:rPr lang="sr-Latn-RS" dirty="0" smtClean="0">
                <a:latin typeface="Arial Black" pitchFamily="34" charset="0"/>
              </a:rPr>
              <a:t>nt_best_overall_rating – Najbolja prosečna ocena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</a:t>
            </a:r>
            <a:r>
              <a:rPr lang="sr-Latn-RS" dirty="0" smtClean="0">
                <a:latin typeface="Arial Black" pitchFamily="34" charset="0"/>
              </a:rPr>
              <a:t>nt_value – Vrednost igrača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</a:t>
            </a:r>
            <a:r>
              <a:rPr lang="sr-Latn-RS" dirty="0" smtClean="0">
                <a:latin typeface="Arial Black" pitchFamily="34" charset="0"/>
              </a:rPr>
              <a:t>nt_wage – Plata igrača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Int_team_id – Id kluba u kom igraju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S</a:t>
            </a:r>
            <a:r>
              <a:rPr lang="sr-Latn-RS" dirty="0" smtClean="0">
                <a:latin typeface="Arial Black" pitchFamily="34" charset="0"/>
              </a:rPr>
              <a:t>tr_nationality – Naziv države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0" y="0"/>
            <a:ext cx="11506200" cy="6858000"/>
            <a:chOff x="0" y="0"/>
            <a:chExt cx="2133600" cy="6858000"/>
          </a:xfrm>
        </p:grpSpPr>
        <p:sp>
          <p:nvSpPr>
            <p:cNvPr id="2" name="Rounded Rectangle 1"/>
            <p:cNvSpPr/>
            <p:nvPr/>
          </p:nvSpPr>
          <p:spPr>
            <a:xfrm>
              <a:off x="0" y="0"/>
              <a:ext cx="1905000" cy="6858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609600"/>
              <a:ext cx="457200" cy="457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-76200" y="0"/>
            <a:ext cx="12192000" cy="6858000"/>
            <a:chOff x="0" y="0"/>
            <a:chExt cx="1752600" cy="6858000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1524000" cy="685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1752600"/>
              <a:ext cx="457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-1524000" y="0"/>
            <a:ext cx="13944600" cy="6858000"/>
            <a:chOff x="-1447800" y="0"/>
            <a:chExt cx="2819400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-1447800" y="0"/>
              <a:ext cx="2590800" cy="6858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400" y="2971800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24000" y="0"/>
            <a:ext cx="2438400" cy="6858000"/>
            <a:chOff x="-1524000" y="0"/>
            <a:chExt cx="2438400" cy="6858000"/>
          </a:xfrm>
        </p:grpSpPr>
        <p:sp>
          <p:nvSpPr>
            <p:cNvPr id="5" name="Rounded Rectangle 4"/>
            <p:cNvSpPr/>
            <p:nvPr/>
          </p:nvSpPr>
          <p:spPr>
            <a:xfrm>
              <a:off x="-1524000" y="0"/>
              <a:ext cx="2209800" cy="685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4191000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3"/>
          <p:cNvGrpSpPr/>
          <p:nvPr/>
        </p:nvGrpSpPr>
        <p:grpSpPr>
          <a:xfrm>
            <a:off x="-3124200" y="0"/>
            <a:ext cx="3657600" cy="6858000"/>
            <a:chOff x="-3124200" y="0"/>
            <a:chExt cx="3657600" cy="6858000"/>
          </a:xfrm>
        </p:grpSpPr>
        <p:sp>
          <p:nvSpPr>
            <p:cNvPr id="6" name="Rounded Rectangle 5"/>
            <p:cNvSpPr/>
            <p:nvPr/>
          </p:nvSpPr>
          <p:spPr>
            <a:xfrm>
              <a:off x="-3124200" y="0"/>
              <a:ext cx="3429000" cy="685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200" y="5638800"/>
              <a:ext cx="4572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0800" y="304800"/>
            <a:ext cx="6019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latin typeface="Arial Black" pitchFamily="34" charset="0"/>
              </a:rPr>
              <a:t>Semantika kolona</a:t>
            </a:r>
          </a:p>
          <a:p>
            <a:endParaRPr lang="sr-Latn-R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endParaRPr lang="sr-Latn-RS" sz="1400" dirty="0"/>
          </a:p>
          <a:p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1600" y="17526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int_team_id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– </a:t>
            </a:r>
            <a:r>
              <a:rPr lang="en-US" dirty="0" smtClean="0">
                <a:latin typeface="Arial Black" pitchFamily="34" charset="0"/>
              </a:rPr>
              <a:t>Id </a:t>
            </a:r>
            <a:r>
              <a:rPr lang="en-US" dirty="0" err="1" smtClean="0">
                <a:latin typeface="Arial Black" pitchFamily="34" charset="0"/>
              </a:rPr>
              <a:t>kluba</a:t>
            </a:r>
            <a:endParaRPr lang="sr-Latn-R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str_team_name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– </a:t>
            </a:r>
            <a:r>
              <a:rPr lang="en-US" dirty="0" err="1" smtClean="0">
                <a:latin typeface="Arial Black" pitchFamily="34" charset="0"/>
              </a:rPr>
              <a:t>Naziv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kluba</a:t>
            </a:r>
            <a:endParaRPr lang="sr-Latn-R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str_league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– </a:t>
            </a:r>
            <a:r>
              <a:rPr lang="sr-Latn-RS" dirty="0" smtClean="0">
                <a:latin typeface="Arial Black" pitchFamily="34" charset="0"/>
              </a:rPr>
              <a:t>Naziv lige u kojoj se klub takmiči</a:t>
            </a:r>
            <a:endParaRPr lang="sr-Latn-R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int_overall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– </a:t>
            </a:r>
            <a:r>
              <a:rPr lang="sr-Latn-RS" dirty="0" smtClean="0">
                <a:latin typeface="Arial Black" pitchFamily="34" charset="0"/>
              </a:rPr>
              <a:t>Prosečna ocena kluba</a:t>
            </a:r>
            <a:endParaRPr lang="en-U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int_attack</a:t>
            </a:r>
            <a:r>
              <a:rPr lang="sr-Latn-RS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–</a:t>
            </a:r>
            <a:r>
              <a:rPr lang="sr-Latn-RS" dirty="0" smtClean="0">
                <a:latin typeface="Arial Black" pitchFamily="34" charset="0"/>
              </a:rPr>
              <a:t> Prosečna ocena napadačkog dela kluba</a:t>
            </a:r>
            <a:endParaRPr lang="en-U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int_midfield</a:t>
            </a:r>
            <a:r>
              <a:rPr lang="sr-Latn-RS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– Prosečna ocena veznog reda</a:t>
            </a:r>
            <a:endParaRPr lang="en-U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int_defence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 –  Prosečna ocena odbrane</a:t>
            </a:r>
            <a:endParaRPr lang="en-U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int_international_prestige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 – Broj osvojenih prvenstava</a:t>
            </a:r>
            <a:endParaRPr lang="en-U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int_domestic_prestige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 – Broj osvojenih kupova</a:t>
            </a:r>
            <a:endParaRPr lang="en-U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 Black" pitchFamily="34" charset="0"/>
              </a:rPr>
              <a:t>int_transfer_budget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sr-Latn-RS" dirty="0" smtClean="0">
                <a:latin typeface="Arial Black" pitchFamily="34" charset="0"/>
              </a:rPr>
              <a:t>– Budžet za transfere</a:t>
            </a:r>
            <a:endParaRPr lang="sr-Latn-RS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0" y="0"/>
            <a:ext cx="11506200" cy="6858000"/>
            <a:chOff x="0" y="0"/>
            <a:chExt cx="2133600" cy="6858000"/>
          </a:xfrm>
        </p:grpSpPr>
        <p:sp>
          <p:nvSpPr>
            <p:cNvPr id="2" name="Rounded Rectangle 1"/>
            <p:cNvSpPr/>
            <p:nvPr/>
          </p:nvSpPr>
          <p:spPr>
            <a:xfrm>
              <a:off x="0" y="0"/>
              <a:ext cx="1905000" cy="6858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609600"/>
              <a:ext cx="457200" cy="457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-76200" y="0"/>
            <a:ext cx="12192000" cy="6858000"/>
            <a:chOff x="0" y="0"/>
            <a:chExt cx="1752600" cy="6858000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1524000" cy="685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1752600"/>
              <a:ext cx="457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-1524000" y="0"/>
            <a:ext cx="13944600" cy="6858000"/>
            <a:chOff x="-1447800" y="0"/>
            <a:chExt cx="2819400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-1447800" y="0"/>
              <a:ext cx="2590800" cy="6858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400" y="2971800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24000" y="0"/>
            <a:ext cx="14249400" cy="6858000"/>
            <a:chOff x="-1524000" y="0"/>
            <a:chExt cx="2438400" cy="6858000"/>
          </a:xfrm>
        </p:grpSpPr>
        <p:sp>
          <p:nvSpPr>
            <p:cNvPr id="5" name="Rounded Rectangle 4"/>
            <p:cNvSpPr/>
            <p:nvPr/>
          </p:nvSpPr>
          <p:spPr>
            <a:xfrm>
              <a:off x="-1524000" y="0"/>
              <a:ext cx="2209800" cy="685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4191000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3"/>
          <p:cNvGrpSpPr/>
          <p:nvPr/>
        </p:nvGrpSpPr>
        <p:grpSpPr>
          <a:xfrm>
            <a:off x="-3124200" y="0"/>
            <a:ext cx="3657600" cy="6858000"/>
            <a:chOff x="-3124200" y="0"/>
            <a:chExt cx="3657600" cy="6858000"/>
          </a:xfrm>
        </p:grpSpPr>
        <p:sp>
          <p:nvSpPr>
            <p:cNvPr id="6" name="Rounded Rectangle 5"/>
            <p:cNvSpPr/>
            <p:nvPr/>
          </p:nvSpPr>
          <p:spPr>
            <a:xfrm>
              <a:off x="-3124200" y="0"/>
              <a:ext cx="3429000" cy="685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200" y="5638800"/>
              <a:ext cx="4572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33600" y="609600"/>
            <a:ext cx="6019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itchFamily="34" charset="0"/>
              </a:rPr>
              <a:t>L</a:t>
            </a:r>
            <a:r>
              <a:rPr lang="sr-Latn-RS" sz="2800" dirty="0" smtClean="0">
                <a:latin typeface="Arial Black" pitchFamily="34" charset="0"/>
              </a:rPr>
              <a:t>ogička šema</a:t>
            </a:r>
          </a:p>
          <a:p>
            <a:endParaRPr lang="sr-Latn-R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endParaRPr lang="sr-Latn-RS" sz="1400" dirty="0"/>
          </a:p>
          <a:p>
            <a:endParaRPr lang="en-US" sz="1400" dirty="0"/>
          </a:p>
        </p:txBody>
      </p:sp>
      <p:pic>
        <p:nvPicPr>
          <p:cNvPr id="19" name="Picture 18" descr="tblprf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32" y="1447800"/>
            <a:ext cx="2865368" cy="1882303"/>
          </a:xfrm>
          <a:prstGeom prst="rect">
            <a:avLst/>
          </a:prstGeom>
        </p:spPr>
      </p:pic>
      <p:pic>
        <p:nvPicPr>
          <p:cNvPr id="21" name="Picture 20" descr="tblpply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5570703" cy="3055885"/>
          </a:xfrm>
          <a:prstGeom prst="rect">
            <a:avLst/>
          </a:prstGeom>
        </p:spPr>
      </p:pic>
      <p:pic>
        <p:nvPicPr>
          <p:cNvPr id="22" name="Picture 21" descr="tblt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3292125" cy="2187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0" y="0"/>
            <a:ext cx="11506200" cy="6858000"/>
            <a:chOff x="0" y="0"/>
            <a:chExt cx="2133600" cy="6858000"/>
          </a:xfrm>
        </p:grpSpPr>
        <p:sp>
          <p:nvSpPr>
            <p:cNvPr id="2" name="Rounded Rectangle 1"/>
            <p:cNvSpPr/>
            <p:nvPr/>
          </p:nvSpPr>
          <p:spPr>
            <a:xfrm>
              <a:off x="0" y="0"/>
              <a:ext cx="1905000" cy="6858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609600"/>
              <a:ext cx="457200" cy="457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-76200" y="0"/>
            <a:ext cx="12192000" cy="6858000"/>
            <a:chOff x="0" y="0"/>
            <a:chExt cx="1752600" cy="6858000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1524000" cy="685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1752600"/>
              <a:ext cx="457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-1524000" y="0"/>
            <a:ext cx="13944600" cy="6858000"/>
            <a:chOff x="-1447800" y="0"/>
            <a:chExt cx="2819400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-1447800" y="0"/>
              <a:ext cx="2590800" cy="6858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400" y="2971800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24000" y="0"/>
            <a:ext cx="14249400" cy="6858000"/>
            <a:chOff x="-1524000" y="0"/>
            <a:chExt cx="2438400" cy="6858000"/>
          </a:xfrm>
        </p:grpSpPr>
        <p:sp>
          <p:nvSpPr>
            <p:cNvPr id="5" name="Rounded Rectangle 4"/>
            <p:cNvSpPr/>
            <p:nvPr/>
          </p:nvSpPr>
          <p:spPr>
            <a:xfrm>
              <a:off x="-1524000" y="0"/>
              <a:ext cx="2209800" cy="685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4191000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3"/>
          <p:cNvGrpSpPr/>
          <p:nvPr/>
        </p:nvGrpSpPr>
        <p:grpSpPr>
          <a:xfrm>
            <a:off x="-3124200" y="0"/>
            <a:ext cx="15773400" cy="6858000"/>
            <a:chOff x="-3124200" y="0"/>
            <a:chExt cx="3657600" cy="6858000"/>
          </a:xfrm>
        </p:grpSpPr>
        <p:sp>
          <p:nvSpPr>
            <p:cNvPr id="6" name="Rounded Rectangle 5"/>
            <p:cNvSpPr/>
            <p:nvPr/>
          </p:nvSpPr>
          <p:spPr>
            <a:xfrm>
              <a:off x="-3124200" y="0"/>
              <a:ext cx="3429000" cy="685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200" y="5638800"/>
              <a:ext cx="4572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76400" y="609600"/>
            <a:ext cx="6019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>
                <a:latin typeface="Arial Black" pitchFamily="34" charset="0"/>
              </a:rPr>
              <a:t>Predlozi agregacija</a:t>
            </a:r>
          </a:p>
          <a:p>
            <a:endParaRPr lang="sr-Latn-R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endParaRPr lang="sr-Latn-RS" sz="1400" dirty="0"/>
          </a:p>
          <a:p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18288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Za svaku poziciju odrediti najboljeg igrača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ukupnu cenu startnih 11 najboljih igrača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5 izvođača penala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izvođača kratkih i dugih slobonih udaraca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izvođača kornera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koji klub ima najbolju prosečnu ocenu 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koji klub ima ima najviše igrače u proseku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koji klub troši najviše para na plate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koji klub najviše vredi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Odrediti koji klub ima najmlađu postavu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Arial Black" pitchFamily="34" charset="0"/>
              </a:rPr>
              <a:t>Formirati najbolji u21 tim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380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Vladimir</dc:creator>
  <cp:lastModifiedBy>Vladimir</cp:lastModifiedBy>
  <cp:revision>21</cp:revision>
  <dcterms:created xsi:type="dcterms:W3CDTF">2023-05-28T19:04:55Z</dcterms:created>
  <dcterms:modified xsi:type="dcterms:W3CDTF">2023-05-29T13:30:23Z</dcterms:modified>
</cp:coreProperties>
</file>