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6546decf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6546decf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546decf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546decf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64ffd3f1f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64ffd3f1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64ffd3f1f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64ffd3f1f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64ffd3f1f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64ffd3f1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6546decf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6546dec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64ffd3f1f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64ffd3f1f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64ffd3f1f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64ffd3f1f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6546decf9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6546decf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6546decf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6546decf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2015-2016-demographic-data-grades-k-8-school/resource/5a28b22b-0e99-43ab-825d-724c302749fd?inner_span=Tru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wyPlvgNcV_u9C3kpiDVV6Ua0BDaLVRsf/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981100" y="579650"/>
            <a:ext cx="7238700" cy="283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2"/>
                </a:solidFill>
              </a:rPr>
              <a:t>Data Analysis Report on Demographic Data in New York City Public Schools 2015-16</a:t>
            </a:r>
            <a:endParaRPr>
              <a:solidFill>
                <a:schemeClr val="dk2"/>
              </a:solidFill>
            </a:endParaRPr>
          </a:p>
        </p:txBody>
      </p:sp>
      <p:sp>
        <p:nvSpPr>
          <p:cNvPr id="129" name="Google Shape;129;p13"/>
          <p:cNvSpPr txBox="1">
            <a:spLocks noGrp="1"/>
          </p:cNvSpPr>
          <p:nvPr>
            <p:ph type="subTitle" idx="1"/>
          </p:nvPr>
        </p:nvSpPr>
        <p:spPr>
          <a:xfrm>
            <a:off x="3403225" y="3471449"/>
            <a:ext cx="5361300" cy="52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solidFill>
                  <a:schemeClr val="dk2"/>
                </a:solidFill>
              </a:rPr>
              <a:t>Prepared by ,</a:t>
            </a:r>
            <a:endParaRPr>
              <a:solidFill>
                <a:schemeClr val="dk2"/>
              </a:solidFill>
            </a:endParaRPr>
          </a:p>
          <a:p>
            <a:pPr marL="0" lvl="0" indent="0" algn="ctr" rtl="0">
              <a:spcBef>
                <a:spcPts val="0"/>
              </a:spcBef>
              <a:spcAft>
                <a:spcPts val="0"/>
              </a:spcAft>
              <a:buNone/>
            </a:pPr>
            <a:r>
              <a:rPr lang="en">
                <a:solidFill>
                  <a:schemeClr val="dk2"/>
                </a:solidFill>
              </a:rPr>
              <a:t>            Lazima Parveen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645950" y="1169025"/>
            <a:ext cx="7139725" cy="3639349"/>
          </a:xfrm>
          <a:prstGeom prst="rect">
            <a:avLst/>
          </a:prstGeom>
          <a:noFill/>
          <a:ln>
            <a:noFill/>
          </a:ln>
        </p:spPr>
      </p:pic>
      <p:sp>
        <p:nvSpPr>
          <p:cNvPr id="191" name="Google Shape;191;p22"/>
          <p:cNvSpPr txBox="1"/>
          <p:nvPr/>
        </p:nvSpPr>
        <p:spPr>
          <a:xfrm>
            <a:off x="645950" y="189400"/>
            <a:ext cx="7431000" cy="921300"/>
          </a:xfrm>
          <a:prstGeom prst="rect">
            <a:avLst/>
          </a:prstGeom>
          <a:noFill/>
          <a:ln>
            <a:noFill/>
          </a:ln>
        </p:spPr>
        <p:txBody>
          <a:bodyPr spcFirstLastPara="1" wrap="square" lIns="91425" tIns="91425" rIns="91425" bIns="91425" anchor="t" anchorCtr="0">
            <a:spAutoFit/>
          </a:bodyPr>
          <a:lstStyle/>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The Math and English test takers ranges between 50.29% and 49.71%</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  Level 1 has the highest no:of test takers both in Maths and English </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  Level 4 ELA test takers are  low compared to level 4 Math test takers.</a:t>
            </a:r>
            <a:endParaRPr sz="145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70825" y="2200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92000" y="4667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The analysis</a:t>
            </a:r>
            <a:r>
              <a:rPr lang="en"/>
              <a:t> of  “New York city 2015-2016 Demographic Data - Grades K-8 School”</a:t>
            </a:r>
            <a:endParaRPr/>
          </a:p>
        </p:txBody>
      </p:sp>
      <p:sp>
        <p:nvSpPr>
          <p:cNvPr id="135" name="Google Shape;135;p14"/>
          <p:cNvSpPr txBox="1">
            <a:spLocks noGrp="1"/>
          </p:cNvSpPr>
          <p:nvPr>
            <p:ph type="body" idx="1"/>
          </p:nvPr>
        </p:nvSpPr>
        <p:spPr>
          <a:xfrm>
            <a:off x="353800" y="1537925"/>
            <a:ext cx="8582100" cy="334320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None/>
            </a:pPr>
            <a:r>
              <a:rPr lang="en" sz="1744" dirty="0"/>
              <a:t>1. As instructed by the, downloaded the Json data from </a:t>
            </a:r>
            <a:r>
              <a:rPr lang="en" sz="1744" u="sng" dirty="0">
                <a:solidFill>
                  <a:schemeClr val="hlink"/>
                </a:solidFill>
                <a:hlinkClick r:id="rId3"/>
              </a:rPr>
              <a:t>this link</a:t>
            </a:r>
            <a:endParaRPr sz="1744" dirty="0"/>
          </a:p>
          <a:p>
            <a:pPr marL="0" lvl="0" indent="0" algn="l" rtl="0">
              <a:lnSpc>
                <a:spcPct val="150000"/>
              </a:lnSpc>
              <a:spcBef>
                <a:spcPts val="0"/>
              </a:spcBef>
              <a:spcAft>
                <a:spcPts val="0"/>
              </a:spcAft>
              <a:buNone/>
            </a:pPr>
            <a:r>
              <a:rPr lang="en" sz="1744" dirty="0"/>
              <a:t>2. The data consist of 6924 rows and 70 columns.  </a:t>
            </a:r>
            <a:endParaRPr sz="1744" dirty="0"/>
          </a:p>
          <a:p>
            <a:pPr marL="0" lvl="0" indent="0" algn="l" rtl="0">
              <a:lnSpc>
                <a:spcPct val="150000"/>
              </a:lnSpc>
              <a:spcBef>
                <a:spcPts val="0"/>
              </a:spcBef>
              <a:spcAft>
                <a:spcPts val="0"/>
              </a:spcAft>
              <a:buNone/>
            </a:pPr>
            <a:r>
              <a:rPr lang="en" sz="1744" dirty="0"/>
              <a:t>3. For the data wrangling(cleaning of data), I  used Jupyter notebook and Exploratory software</a:t>
            </a:r>
            <a:endParaRPr sz="1744" dirty="0"/>
          </a:p>
          <a:p>
            <a:pPr marL="0" lvl="0" indent="0" algn="l" rtl="0">
              <a:lnSpc>
                <a:spcPct val="150000"/>
              </a:lnSpc>
              <a:spcBef>
                <a:spcPts val="0"/>
              </a:spcBef>
              <a:spcAft>
                <a:spcPts val="0"/>
              </a:spcAft>
              <a:buNone/>
            </a:pPr>
            <a:r>
              <a:rPr lang="en" sz="1744" dirty="0"/>
              <a:t>4. The  data  loaded to exploratory as JSON was analysed and a knowledge about the data was made.</a:t>
            </a:r>
            <a:endParaRPr sz="1744" dirty="0"/>
          </a:p>
          <a:p>
            <a:pPr marL="0" lvl="0" indent="0" algn="l" rtl="0">
              <a:lnSpc>
                <a:spcPct val="150000"/>
              </a:lnSpc>
              <a:spcBef>
                <a:spcPts val="0"/>
              </a:spcBef>
              <a:spcAft>
                <a:spcPts val="0"/>
              </a:spcAft>
              <a:buNone/>
            </a:pPr>
            <a:r>
              <a:rPr lang="en" sz="1744" dirty="0"/>
              <a:t>5. The columns with  unuseful data was removed using drop method and the  remaining columns were named according to the data it contain.</a:t>
            </a:r>
            <a:endParaRPr sz="1744" dirty="0"/>
          </a:p>
          <a:p>
            <a:pPr marL="0" lvl="0" indent="0" algn="l" rtl="0">
              <a:lnSpc>
                <a:spcPct val="150000"/>
              </a:lnSpc>
              <a:spcBef>
                <a:spcPts val="0"/>
              </a:spcBef>
              <a:spcAft>
                <a:spcPts val="0"/>
              </a:spcAft>
              <a:buNone/>
            </a:pPr>
            <a:r>
              <a:rPr lang="en" sz="1744" dirty="0"/>
              <a:t>6. The data was then exported as  a json file and then imported in to Jupyter notebook.</a:t>
            </a:r>
            <a:endParaRPr sz="1744" dirty="0"/>
          </a:p>
          <a:p>
            <a:pPr marL="0" lvl="0" indent="0" algn="l" rtl="0">
              <a:lnSpc>
                <a:spcPct val="150000"/>
              </a:lnSpc>
              <a:spcBef>
                <a:spcPts val="0"/>
              </a:spcBef>
              <a:spcAft>
                <a:spcPts val="0"/>
              </a:spcAft>
              <a:buNone/>
            </a:pPr>
            <a:r>
              <a:rPr lang="en" sz="1744" dirty="0"/>
              <a:t>7. The data in the type of dict  was then converted to  dataframe  using pandas.</a:t>
            </a:r>
            <a:endParaRPr sz="1744" dirty="0"/>
          </a:p>
          <a:p>
            <a:pPr marL="0" lvl="0" indent="0" algn="l" rtl="0">
              <a:lnSpc>
                <a:spcPct val="150000"/>
              </a:lnSpc>
              <a:spcBef>
                <a:spcPts val="0"/>
              </a:spcBef>
              <a:spcAft>
                <a:spcPts val="0"/>
              </a:spcAft>
              <a:buNone/>
            </a:pPr>
            <a:r>
              <a:rPr lang="en" sz="1744" dirty="0"/>
              <a:t>Data types of the columns were changed to int and float accordingly using astype() method.</a:t>
            </a:r>
            <a:endParaRPr sz="917"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00275" y="466275"/>
            <a:ext cx="7836300" cy="3934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50" dirty="0">
                <a:solidFill>
                  <a:schemeClr val="dk2"/>
                </a:solidFill>
                <a:latin typeface="Calibri"/>
                <a:ea typeface="Calibri"/>
                <a:cs typeface="Calibri"/>
                <a:sym typeface="Calibri"/>
              </a:rPr>
              <a:t>9.   The columns containing no information(containing zeros in all rows) has been </a:t>
            </a:r>
            <a:endParaRPr sz="1450" dirty="0">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r>
              <a:rPr lang="en" sz="1450" dirty="0">
                <a:solidFill>
                  <a:schemeClr val="dk2"/>
                </a:solidFill>
                <a:latin typeface="Calibri"/>
                <a:ea typeface="Calibri"/>
                <a:cs typeface="Calibri"/>
                <a:sym typeface="Calibri"/>
              </a:rPr>
              <a:t>removed.</a:t>
            </a:r>
            <a:endParaRPr sz="1450" dirty="0">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r>
              <a:rPr lang="en" sz="1450" dirty="0">
                <a:solidFill>
                  <a:schemeClr val="dk2"/>
                </a:solidFill>
                <a:latin typeface="Calibri"/>
                <a:ea typeface="Calibri"/>
                <a:cs typeface="Calibri"/>
                <a:sym typeface="Calibri"/>
              </a:rPr>
              <a:t>10.The data was  grouped  using pandas.groupby() by school name based on   total enrollment .</a:t>
            </a:r>
            <a:endParaRPr sz="1450" dirty="0">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r>
              <a:rPr lang="en" sz="1450" dirty="0">
                <a:solidFill>
                  <a:schemeClr val="dk2"/>
                </a:solidFill>
                <a:latin typeface="Calibri"/>
                <a:ea typeface="Calibri"/>
                <a:cs typeface="Calibri"/>
                <a:sym typeface="Calibri"/>
              </a:rPr>
              <a:t>11.Most popular schools,Enrollment  based on category and schools with high female population were visualised using matplotlib.</a:t>
            </a:r>
            <a:endParaRPr sz="1450" dirty="0">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r>
              <a:rPr lang="en" sz="1450" dirty="0">
                <a:solidFill>
                  <a:schemeClr val="dk2"/>
                </a:solidFill>
                <a:latin typeface="Calibri"/>
                <a:ea typeface="Calibri"/>
                <a:cs typeface="Calibri"/>
                <a:sym typeface="Calibri"/>
              </a:rPr>
              <a:t>12.Other visualisations such as Gender Ratio,Enrollment based on Grades,Test takers was done using Power BI,tableau and excel.</a:t>
            </a:r>
            <a:endParaRPr sz="1450" dirty="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endParaRPr sz="1450" dirty="0">
              <a:solidFill>
                <a:schemeClr val="dk2"/>
              </a:solidFill>
              <a:latin typeface="Calibri"/>
              <a:ea typeface="Calibri"/>
              <a:cs typeface="Calibri"/>
              <a:sym typeface="Calibri"/>
            </a:endParaRPr>
          </a:p>
          <a:p>
            <a:pPr marL="0" lvl="0" indent="0" algn="ctr" rtl="0">
              <a:lnSpc>
                <a:spcPct val="115000"/>
              </a:lnSpc>
              <a:spcBef>
                <a:spcPts val="1200"/>
              </a:spcBef>
              <a:spcAft>
                <a:spcPts val="0"/>
              </a:spcAft>
              <a:buNone/>
            </a:pPr>
            <a:r>
              <a:rPr lang="en" sz="1700" dirty="0">
                <a:latin typeface="Calibri"/>
                <a:ea typeface="Calibri"/>
                <a:cs typeface="Calibri"/>
                <a:sym typeface="Calibri"/>
              </a:rPr>
              <a:t>Click </a:t>
            </a:r>
            <a:r>
              <a:rPr lang="en" sz="1700" u="sng" dirty="0">
                <a:solidFill>
                  <a:schemeClr val="hlink"/>
                </a:solidFill>
                <a:latin typeface="Calibri"/>
                <a:ea typeface="Calibri"/>
                <a:cs typeface="Calibri"/>
                <a:sym typeface="Calibri"/>
                <a:hlinkClick r:id="rId3"/>
              </a:rPr>
              <a:t>here to download</a:t>
            </a:r>
            <a:r>
              <a:rPr lang="en" sz="1700" dirty="0">
                <a:latin typeface="Calibri"/>
                <a:ea typeface="Calibri"/>
                <a:cs typeface="Calibri"/>
                <a:sym typeface="Calibri"/>
              </a:rPr>
              <a:t> the code used for analysis(jupyter </a:t>
            </a:r>
            <a:r>
              <a:rPr lang="en" sz="1700">
                <a:latin typeface="Calibri"/>
                <a:ea typeface="Calibri"/>
                <a:cs typeface="Calibri"/>
                <a:sym typeface="Calibri"/>
              </a:rPr>
              <a:t>notebook file</a:t>
            </a:r>
            <a:r>
              <a:rPr lang="en" sz="2400">
                <a:latin typeface="Calibri"/>
                <a:ea typeface="Calibri"/>
                <a:cs typeface="Calibri"/>
                <a:sym typeface="Calibri"/>
              </a:rPr>
              <a:t>-</a:t>
            </a:r>
            <a:r>
              <a:rPr lang="en" sz="1800">
                <a:latin typeface="Calibri"/>
                <a:ea typeface="Calibri"/>
                <a:cs typeface="Calibri"/>
                <a:sym typeface="Calibri"/>
              </a:rPr>
              <a:t>includes 3 visualisations</a:t>
            </a:r>
            <a:r>
              <a:rPr lang="en" sz="1700">
                <a:latin typeface="Calibri"/>
                <a:ea typeface="Calibri"/>
                <a:cs typeface="Calibri"/>
                <a:sym typeface="Calibri"/>
              </a:rPr>
              <a:t>)</a:t>
            </a:r>
            <a:endParaRPr sz="1700" dirty="0">
              <a:latin typeface="Calibri"/>
              <a:ea typeface="Calibri"/>
              <a:cs typeface="Calibri"/>
              <a:sym typeface="Calibri"/>
            </a:endParaRPr>
          </a:p>
          <a:p>
            <a:pPr marL="457200" lvl="0" indent="0" algn="l" rtl="0">
              <a:lnSpc>
                <a:spcPct val="115000"/>
              </a:lnSpc>
              <a:spcBef>
                <a:spcPts val="1200"/>
              </a:spcBef>
              <a:spcAft>
                <a:spcPts val="1200"/>
              </a:spcAft>
              <a:buNone/>
            </a:pPr>
            <a:endParaRPr sz="1700" dirty="0">
              <a:latin typeface="Calibri"/>
              <a:ea typeface="Calibri"/>
              <a:cs typeface="Calibri"/>
              <a:sym typeface="Calibri"/>
            </a:endParaRPr>
          </a:p>
        </p:txBody>
      </p:sp>
      <p:sp>
        <p:nvSpPr>
          <p:cNvPr id="141" name="Google Shape;141;p15"/>
          <p:cNvSpPr txBox="1">
            <a:spLocks noGrp="1"/>
          </p:cNvSpPr>
          <p:nvPr>
            <p:ph type="body" idx="1"/>
          </p:nvPr>
        </p:nvSpPr>
        <p:spPr>
          <a:xfrm rot="10800000">
            <a:off x="9373750" y="3803075"/>
            <a:ext cx="320700" cy="90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1151800" y="233125"/>
            <a:ext cx="7038900" cy="72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From The Analysis Performed</a:t>
            </a:r>
            <a:endParaRPr/>
          </a:p>
        </p:txBody>
      </p:sp>
      <p:sp>
        <p:nvSpPr>
          <p:cNvPr id="147" name="Google Shape;147;p16"/>
          <p:cNvSpPr txBox="1">
            <a:spLocks noGrp="1"/>
          </p:cNvSpPr>
          <p:nvPr>
            <p:ph type="body" idx="1"/>
          </p:nvPr>
        </p:nvSpPr>
        <p:spPr>
          <a:xfrm>
            <a:off x="879100" y="961525"/>
            <a:ext cx="8057700" cy="41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the visualization we are  able to understand many information,Some are,</a:t>
            </a:r>
            <a:endParaRPr/>
          </a:p>
          <a:p>
            <a:pPr marL="457200" lvl="0" indent="-311150" algn="l" rtl="0">
              <a:spcBef>
                <a:spcPts val="1200"/>
              </a:spcBef>
              <a:spcAft>
                <a:spcPts val="0"/>
              </a:spcAft>
              <a:buSzPts val="1300"/>
              <a:buChar char="❖"/>
            </a:pPr>
            <a:r>
              <a:rPr lang="en"/>
              <a:t>The data contains information about 1166 Schools with a  total of 639829 number of students .</a:t>
            </a:r>
            <a:endParaRPr/>
          </a:p>
          <a:p>
            <a:pPr marL="457200" lvl="0" indent="-311150" algn="l" rtl="0">
              <a:spcBef>
                <a:spcPts val="0"/>
              </a:spcBef>
              <a:spcAft>
                <a:spcPts val="0"/>
              </a:spcAft>
              <a:buSzPts val="1300"/>
              <a:buChar char="❖"/>
            </a:pPr>
            <a:r>
              <a:rPr lang="en"/>
              <a:t> The male and female ratio out of total enrolled  students  are 47% and 52%</a:t>
            </a:r>
            <a:endParaRPr/>
          </a:p>
          <a:p>
            <a:pPr marL="0" lvl="0" indent="0" algn="l" rtl="0">
              <a:spcBef>
                <a:spcPts val="1200"/>
              </a:spcBef>
              <a:spcAft>
                <a:spcPts val="0"/>
              </a:spcAft>
              <a:buNone/>
            </a:pPr>
            <a:r>
              <a:rPr lang="en"/>
              <a:t>		</a:t>
            </a:r>
            <a:endParaRPr/>
          </a:p>
          <a:p>
            <a:pPr marL="0" lvl="0" indent="0" algn="l" rtl="0">
              <a:spcBef>
                <a:spcPts val="1200"/>
              </a:spcBef>
              <a:spcAft>
                <a:spcPts val="1200"/>
              </a:spcAft>
              <a:buNone/>
            </a:pPr>
            <a:endParaRPr/>
          </a:p>
        </p:txBody>
      </p:sp>
      <p:sp>
        <p:nvSpPr>
          <p:cNvPr id="148" name="Google Shape;148;p16"/>
          <p:cNvSpPr txBox="1"/>
          <p:nvPr/>
        </p:nvSpPr>
        <p:spPr>
          <a:xfrm>
            <a:off x="3123000" y="3657275"/>
            <a:ext cx="96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Female</a:t>
            </a:r>
            <a:endParaRPr b="1">
              <a:latin typeface="Lato"/>
              <a:ea typeface="Lato"/>
              <a:cs typeface="Lato"/>
              <a:sym typeface="Lato"/>
            </a:endParaRPr>
          </a:p>
        </p:txBody>
      </p:sp>
      <p:pic>
        <p:nvPicPr>
          <p:cNvPr id="149" name="Google Shape;149;p16"/>
          <p:cNvPicPr preferRelativeResize="0"/>
          <p:nvPr/>
        </p:nvPicPr>
        <p:blipFill>
          <a:blip r:embed="rId3">
            <a:alphaModFix/>
          </a:blip>
          <a:stretch>
            <a:fillRect/>
          </a:stretch>
        </p:blipFill>
        <p:spPr>
          <a:xfrm>
            <a:off x="2310037" y="1952500"/>
            <a:ext cx="3068575" cy="2888500"/>
          </a:xfrm>
          <a:prstGeom prst="rect">
            <a:avLst/>
          </a:prstGeom>
          <a:noFill/>
          <a:ln>
            <a:noFill/>
          </a:ln>
        </p:spPr>
      </p:pic>
      <p:sp>
        <p:nvSpPr>
          <p:cNvPr id="150" name="Google Shape;150;p16"/>
          <p:cNvSpPr txBox="1"/>
          <p:nvPr/>
        </p:nvSpPr>
        <p:spPr>
          <a:xfrm>
            <a:off x="3049950" y="3540700"/>
            <a:ext cx="110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latin typeface="Lato"/>
                <a:ea typeface="Lato"/>
                <a:cs typeface="Lato"/>
                <a:sym typeface="Lato"/>
              </a:rPr>
              <a:t>Female</a:t>
            </a:r>
            <a:endParaRPr b="1" i="1">
              <a:latin typeface="Lato"/>
              <a:ea typeface="Lato"/>
              <a:cs typeface="Lato"/>
              <a:sym typeface="Lato"/>
            </a:endParaRPr>
          </a:p>
        </p:txBody>
      </p:sp>
      <p:sp>
        <p:nvSpPr>
          <p:cNvPr id="151" name="Google Shape;151;p16"/>
          <p:cNvSpPr txBox="1"/>
          <p:nvPr/>
        </p:nvSpPr>
        <p:spPr>
          <a:xfrm>
            <a:off x="4018325" y="3744700"/>
            <a:ext cx="82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latin typeface="Lato"/>
                <a:ea typeface="Lato"/>
                <a:cs typeface="Lato"/>
                <a:sym typeface="Lato"/>
              </a:rPr>
              <a:t>Male</a:t>
            </a:r>
            <a:endParaRPr b="1" i="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602263" y="364125"/>
            <a:ext cx="7661400" cy="11040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Most popular 5 schools on the basis of Total Enrollment</a:t>
            </a:r>
            <a:endParaRPr sz="1450">
              <a:solidFill>
                <a:schemeClr val="dk2"/>
              </a:solidFill>
              <a:latin typeface="Calibri"/>
              <a:ea typeface="Calibri"/>
              <a:cs typeface="Calibri"/>
              <a:sym typeface="Calibri"/>
            </a:endParaRPr>
          </a:p>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From this ,P.S.019 Marino Jeatnet is identified as the most popular school</a:t>
            </a:r>
            <a:endParaRPr sz="1450">
              <a:solidFill>
                <a:schemeClr val="dk2"/>
              </a:solidFill>
              <a:latin typeface="Calibri"/>
              <a:ea typeface="Calibri"/>
              <a:cs typeface="Calibri"/>
              <a:sym typeface="Calibri"/>
            </a:endParaRPr>
          </a:p>
        </p:txBody>
      </p:sp>
      <p:sp>
        <p:nvSpPr>
          <p:cNvPr id="157" name="Google Shape;157;p17"/>
          <p:cNvSpPr txBox="1">
            <a:spLocks noGrp="1"/>
          </p:cNvSpPr>
          <p:nvPr>
            <p:ph type="body" idx="1"/>
          </p:nvPr>
        </p:nvSpPr>
        <p:spPr>
          <a:xfrm>
            <a:off x="2375725" y="3176450"/>
            <a:ext cx="4185900" cy="152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8" name="Google Shape;158;p17"/>
          <p:cNvPicPr preferRelativeResize="0"/>
          <p:nvPr/>
        </p:nvPicPr>
        <p:blipFill rotWithShape="1">
          <a:blip r:embed="rId3">
            <a:alphaModFix/>
          </a:blip>
          <a:srcRect t="-4199"/>
          <a:stretch/>
        </p:blipFill>
        <p:spPr>
          <a:xfrm>
            <a:off x="1487638" y="985475"/>
            <a:ext cx="5890625" cy="35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12850" y="320575"/>
            <a:ext cx="8142000" cy="10311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Out of the total enrolled students ,majority of students are Hispanians(46%) followed by Blacks(23%),Asians(17%),Whites(13%) and Others(1%)</a:t>
            </a:r>
            <a:endParaRPr sz="1450">
              <a:solidFill>
                <a:schemeClr val="dk2"/>
              </a:solidFill>
              <a:latin typeface="Calibri"/>
              <a:ea typeface="Calibri"/>
              <a:cs typeface="Calibri"/>
              <a:sym typeface="Calibri"/>
            </a:endParaRPr>
          </a:p>
          <a:p>
            <a:pPr marL="457200" lvl="0" indent="0" algn="l" rtl="0">
              <a:spcBef>
                <a:spcPts val="0"/>
              </a:spcBef>
              <a:spcAft>
                <a:spcPts val="0"/>
              </a:spcAft>
              <a:buNone/>
            </a:pPr>
            <a:endParaRPr sz="1450">
              <a:solidFill>
                <a:schemeClr val="dk2"/>
              </a:solidFill>
              <a:latin typeface="Calibri"/>
              <a:ea typeface="Calibri"/>
              <a:cs typeface="Calibri"/>
              <a:sym typeface="Calibri"/>
            </a:endParaRPr>
          </a:p>
        </p:txBody>
      </p:sp>
      <p:sp>
        <p:nvSpPr>
          <p:cNvPr id="164" name="Google Shape;164;p18"/>
          <p:cNvSpPr txBox="1"/>
          <p:nvPr/>
        </p:nvSpPr>
        <p:spPr>
          <a:xfrm>
            <a:off x="3283300" y="2885025"/>
            <a:ext cx="11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latin typeface="Lato"/>
                <a:ea typeface="Lato"/>
                <a:cs typeface="Lato"/>
                <a:sym typeface="Lato"/>
              </a:rPr>
              <a:t>Hispanians</a:t>
            </a:r>
            <a:endParaRPr i="1">
              <a:latin typeface="Lato"/>
              <a:ea typeface="Lato"/>
              <a:cs typeface="Lato"/>
              <a:sym typeface="Lato"/>
            </a:endParaRPr>
          </a:p>
        </p:txBody>
      </p:sp>
      <p:sp>
        <p:nvSpPr>
          <p:cNvPr id="165" name="Google Shape;165;p18"/>
          <p:cNvSpPr txBox="1"/>
          <p:nvPr/>
        </p:nvSpPr>
        <p:spPr>
          <a:xfrm>
            <a:off x="4550950" y="3963275"/>
            <a:ext cx="9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latin typeface="Lato"/>
                <a:ea typeface="Lato"/>
                <a:cs typeface="Lato"/>
                <a:sym typeface="Lato"/>
              </a:rPr>
              <a:t>White</a:t>
            </a:r>
            <a:endParaRPr i="1">
              <a:latin typeface="Lato"/>
              <a:ea typeface="Lato"/>
              <a:cs typeface="Lato"/>
              <a:sym typeface="Lato"/>
            </a:endParaRPr>
          </a:p>
        </p:txBody>
      </p:sp>
      <p:pic>
        <p:nvPicPr>
          <p:cNvPr id="166" name="Google Shape;166;p18"/>
          <p:cNvPicPr preferRelativeResize="0"/>
          <p:nvPr/>
        </p:nvPicPr>
        <p:blipFill>
          <a:blip r:embed="rId3">
            <a:alphaModFix/>
          </a:blip>
          <a:stretch>
            <a:fillRect/>
          </a:stretch>
        </p:blipFill>
        <p:spPr>
          <a:xfrm>
            <a:off x="2248699" y="1172250"/>
            <a:ext cx="3963325" cy="332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9"/>
          <p:cNvPicPr preferRelativeResize="0"/>
          <p:nvPr/>
        </p:nvPicPr>
        <p:blipFill rotWithShape="1">
          <a:blip r:embed="rId3">
            <a:alphaModFix/>
          </a:blip>
          <a:srcRect l="4102" t="4251" r="16845"/>
          <a:stretch/>
        </p:blipFill>
        <p:spPr>
          <a:xfrm>
            <a:off x="5017225" y="2157900"/>
            <a:ext cx="3801349" cy="2739300"/>
          </a:xfrm>
          <a:prstGeom prst="rect">
            <a:avLst/>
          </a:prstGeom>
          <a:noFill/>
          <a:ln>
            <a:noFill/>
          </a:ln>
        </p:spPr>
      </p:pic>
      <p:sp>
        <p:nvSpPr>
          <p:cNvPr id="172" name="Google Shape;172;p19"/>
          <p:cNvSpPr txBox="1">
            <a:spLocks noGrp="1"/>
          </p:cNvSpPr>
          <p:nvPr>
            <p:ph type="title"/>
          </p:nvPr>
        </p:nvSpPr>
        <p:spPr>
          <a:xfrm>
            <a:off x="150575" y="306150"/>
            <a:ext cx="4421400" cy="27393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The data has categorised students in to:</a:t>
            </a:r>
            <a:endParaRPr sz="1450">
              <a:solidFill>
                <a:schemeClr val="dk2"/>
              </a:solidFill>
              <a:latin typeface="Calibri"/>
              <a:ea typeface="Calibri"/>
              <a:cs typeface="Calibri"/>
              <a:sym typeface="Calibri"/>
            </a:endParaRPr>
          </a:p>
          <a:p>
            <a:pPr marL="9144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English Language Learners</a:t>
            </a:r>
            <a:endParaRPr sz="1450">
              <a:solidFill>
                <a:schemeClr val="dk2"/>
              </a:solidFill>
              <a:latin typeface="Calibri"/>
              <a:ea typeface="Calibri"/>
              <a:cs typeface="Calibri"/>
              <a:sym typeface="Calibri"/>
            </a:endParaRPr>
          </a:p>
          <a:p>
            <a:pPr marL="9144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Poverty</a:t>
            </a:r>
            <a:endParaRPr sz="1450">
              <a:solidFill>
                <a:schemeClr val="dk2"/>
              </a:solidFill>
              <a:latin typeface="Calibri"/>
              <a:ea typeface="Calibri"/>
              <a:cs typeface="Calibri"/>
              <a:sym typeface="Calibri"/>
            </a:endParaRPr>
          </a:p>
          <a:p>
            <a:pPr marL="9144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Reside in temporary housing</a:t>
            </a:r>
            <a:endParaRPr sz="1450">
              <a:solidFill>
                <a:schemeClr val="dk2"/>
              </a:solidFill>
              <a:latin typeface="Calibri"/>
              <a:ea typeface="Calibri"/>
              <a:cs typeface="Calibri"/>
              <a:sym typeface="Calibri"/>
            </a:endParaRPr>
          </a:p>
          <a:p>
            <a:pPr marL="9144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Students with Disabilities</a:t>
            </a:r>
            <a:endParaRPr sz="1450">
              <a:solidFill>
                <a:schemeClr val="dk2"/>
              </a:solidFill>
              <a:latin typeface="Calibri"/>
              <a:ea typeface="Calibri"/>
              <a:cs typeface="Calibri"/>
              <a:sym typeface="Calibri"/>
            </a:endParaRPr>
          </a:p>
          <a:p>
            <a:pPr marL="9144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Attend school outside district of residence       </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Out of 41.67% of total students 35.33% suffers from poverty.</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About 7.81% of students are with  disabilites.</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English language learners are limited to 6.43%</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4.05% of students resides in temporary housing</a:t>
            </a:r>
            <a:endParaRPr sz="1450">
              <a:solidFill>
                <a:schemeClr val="dk2"/>
              </a:solidFill>
              <a:latin typeface="Calibri"/>
              <a:ea typeface="Calibri"/>
              <a:cs typeface="Calibri"/>
              <a:sym typeface="Calibri"/>
            </a:endParaRPr>
          </a:p>
          <a:p>
            <a:pPr marL="457200" lvl="0" indent="-320675" algn="l" rtl="0">
              <a:lnSpc>
                <a:spcPct val="115000"/>
              </a:lnSpc>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From this ,We can conclude that most of the students admitted NewYork city public schools belongs to the category poverty.</a:t>
            </a:r>
            <a:endParaRPr sz="1450">
              <a:solidFill>
                <a:schemeClr val="dk2"/>
              </a:solidFill>
              <a:latin typeface="Calibri"/>
              <a:ea typeface="Calibri"/>
              <a:cs typeface="Calibri"/>
              <a:sym typeface="Calibri"/>
            </a:endParaRPr>
          </a:p>
          <a:p>
            <a:pPr marL="457200" lvl="0" indent="0" algn="l" rtl="0">
              <a:spcBef>
                <a:spcPts val="0"/>
              </a:spcBef>
              <a:spcAft>
                <a:spcPts val="0"/>
              </a:spcAft>
              <a:buNone/>
            </a:pPr>
            <a:endParaRPr sz="1450">
              <a:solidFill>
                <a:schemeClr val="dk2"/>
              </a:solidFill>
              <a:latin typeface="Calibri"/>
              <a:ea typeface="Calibri"/>
              <a:cs typeface="Calibri"/>
              <a:sym typeface="Calibri"/>
            </a:endParaRPr>
          </a:p>
          <a:p>
            <a:pPr marL="457200" lvl="0" indent="0" algn="l" rtl="0">
              <a:spcBef>
                <a:spcPts val="0"/>
              </a:spcBef>
              <a:spcAft>
                <a:spcPts val="0"/>
              </a:spcAft>
              <a:buNone/>
            </a:pPr>
            <a:endParaRPr sz="1450">
              <a:solidFill>
                <a:schemeClr val="dk2"/>
              </a:solidFill>
              <a:latin typeface="Calibri"/>
              <a:ea typeface="Calibri"/>
              <a:cs typeface="Calibri"/>
              <a:sym typeface="Calibri"/>
            </a:endParaRPr>
          </a:p>
        </p:txBody>
      </p:sp>
      <p:pic>
        <p:nvPicPr>
          <p:cNvPr id="173" name="Google Shape;173;p19"/>
          <p:cNvPicPr preferRelativeResize="0"/>
          <p:nvPr/>
        </p:nvPicPr>
        <p:blipFill>
          <a:blip r:embed="rId4">
            <a:alphaModFix/>
          </a:blip>
          <a:stretch>
            <a:fillRect/>
          </a:stretch>
        </p:blipFill>
        <p:spPr>
          <a:xfrm>
            <a:off x="5368500" y="189600"/>
            <a:ext cx="3450074" cy="2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body" idx="1"/>
          </p:nvPr>
        </p:nvSpPr>
        <p:spPr>
          <a:xfrm>
            <a:off x="323725" y="495400"/>
            <a:ext cx="7505700" cy="723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top 5 schools with highest number of students enrolled under poverty category.</a:t>
            </a:r>
            <a:endParaRPr/>
          </a:p>
          <a:p>
            <a:pPr marL="457200" lvl="0" indent="-311150" algn="l" rtl="0">
              <a:spcBef>
                <a:spcPts val="0"/>
              </a:spcBef>
              <a:spcAft>
                <a:spcPts val="0"/>
              </a:spcAft>
              <a:buSzPts val="1300"/>
              <a:buChar char="❖"/>
            </a:pPr>
            <a:r>
              <a:rPr lang="en"/>
              <a:t>I.S.061 Leonardo Da Vinci School contains highest number(2158) of students under poverty category.</a:t>
            </a:r>
            <a:endParaRPr/>
          </a:p>
        </p:txBody>
      </p:sp>
      <p:pic>
        <p:nvPicPr>
          <p:cNvPr id="179" name="Google Shape;179;p20"/>
          <p:cNvPicPr preferRelativeResize="0"/>
          <p:nvPr/>
        </p:nvPicPr>
        <p:blipFill>
          <a:blip r:embed="rId3">
            <a:alphaModFix/>
          </a:blip>
          <a:stretch>
            <a:fillRect/>
          </a:stretch>
        </p:blipFill>
        <p:spPr>
          <a:xfrm>
            <a:off x="398275" y="1371100"/>
            <a:ext cx="8249874" cy="35152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145700"/>
            <a:ext cx="7038900" cy="6120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The data contains information  about student enrollment up to Grade 8</a:t>
            </a:r>
            <a:endParaRPr sz="1450">
              <a:solidFill>
                <a:schemeClr val="dk2"/>
              </a:solidFill>
              <a:latin typeface="Calibri"/>
              <a:ea typeface="Calibri"/>
              <a:cs typeface="Calibri"/>
              <a:sym typeface="Calibri"/>
            </a:endParaRPr>
          </a:p>
          <a:p>
            <a:pPr marL="457200" lvl="0" indent="-320675" algn="l" rtl="0">
              <a:spcBef>
                <a:spcPts val="0"/>
              </a:spcBef>
              <a:spcAft>
                <a:spcPts val="0"/>
              </a:spcAft>
              <a:buClr>
                <a:schemeClr val="dk2"/>
              </a:buClr>
              <a:buSzPts val="1450"/>
              <a:buFont typeface="Calibri"/>
              <a:buChar char="❖"/>
            </a:pPr>
            <a:r>
              <a:rPr lang="en" sz="1450">
                <a:solidFill>
                  <a:schemeClr val="dk2"/>
                </a:solidFill>
                <a:latin typeface="Calibri"/>
                <a:ea typeface="Calibri"/>
                <a:cs typeface="Calibri"/>
                <a:sym typeface="Calibri"/>
              </a:rPr>
              <a:t>Out of this the highest number of students are enrolled in Grade 1</a:t>
            </a:r>
            <a:endParaRPr sz="1450">
              <a:solidFill>
                <a:schemeClr val="dk2"/>
              </a:solidFill>
              <a:latin typeface="Calibri"/>
              <a:ea typeface="Calibri"/>
              <a:cs typeface="Calibri"/>
              <a:sym typeface="Calibri"/>
            </a:endParaRPr>
          </a:p>
        </p:txBody>
      </p:sp>
      <p:pic>
        <p:nvPicPr>
          <p:cNvPr id="185" name="Google Shape;185;p21"/>
          <p:cNvPicPr preferRelativeResize="0"/>
          <p:nvPr/>
        </p:nvPicPr>
        <p:blipFill rotWithShape="1">
          <a:blip r:embed="rId3">
            <a:alphaModFix/>
          </a:blip>
          <a:srcRect l="-8404" t="-3109" r="-5013" b="133"/>
          <a:stretch/>
        </p:blipFill>
        <p:spPr>
          <a:xfrm>
            <a:off x="1068550" y="874275"/>
            <a:ext cx="6750750" cy="37155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587</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Nunito</vt:lpstr>
      <vt:lpstr>Calibri</vt:lpstr>
      <vt:lpstr>Shift</vt:lpstr>
      <vt:lpstr>Data Analysis Report on Demographic Data in New York City Public Schools 2015-16</vt:lpstr>
      <vt:lpstr>The analysis of  “New York city 2015-2016 Demographic Data - Grades K-8 School”</vt:lpstr>
      <vt:lpstr>9.   The columns containing no information(containing zeros in all rows) has been  removed. 10.The data was  grouped  using pandas.groupby() by school name based on   total enrollment . 11.Most popular schools,Enrollment  based on category and schools with high female population were visualised using matplotlib. 12.Other visualisations such as Gender Ratio,Enrollment based on Grades,Test takers was done using Power BI,tableau and excel.  Click here to download the code used for analysis(jupyter notebook file-includes 3 visualisations) </vt:lpstr>
      <vt:lpstr>Insights From The Analysis Performed</vt:lpstr>
      <vt:lpstr>Most popular 5 schools on the basis of Total Enrollment From this ,P.S.019 Marino Jeatnet is identified as the most popular school</vt:lpstr>
      <vt:lpstr>Out of the total enrolled students ,majority of students are Hispanians(46%) followed by Blacks(23%),Asians(17%),Whites(13%) and Others(1%) </vt:lpstr>
      <vt:lpstr>The data has categorised students in to: English Language Learners Poverty Reside in temporary housing Students with Disabilities Attend school outside district of residence        Out of 41.67% of total students 35.33% suffers from poverty. About 7.81% of students are with  disabilites. English language learners are limited to 6.43% 4.05% of students resides in temporary housing From this ,We can conclude that most of the students admitted NewYork city public schools belongs to the category poverty.  </vt:lpstr>
      <vt:lpstr>PowerPoint Presentation</vt:lpstr>
      <vt:lpstr>The data contains information  about student enrollment up to Grade 8 Out of this the highest number of students are enrolled in Grade 1</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 on Demographic Data in New York City Public Schools 2015-16</dc:title>
  <cp:lastModifiedBy>Lazima Parveen</cp:lastModifiedBy>
  <cp:revision>2</cp:revision>
  <dcterms:modified xsi:type="dcterms:W3CDTF">2022-01-08T13:21:19Z</dcterms:modified>
</cp:coreProperties>
</file>