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58"/>
  </p:notesMasterIdLst>
  <p:sldIdLst>
    <p:sldId id="256" r:id="rId2"/>
    <p:sldId id="283" r:id="rId3"/>
    <p:sldId id="284" r:id="rId4"/>
    <p:sldId id="285" r:id="rId5"/>
    <p:sldId id="289" r:id="rId6"/>
    <p:sldId id="286" r:id="rId7"/>
    <p:sldId id="287" r:id="rId8"/>
    <p:sldId id="290" r:id="rId9"/>
    <p:sldId id="288" r:id="rId10"/>
    <p:sldId id="293" r:id="rId11"/>
    <p:sldId id="294" r:id="rId12"/>
    <p:sldId id="291" r:id="rId13"/>
    <p:sldId id="298" r:id="rId14"/>
    <p:sldId id="299" r:id="rId15"/>
    <p:sldId id="335" r:id="rId16"/>
    <p:sldId id="334" r:id="rId17"/>
    <p:sldId id="336" r:id="rId18"/>
    <p:sldId id="337" r:id="rId19"/>
    <p:sldId id="338" r:id="rId20"/>
    <p:sldId id="339" r:id="rId21"/>
    <p:sldId id="340" r:id="rId22"/>
    <p:sldId id="341" r:id="rId23"/>
    <p:sldId id="342" r:id="rId24"/>
    <p:sldId id="343" r:id="rId25"/>
    <p:sldId id="292" r:id="rId26"/>
    <p:sldId id="344" r:id="rId27"/>
    <p:sldId id="345" r:id="rId28"/>
    <p:sldId id="348" r:id="rId29"/>
    <p:sldId id="346" r:id="rId30"/>
    <p:sldId id="350" r:id="rId31"/>
    <p:sldId id="347" r:id="rId32"/>
    <p:sldId id="349" r:id="rId33"/>
    <p:sldId id="315" r:id="rId34"/>
    <p:sldId id="316" r:id="rId35"/>
    <p:sldId id="351" r:id="rId36"/>
    <p:sldId id="352" r:id="rId37"/>
    <p:sldId id="355" r:id="rId38"/>
    <p:sldId id="353" r:id="rId39"/>
    <p:sldId id="354" r:id="rId40"/>
    <p:sldId id="356" r:id="rId41"/>
    <p:sldId id="357" r:id="rId42"/>
    <p:sldId id="358" r:id="rId43"/>
    <p:sldId id="359" r:id="rId44"/>
    <p:sldId id="360" r:id="rId45"/>
    <p:sldId id="361" r:id="rId46"/>
    <p:sldId id="362" r:id="rId47"/>
    <p:sldId id="363" r:id="rId48"/>
    <p:sldId id="365" r:id="rId49"/>
    <p:sldId id="364" r:id="rId50"/>
    <p:sldId id="366" r:id="rId51"/>
    <p:sldId id="367" r:id="rId52"/>
    <p:sldId id="318" r:id="rId53"/>
    <p:sldId id="369" r:id="rId54"/>
    <p:sldId id="368" r:id="rId55"/>
    <p:sldId id="319" r:id="rId56"/>
    <p:sldId id="333" r:id="rId5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AC5DE5-81BA-4D69-A70C-8314C8E8E89A}">
  <a:tblStyle styleId="{8FAC5DE5-81BA-4D69-A70C-8314C8E8E89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94660"/>
  </p:normalViewPr>
  <p:slideViewPr>
    <p:cSldViewPr snapToGrid="0">
      <p:cViewPr varScale="1">
        <p:scale>
          <a:sx n="134" d="100"/>
          <a:sy n="134" d="100"/>
        </p:scale>
        <p:origin x="138"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691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228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9581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356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9179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2007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791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178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331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9901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914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4371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9207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2738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035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78591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0669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467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731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5113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3778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5437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7067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74409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564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4913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3924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39997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0258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67733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3594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337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5415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912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5511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9917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7059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4058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10887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3198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7126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71575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6963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8615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43820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07854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024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0085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3792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9579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29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08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761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943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5800"/>
              <a:buNone/>
              <a:defRPr sz="4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dirty="0"/>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dirty="0"/>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65573"/>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1pPr>
            <a:lvl2pPr lvl="1">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2pPr>
            <a:lvl3pPr lvl="2">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3pPr>
            <a:lvl4pPr lvl="3">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4pPr>
            <a:lvl5pPr lvl="4">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5pPr>
            <a:lvl6pPr lvl="5">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6pPr>
            <a:lvl7pPr lvl="6">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7pPr>
            <a:lvl8pPr lvl="7">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8pPr>
            <a:lvl9pPr lvl="8">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kaggle.com/c/pubg-finish-placement-prediction" TargetMode="External"/><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c/pubg-finish-placement-prediction/data"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261964" y="336072"/>
            <a:ext cx="8316886" cy="208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t>Capstone Project </a:t>
            </a:r>
            <a:r>
              <a:rPr lang="en" sz="4000" dirty="0" smtClean="0"/>
              <a:t>2: </a:t>
            </a:r>
            <a:r>
              <a:rPr lang="en" sz="4000" dirty="0"/>
              <a:t/>
            </a:r>
            <a:br>
              <a:rPr lang="en" sz="4000" dirty="0"/>
            </a:br>
            <a:r>
              <a:rPr lang="en" sz="4000" dirty="0" smtClean="0"/>
              <a:t>PUBG Final Placement Predictions</a:t>
            </a:r>
            <a:endParaRPr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Initial Data Inspection:</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For reference, Solo games are games where the player is matched solo against up to 100 other solo players. Duo game modes are games where the player and a friend is matched with other partnered teams with a max player count of up to 100 players per game. Squad game modes are games where the player and up to 3 teammates are matched with other similar groups with a max player count of up to 100 players per game. As for FPP vs Non-FPP game types, FPP modes are modes where the players are forced into a first person shooter perspective. However, the remaining mechanics are exactly the same.</a:t>
            </a:r>
            <a:endParaRPr lang="en-US" sz="16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35772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686000" cy="857400"/>
          </a:xfrm>
          <a:prstGeom prst="rect">
            <a:avLst/>
          </a:prstGeom>
        </p:spPr>
        <p:txBody>
          <a:bodyPr spcFirstLastPara="1" wrap="square" lIns="91425" tIns="91425" rIns="91425" bIns="91425" anchor="b" anchorCtr="0">
            <a:noAutofit/>
          </a:bodyPr>
          <a:lstStyle/>
          <a:p>
            <a:pPr lvl="0"/>
            <a:r>
              <a:rPr lang="en" dirty="0"/>
              <a:t>Initial Data </a:t>
            </a:r>
            <a:r>
              <a:rPr lang="en" dirty="0" smtClean="0"/>
              <a:t>Inspection</a:t>
            </a:r>
            <a:r>
              <a:rPr lang="en" dirty="0" smtClean="0"/>
              <a:t>:</a:t>
            </a:r>
            <a:endParaRPr dirty="0"/>
          </a:p>
        </p:txBody>
      </p:sp>
      <p:sp>
        <p:nvSpPr>
          <p:cNvPr id="815" name="Google Shape;815;p20"/>
          <p:cNvSpPr txBox="1">
            <a:spLocks noGrp="1"/>
          </p:cNvSpPr>
          <p:nvPr>
            <p:ph type="body" idx="1"/>
          </p:nvPr>
        </p:nvSpPr>
        <p:spPr>
          <a:xfrm>
            <a:off x="707930" y="1044578"/>
            <a:ext cx="7686000" cy="784222"/>
          </a:xfrm>
          <a:prstGeom prst="rect">
            <a:avLst/>
          </a:prstGeom>
        </p:spPr>
        <p:txBody>
          <a:bodyPr spcFirstLastPara="1" wrap="square" lIns="91425" tIns="91425" rIns="91425" bIns="91425" anchor="t" anchorCtr="0">
            <a:noAutofit/>
          </a:bodyPr>
          <a:lstStyle/>
          <a:p>
            <a:pPr marL="76200" indent="0">
              <a:buNone/>
            </a:pPr>
            <a:r>
              <a:rPr lang="en-US" sz="1600" dirty="0"/>
              <a:t>With these categories in place, the statistics of the number of observations/games for each of the game modes are as follows:</a:t>
            </a:r>
            <a:endParaRPr lang="en-US" sz="16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aphicFrame>
        <p:nvGraphicFramePr>
          <p:cNvPr id="6" name="Table 5"/>
          <p:cNvGraphicFramePr>
            <a:graphicFrameLocks noGrp="1"/>
          </p:cNvGraphicFramePr>
          <p:nvPr>
            <p:extLst>
              <p:ext uri="{D42A27DB-BD31-4B8C-83A1-F6EECF244321}">
                <p14:modId xmlns:p14="http://schemas.microsoft.com/office/powerpoint/2010/main" val="2096906729"/>
              </p:ext>
            </p:extLst>
          </p:nvPr>
        </p:nvGraphicFramePr>
        <p:xfrm>
          <a:off x="272376" y="1841770"/>
          <a:ext cx="8651130" cy="2595880"/>
        </p:xfrm>
        <a:graphic>
          <a:graphicData uri="http://schemas.openxmlformats.org/drawingml/2006/table">
            <a:tbl>
              <a:tblPr firstRow="1" bandRow="1">
                <a:tableStyleId>{3C2FFA5D-87B4-456A-9821-1D502468CF0F}</a:tableStyleId>
              </a:tblPr>
              <a:tblGrid>
                <a:gridCol w="959821">
                  <a:extLst>
                    <a:ext uri="{9D8B030D-6E8A-4147-A177-3AD203B41FA5}">
                      <a16:colId xmlns:a16="http://schemas.microsoft.com/office/drawing/2014/main" val="30170103"/>
                    </a:ext>
                  </a:extLst>
                </a:gridCol>
                <a:gridCol w="1159882">
                  <a:extLst>
                    <a:ext uri="{9D8B030D-6E8A-4147-A177-3AD203B41FA5}">
                      <a16:colId xmlns:a16="http://schemas.microsoft.com/office/drawing/2014/main" val="1526573809"/>
                    </a:ext>
                  </a:extLst>
                </a:gridCol>
                <a:gridCol w="816537">
                  <a:extLst>
                    <a:ext uri="{9D8B030D-6E8A-4147-A177-3AD203B41FA5}">
                      <a16:colId xmlns:a16="http://schemas.microsoft.com/office/drawing/2014/main" val="3644379796"/>
                    </a:ext>
                  </a:extLst>
                </a:gridCol>
                <a:gridCol w="847750">
                  <a:extLst>
                    <a:ext uri="{9D8B030D-6E8A-4147-A177-3AD203B41FA5}">
                      <a16:colId xmlns:a16="http://schemas.microsoft.com/office/drawing/2014/main" val="93417356"/>
                    </a:ext>
                  </a:extLst>
                </a:gridCol>
                <a:gridCol w="1159882">
                  <a:extLst>
                    <a:ext uri="{9D8B030D-6E8A-4147-A177-3AD203B41FA5}">
                      <a16:colId xmlns:a16="http://schemas.microsoft.com/office/drawing/2014/main" val="787589711"/>
                    </a:ext>
                  </a:extLst>
                </a:gridCol>
                <a:gridCol w="816537">
                  <a:extLst>
                    <a:ext uri="{9D8B030D-6E8A-4147-A177-3AD203B41FA5}">
                      <a16:colId xmlns:a16="http://schemas.microsoft.com/office/drawing/2014/main" val="1355241544"/>
                    </a:ext>
                  </a:extLst>
                </a:gridCol>
                <a:gridCol w="847750">
                  <a:extLst>
                    <a:ext uri="{9D8B030D-6E8A-4147-A177-3AD203B41FA5}">
                      <a16:colId xmlns:a16="http://schemas.microsoft.com/office/drawing/2014/main" val="3640270676"/>
                    </a:ext>
                  </a:extLst>
                </a:gridCol>
                <a:gridCol w="1159882">
                  <a:extLst>
                    <a:ext uri="{9D8B030D-6E8A-4147-A177-3AD203B41FA5}">
                      <a16:colId xmlns:a16="http://schemas.microsoft.com/office/drawing/2014/main" val="1537421432"/>
                    </a:ext>
                  </a:extLst>
                </a:gridCol>
                <a:gridCol w="883089">
                  <a:extLst>
                    <a:ext uri="{9D8B030D-6E8A-4147-A177-3AD203B41FA5}">
                      <a16:colId xmlns:a16="http://schemas.microsoft.com/office/drawing/2014/main" val="4122276650"/>
                    </a:ext>
                  </a:extLst>
                </a:gridCol>
              </a:tblGrid>
              <a:tr h="370840">
                <a:tc>
                  <a:txBody>
                    <a:bodyPr/>
                    <a:lstStyle/>
                    <a:p>
                      <a:r>
                        <a:rPr lang="en-US" sz="900" dirty="0" smtClean="0"/>
                        <a:t>Game Mode</a:t>
                      </a:r>
                      <a:endParaRPr lang="en-US" sz="900" dirty="0"/>
                    </a:p>
                  </a:txBody>
                  <a:tcPr/>
                </a:tc>
                <a:tc>
                  <a:txBody>
                    <a:bodyPr/>
                    <a:lstStyle/>
                    <a:p>
                      <a:r>
                        <a:rPr lang="en-US" sz="900" dirty="0" smtClean="0"/>
                        <a:t># of Observations</a:t>
                      </a:r>
                      <a:endParaRPr lang="en-US" sz="900" dirty="0"/>
                    </a:p>
                  </a:txBody>
                  <a:tcPr/>
                </a:tc>
                <a:tc>
                  <a:txBody>
                    <a:bodyPr/>
                    <a:lstStyle/>
                    <a:p>
                      <a:r>
                        <a:rPr lang="en-US" sz="900" dirty="0" smtClean="0"/>
                        <a:t># of Games</a:t>
                      </a:r>
                      <a:endParaRPr lang="en-US" sz="900" dirty="0"/>
                    </a:p>
                  </a:txBody>
                  <a:tcPr>
                    <a:lnR w="12700" cap="flat" cmpd="sng" algn="ctr">
                      <a:solidFill>
                        <a:schemeClr val="tx1"/>
                      </a:solidFill>
                      <a:prstDash val="solid"/>
                      <a:round/>
                      <a:headEnd type="none" w="med" len="med"/>
                      <a:tailEnd type="none" w="med" len="med"/>
                    </a:lnR>
                  </a:tcPr>
                </a:tc>
                <a:tc>
                  <a:txBody>
                    <a:bodyPr/>
                    <a:lstStyle/>
                    <a:p>
                      <a:r>
                        <a:rPr lang="en-US" sz="900" dirty="0" smtClean="0"/>
                        <a:t>Game Mode</a:t>
                      </a:r>
                      <a:endParaRPr lang="en-US" sz="900" dirty="0"/>
                    </a:p>
                  </a:txBody>
                  <a:tcPr>
                    <a:lnL w="12700" cap="flat" cmpd="sng" algn="ctr">
                      <a:solidFill>
                        <a:schemeClr val="tx1"/>
                      </a:solidFill>
                      <a:prstDash val="solid"/>
                      <a:round/>
                      <a:headEnd type="none" w="med" len="med"/>
                      <a:tailEnd type="none" w="med" len="med"/>
                    </a:lnL>
                  </a:tcPr>
                </a:tc>
                <a:tc>
                  <a:txBody>
                    <a:bodyPr/>
                    <a:lstStyle/>
                    <a:p>
                      <a:r>
                        <a:rPr lang="en-US" sz="900" dirty="0" smtClean="0"/>
                        <a:t># of Observations</a:t>
                      </a:r>
                      <a:endParaRPr lang="en-US" sz="900" dirty="0"/>
                    </a:p>
                  </a:txBody>
                  <a:tcPr/>
                </a:tc>
                <a:tc>
                  <a:txBody>
                    <a:bodyPr/>
                    <a:lstStyle/>
                    <a:p>
                      <a:r>
                        <a:rPr lang="en-US" sz="900" dirty="0" smtClean="0"/>
                        <a:t># of Games</a:t>
                      </a:r>
                      <a:endParaRPr lang="en-US" sz="900" dirty="0"/>
                    </a:p>
                  </a:txBody>
                  <a:tcPr>
                    <a:lnR w="12700" cap="flat" cmpd="sng" algn="ctr">
                      <a:solidFill>
                        <a:schemeClr val="tx1"/>
                      </a:solidFill>
                      <a:prstDash val="solid"/>
                      <a:round/>
                      <a:headEnd type="none" w="med" len="med"/>
                      <a:tailEnd type="none" w="med" len="med"/>
                    </a:lnR>
                  </a:tcPr>
                </a:tc>
                <a:tc>
                  <a:txBody>
                    <a:bodyPr/>
                    <a:lstStyle/>
                    <a:p>
                      <a:r>
                        <a:rPr lang="en-US" sz="900" dirty="0" smtClean="0"/>
                        <a:t>Game Mode</a:t>
                      </a:r>
                      <a:endParaRPr lang="en-US" sz="900" dirty="0"/>
                    </a:p>
                  </a:txBody>
                  <a:tcPr>
                    <a:lnL w="12700" cap="flat" cmpd="sng" algn="ctr">
                      <a:solidFill>
                        <a:schemeClr val="tx1"/>
                      </a:solidFill>
                      <a:prstDash val="solid"/>
                      <a:round/>
                      <a:headEnd type="none" w="med" len="med"/>
                      <a:tailEnd type="none" w="med" len="med"/>
                    </a:lnL>
                  </a:tcPr>
                </a:tc>
                <a:tc>
                  <a:txBody>
                    <a:bodyPr/>
                    <a:lstStyle/>
                    <a:p>
                      <a:r>
                        <a:rPr lang="en-US" sz="900" dirty="0" smtClean="0"/>
                        <a:t># of Observations</a:t>
                      </a:r>
                      <a:endParaRPr lang="en-US" sz="900" dirty="0"/>
                    </a:p>
                  </a:txBody>
                  <a:tcPr/>
                </a:tc>
                <a:tc>
                  <a:txBody>
                    <a:bodyPr/>
                    <a:lstStyle/>
                    <a:p>
                      <a:r>
                        <a:rPr lang="en-US" sz="900" dirty="0" smtClean="0"/>
                        <a:t># of Games</a:t>
                      </a:r>
                      <a:endParaRPr lang="en-US" sz="900" dirty="0"/>
                    </a:p>
                  </a:txBody>
                  <a:tcPr/>
                </a:tc>
                <a:extLst>
                  <a:ext uri="{0D108BD9-81ED-4DB2-BD59-A6C34878D82A}">
                    <a16:rowId xmlns:a16="http://schemas.microsoft.com/office/drawing/2014/main" val="2557908309"/>
                  </a:ext>
                </a:extLst>
              </a:tr>
              <a:tr h="370840">
                <a:tc>
                  <a:txBody>
                    <a:bodyPr/>
                    <a:lstStyle/>
                    <a:p>
                      <a:r>
                        <a:rPr lang="en-US" sz="900" dirty="0" smtClean="0"/>
                        <a:t>Solo</a:t>
                      </a:r>
                      <a:endParaRPr lang="en-US" sz="900" dirty="0"/>
                    </a:p>
                  </a:txBody>
                  <a:tcPr/>
                </a:tc>
                <a:tc>
                  <a:txBody>
                    <a:bodyPr/>
                    <a:lstStyle/>
                    <a:p>
                      <a:r>
                        <a:rPr lang="en-US" sz="900" dirty="0" smtClean="0"/>
                        <a:t>181943</a:t>
                      </a:r>
                      <a:endParaRPr lang="en-US" sz="900" dirty="0"/>
                    </a:p>
                  </a:txBody>
                  <a:tcPr/>
                </a:tc>
                <a:tc>
                  <a:txBody>
                    <a:bodyPr/>
                    <a:lstStyle/>
                    <a:p>
                      <a:r>
                        <a:rPr lang="en-US" sz="900" dirty="0" smtClean="0"/>
                        <a:t>2297</a:t>
                      </a:r>
                      <a:endParaRPr lang="en-US" sz="900" dirty="0"/>
                    </a:p>
                  </a:txBody>
                  <a:tcPr>
                    <a:lnR w="12700" cap="flat" cmpd="sng" algn="ctr">
                      <a:solidFill>
                        <a:schemeClr val="tx1"/>
                      </a:solidFill>
                      <a:prstDash val="solid"/>
                      <a:round/>
                      <a:headEnd type="none" w="med" len="med"/>
                      <a:tailEnd type="none" w="med" len="med"/>
                    </a:lnR>
                  </a:tcPr>
                </a:tc>
                <a:tc>
                  <a:txBody>
                    <a:bodyPr/>
                    <a:lstStyle/>
                    <a:p>
                      <a:r>
                        <a:rPr lang="en-US" sz="900" dirty="0" smtClean="0"/>
                        <a:t>Normal</a:t>
                      </a:r>
                      <a:r>
                        <a:rPr lang="en-US" sz="900" baseline="0" dirty="0" smtClean="0"/>
                        <a:t> Squad FPP</a:t>
                      </a:r>
                      <a:endParaRPr lang="en-US" sz="900" dirty="0"/>
                    </a:p>
                  </a:txBody>
                  <a:tcPr>
                    <a:lnL w="12700" cap="flat" cmpd="sng" algn="ctr">
                      <a:solidFill>
                        <a:schemeClr val="tx1"/>
                      </a:solidFill>
                      <a:prstDash val="solid"/>
                      <a:round/>
                      <a:headEnd type="none" w="med" len="med"/>
                      <a:tailEnd type="none" w="med" len="med"/>
                    </a:lnL>
                  </a:tcPr>
                </a:tc>
                <a:tc>
                  <a:txBody>
                    <a:bodyPr/>
                    <a:lstStyle/>
                    <a:p>
                      <a:r>
                        <a:rPr lang="en-US" sz="900" dirty="0" smtClean="0"/>
                        <a:t>17174</a:t>
                      </a:r>
                      <a:endParaRPr lang="en-US" sz="900" dirty="0"/>
                    </a:p>
                  </a:txBody>
                  <a:tcPr/>
                </a:tc>
                <a:tc>
                  <a:txBody>
                    <a:bodyPr/>
                    <a:lstStyle/>
                    <a:p>
                      <a:r>
                        <a:rPr lang="en-US" sz="900" dirty="0" smtClean="0"/>
                        <a:t>358</a:t>
                      </a:r>
                      <a:endParaRPr lang="en-US" sz="900" dirty="0"/>
                    </a:p>
                  </a:txBody>
                  <a:tcPr>
                    <a:lnR w="12700" cap="flat" cmpd="sng" algn="ctr">
                      <a:solidFill>
                        <a:schemeClr val="tx1"/>
                      </a:solidFill>
                      <a:prstDash val="solid"/>
                      <a:round/>
                      <a:headEnd type="none" w="med" len="med"/>
                      <a:tailEnd type="none" w="med" len="med"/>
                    </a:lnR>
                  </a:tcPr>
                </a:tc>
                <a:tc>
                  <a:txBody>
                    <a:bodyPr/>
                    <a:lstStyle/>
                    <a:p>
                      <a:r>
                        <a:rPr lang="en-US" sz="900" dirty="0" smtClean="0"/>
                        <a:t>Normal</a:t>
                      </a:r>
                      <a:r>
                        <a:rPr lang="en-US" sz="900" baseline="0" dirty="0" smtClean="0"/>
                        <a:t> Duo</a:t>
                      </a:r>
                      <a:endParaRPr lang="en-US" sz="900" dirty="0"/>
                    </a:p>
                  </a:txBody>
                  <a:tcPr>
                    <a:lnL w="12700" cap="flat" cmpd="sng" algn="ctr">
                      <a:solidFill>
                        <a:schemeClr val="tx1"/>
                      </a:solidFill>
                      <a:prstDash val="solid"/>
                      <a:round/>
                      <a:headEnd type="none" w="med" len="med"/>
                      <a:tailEnd type="none" w="med" len="med"/>
                    </a:lnL>
                  </a:tcPr>
                </a:tc>
                <a:tc>
                  <a:txBody>
                    <a:bodyPr/>
                    <a:lstStyle/>
                    <a:p>
                      <a:r>
                        <a:rPr lang="en-US" sz="900" dirty="0" smtClean="0"/>
                        <a:t>199</a:t>
                      </a:r>
                      <a:endParaRPr lang="en-US" sz="900" dirty="0"/>
                    </a:p>
                  </a:txBody>
                  <a:tcPr/>
                </a:tc>
                <a:tc>
                  <a:txBody>
                    <a:bodyPr/>
                    <a:lstStyle/>
                    <a:p>
                      <a:r>
                        <a:rPr lang="en-US" sz="900" dirty="0" smtClean="0"/>
                        <a:t>12</a:t>
                      </a:r>
                      <a:endParaRPr lang="en-US" sz="900" dirty="0"/>
                    </a:p>
                  </a:txBody>
                  <a:tcPr/>
                </a:tc>
                <a:extLst>
                  <a:ext uri="{0D108BD9-81ED-4DB2-BD59-A6C34878D82A}">
                    <a16:rowId xmlns:a16="http://schemas.microsoft.com/office/drawing/2014/main" val="3906481676"/>
                  </a:ext>
                </a:extLst>
              </a:tr>
              <a:tr h="370840">
                <a:tc>
                  <a:txBody>
                    <a:bodyPr/>
                    <a:lstStyle/>
                    <a:p>
                      <a:r>
                        <a:rPr lang="en-US" sz="900" dirty="0" smtClean="0"/>
                        <a:t>Solo-FPP</a:t>
                      </a:r>
                      <a:endParaRPr lang="en-US" sz="900" dirty="0"/>
                    </a:p>
                  </a:txBody>
                  <a:tcPr/>
                </a:tc>
                <a:tc>
                  <a:txBody>
                    <a:bodyPr/>
                    <a:lstStyle/>
                    <a:p>
                      <a:r>
                        <a:rPr lang="en-US" sz="900" dirty="0" smtClean="0"/>
                        <a:t>536762</a:t>
                      </a:r>
                      <a:endParaRPr lang="en-US" sz="900" dirty="0"/>
                    </a:p>
                  </a:txBody>
                  <a:tcPr/>
                </a:tc>
                <a:tc>
                  <a:txBody>
                    <a:bodyPr/>
                    <a:lstStyle/>
                    <a:p>
                      <a:r>
                        <a:rPr lang="en-US" sz="900" dirty="0" smtClean="0"/>
                        <a:t>5679</a:t>
                      </a:r>
                      <a:endParaRPr lang="en-US" sz="900" dirty="0"/>
                    </a:p>
                  </a:txBody>
                  <a:tcPr>
                    <a:lnR w="12700" cap="flat" cmpd="sng" algn="ctr">
                      <a:solidFill>
                        <a:schemeClr val="tx1"/>
                      </a:solidFill>
                      <a:prstDash val="solid"/>
                      <a:round/>
                      <a:headEnd type="none" w="med" len="med"/>
                      <a:tailEnd type="none" w="med" len="med"/>
                    </a:lnR>
                  </a:tcPr>
                </a:tc>
                <a:tc>
                  <a:txBody>
                    <a:bodyPr/>
                    <a:lstStyle/>
                    <a:p>
                      <a:r>
                        <a:rPr lang="en-US" sz="900" dirty="0" smtClean="0"/>
                        <a:t>Crash FPP</a:t>
                      </a:r>
                      <a:endParaRPr lang="en-US" sz="900" dirty="0"/>
                    </a:p>
                  </a:txBody>
                  <a:tcPr>
                    <a:lnL w="12700" cap="flat" cmpd="sng" algn="ctr">
                      <a:solidFill>
                        <a:schemeClr val="tx1"/>
                      </a:solidFill>
                      <a:prstDash val="solid"/>
                      <a:round/>
                      <a:headEnd type="none" w="med" len="med"/>
                      <a:tailEnd type="none" w="med" len="med"/>
                    </a:lnL>
                  </a:tcPr>
                </a:tc>
                <a:tc>
                  <a:txBody>
                    <a:bodyPr/>
                    <a:lstStyle/>
                    <a:p>
                      <a:r>
                        <a:rPr lang="en-US" sz="900" dirty="0" smtClean="0"/>
                        <a:t>6287</a:t>
                      </a:r>
                      <a:endParaRPr lang="en-US" sz="900" dirty="0"/>
                    </a:p>
                  </a:txBody>
                  <a:tcPr/>
                </a:tc>
                <a:tc>
                  <a:txBody>
                    <a:bodyPr/>
                    <a:lstStyle/>
                    <a:p>
                      <a:r>
                        <a:rPr lang="en-US" sz="900" dirty="0" smtClean="0"/>
                        <a:t>73</a:t>
                      </a:r>
                      <a:endParaRPr lang="en-US" sz="900" dirty="0"/>
                    </a:p>
                  </a:txBody>
                  <a:tcPr>
                    <a:lnR w="12700" cap="flat" cmpd="sng" algn="ctr">
                      <a:solidFill>
                        <a:schemeClr val="tx1"/>
                      </a:solidFill>
                      <a:prstDash val="solid"/>
                      <a:round/>
                      <a:headEnd type="none" w="med" len="med"/>
                      <a:tailEnd type="none" w="med" len="med"/>
                    </a:lnR>
                  </a:tcPr>
                </a:tc>
                <a:tc>
                  <a:txBody>
                    <a:bodyPr/>
                    <a:lstStyle/>
                    <a:p>
                      <a:r>
                        <a:rPr lang="en-US" sz="900" dirty="0" smtClean="0"/>
                        <a:t>Normal Squad</a:t>
                      </a:r>
                      <a:endParaRPr lang="en-US" sz="900" dirty="0"/>
                    </a:p>
                  </a:txBody>
                  <a:tcPr>
                    <a:lnL w="12700" cap="flat" cmpd="sng" algn="ctr">
                      <a:solidFill>
                        <a:schemeClr val="tx1"/>
                      </a:solidFill>
                      <a:prstDash val="solid"/>
                      <a:round/>
                      <a:headEnd type="none" w="med" len="med"/>
                      <a:tailEnd type="none" w="med" len="med"/>
                    </a:lnL>
                  </a:tcPr>
                </a:tc>
                <a:tc>
                  <a:txBody>
                    <a:bodyPr/>
                    <a:lstStyle/>
                    <a:p>
                      <a:r>
                        <a:rPr lang="en-US" sz="900" dirty="0" smtClean="0"/>
                        <a:t>516</a:t>
                      </a:r>
                      <a:endParaRPr lang="en-US" sz="900" dirty="0"/>
                    </a:p>
                  </a:txBody>
                  <a:tcPr/>
                </a:tc>
                <a:tc>
                  <a:txBody>
                    <a:bodyPr/>
                    <a:lstStyle/>
                    <a:p>
                      <a:r>
                        <a:rPr lang="en-US" sz="900" dirty="0" smtClean="0"/>
                        <a:t>16</a:t>
                      </a:r>
                      <a:endParaRPr lang="en-US" sz="900" dirty="0"/>
                    </a:p>
                  </a:txBody>
                  <a:tcPr/>
                </a:tc>
                <a:extLst>
                  <a:ext uri="{0D108BD9-81ED-4DB2-BD59-A6C34878D82A}">
                    <a16:rowId xmlns:a16="http://schemas.microsoft.com/office/drawing/2014/main" val="3350420408"/>
                  </a:ext>
                </a:extLst>
              </a:tr>
              <a:tr h="370840">
                <a:tc>
                  <a:txBody>
                    <a:bodyPr/>
                    <a:lstStyle/>
                    <a:p>
                      <a:r>
                        <a:rPr lang="en-US" sz="900" dirty="0" smtClean="0"/>
                        <a:t>Duo</a:t>
                      </a:r>
                    </a:p>
                    <a:p>
                      <a:endParaRPr lang="en-US" sz="900" dirty="0"/>
                    </a:p>
                  </a:txBody>
                  <a:tcPr/>
                </a:tc>
                <a:tc>
                  <a:txBody>
                    <a:bodyPr/>
                    <a:lstStyle/>
                    <a:p>
                      <a:r>
                        <a:rPr lang="en-US" sz="900" dirty="0" smtClean="0"/>
                        <a:t>313591</a:t>
                      </a:r>
                      <a:endParaRPr lang="en-US" sz="900" dirty="0"/>
                    </a:p>
                  </a:txBody>
                  <a:tcPr/>
                </a:tc>
                <a:tc>
                  <a:txBody>
                    <a:bodyPr/>
                    <a:lstStyle/>
                    <a:p>
                      <a:r>
                        <a:rPr lang="en-US" sz="900" dirty="0" smtClean="0"/>
                        <a:t>3356</a:t>
                      </a:r>
                      <a:endParaRPr lang="en-US" sz="900" dirty="0"/>
                    </a:p>
                  </a:txBody>
                  <a:tcPr>
                    <a:lnR w="12700" cap="flat" cmpd="sng" algn="ctr">
                      <a:solidFill>
                        <a:schemeClr val="tx1"/>
                      </a:solidFill>
                      <a:prstDash val="solid"/>
                      <a:round/>
                      <a:headEnd type="none" w="med" len="med"/>
                      <a:tailEnd type="none" w="med" len="med"/>
                    </a:lnR>
                  </a:tcPr>
                </a:tc>
                <a:tc>
                  <a:txBody>
                    <a:bodyPr/>
                    <a:lstStyle/>
                    <a:p>
                      <a:r>
                        <a:rPr lang="en-US" sz="900" dirty="0" smtClean="0"/>
                        <a:t>Flare</a:t>
                      </a:r>
                      <a:r>
                        <a:rPr lang="en-US" sz="900" baseline="0" dirty="0" smtClean="0"/>
                        <a:t> TPP</a:t>
                      </a:r>
                      <a:endParaRPr lang="en-US" sz="900" dirty="0"/>
                    </a:p>
                  </a:txBody>
                  <a:tcPr>
                    <a:lnL w="12700" cap="flat" cmpd="sng" algn="ctr">
                      <a:solidFill>
                        <a:schemeClr val="tx1"/>
                      </a:solidFill>
                      <a:prstDash val="solid"/>
                      <a:round/>
                      <a:headEnd type="none" w="med" len="med"/>
                      <a:tailEnd type="none" w="med" len="med"/>
                    </a:lnL>
                  </a:tcPr>
                </a:tc>
                <a:tc>
                  <a:txBody>
                    <a:bodyPr/>
                    <a:lstStyle/>
                    <a:p>
                      <a:r>
                        <a:rPr lang="en-US" sz="900" dirty="0" smtClean="0"/>
                        <a:t>2505</a:t>
                      </a:r>
                      <a:endParaRPr lang="en-US" sz="900" dirty="0"/>
                    </a:p>
                  </a:txBody>
                  <a:tcPr/>
                </a:tc>
                <a:tc>
                  <a:txBody>
                    <a:bodyPr/>
                    <a:lstStyle/>
                    <a:p>
                      <a:r>
                        <a:rPr lang="en-US" sz="900" dirty="0" smtClean="0"/>
                        <a:t>29</a:t>
                      </a:r>
                      <a:endParaRPr lang="en-US" sz="900" dirty="0"/>
                    </a:p>
                  </a:txBody>
                  <a:tcPr>
                    <a:lnR w="12700" cap="flat" cmpd="sng" algn="ctr">
                      <a:solidFill>
                        <a:schemeClr val="tx1"/>
                      </a:solidFill>
                      <a:prstDash val="solid"/>
                      <a:round/>
                      <a:headEnd type="none" w="med" len="med"/>
                      <a:tailEnd type="none" w="med" len="med"/>
                    </a:lnR>
                  </a:tcPr>
                </a:tc>
                <a:tc>
                  <a:txBody>
                    <a:bodyPr/>
                    <a:lstStyle/>
                    <a:p>
                      <a:r>
                        <a:rPr lang="en-US" sz="900" dirty="0" smtClean="0"/>
                        <a:t>Crash TPP</a:t>
                      </a:r>
                      <a:endParaRPr lang="en-US" sz="900" dirty="0"/>
                    </a:p>
                  </a:txBody>
                  <a:tcPr>
                    <a:lnL w="12700" cap="flat" cmpd="sng" algn="ctr">
                      <a:solidFill>
                        <a:schemeClr val="tx1"/>
                      </a:solidFill>
                      <a:prstDash val="solid"/>
                      <a:round/>
                      <a:headEnd type="none" w="med" len="med"/>
                      <a:tailEnd type="none" w="med" len="med"/>
                    </a:lnL>
                  </a:tcPr>
                </a:tc>
                <a:tc>
                  <a:txBody>
                    <a:bodyPr/>
                    <a:lstStyle/>
                    <a:p>
                      <a:r>
                        <a:rPr lang="en-US" sz="900" dirty="0" smtClean="0"/>
                        <a:t>371</a:t>
                      </a:r>
                      <a:endParaRPr lang="en-US" sz="900" dirty="0"/>
                    </a:p>
                  </a:txBody>
                  <a:tcPr/>
                </a:tc>
                <a:tc>
                  <a:txBody>
                    <a:bodyPr/>
                    <a:lstStyle/>
                    <a:p>
                      <a:r>
                        <a:rPr lang="en-US" sz="900" dirty="0" smtClean="0"/>
                        <a:t>5</a:t>
                      </a:r>
                      <a:endParaRPr lang="en-US" sz="900" dirty="0"/>
                    </a:p>
                  </a:txBody>
                  <a:tcPr/>
                </a:tc>
                <a:extLst>
                  <a:ext uri="{0D108BD9-81ED-4DB2-BD59-A6C34878D82A}">
                    <a16:rowId xmlns:a16="http://schemas.microsoft.com/office/drawing/2014/main" val="2060577554"/>
                  </a:ext>
                </a:extLst>
              </a:tr>
              <a:tr h="370840">
                <a:tc>
                  <a:txBody>
                    <a:bodyPr/>
                    <a:lstStyle/>
                    <a:p>
                      <a:r>
                        <a:rPr lang="en-US" sz="900" dirty="0" smtClean="0"/>
                        <a:t>Duo-FPP</a:t>
                      </a:r>
                      <a:endParaRPr lang="en-US" sz="900" dirty="0"/>
                    </a:p>
                  </a:txBody>
                  <a:tcPr/>
                </a:tc>
                <a:tc>
                  <a:txBody>
                    <a:bodyPr/>
                    <a:lstStyle/>
                    <a:p>
                      <a:r>
                        <a:rPr lang="en-US" sz="900" dirty="0" smtClean="0"/>
                        <a:t>996691</a:t>
                      </a:r>
                      <a:endParaRPr lang="en-US" sz="900" dirty="0"/>
                    </a:p>
                  </a:txBody>
                  <a:tcPr/>
                </a:tc>
                <a:tc>
                  <a:txBody>
                    <a:bodyPr/>
                    <a:lstStyle/>
                    <a:p>
                      <a:r>
                        <a:rPr lang="en-US" sz="900" dirty="0" smtClean="0"/>
                        <a:t>10620</a:t>
                      </a:r>
                      <a:endParaRPr lang="en-US" sz="900" dirty="0"/>
                    </a:p>
                  </a:txBody>
                  <a:tcPr>
                    <a:lnR w="12700" cap="flat" cmpd="sng" algn="ctr">
                      <a:solidFill>
                        <a:schemeClr val="tx1"/>
                      </a:solidFill>
                      <a:prstDash val="solid"/>
                      <a:round/>
                      <a:headEnd type="none" w="med" len="med"/>
                      <a:tailEnd type="none" w="med" len="med"/>
                    </a:lnR>
                  </a:tcPr>
                </a:tc>
                <a:tc>
                  <a:txBody>
                    <a:bodyPr/>
                    <a:lstStyle/>
                    <a:p>
                      <a:r>
                        <a:rPr lang="en-US" sz="900" dirty="0" smtClean="0"/>
                        <a:t>Normal</a:t>
                      </a:r>
                      <a:r>
                        <a:rPr lang="en-US" sz="900" baseline="0" dirty="0" smtClean="0"/>
                        <a:t> </a:t>
                      </a:r>
                      <a:r>
                        <a:rPr lang="en-US" sz="900" dirty="0" smtClean="0"/>
                        <a:t>Solo</a:t>
                      </a:r>
                      <a:r>
                        <a:rPr lang="en-US" sz="900" baseline="0" dirty="0" smtClean="0"/>
                        <a:t> </a:t>
                      </a:r>
                      <a:r>
                        <a:rPr lang="en-US" sz="900" dirty="0" smtClean="0"/>
                        <a:t>FPP</a:t>
                      </a:r>
                      <a:endParaRPr lang="en-US" sz="900" dirty="0"/>
                    </a:p>
                  </a:txBody>
                  <a:tcPr>
                    <a:lnL w="12700" cap="flat" cmpd="sng" algn="ctr">
                      <a:solidFill>
                        <a:schemeClr val="tx1"/>
                      </a:solidFill>
                      <a:prstDash val="solid"/>
                      <a:round/>
                      <a:headEnd type="none" w="med" len="med"/>
                      <a:tailEnd type="none" w="med" len="med"/>
                    </a:lnL>
                  </a:tcPr>
                </a:tc>
                <a:tc>
                  <a:txBody>
                    <a:bodyPr/>
                    <a:lstStyle/>
                    <a:p>
                      <a:r>
                        <a:rPr lang="en-US" sz="900" dirty="0" smtClean="0"/>
                        <a:t>1682</a:t>
                      </a:r>
                      <a:endParaRPr lang="en-US" sz="900" dirty="0"/>
                    </a:p>
                  </a:txBody>
                  <a:tcPr/>
                </a:tc>
                <a:tc>
                  <a:txBody>
                    <a:bodyPr/>
                    <a:lstStyle/>
                    <a:p>
                      <a:r>
                        <a:rPr lang="en-US" sz="900" dirty="0" smtClean="0"/>
                        <a:t>96</a:t>
                      </a:r>
                      <a:endParaRPr lang="en-US" sz="900" dirty="0"/>
                    </a:p>
                  </a:txBody>
                  <a:tcPr>
                    <a:lnR w="12700" cap="flat" cmpd="sng" algn="ctr">
                      <a:solidFill>
                        <a:schemeClr val="tx1"/>
                      </a:solidFill>
                      <a:prstDash val="solid"/>
                      <a:round/>
                      <a:headEnd type="none" w="med" len="med"/>
                      <a:tailEnd type="none" w="med" len="med"/>
                    </a:lnR>
                  </a:tcPr>
                </a:tc>
                <a:tc>
                  <a:txBody>
                    <a:bodyPr/>
                    <a:lstStyle/>
                    <a:p>
                      <a:r>
                        <a:rPr lang="en-US" sz="900" dirty="0" smtClean="0"/>
                        <a:t>Normal Solo</a:t>
                      </a:r>
                      <a:endParaRPr lang="en-US" sz="900" dirty="0"/>
                    </a:p>
                  </a:txBody>
                  <a:tcPr>
                    <a:lnL w="12700" cap="flat" cmpd="sng" algn="ctr">
                      <a:solidFill>
                        <a:schemeClr val="tx1"/>
                      </a:solidFill>
                      <a:prstDash val="solid"/>
                      <a:round/>
                      <a:headEnd type="none" w="med" len="med"/>
                      <a:tailEnd type="none" w="med" len="med"/>
                    </a:lnL>
                  </a:tcPr>
                </a:tc>
                <a:tc>
                  <a:txBody>
                    <a:bodyPr/>
                    <a:lstStyle/>
                    <a:p>
                      <a:r>
                        <a:rPr lang="en-US" sz="900" dirty="0" smtClean="0"/>
                        <a:t>326</a:t>
                      </a:r>
                      <a:endParaRPr lang="en-US" sz="900" dirty="0"/>
                    </a:p>
                  </a:txBody>
                  <a:tcPr/>
                </a:tc>
                <a:tc>
                  <a:txBody>
                    <a:bodyPr/>
                    <a:lstStyle/>
                    <a:p>
                      <a:r>
                        <a:rPr lang="en-US" sz="900" dirty="0" smtClean="0"/>
                        <a:t>23</a:t>
                      </a:r>
                      <a:endParaRPr lang="en-US" sz="900" dirty="0"/>
                    </a:p>
                  </a:txBody>
                  <a:tcPr/>
                </a:tc>
                <a:extLst>
                  <a:ext uri="{0D108BD9-81ED-4DB2-BD59-A6C34878D82A}">
                    <a16:rowId xmlns:a16="http://schemas.microsoft.com/office/drawing/2014/main" val="1816670879"/>
                  </a:ext>
                </a:extLst>
              </a:tr>
              <a:tr h="370840">
                <a:tc>
                  <a:txBody>
                    <a:bodyPr/>
                    <a:lstStyle/>
                    <a:p>
                      <a:r>
                        <a:rPr lang="en-US" sz="900" dirty="0" smtClean="0"/>
                        <a:t>Squad</a:t>
                      </a:r>
                      <a:endParaRPr lang="en-US" sz="900" dirty="0"/>
                    </a:p>
                  </a:txBody>
                  <a:tcPr/>
                </a:tc>
                <a:tc>
                  <a:txBody>
                    <a:bodyPr/>
                    <a:lstStyle/>
                    <a:p>
                      <a:r>
                        <a:rPr lang="en-US" sz="900" dirty="0" smtClean="0"/>
                        <a:t>626526</a:t>
                      </a:r>
                      <a:endParaRPr lang="en-US" sz="900" dirty="0"/>
                    </a:p>
                  </a:txBody>
                  <a:tcPr/>
                </a:tc>
                <a:tc>
                  <a:txBody>
                    <a:bodyPr/>
                    <a:lstStyle/>
                    <a:p>
                      <a:r>
                        <a:rPr lang="en-US" sz="900" dirty="0" smtClean="0"/>
                        <a:t>6658</a:t>
                      </a:r>
                      <a:endParaRPr lang="en-US" sz="900" dirty="0"/>
                    </a:p>
                  </a:txBody>
                  <a:tcPr>
                    <a:lnR w="12700" cap="flat" cmpd="sng" algn="ctr">
                      <a:solidFill>
                        <a:schemeClr val="tx1"/>
                      </a:solidFill>
                      <a:prstDash val="solid"/>
                      <a:round/>
                      <a:headEnd type="none" w="med" len="med"/>
                      <a:tailEnd type="none" w="med" len="med"/>
                    </a:lnR>
                  </a:tcPr>
                </a:tc>
                <a:tc>
                  <a:txBody>
                    <a:bodyPr/>
                    <a:lstStyle/>
                    <a:p>
                      <a:r>
                        <a:rPr lang="en-US" sz="900" dirty="0" smtClean="0"/>
                        <a:t>Flare FPP</a:t>
                      </a:r>
                      <a:endParaRPr lang="en-US" sz="900" dirty="0"/>
                    </a:p>
                  </a:txBody>
                  <a:tcPr>
                    <a:lnL w="12700" cap="flat" cmpd="sng" algn="ctr">
                      <a:solidFill>
                        <a:schemeClr val="tx1"/>
                      </a:solidFill>
                      <a:prstDash val="solid"/>
                      <a:round/>
                      <a:headEnd type="none" w="med" len="med"/>
                      <a:tailEnd type="none" w="med" len="med"/>
                    </a:lnL>
                  </a:tcPr>
                </a:tc>
                <a:tc>
                  <a:txBody>
                    <a:bodyPr/>
                    <a:lstStyle/>
                    <a:p>
                      <a:r>
                        <a:rPr lang="en-US" sz="900" dirty="0" smtClean="0"/>
                        <a:t>718</a:t>
                      </a:r>
                      <a:endParaRPr lang="en-US" sz="900" dirty="0"/>
                    </a:p>
                  </a:txBody>
                  <a:tcPr/>
                </a:tc>
                <a:tc>
                  <a:txBody>
                    <a:bodyPr/>
                    <a:lstStyle/>
                    <a:p>
                      <a:r>
                        <a:rPr lang="en-US" sz="900" dirty="0" smtClean="0"/>
                        <a:t>9</a:t>
                      </a:r>
                      <a:endParaRPr lang="en-US" sz="900" dirty="0"/>
                    </a:p>
                  </a:txBody>
                  <a:tcPr>
                    <a:lnR w="12700" cap="flat" cmpd="sng" algn="ctr">
                      <a:solidFill>
                        <a:schemeClr val="tx1"/>
                      </a:solidFill>
                      <a:prstDash val="solid"/>
                      <a:round/>
                      <a:headEnd type="none" w="med" len="med"/>
                      <a:tailEnd type="none" w="med" len="med"/>
                    </a:lnR>
                  </a:tcPr>
                </a:tc>
                <a:tc>
                  <a:txBody>
                    <a:bodyPr/>
                    <a:lstStyle/>
                    <a:p>
                      <a:endParaRPr lang="en-US" sz="900" dirty="0"/>
                    </a:p>
                  </a:txBody>
                  <a:tcPr>
                    <a:lnL w="12700" cap="flat" cmpd="sng" algn="ctr">
                      <a:solidFill>
                        <a:schemeClr val="tx1"/>
                      </a:solidFill>
                      <a:prstDash val="solid"/>
                      <a:round/>
                      <a:headEnd type="none" w="med" len="med"/>
                      <a:tailEnd type="none" w="med" len="med"/>
                    </a:lnL>
                  </a:tcPr>
                </a:tc>
                <a:tc>
                  <a:txBody>
                    <a:bodyPr/>
                    <a:lstStyle/>
                    <a:p>
                      <a:endParaRPr lang="en-US" sz="900"/>
                    </a:p>
                  </a:txBody>
                  <a:tcPr/>
                </a:tc>
                <a:tc>
                  <a:txBody>
                    <a:bodyPr/>
                    <a:lstStyle/>
                    <a:p>
                      <a:endParaRPr lang="en-US" sz="900" dirty="0"/>
                    </a:p>
                  </a:txBody>
                  <a:tcPr/>
                </a:tc>
                <a:extLst>
                  <a:ext uri="{0D108BD9-81ED-4DB2-BD59-A6C34878D82A}">
                    <a16:rowId xmlns:a16="http://schemas.microsoft.com/office/drawing/2014/main" val="1577061853"/>
                  </a:ext>
                </a:extLst>
              </a:tr>
              <a:tr h="370840">
                <a:tc>
                  <a:txBody>
                    <a:bodyPr/>
                    <a:lstStyle/>
                    <a:p>
                      <a:r>
                        <a:rPr lang="en-US" sz="900" dirty="0" smtClean="0"/>
                        <a:t>Squad-FPP</a:t>
                      </a:r>
                      <a:endParaRPr lang="en-US" sz="900" dirty="0"/>
                    </a:p>
                  </a:txBody>
                  <a:tcPr/>
                </a:tc>
                <a:tc>
                  <a:txBody>
                    <a:bodyPr/>
                    <a:lstStyle/>
                    <a:p>
                      <a:r>
                        <a:rPr lang="en-US" sz="900" dirty="0" smtClean="0"/>
                        <a:t>1756186</a:t>
                      </a:r>
                      <a:endParaRPr lang="en-US" sz="900" dirty="0"/>
                    </a:p>
                  </a:txBody>
                  <a:tcPr/>
                </a:tc>
                <a:tc>
                  <a:txBody>
                    <a:bodyPr/>
                    <a:lstStyle/>
                    <a:p>
                      <a:r>
                        <a:rPr lang="en-US" sz="900" dirty="0" smtClean="0"/>
                        <a:t>18576</a:t>
                      </a:r>
                      <a:endParaRPr lang="en-US" sz="900" dirty="0"/>
                    </a:p>
                  </a:txBody>
                  <a:tcPr>
                    <a:lnR w="12700" cap="flat" cmpd="sng" algn="ctr">
                      <a:solidFill>
                        <a:schemeClr val="tx1"/>
                      </a:solidFill>
                      <a:prstDash val="solid"/>
                      <a:round/>
                      <a:headEnd type="none" w="med" len="med"/>
                      <a:tailEnd type="none" w="med" len="med"/>
                    </a:lnR>
                  </a:tcPr>
                </a:tc>
                <a:tc>
                  <a:txBody>
                    <a:bodyPr/>
                    <a:lstStyle/>
                    <a:p>
                      <a:r>
                        <a:rPr lang="en-US" sz="900" dirty="0" smtClean="0"/>
                        <a:t>Normal</a:t>
                      </a:r>
                      <a:r>
                        <a:rPr lang="en-US" sz="900" baseline="0" dirty="0" smtClean="0"/>
                        <a:t> </a:t>
                      </a:r>
                      <a:r>
                        <a:rPr lang="en-US" sz="900" dirty="0" smtClean="0"/>
                        <a:t>Duo FPP</a:t>
                      </a:r>
                      <a:endParaRPr lang="en-US" sz="900" dirty="0"/>
                    </a:p>
                  </a:txBody>
                  <a:tcPr>
                    <a:lnL w="12700" cap="flat" cmpd="sng" algn="ctr">
                      <a:solidFill>
                        <a:schemeClr val="tx1"/>
                      </a:solidFill>
                      <a:prstDash val="solid"/>
                      <a:round/>
                      <a:headEnd type="none" w="med" len="med"/>
                      <a:tailEnd type="none" w="med" len="med"/>
                    </a:lnL>
                  </a:tcPr>
                </a:tc>
                <a:tc>
                  <a:txBody>
                    <a:bodyPr/>
                    <a:lstStyle/>
                    <a:p>
                      <a:r>
                        <a:rPr lang="en-US" sz="900" dirty="0" smtClean="0"/>
                        <a:t>5489</a:t>
                      </a:r>
                      <a:endParaRPr lang="en-US" sz="900" dirty="0"/>
                    </a:p>
                  </a:txBody>
                  <a:tcPr/>
                </a:tc>
                <a:tc>
                  <a:txBody>
                    <a:bodyPr/>
                    <a:lstStyle/>
                    <a:p>
                      <a:r>
                        <a:rPr lang="en-US" sz="900" dirty="0" smtClean="0"/>
                        <a:t>158</a:t>
                      </a:r>
                      <a:endParaRPr lang="en-US" sz="900" dirty="0"/>
                    </a:p>
                  </a:txBody>
                  <a:tcPr>
                    <a:lnR w="12700" cap="flat" cmpd="sng" algn="ctr">
                      <a:solidFill>
                        <a:schemeClr val="tx1"/>
                      </a:solidFill>
                      <a:prstDash val="solid"/>
                      <a:round/>
                      <a:headEnd type="none" w="med" len="med"/>
                      <a:tailEnd type="none" w="med" len="med"/>
                    </a:lnR>
                  </a:tcPr>
                </a:tc>
                <a:tc>
                  <a:txBody>
                    <a:bodyPr/>
                    <a:lstStyle/>
                    <a:p>
                      <a:endParaRPr lang="en-US" sz="900" dirty="0"/>
                    </a:p>
                  </a:txBody>
                  <a:tcPr>
                    <a:lnL w="12700" cap="flat" cmpd="sng" algn="ctr">
                      <a:solidFill>
                        <a:schemeClr val="tx1"/>
                      </a:solidFill>
                      <a:prstDash val="solid"/>
                      <a:round/>
                      <a:headEnd type="none" w="med" len="med"/>
                      <a:tailEnd type="none" w="med" len="med"/>
                    </a:lnL>
                  </a:tcPr>
                </a:tc>
                <a:tc>
                  <a:txBody>
                    <a:bodyPr/>
                    <a:lstStyle/>
                    <a:p>
                      <a:endParaRPr lang="en-US" sz="900"/>
                    </a:p>
                  </a:txBody>
                  <a:tcPr/>
                </a:tc>
                <a:tc>
                  <a:txBody>
                    <a:bodyPr/>
                    <a:lstStyle/>
                    <a:p>
                      <a:endParaRPr lang="en-US" sz="900" dirty="0"/>
                    </a:p>
                  </a:txBody>
                  <a:tcPr/>
                </a:tc>
                <a:extLst>
                  <a:ext uri="{0D108BD9-81ED-4DB2-BD59-A6C34878D82A}">
                    <a16:rowId xmlns:a16="http://schemas.microsoft.com/office/drawing/2014/main" val="1124486108"/>
                  </a:ext>
                </a:extLst>
              </a:tr>
            </a:tbl>
          </a:graphicData>
        </a:graphic>
      </p:graphicFrame>
    </p:spTree>
    <p:extLst>
      <p:ext uri="{BB962C8B-B14F-4D97-AF65-F5344CB8AC3E}">
        <p14:creationId xmlns:p14="http://schemas.microsoft.com/office/powerpoint/2010/main" val="3742243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Step 3: Exploratory Data Analysis</a:t>
            </a:r>
            <a:endParaRPr dirty="0"/>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lang="en-US" b="1" i="0" dirty="0" smtClean="0">
                <a:ln>
                  <a:noFill/>
                </a:ln>
                <a:solidFill>
                  <a:srgbClr val="6E86B6"/>
                </a:solidFill>
                <a:latin typeface="Titillium Web"/>
              </a:rPr>
              <a:t>3</a:t>
            </a:r>
            <a:endParaRPr b="1" i="0" dirty="0">
              <a:ln>
                <a:noFill/>
              </a:ln>
              <a:solidFill>
                <a:srgbClr val="6E86B6"/>
              </a:solidFill>
              <a:latin typeface="Titillium Web"/>
            </a:endParaRPr>
          </a:p>
        </p:txBody>
      </p:sp>
    </p:spTree>
    <p:extLst>
      <p:ext uri="{BB962C8B-B14F-4D97-AF65-F5344CB8AC3E}">
        <p14:creationId xmlns:p14="http://schemas.microsoft.com/office/powerpoint/2010/main" val="2046053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a:t>
            </a:r>
            <a:r>
              <a:rPr lang="en" dirty="0" smtClean="0"/>
              <a:t>):</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smtClean="0"/>
              <a:t>From here, I choose to focus on the standard game modes as the nonstandard game modes comprising of less than 1% of our data). I split up the training data </a:t>
            </a:r>
            <a:r>
              <a:rPr lang="en-US" sz="1600" dirty="0" smtClean="0"/>
              <a:t>into the different </a:t>
            </a:r>
            <a:r>
              <a:rPr lang="en-US" sz="1600" dirty="0" err="1" smtClean="0"/>
              <a:t>dataframes</a:t>
            </a:r>
            <a:r>
              <a:rPr lang="en-US" sz="1600" dirty="0" smtClean="0"/>
              <a:t> that correspond to the game type, I used the .describe method to look at the general statistics of each </a:t>
            </a:r>
            <a:r>
              <a:rPr lang="en-US" sz="1600" dirty="0" err="1" smtClean="0"/>
              <a:t>dataframe</a:t>
            </a:r>
            <a:r>
              <a:rPr lang="en-US" sz="1600" dirty="0" smtClean="0"/>
              <a:t>, used the .info method to ensure that there are no null values, dropped any unnecessary columns and then used the remaining columns as my feature list. For each feature, a distribution plot was created. In the next set of slides, I will be showing a couple examples of each from each game type. The remaining distribution plots can be found in my source code.</a:t>
            </a:r>
            <a:endParaRPr lang="en-US" sz="16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664232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a:t>
            </a:r>
            <a:r>
              <a:rPr lang="en" dirty="0" smtClean="0"/>
              <a:t>Solo:</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12" name="Rectangle 11"/>
          <p:cNvSpPr/>
          <p:nvPr/>
        </p:nvSpPr>
        <p:spPr>
          <a:xfrm>
            <a:off x="139701" y="1390650"/>
            <a:ext cx="8807450" cy="2152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799" y="1449473"/>
            <a:ext cx="2036136" cy="197919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8256" y="1449472"/>
            <a:ext cx="2049801" cy="197919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383" y="1449474"/>
            <a:ext cx="2049801" cy="197919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1505" y="1449473"/>
            <a:ext cx="2001973" cy="1979197"/>
          </a:xfrm>
          <a:prstGeom prst="rect">
            <a:avLst/>
          </a:prstGeom>
        </p:spPr>
      </p:pic>
    </p:spTree>
    <p:extLst>
      <p:ext uri="{BB962C8B-B14F-4D97-AF65-F5344CB8AC3E}">
        <p14:creationId xmlns:p14="http://schemas.microsoft.com/office/powerpoint/2010/main" val="2985966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a:t>
            </a:r>
            <a:r>
              <a:rPr lang="en" dirty="0" smtClean="0"/>
              <a:t>Solo FPP:</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12" name="Rectangle 11"/>
          <p:cNvSpPr/>
          <p:nvPr/>
        </p:nvSpPr>
        <p:spPr>
          <a:xfrm>
            <a:off x="139701" y="1390650"/>
            <a:ext cx="8807450" cy="2152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170" y="1445532"/>
            <a:ext cx="2048256" cy="203887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9406" y="1478122"/>
            <a:ext cx="2048256" cy="1990978"/>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7662" y="1478122"/>
            <a:ext cx="2048256" cy="199097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934" y="1478122"/>
            <a:ext cx="2048256" cy="1977705"/>
          </a:xfrm>
          <a:prstGeom prst="rect">
            <a:avLst/>
          </a:prstGeom>
        </p:spPr>
      </p:pic>
    </p:spTree>
    <p:extLst>
      <p:ext uri="{BB962C8B-B14F-4D97-AF65-F5344CB8AC3E}">
        <p14:creationId xmlns:p14="http://schemas.microsoft.com/office/powerpoint/2010/main" val="2818570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a:t>
            </a:r>
            <a:r>
              <a:rPr lang="en" dirty="0" smtClean="0"/>
              <a:t>Duo:</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12" name="Rectangle 11"/>
          <p:cNvSpPr/>
          <p:nvPr/>
        </p:nvSpPr>
        <p:spPr>
          <a:xfrm>
            <a:off x="149490" y="1392715"/>
            <a:ext cx="8807450" cy="2152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112" y="1481488"/>
            <a:ext cx="2031925" cy="1975104"/>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2570" y="1481488"/>
            <a:ext cx="2031925" cy="1975104"/>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934" y="1481488"/>
            <a:ext cx="2045562" cy="197510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7940" y="1481488"/>
            <a:ext cx="1984195" cy="1975104"/>
          </a:xfrm>
          <a:prstGeom prst="rect">
            <a:avLst/>
          </a:prstGeom>
        </p:spPr>
      </p:pic>
    </p:spTree>
    <p:extLst>
      <p:ext uri="{BB962C8B-B14F-4D97-AF65-F5344CB8AC3E}">
        <p14:creationId xmlns:p14="http://schemas.microsoft.com/office/powerpoint/2010/main" val="4179022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a:t>
            </a:r>
            <a:r>
              <a:rPr lang="en" dirty="0" smtClean="0"/>
              <a:t>Duo FPP:</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12" name="Rectangle 11"/>
          <p:cNvSpPr/>
          <p:nvPr/>
        </p:nvSpPr>
        <p:spPr>
          <a:xfrm>
            <a:off x="139701" y="1390650"/>
            <a:ext cx="8807450" cy="2152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934" y="1479423"/>
            <a:ext cx="2045562" cy="197510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6230" y="1479423"/>
            <a:ext cx="1984195" cy="197510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6792" y="1479423"/>
            <a:ext cx="2031925" cy="197510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4650" y="1479423"/>
            <a:ext cx="2031925" cy="1975104"/>
          </a:xfrm>
          <a:prstGeom prst="rect">
            <a:avLst/>
          </a:prstGeom>
        </p:spPr>
      </p:pic>
    </p:spTree>
    <p:extLst>
      <p:ext uri="{BB962C8B-B14F-4D97-AF65-F5344CB8AC3E}">
        <p14:creationId xmlns:p14="http://schemas.microsoft.com/office/powerpoint/2010/main" val="2528613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a:t>
            </a:r>
            <a:r>
              <a:rPr lang="en" dirty="0" smtClean="0"/>
              <a:t>Squad:</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12" name="Rectangle 11"/>
          <p:cNvSpPr/>
          <p:nvPr/>
        </p:nvSpPr>
        <p:spPr>
          <a:xfrm>
            <a:off x="139701" y="1390650"/>
            <a:ext cx="8807450" cy="2152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7968" y="1479423"/>
            <a:ext cx="2004651" cy="197510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4091" y="1479423"/>
            <a:ext cx="2038744" cy="197510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0887" y="1479423"/>
            <a:ext cx="2031925" cy="197510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934" y="1479423"/>
            <a:ext cx="2045562" cy="1975104"/>
          </a:xfrm>
          <a:prstGeom prst="rect">
            <a:avLst/>
          </a:prstGeom>
        </p:spPr>
      </p:pic>
    </p:spTree>
    <p:extLst>
      <p:ext uri="{BB962C8B-B14F-4D97-AF65-F5344CB8AC3E}">
        <p14:creationId xmlns:p14="http://schemas.microsoft.com/office/powerpoint/2010/main" val="1095941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a:t>
            </a:r>
            <a:r>
              <a:rPr lang="en" dirty="0" smtClean="0"/>
              <a:t>Squad FPP:</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12" name="Rectangle 11"/>
          <p:cNvSpPr/>
          <p:nvPr/>
        </p:nvSpPr>
        <p:spPr>
          <a:xfrm>
            <a:off x="139701" y="1390650"/>
            <a:ext cx="8807450" cy="2152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9621" y="1503688"/>
            <a:ext cx="2004651" cy="197510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4283" y="1503688"/>
            <a:ext cx="2031925" cy="197510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7651" y="1510832"/>
            <a:ext cx="2031925" cy="197510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934" y="1503688"/>
            <a:ext cx="2045562" cy="1975104"/>
          </a:xfrm>
          <a:prstGeom prst="rect">
            <a:avLst/>
          </a:prstGeom>
        </p:spPr>
      </p:pic>
    </p:spTree>
    <p:extLst>
      <p:ext uri="{BB962C8B-B14F-4D97-AF65-F5344CB8AC3E}">
        <p14:creationId xmlns:p14="http://schemas.microsoft.com/office/powerpoint/2010/main" val="365668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Overview:</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r>
              <a:rPr lang="en-US" sz="1600" dirty="0"/>
              <a:t>PUBG is a game where up to 100 players start in match onto an island empty handed </a:t>
            </a:r>
            <a:r>
              <a:rPr lang="en-US" sz="1600" dirty="0" smtClean="0"/>
              <a:t>and must </a:t>
            </a:r>
            <a:r>
              <a:rPr lang="en-US" sz="1600" dirty="0"/>
              <a:t>explore, scavenge and eliminate other players in a free for all until only one player/team </a:t>
            </a:r>
            <a:r>
              <a:rPr lang="en-US" sz="1600" dirty="0" smtClean="0"/>
              <a:t>is left </a:t>
            </a:r>
            <a:r>
              <a:rPr lang="en-US" sz="1600" dirty="0"/>
              <a:t>standing. </a:t>
            </a:r>
            <a:r>
              <a:rPr lang="en-US" sz="1600" dirty="0" err="1"/>
              <a:t>Kaggle</a:t>
            </a:r>
            <a:r>
              <a:rPr lang="en-US" sz="1600" dirty="0"/>
              <a:t> has given us 65,000 games’ worth of anonymized data and we’re asked </a:t>
            </a:r>
            <a:r>
              <a:rPr lang="en-US" sz="1600" dirty="0" smtClean="0"/>
              <a:t>to predict </a:t>
            </a:r>
            <a:r>
              <a:rPr lang="en-US" sz="1600" dirty="0"/>
              <a:t>the final placement in a game given the in-game stats and initial player ratings. </a:t>
            </a:r>
            <a:r>
              <a:rPr lang="en-US" sz="1600" dirty="0" err="1" smtClean="0"/>
              <a:t>Kaggle</a:t>
            </a:r>
            <a:r>
              <a:rPr lang="en-US" sz="1600" dirty="0"/>
              <a:t> </a:t>
            </a:r>
            <a:r>
              <a:rPr lang="en-US" sz="1600" dirty="0" smtClean="0"/>
              <a:t>has </a:t>
            </a:r>
            <a:r>
              <a:rPr lang="en-US" sz="1600" dirty="0"/>
              <a:t>asked that we evaluate our model on Mean Absolute Error between the predicted </a:t>
            </a:r>
            <a:r>
              <a:rPr lang="en-US" sz="1600" dirty="0" smtClean="0"/>
              <a:t>win placement </a:t>
            </a:r>
            <a:r>
              <a:rPr lang="en-US" sz="1600" dirty="0"/>
              <a:t>and the observed win placement.</a:t>
            </a:r>
            <a:endParaRPr sz="16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942530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a:t>
            </a:r>
            <a:r>
              <a:rPr lang="en" dirty="0" smtClean="0"/>
              <a:t>) - Comparisons:</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smtClean="0"/>
              <a:t>Apart from doing single distribution plots of each </a:t>
            </a:r>
            <a:r>
              <a:rPr lang="en-US" sz="1600" dirty="0" err="1" smtClean="0"/>
              <a:t>dataframe</a:t>
            </a:r>
            <a:r>
              <a:rPr lang="en-US" sz="1600" dirty="0" smtClean="0"/>
              <a:t>, I also overlaid the FPP and non FPP game mode distributions to give a quick visual aid for comparison purposes. </a:t>
            </a:r>
            <a:r>
              <a:rPr lang="en-US" sz="1600" dirty="0" smtClean="0"/>
              <a:t>In addition, I did a comparison of the distributions compared across all standard non FPP modes (Solo, Duo and Squad)</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2446785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a:t>
            </a:r>
            <a:r>
              <a:rPr lang="en" dirty="0" smtClean="0"/>
              <a:t>Solo/Solo FPP:</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12" name="Rectangle 11"/>
          <p:cNvSpPr/>
          <p:nvPr/>
        </p:nvSpPr>
        <p:spPr>
          <a:xfrm>
            <a:off x="139701" y="1390650"/>
            <a:ext cx="8807450" cy="2152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364" y="1479423"/>
            <a:ext cx="1997833" cy="197510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1348" y="1479423"/>
            <a:ext cx="2031925" cy="19751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7424" y="1479423"/>
            <a:ext cx="2031925" cy="197510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934" y="1479423"/>
            <a:ext cx="2045562" cy="1975104"/>
          </a:xfrm>
          <a:prstGeom prst="rect">
            <a:avLst/>
          </a:prstGeom>
        </p:spPr>
      </p:pic>
    </p:spTree>
    <p:extLst>
      <p:ext uri="{BB962C8B-B14F-4D97-AF65-F5344CB8AC3E}">
        <p14:creationId xmlns:p14="http://schemas.microsoft.com/office/powerpoint/2010/main" val="3357395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a:t>
            </a:r>
            <a:r>
              <a:rPr lang="en" dirty="0" smtClean="0"/>
              <a:t>Duo/Duo FPP:</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12" name="Rectangle 11"/>
          <p:cNvSpPr/>
          <p:nvPr/>
        </p:nvSpPr>
        <p:spPr>
          <a:xfrm>
            <a:off x="139701" y="1390650"/>
            <a:ext cx="8807450" cy="2152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789" y="1488567"/>
            <a:ext cx="1965823" cy="195681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6408" y="1488567"/>
            <a:ext cx="2013111" cy="195681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4901" y="1488567"/>
            <a:ext cx="2013111" cy="195681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934" y="1488567"/>
            <a:ext cx="2026622" cy="1956816"/>
          </a:xfrm>
          <a:prstGeom prst="rect">
            <a:avLst/>
          </a:prstGeom>
        </p:spPr>
      </p:pic>
    </p:spTree>
    <p:extLst>
      <p:ext uri="{BB962C8B-B14F-4D97-AF65-F5344CB8AC3E}">
        <p14:creationId xmlns:p14="http://schemas.microsoft.com/office/powerpoint/2010/main" val="945492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8201554"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a:t>
            </a:r>
            <a:r>
              <a:rPr lang="en" dirty="0" smtClean="0"/>
              <a:t>Squad/Squad FPP:</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12" name="Rectangle 11"/>
          <p:cNvSpPr/>
          <p:nvPr/>
        </p:nvSpPr>
        <p:spPr>
          <a:xfrm>
            <a:off x="139701" y="1390650"/>
            <a:ext cx="8807450" cy="2152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089" y="1479423"/>
            <a:ext cx="2004651" cy="197510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4653" y="1479423"/>
            <a:ext cx="2038744" cy="19751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8310" y="1479423"/>
            <a:ext cx="2031925" cy="197510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4614" y="1479423"/>
            <a:ext cx="2045562" cy="1975104"/>
          </a:xfrm>
          <a:prstGeom prst="rect">
            <a:avLst/>
          </a:prstGeom>
        </p:spPr>
      </p:pic>
    </p:spTree>
    <p:extLst>
      <p:ext uri="{BB962C8B-B14F-4D97-AF65-F5344CB8AC3E}">
        <p14:creationId xmlns:p14="http://schemas.microsoft.com/office/powerpoint/2010/main" val="3622584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8201554"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a:t>
            </a:r>
            <a:r>
              <a:rPr lang="en" dirty="0" smtClean="0"/>
              <a:t>Solo/Duo/Squad:</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12" name="Rectangle 11"/>
          <p:cNvSpPr/>
          <p:nvPr/>
        </p:nvSpPr>
        <p:spPr>
          <a:xfrm>
            <a:off x="661195" y="1186013"/>
            <a:ext cx="7604124" cy="36360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498" y="3143250"/>
            <a:ext cx="3277026" cy="155676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572" y="1386248"/>
            <a:ext cx="3344132" cy="155676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3572" y="3143250"/>
            <a:ext cx="3332948" cy="1556767"/>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5207" y="1386248"/>
            <a:ext cx="3355317" cy="1556767"/>
          </a:xfrm>
          <a:prstGeom prst="rect">
            <a:avLst/>
          </a:prstGeom>
        </p:spPr>
      </p:pic>
    </p:spTree>
    <p:extLst>
      <p:ext uri="{BB962C8B-B14F-4D97-AF65-F5344CB8AC3E}">
        <p14:creationId xmlns:p14="http://schemas.microsoft.com/office/powerpoint/2010/main" val="537371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Step 4: Inferential Statistics</a:t>
            </a:r>
            <a:endParaRPr dirty="0"/>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lang="en-US" b="1" i="0" dirty="0" smtClean="0">
                <a:ln>
                  <a:noFill/>
                </a:ln>
                <a:solidFill>
                  <a:srgbClr val="6E86B6"/>
                </a:solidFill>
                <a:latin typeface="Titillium Web"/>
              </a:rPr>
              <a:t>4</a:t>
            </a:r>
            <a:endParaRPr b="1" i="0" dirty="0">
              <a:ln>
                <a:noFill/>
              </a:ln>
              <a:solidFill>
                <a:srgbClr val="6E86B6"/>
              </a:solidFill>
              <a:latin typeface="Titillium Web"/>
            </a:endParaRPr>
          </a:p>
        </p:txBody>
      </p:sp>
    </p:spTree>
    <p:extLst>
      <p:ext uri="{BB962C8B-B14F-4D97-AF65-F5344CB8AC3E}">
        <p14:creationId xmlns:p14="http://schemas.microsoft.com/office/powerpoint/2010/main" val="3078197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Inferential Statistics:</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smtClean="0"/>
              <a:t>Along with each of the feature distribution plots, for each game mode I visualized a half-heat map and a cluster map of the features that can be seen in the following slides. Finally, in order to confirm our visual suspicions that the different game modes’ feature distributions are significantly different from each other, I conducted a Mann-Whitney U test that provided me with a  </a:t>
            </a:r>
            <a:r>
              <a:rPr lang="en-US" sz="1600" i="1" dirty="0" smtClean="0"/>
              <a:t>p</a:t>
            </a:r>
            <a:r>
              <a:rPr lang="en-US" sz="1600" dirty="0" smtClean="0"/>
              <a:t> value of less than .05. This is important, as it allows me to combine our game modes’ data when building models in the next step, giving me a larger pool of data to work from. </a:t>
            </a:r>
            <a:endParaRPr lang="en-US" sz="16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3917853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859446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Inferential Statistics – Solo Heatmap/Clustermap:</a:t>
            </a:r>
            <a:endParaRPr dirty="0"/>
          </a:p>
        </p:txBody>
      </p:sp>
      <p:sp>
        <p:nvSpPr>
          <p:cNvPr id="8" name="Rectangle 7"/>
          <p:cNvSpPr/>
          <p:nvPr/>
        </p:nvSpPr>
        <p:spPr>
          <a:xfrm>
            <a:off x="792428" y="1193006"/>
            <a:ext cx="7415739" cy="38647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724" y="1313159"/>
            <a:ext cx="3526827" cy="367673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9292" y="1313158"/>
            <a:ext cx="3404533" cy="3676737"/>
          </a:xfrm>
          <a:prstGeom prst="rect">
            <a:avLst/>
          </a:prstGeom>
        </p:spPr>
      </p:pic>
    </p:spTree>
    <p:extLst>
      <p:ext uri="{BB962C8B-B14F-4D97-AF65-F5344CB8AC3E}">
        <p14:creationId xmlns:p14="http://schemas.microsoft.com/office/powerpoint/2010/main" val="3861972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859446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Inferential Statistics – Solo FPP Heatmap/Clustermap:</a:t>
            </a:r>
            <a:endParaRPr dirty="0"/>
          </a:p>
        </p:txBody>
      </p:sp>
      <p:sp>
        <p:nvSpPr>
          <p:cNvPr id="8" name="Rectangle 7"/>
          <p:cNvSpPr/>
          <p:nvPr/>
        </p:nvSpPr>
        <p:spPr>
          <a:xfrm>
            <a:off x="792428" y="1193006"/>
            <a:ext cx="7415739" cy="38647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2385" y="1287446"/>
            <a:ext cx="3403747" cy="367588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28" y="1325593"/>
            <a:ext cx="3529957" cy="3675888"/>
          </a:xfrm>
          <a:prstGeom prst="rect">
            <a:avLst/>
          </a:prstGeom>
        </p:spPr>
      </p:pic>
    </p:spTree>
    <p:extLst>
      <p:ext uri="{BB962C8B-B14F-4D97-AF65-F5344CB8AC3E}">
        <p14:creationId xmlns:p14="http://schemas.microsoft.com/office/powerpoint/2010/main" val="178844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859446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Inferential Statistics – Duo Heatmap/Clustermap:</a:t>
            </a:r>
            <a:endParaRPr dirty="0"/>
          </a:p>
        </p:txBody>
      </p:sp>
      <p:sp>
        <p:nvSpPr>
          <p:cNvPr id="8" name="Rectangle 7"/>
          <p:cNvSpPr/>
          <p:nvPr/>
        </p:nvSpPr>
        <p:spPr>
          <a:xfrm>
            <a:off x="792428" y="1193006"/>
            <a:ext cx="7415739" cy="38647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8164" y="1287446"/>
            <a:ext cx="3403747" cy="367588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318" y="1287446"/>
            <a:ext cx="3529957" cy="3675888"/>
          </a:xfrm>
          <a:prstGeom prst="rect">
            <a:avLst/>
          </a:prstGeom>
        </p:spPr>
      </p:pic>
    </p:spTree>
    <p:extLst>
      <p:ext uri="{BB962C8B-B14F-4D97-AF65-F5344CB8AC3E}">
        <p14:creationId xmlns:p14="http://schemas.microsoft.com/office/powerpoint/2010/main" val="404633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7706" y="211595"/>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Target Audience:</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r>
              <a:rPr lang="en-US" sz="1200" dirty="0"/>
              <a:t>Within the last 2 years, Battle Royale (BR) styled video games have exploded </a:t>
            </a:r>
            <a:r>
              <a:rPr lang="en-US" sz="1200" dirty="0" smtClean="0"/>
              <a:t>in popularity</a:t>
            </a:r>
            <a:r>
              <a:rPr lang="en-US" sz="1200" dirty="0"/>
              <a:t>, giving us new IPs such as </a:t>
            </a:r>
            <a:r>
              <a:rPr lang="en-US" sz="1200" dirty="0" err="1"/>
              <a:t>Fortnite</a:t>
            </a:r>
            <a:r>
              <a:rPr lang="en-US" sz="1200" dirty="0"/>
              <a:t> and Realm Royale and even affecting </a:t>
            </a:r>
            <a:r>
              <a:rPr lang="en-US" sz="1200" dirty="0" smtClean="0"/>
              <a:t>long standing </a:t>
            </a:r>
            <a:r>
              <a:rPr lang="en-US" sz="1200" dirty="0"/>
              <a:t>franchises like Black Ops. This surge in numbers can arguably be traced back to </a:t>
            </a:r>
            <a:r>
              <a:rPr lang="en-US" sz="1200" dirty="0" smtClean="0"/>
              <a:t>PUBG, one </a:t>
            </a:r>
            <a:r>
              <a:rPr lang="en-US" sz="1200" dirty="0"/>
              <a:t>of the first BR games to receive a substantial amount of development and sustain a </a:t>
            </a:r>
            <a:r>
              <a:rPr lang="en-US" sz="1200" dirty="0" smtClean="0"/>
              <a:t>large, consistent </a:t>
            </a:r>
            <a:r>
              <a:rPr lang="en-US" sz="1200" dirty="0"/>
              <a:t>player pool. The premise of the game is simple: You and up to total of 100 players </a:t>
            </a:r>
            <a:r>
              <a:rPr lang="en-US" sz="1200" dirty="0" smtClean="0"/>
              <a:t>are dropped </a:t>
            </a:r>
            <a:r>
              <a:rPr lang="en-US" sz="1200" dirty="0"/>
              <a:t>onto a large island empty handed and you must explore, scavenge and eliminate </a:t>
            </a:r>
            <a:r>
              <a:rPr lang="en-US" sz="1200" dirty="0" smtClean="0"/>
              <a:t>other players </a:t>
            </a:r>
            <a:r>
              <a:rPr lang="en-US" sz="1200" dirty="0"/>
              <a:t>in a free-for-all/team vs team first person shooter styled battle until only one player </a:t>
            </a:r>
            <a:r>
              <a:rPr lang="en-US" sz="1200" dirty="0" smtClean="0"/>
              <a:t>or team </a:t>
            </a:r>
            <a:r>
              <a:rPr lang="en-US" sz="1200" dirty="0"/>
              <a:t>is left standing. This project aims to use 65,000 games’ worth of anonymized data </a:t>
            </a:r>
            <a:r>
              <a:rPr lang="en-US" sz="1200" dirty="0" smtClean="0"/>
              <a:t>to predict </a:t>
            </a:r>
            <a:r>
              <a:rPr lang="en-US" sz="1200" dirty="0"/>
              <a:t>final placements in a game using over 20 different in-game stats. There are a </a:t>
            </a:r>
            <a:r>
              <a:rPr lang="en-US" sz="1200" dirty="0" smtClean="0"/>
              <a:t>couple groups </a:t>
            </a:r>
            <a:r>
              <a:rPr lang="en-US" sz="1200" dirty="0"/>
              <a:t>of people that would be interested in the results</a:t>
            </a:r>
            <a:r>
              <a:rPr lang="en-US" sz="1200" dirty="0" smtClean="0"/>
              <a:t>:</a:t>
            </a:r>
          </a:p>
          <a:p>
            <a:pPr lvl="1" fontAlgn="base"/>
            <a:r>
              <a:rPr lang="en-US" sz="1200" dirty="0"/>
              <a:t>The game’s developers: The data analyzed could be used to help conduct balance changes based off of impact of each feature.</a:t>
            </a:r>
          </a:p>
          <a:p>
            <a:pPr lvl="1" fontAlgn="base"/>
            <a:r>
              <a:rPr lang="en-US" sz="1200" dirty="0"/>
              <a:t>The players: The data analyzed could be used to help pinpoint weaknesses in a player’s performance, giving them an objective avenue of improvement to go through.</a:t>
            </a:r>
          </a:p>
          <a:p>
            <a:pPr lvl="1" fontAlgn="base"/>
            <a:r>
              <a:rPr lang="en-US" sz="1200" dirty="0"/>
              <a:t>Tournament organizers: High impact features could be used when casting tournament games, being able to select the top 5 or 10 most impactful stats that players should keep an eye on.</a:t>
            </a:r>
          </a:p>
          <a:p>
            <a:pPr lvl="1"/>
            <a:endParaRPr sz="12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09470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859446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Inferential Statistics – Duo FPP Heatmap/Clustermap:</a:t>
            </a:r>
            <a:endParaRPr dirty="0"/>
          </a:p>
        </p:txBody>
      </p:sp>
      <p:sp>
        <p:nvSpPr>
          <p:cNvPr id="8" name="Rectangle 7"/>
          <p:cNvSpPr/>
          <p:nvPr/>
        </p:nvSpPr>
        <p:spPr>
          <a:xfrm>
            <a:off x="792428" y="1193006"/>
            <a:ext cx="7415739" cy="38647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911" y="1325593"/>
            <a:ext cx="3529957" cy="367588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7868" y="1325593"/>
            <a:ext cx="3403747" cy="3675888"/>
          </a:xfrm>
          <a:prstGeom prst="rect">
            <a:avLst/>
          </a:prstGeom>
        </p:spPr>
      </p:pic>
    </p:spTree>
    <p:extLst>
      <p:ext uri="{BB962C8B-B14F-4D97-AF65-F5344CB8AC3E}">
        <p14:creationId xmlns:p14="http://schemas.microsoft.com/office/powerpoint/2010/main" val="288168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3" y="228159"/>
            <a:ext cx="8701617"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Inferential Statistics – Squad Heatmap/Clustermap:</a:t>
            </a:r>
            <a:endParaRPr dirty="0"/>
          </a:p>
        </p:txBody>
      </p:sp>
      <p:sp>
        <p:nvSpPr>
          <p:cNvPr id="8" name="Rectangle 7"/>
          <p:cNvSpPr/>
          <p:nvPr/>
        </p:nvSpPr>
        <p:spPr>
          <a:xfrm>
            <a:off x="792428" y="1193006"/>
            <a:ext cx="7415739" cy="38647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885" y="1325165"/>
            <a:ext cx="3403747" cy="367588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78" y="1325165"/>
            <a:ext cx="3529957" cy="3675888"/>
          </a:xfrm>
          <a:prstGeom prst="rect">
            <a:avLst/>
          </a:prstGeom>
        </p:spPr>
      </p:pic>
    </p:spTree>
    <p:extLst>
      <p:ext uri="{BB962C8B-B14F-4D97-AF65-F5344CB8AC3E}">
        <p14:creationId xmlns:p14="http://schemas.microsoft.com/office/powerpoint/2010/main" val="2806982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859446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Inferential Statistics – Squad FPP Heatmap/Clustermap:</a:t>
            </a:r>
            <a:endParaRPr dirty="0"/>
          </a:p>
        </p:txBody>
      </p:sp>
      <p:sp>
        <p:nvSpPr>
          <p:cNvPr id="8" name="Rectangle 7"/>
          <p:cNvSpPr/>
          <p:nvPr/>
        </p:nvSpPr>
        <p:spPr>
          <a:xfrm>
            <a:off x="792428" y="1193006"/>
            <a:ext cx="7415739" cy="38647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50" y="1325593"/>
            <a:ext cx="3529957" cy="367588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0297" y="1325593"/>
            <a:ext cx="3403747" cy="3675888"/>
          </a:xfrm>
          <a:prstGeom prst="rect">
            <a:avLst/>
          </a:prstGeom>
        </p:spPr>
      </p:pic>
    </p:spTree>
    <p:extLst>
      <p:ext uri="{BB962C8B-B14F-4D97-AF65-F5344CB8AC3E}">
        <p14:creationId xmlns:p14="http://schemas.microsoft.com/office/powerpoint/2010/main" val="3803900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Step 4: Machine Learning</a:t>
            </a:r>
            <a:endParaRPr dirty="0"/>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lang="en-US" b="1" dirty="0" smtClean="0">
                <a:solidFill>
                  <a:srgbClr val="6E86B6"/>
                </a:solidFill>
                <a:latin typeface="Titillium Web"/>
              </a:rPr>
              <a:t>5</a:t>
            </a:r>
          </a:p>
        </p:txBody>
      </p:sp>
    </p:spTree>
    <p:extLst>
      <p:ext uri="{BB962C8B-B14F-4D97-AF65-F5344CB8AC3E}">
        <p14:creationId xmlns:p14="http://schemas.microsoft.com/office/powerpoint/2010/main" val="1573917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Learning:</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As building a model with 5 million rows of observations to start would greatly increase the time needed to finish my project, I started by building models for specific game modes (Solo, Solo FPP, Duo and Squad). I also tested 3 different ways of building a predictive model to determine win placements: </a:t>
            </a:r>
            <a:r>
              <a:rPr lang="en-US" sz="1600" dirty="0" err="1"/>
              <a:t>ElasticNet</a:t>
            </a:r>
            <a:r>
              <a:rPr lang="en-US" sz="1600" dirty="0"/>
              <a:t>, Random Forest and </a:t>
            </a:r>
            <a:r>
              <a:rPr lang="en-US" sz="1600" dirty="0" err="1"/>
              <a:t>Keras</a:t>
            </a:r>
            <a:r>
              <a:rPr lang="en-US" sz="1600" dirty="0"/>
              <a:t>. Using the conclusion drawn from my comparison tests, I would be able to apply all my parameter tuning and </a:t>
            </a:r>
            <a:r>
              <a:rPr lang="en-US" sz="1600" dirty="0" err="1"/>
              <a:t>keras</a:t>
            </a:r>
            <a:r>
              <a:rPr lang="en-US" sz="1600" dirty="0"/>
              <a:t> model tuning to my final model based off the results from the individual models.</a:t>
            </a:r>
            <a:endParaRPr lang="en-US" sz="16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35744622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Learning:</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As building a model with 5 million rows of observations to start would greatly increase the time needed to finish my project, I started by building models for specific game modes (Solo, Solo FPP, Duo and Squad). I also tested 3 different ways of building a predictive model to determine win placements: </a:t>
            </a:r>
            <a:r>
              <a:rPr lang="en-US" sz="1600" dirty="0" err="1"/>
              <a:t>ElasticNet</a:t>
            </a:r>
            <a:r>
              <a:rPr lang="en-US" sz="1600" dirty="0"/>
              <a:t>, Random Forest and </a:t>
            </a:r>
            <a:r>
              <a:rPr lang="en-US" sz="1600" dirty="0" err="1"/>
              <a:t>Keras</a:t>
            </a:r>
            <a:r>
              <a:rPr lang="en-US" sz="1600" dirty="0"/>
              <a:t>. Using the conclusion drawn from my comparison tests, I would be able to apply all my parameter tuning and </a:t>
            </a:r>
            <a:r>
              <a:rPr lang="en-US" sz="1600" dirty="0" err="1"/>
              <a:t>keras</a:t>
            </a:r>
            <a:r>
              <a:rPr lang="en-US" sz="1600" dirty="0"/>
              <a:t> model tuning to my final model based off the results from the individual models.</a:t>
            </a:r>
            <a:endParaRPr lang="en-US" sz="16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Tree>
    <p:extLst>
      <p:ext uri="{BB962C8B-B14F-4D97-AF65-F5344CB8AC3E}">
        <p14:creationId xmlns:p14="http://schemas.microsoft.com/office/powerpoint/2010/main" val="4199376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a:t>
            </a:r>
            <a:r>
              <a:rPr lang="en" dirty="0" smtClean="0"/>
              <a:t>Learning - Solo:</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After importing the solo game mode data into a </a:t>
            </a:r>
            <a:r>
              <a:rPr lang="en-US" sz="1600" dirty="0" err="1"/>
              <a:t>dataframe</a:t>
            </a:r>
            <a:r>
              <a:rPr lang="en-US" sz="1600" dirty="0"/>
              <a:t>, I split it up into a training set, a test set and a validation set with these parameters:</a:t>
            </a:r>
            <a:endParaRPr lang="en-US" sz="1600" dirty="0"/>
          </a:p>
          <a:p>
            <a:pPr fontAlgn="base"/>
            <a:r>
              <a:rPr lang="en-US" sz="1600" dirty="0"/>
              <a:t>Training Features Shape: (101888, 21)</a:t>
            </a:r>
          </a:p>
          <a:p>
            <a:pPr fontAlgn="base"/>
            <a:r>
              <a:rPr lang="en-US" sz="1600" dirty="0"/>
              <a:t>Training Labels Shape: (101888,)</a:t>
            </a:r>
          </a:p>
          <a:p>
            <a:pPr fontAlgn="base"/>
            <a:r>
              <a:rPr lang="en-US" sz="1600" dirty="0"/>
              <a:t>Validation Features Shape: (25472, 21)</a:t>
            </a:r>
          </a:p>
          <a:p>
            <a:pPr fontAlgn="base"/>
            <a:r>
              <a:rPr lang="en-US" sz="1600" dirty="0"/>
              <a:t>Validation Labels Shape: (25472,)</a:t>
            </a:r>
          </a:p>
          <a:p>
            <a:pPr fontAlgn="base"/>
            <a:r>
              <a:rPr lang="en-US" sz="1600" dirty="0"/>
              <a:t>Testing Features Shape: (54583, 21)</a:t>
            </a:r>
          </a:p>
          <a:p>
            <a:pPr fontAlgn="base"/>
            <a:r>
              <a:rPr lang="en-US" sz="1600" dirty="0"/>
              <a:t>Testing Labels Shape: (54583,)</a:t>
            </a:r>
          </a:p>
          <a:p>
            <a:pPr marL="76200" indent="0">
              <a:buNone/>
            </a:pPr>
            <a:r>
              <a:rPr lang="en-US" sz="1600" dirty="0"/>
              <a:t>To confirm what I saw in the initial EDA with the cluster maps, I used hierarchical clustering to draw a </a:t>
            </a:r>
            <a:r>
              <a:rPr lang="en-US" sz="1600" dirty="0" err="1"/>
              <a:t>dendrogram</a:t>
            </a:r>
            <a:r>
              <a:rPr lang="en-US" sz="1600" dirty="0"/>
              <a:t> of the solo game </a:t>
            </a:r>
            <a:r>
              <a:rPr lang="en-US" sz="1600" dirty="0" smtClean="0"/>
              <a:t>features seen in the next slide</a:t>
            </a:r>
          </a:p>
          <a:p>
            <a:pPr marL="76200" indent="0">
              <a:buNone/>
            </a:pPr>
            <a:endParaRPr lang="en-US" sz="1600" dirty="0"/>
          </a:p>
          <a:p>
            <a:pPr marL="76200" indent="0">
              <a:buNone/>
            </a:pPr>
            <a:r>
              <a:rPr lang="en-US" sz="1600" dirty="0"/>
              <a:t/>
            </a:r>
            <a:br>
              <a:rPr lang="en-US" sz="1600" dirty="0"/>
            </a:br>
            <a:endParaRPr lang="en-US" sz="16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1116881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a:t>
            </a:r>
            <a:r>
              <a:rPr lang="en" dirty="0" smtClean="0"/>
              <a:t>Learning - Solo:</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4" name="Rectangle 3"/>
          <p:cNvSpPr/>
          <p:nvPr/>
        </p:nvSpPr>
        <p:spPr>
          <a:xfrm>
            <a:off x="907258" y="1175405"/>
            <a:ext cx="7136606" cy="38323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158" y="1175404"/>
            <a:ext cx="6908541" cy="3832364"/>
          </a:xfrm>
          <a:prstGeom prst="rect">
            <a:avLst/>
          </a:prstGeom>
        </p:spPr>
      </p:pic>
    </p:spTree>
    <p:extLst>
      <p:ext uri="{BB962C8B-B14F-4D97-AF65-F5344CB8AC3E}">
        <p14:creationId xmlns:p14="http://schemas.microsoft.com/office/powerpoint/2010/main" val="1838414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a:t>
            </a:r>
            <a:r>
              <a:rPr lang="en" dirty="0" smtClean="0"/>
              <a:t>Learning – Solo (ElasticNet):</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Using a </a:t>
            </a:r>
            <a:r>
              <a:rPr lang="en-US" sz="1600" dirty="0" err="1"/>
              <a:t>crossfold</a:t>
            </a:r>
            <a:r>
              <a:rPr lang="en-US" sz="1600" dirty="0"/>
              <a:t>-validation factor of 5, I fit my model to the training data and tested it against the validation and test data giving me values of R^2 = .797, Mean Absolute Error (MEA) = .1034 for the validation data and R^2 = .799, MEA = .1035 for the test data.</a:t>
            </a:r>
            <a:endParaRPr lang="en-US" sz="16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Tree>
    <p:extLst>
      <p:ext uri="{BB962C8B-B14F-4D97-AF65-F5344CB8AC3E}">
        <p14:creationId xmlns:p14="http://schemas.microsoft.com/office/powerpoint/2010/main" val="8478304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a:t>
            </a:r>
            <a:r>
              <a:rPr lang="en" dirty="0" smtClean="0"/>
              <a:t>Learning – Solo (Random Forest):</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fontAlgn="base"/>
            <a:r>
              <a:rPr lang="en-US" sz="1400" dirty="0"/>
              <a:t>I start with parameter tuning. Setting up a for loop with our parameter value ranges I fit a model using the training data and finish by evaluating the OOB score, the R^2 score and the RMSE to determine the best parameters to use for our Random Forest Model.</a:t>
            </a:r>
          </a:p>
          <a:p>
            <a:pPr fontAlgn="base"/>
            <a:r>
              <a:rPr lang="en-US" sz="1400" dirty="0"/>
              <a:t>Using the results from parameter tuning, I chose the values of </a:t>
            </a:r>
            <a:r>
              <a:rPr lang="en-US" sz="1400" dirty="0" err="1"/>
              <a:t>n_estimators</a:t>
            </a:r>
            <a:r>
              <a:rPr lang="en-US" sz="1400" dirty="0"/>
              <a:t> = 10, </a:t>
            </a:r>
            <a:r>
              <a:rPr lang="en-US" sz="1400" dirty="0" err="1"/>
              <a:t>max_depth</a:t>
            </a:r>
            <a:r>
              <a:rPr lang="en-US" sz="1400" dirty="0"/>
              <a:t> = 15, </a:t>
            </a:r>
            <a:r>
              <a:rPr lang="en-US" sz="1400" dirty="0" err="1"/>
              <a:t>max_features</a:t>
            </a:r>
            <a:r>
              <a:rPr lang="en-US" sz="1400" dirty="0"/>
              <a:t> = 15 to build my Random Forest model. Doing so after combining my validation and training data sets, my model evaluated scores of R^2 = .937 and a Mean Absolute Error of .047 on the test set. </a:t>
            </a:r>
          </a:p>
          <a:p>
            <a:pPr fontAlgn="base"/>
            <a:r>
              <a:rPr lang="en-US" sz="1400" dirty="0"/>
              <a:t>Going further, I wanted to see if there were any features that were particularly important and also to test if I could refine the model with feature selection. The results are as </a:t>
            </a:r>
            <a:r>
              <a:rPr lang="en-US" sz="1400" dirty="0" smtClean="0"/>
              <a:t>shown in the next slide.</a:t>
            </a:r>
          </a:p>
          <a:p>
            <a:pPr fontAlgn="base"/>
            <a:r>
              <a:rPr lang="en-US" sz="1400" dirty="0"/>
              <a:t>Choosing the 5 most important features, I rebuild my Random Forest model and achieve an R^2 score of .922 and a Mean Absolute Error of .052, indicating that refining the features used in building my model does not provide any benefit to the final model’s accuracy. </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Tree>
    <p:extLst>
      <p:ext uri="{BB962C8B-B14F-4D97-AF65-F5344CB8AC3E}">
        <p14:creationId xmlns:p14="http://schemas.microsoft.com/office/powerpoint/2010/main" val="268654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1"/>
          <p:cNvSpPr txBox="1">
            <a:spLocks noGrp="1"/>
          </p:cNvSpPr>
          <p:nvPr>
            <p:ph type="title"/>
          </p:nvPr>
        </p:nvSpPr>
        <p:spPr>
          <a:xfrm>
            <a:off x="286214" y="85929"/>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Methodology:</a:t>
            </a:r>
            <a:endParaRPr dirty="0"/>
          </a:p>
        </p:txBody>
      </p:sp>
      <p:sp>
        <p:nvSpPr>
          <p:cNvPr id="946" name="Google Shape;946;p3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950" name="Google Shape;950;p31"/>
          <p:cNvGrpSpPr/>
          <p:nvPr/>
        </p:nvGrpSpPr>
        <p:grpSpPr>
          <a:xfrm>
            <a:off x="0" y="1623897"/>
            <a:ext cx="2054092" cy="3345960"/>
            <a:chOff x="0" y="1189989"/>
            <a:chExt cx="3546900" cy="3482836"/>
          </a:xfrm>
        </p:grpSpPr>
        <p:sp>
          <p:nvSpPr>
            <p:cNvPr id="951"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Titillium Web"/>
                  <a:ea typeface="Titillium Web"/>
                  <a:cs typeface="Titillium Web"/>
                  <a:sym typeface="Titillium Web"/>
                </a:rPr>
                <a:t>STEP 1</a:t>
              </a:r>
              <a:endParaRPr dirty="0">
                <a:solidFill>
                  <a:srgbClr val="FFFFFF"/>
                </a:solidFill>
                <a:latin typeface="Titillium Web"/>
                <a:ea typeface="Titillium Web"/>
                <a:cs typeface="Titillium Web"/>
                <a:sym typeface="Titillium Web"/>
              </a:endParaRPr>
            </a:p>
          </p:txBody>
        </p:sp>
        <p:sp>
          <p:nvSpPr>
            <p:cNvPr id="952" name="Google Shape;952;p31"/>
            <p:cNvSpPr txBox="1"/>
            <p:nvPr/>
          </p:nvSpPr>
          <p:spPr>
            <a:xfrm>
              <a:off x="549705" y="2057125"/>
              <a:ext cx="2341856" cy="261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Data Acquisition:</a:t>
              </a:r>
            </a:p>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Collect and import the necessary data for analysis</a:t>
              </a:r>
              <a:endParaRPr sz="1200" dirty="0">
                <a:solidFill>
                  <a:srgbClr val="FFFFFF"/>
                </a:solidFill>
                <a:latin typeface="Titillium Web"/>
                <a:ea typeface="Titillium Web"/>
                <a:cs typeface="Titillium Web"/>
                <a:sym typeface="Titillium Web"/>
              </a:endParaRPr>
            </a:p>
          </p:txBody>
        </p:sp>
      </p:grpSp>
      <p:grpSp>
        <p:nvGrpSpPr>
          <p:cNvPr id="13" name="Google Shape;950;p31"/>
          <p:cNvGrpSpPr/>
          <p:nvPr/>
        </p:nvGrpSpPr>
        <p:grpSpPr>
          <a:xfrm>
            <a:off x="1738033" y="1622573"/>
            <a:ext cx="2054092" cy="3345960"/>
            <a:chOff x="0" y="1189989"/>
            <a:chExt cx="3546900" cy="3482836"/>
          </a:xfrm>
        </p:grpSpPr>
        <p:sp>
          <p:nvSpPr>
            <p:cNvPr id="14"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Titillium Web"/>
                  <a:ea typeface="Titillium Web"/>
                  <a:cs typeface="Titillium Web"/>
                  <a:sym typeface="Titillium Web"/>
                </a:rPr>
                <a:t>STEP </a:t>
              </a:r>
              <a:r>
                <a:rPr lang="en" dirty="0" smtClean="0">
                  <a:solidFill>
                    <a:srgbClr val="FFFFFF"/>
                  </a:solidFill>
                  <a:latin typeface="Titillium Web"/>
                  <a:ea typeface="Titillium Web"/>
                  <a:cs typeface="Titillium Web"/>
                  <a:sym typeface="Titillium Web"/>
                </a:rPr>
                <a:t>2</a:t>
              </a:r>
              <a:endParaRPr dirty="0">
                <a:solidFill>
                  <a:srgbClr val="FFFFFF"/>
                </a:solidFill>
                <a:latin typeface="Titillium Web"/>
                <a:ea typeface="Titillium Web"/>
                <a:cs typeface="Titillium Web"/>
                <a:sym typeface="Titillium Web"/>
              </a:endParaRPr>
            </a:p>
          </p:txBody>
        </p:sp>
        <p:sp>
          <p:nvSpPr>
            <p:cNvPr id="15" name="Google Shape;952;p31"/>
            <p:cNvSpPr txBox="1"/>
            <p:nvPr/>
          </p:nvSpPr>
          <p:spPr>
            <a:xfrm>
              <a:off x="447205" y="2057125"/>
              <a:ext cx="2565235" cy="261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Initial Data Inspection</a:t>
              </a:r>
              <a:r>
                <a:rPr lang="en" sz="1200" dirty="0" smtClean="0">
                  <a:solidFill>
                    <a:srgbClr val="FFFFFF"/>
                  </a:solidFill>
                  <a:latin typeface="Titillium Web"/>
                  <a:ea typeface="Titillium Web"/>
                  <a:cs typeface="Titillium Web"/>
                  <a:sym typeface="Titillium Web"/>
                </a:rPr>
                <a:t>:</a:t>
              </a:r>
              <a:endParaRPr lang="en" sz="1200" dirty="0" smtClean="0">
                <a:solidFill>
                  <a:srgbClr val="FFFFFF"/>
                </a:solidFill>
                <a:latin typeface="Titillium Web"/>
                <a:ea typeface="Titillium Web"/>
                <a:cs typeface="Titillium Web"/>
                <a:sym typeface="Titillium Web"/>
              </a:endParaRPr>
            </a:p>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Broadly inspect and if necessary clean up the initally imported data</a:t>
              </a:r>
              <a:endParaRPr lang="en" sz="1200" dirty="0" smtClean="0">
                <a:solidFill>
                  <a:srgbClr val="FFFFFF"/>
                </a:solidFill>
                <a:latin typeface="Titillium Web"/>
                <a:ea typeface="Titillium Web"/>
                <a:cs typeface="Titillium Web"/>
                <a:sym typeface="Titillium Web"/>
              </a:endParaRPr>
            </a:p>
            <a:p>
              <a:pPr marL="0" lvl="0" indent="0" algn="ctr" rtl="0">
                <a:lnSpc>
                  <a:spcPct val="115000"/>
                </a:lnSpc>
                <a:spcBef>
                  <a:spcPts val="0"/>
                </a:spcBef>
                <a:spcAft>
                  <a:spcPts val="0"/>
                </a:spcAft>
                <a:buNone/>
              </a:pPr>
              <a:endParaRPr sz="1200" dirty="0">
                <a:solidFill>
                  <a:srgbClr val="FFFFFF"/>
                </a:solidFill>
                <a:latin typeface="Titillium Web"/>
                <a:ea typeface="Titillium Web"/>
                <a:cs typeface="Titillium Web"/>
                <a:sym typeface="Titillium Web"/>
              </a:endParaRPr>
            </a:p>
          </p:txBody>
        </p:sp>
      </p:grpSp>
      <p:grpSp>
        <p:nvGrpSpPr>
          <p:cNvPr id="16" name="Google Shape;950;p31"/>
          <p:cNvGrpSpPr/>
          <p:nvPr/>
        </p:nvGrpSpPr>
        <p:grpSpPr>
          <a:xfrm>
            <a:off x="5227181" y="1622573"/>
            <a:ext cx="2054092" cy="3345960"/>
            <a:chOff x="0" y="1189989"/>
            <a:chExt cx="3546900" cy="3482836"/>
          </a:xfrm>
        </p:grpSpPr>
        <p:sp>
          <p:nvSpPr>
            <p:cNvPr id="17"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Titillium Web"/>
                  <a:ea typeface="Titillium Web"/>
                  <a:cs typeface="Titillium Web"/>
                  <a:sym typeface="Titillium Web"/>
                </a:rPr>
                <a:t>STEP </a:t>
              </a:r>
              <a:r>
                <a:rPr lang="en" dirty="0" smtClean="0">
                  <a:solidFill>
                    <a:srgbClr val="FFFFFF"/>
                  </a:solidFill>
                  <a:latin typeface="Titillium Web"/>
                  <a:ea typeface="Titillium Web"/>
                  <a:cs typeface="Titillium Web"/>
                  <a:sym typeface="Titillium Web"/>
                </a:rPr>
                <a:t>4</a:t>
              </a:r>
              <a:endParaRPr dirty="0">
                <a:solidFill>
                  <a:srgbClr val="FFFFFF"/>
                </a:solidFill>
                <a:latin typeface="Titillium Web"/>
                <a:ea typeface="Titillium Web"/>
                <a:cs typeface="Titillium Web"/>
                <a:sym typeface="Titillium Web"/>
              </a:endParaRPr>
            </a:p>
          </p:txBody>
        </p:sp>
        <p:sp>
          <p:nvSpPr>
            <p:cNvPr id="18" name="Google Shape;952;p31"/>
            <p:cNvSpPr txBox="1"/>
            <p:nvPr/>
          </p:nvSpPr>
          <p:spPr>
            <a:xfrm>
              <a:off x="435912" y="2057125"/>
              <a:ext cx="2678346" cy="261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Inferential Statistics:</a:t>
              </a:r>
            </a:p>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Apply statistical tests to determine significant relationships between the features</a:t>
              </a:r>
              <a:endParaRPr sz="1200" dirty="0">
                <a:solidFill>
                  <a:srgbClr val="FFFFFF"/>
                </a:solidFill>
                <a:latin typeface="Titillium Web"/>
                <a:ea typeface="Titillium Web"/>
                <a:cs typeface="Titillium Web"/>
                <a:sym typeface="Titillium Web"/>
              </a:endParaRPr>
            </a:p>
          </p:txBody>
        </p:sp>
      </p:grpSp>
      <p:grpSp>
        <p:nvGrpSpPr>
          <p:cNvPr id="19" name="Google Shape;950;p31"/>
          <p:cNvGrpSpPr/>
          <p:nvPr/>
        </p:nvGrpSpPr>
        <p:grpSpPr>
          <a:xfrm>
            <a:off x="3482607" y="1622573"/>
            <a:ext cx="2054092" cy="3345960"/>
            <a:chOff x="0" y="1189989"/>
            <a:chExt cx="3546900" cy="3482836"/>
          </a:xfrm>
        </p:grpSpPr>
        <p:sp>
          <p:nvSpPr>
            <p:cNvPr id="20"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Titillium Web"/>
                  <a:ea typeface="Titillium Web"/>
                  <a:cs typeface="Titillium Web"/>
                  <a:sym typeface="Titillium Web"/>
                </a:rPr>
                <a:t>STEP </a:t>
              </a:r>
              <a:r>
                <a:rPr lang="en" dirty="0" smtClean="0">
                  <a:solidFill>
                    <a:srgbClr val="FFFFFF"/>
                  </a:solidFill>
                  <a:latin typeface="Titillium Web"/>
                  <a:ea typeface="Titillium Web"/>
                  <a:cs typeface="Titillium Web"/>
                  <a:sym typeface="Titillium Web"/>
                </a:rPr>
                <a:t>3</a:t>
              </a:r>
              <a:endParaRPr dirty="0">
                <a:solidFill>
                  <a:srgbClr val="FFFFFF"/>
                </a:solidFill>
                <a:latin typeface="Titillium Web"/>
                <a:ea typeface="Titillium Web"/>
                <a:cs typeface="Titillium Web"/>
                <a:sym typeface="Titillium Web"/>
              </a:endParaRPr>
            </a:p>
          </p:txBody>
        </p:sp>
        <p:sp>
          <p:nvSpPr>
            <p:cNvPr id="21" name="Google Shape;952;p31"/>
            <p:cNvSpPr txBox="1"/>
            <p:nvPr/>
          </p:nvSpPr>
          <p:spPr>
            <a:xfrm>
              <a:off x="534461" y="2057125"/>
              <a:ext cx="2357101" cy="261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Exploratory Data Analysis:</a:t>
              </a:r>
            </a:p>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Summarize main characteristics of the data via visual aids </a:t>
              </a:r>
              <a:endParaRPr sz="1200" dirty="0">
                <a:solidFill>
                  <a:srgbClr val="FFFFFF"/>
                </a:solidFill>
                <a:latin typeface="Titillium Web"/>
                <a:ea typeface="Titillium Web"/>
                <a:cs typeface="Titillium Web"/>
                <a:sym typeface="Titillium Web"/>
              </a:endParaRPr>
            </a:p>
          </p:txBody>
        </p:sp>
      </p:grpSp>
      <p:grpSp>
        <p:nvGrpSpPr>
          <p:cNvPr id="25" name="Google Shape;950;p31"/>
          <p:cNvGrpSpPr/>
          <p:nvPr/>
        </p:nvGrpSpPr>
        <p:grpSpPr>
          <a:xfrm>
            <a:off x="6965214" y="1622573"/>
            <a:ext cx="2054092" cy="3345960"/>
            <a:chOff x="0" y="1189989"/>
            <a:chExt cx="3546900" cy="3482836"/>
          </a:xfrm>
        </p:grpSpPr>
        <p:sp>
          <p:nvSpPr>
            <p:cNvPr id="26"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Titillium Web"/>
                  <a:ea typeface="Titillium Web"/>
                  <a:cs typeface="Titillium Web"/>
                  <a:sym typeface="Titillium Web"/>
                </a:rPr>
                <a:t>STEP </a:t>
              </a:r>
              <a:r>
                <a:rPr lang="en" dirty="0" smtClean="0">
                  <a:solidFill>
                    <a:srgbClr val="FFFFFF"/>
                  </a:solidFill>
                  <a:latin typeface="Titillium Web"/>
                  <a:ea typeface="Titillium Web"/>
                  <a:cs typeface="Titillium Web"/>
                  <a:sym typeface="Titillium Web"/>
                </a:rPr>
                <a:t>5</a:t>
              </a:r>
              <a:endParaRPr dirty="0">
                <a:solidFill>
                  <a:srgbClr val="FFFFFF"/>
                </a:solidFill>
                <a:latin typeface="Titillium Web"/>
                <a:ea typeface="Titillium Web"/>
                <a:cs typeface="Titillium Web"/>
                <a:sym typeface="Titillium Web"/>
              </a:endParaRPr>
            </a:p>
          </p:txBody>
        </p:sp>
        <p:sp>
          <p:nvSpPr>
            <p:cNvPr id="27" name="Google Shape;952;p31"/>
            <p:cNvSpPr txBox="1"/>
            <p:nvPr/>
          </p:nvSpPr>
          <p:spPr>
            <a:xfrm>
              <a:off x="382117" y="2057125"/>
              <a:ext cx="2736827" cy="261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Machine Learning:</a:t>
              </a:r>
            </a:p>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Apply ML algorithms </a:t>
              </a:r>
              <a:r>
                <a:rPr lang="en" sz="1200" dirty="0" smtClean="0">
                  <a:solidFill>
                    <a:srgbClr val="FFFFFF"/>
                  </a:solidFill>
                  <a:latin typeface="Titillium Web"/>
                  <a:ea typeface="Titillium Web"/>
                  <a:cs typeface="Titillium Web"/>
                  <a:sym typeface="Titillium Web"/>
                </a:rPr>
                <a:t>to build predictive models that can give an accurate win place percentage based off the pertinent set of features</a:t>
              </a:r>
              <a:endParaRPr sz="1200" dirty="0">
                <a:solidFill>
                  <a:srgbClr val="FFFFFF"/>
                </a:solidFill>
                <a:latin typeface="Titillium Web"/>
                <a:ea typeface="Titillium Web"/>
                <a:cs typeface="Titillium Web"/>
                <a:sym typeface="Titillium Web"/>
              </a:endParaRPr>
            </a:p>
          </p:txBody>
        </p:sp>
      </p:grpSp>
    </p:spTree>
    <p:extLst>
      <p:ext uri="{BB962C8B-B14F-4D97-AF65-F5344CB8AC3E}">
        <p14:creationId xmlns:p14="http://schemas.microsoft.com/office/powerpoint/2010/main" val="793070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a:t>
            </a:r>
            <a:r>
              <a:rPr lang="en" dirty="0" smtClean="0"/>
              <a:t>Learning - Solo:</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4" name="Rectangle 3"/>
          <p:cNvSpPr/>
          <p:nvPr/>
        </p:nvSpPr>
        <p:spPr>
          <a:xfrm>
            <a:off x="907258" y="1175405"/>
            <a:ext cx="7136606" cy="38323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190" y="1330046"/>
            <a:ext cx="6692741" cy="3677723"/>
          </a:xfrm>
          <a:prstGeom prst="rect">
            <a:avLst/>
          </a:prstGeom>
        </p:spPr>
      </p:pic>
    </p:spTree>
    <p:extLst>
      <p:ext uri="{BB962C8B-B14F-4D97-AF65-F5344CB8AC3E}">
        <p14:creationId xmlns:p14="http://schemas.microsoft.com/office/powerpoint/2010/main" val="3392697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a:t>
            </a:r>
            <a:r>
              <a:rPr lang="en" dirty="0" smtClean="0"/>
              <a:t>Learning – Solo (Keras Model):</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fontAlgn="base"/>
            <a:r>
              <a:rPr lang="en-US" sz="1400" dirty="0" smtClean="0"/>
              <a:t>While working with the solo dataset, I conducted multiple </a:t>
            </a:r>
            <a:r>
              <a:rPr lang="en-US" sz="1400" dirty="0" err="1" smtClean="0"/>
              <a:t>keras</a:t>
            </a:r>
            <a:r>
              <a:rPr lang="en-US" sz="1400" dirty="0" smtClean="0"/>
              <a:t> tests to try to optimize a deep learning model. The parameters of the basic model I chose to use was implemented with:</a:t>
            </a:r>
          </a:p>
          <a:p>
            <a:pPr lvl="1" fontAlgn="base"/>
            <a:r>
              <a:rPr lang="en-US" sz="1400" dirty="0" smtClean="0"/>
              <a:t>Sequential model</a:t>
            </a:r>
          </a:p>
          <a:p>
            <a:pPr lvl="1" fontAlgn="base"/>
            <a:r>
              <a:rPr lang="en-US" sz="1400" dirty="0" smtClean="0"/>
              <a:t>Three Dense layers</a:t>
            </a:r>
          </a:p>
          <a:p>
            <a:pPr lvl="2" fontAlgn="base"/>
            <a:r>
              <a:rPr lang="en-US" sz="1400" dirty="0" smtClean="0"/>
              <a:t>Two with 10 nodes and the “</a:t>
            </a:r>
            <a:r>
              <a:rPr lang="en-US" sz="1400" dirty="0" err="1" smtClean="0"/>
              <a:t>relu</a:t>
            </a:r>
            <a:r>
              <a:rPr lang="en-US" sz="1400" dirty="0" smtClean="0"/>
              <a:t>” activation </a:t>
            </a:r>
          </a:p>
          <a:p>
            <a:pPr lvl="2" fontAlgn="base"/>
            <a:r>
              <a:rPr lang="en-US" sz="1400" dirty="0" smtClean="0"/>
              <a:t>One with only one node as the output</a:t>
            </a:r>
          </a:p>
          <a:p>
            <a:pPr lvl="1" fontAlgn="base"/>
            <a:r>
              <a:rPr lang="en-US" sz="1400" dirty="0" smtClean="0"/>
              <a:t>“</a:t>
            </a:r>
            <a:r>
              <a:rPr lang="en-US" sz="1400" dirty="0" err="1" smtClean="0"/>
              <a:t>adam</a:t>
            </a:r>
            <a:r>
              <a:rPr lang="en-US" sz="1400" dirty="0" smtClean="0"/>
              <a:t>” as the optimizer</a:t>
            </a:r>
          </a:p>
          <a:p>
            <a:pPr lvl="1" fontAlgn="base"/>
            <a:r>
              <a:rPr lang="en-US" sz="1400" dirty="0" smtClean="0"/>
              <a:t>“</a:t>
            </a:r>
            <a:r>
              <a:rPr lang="en-US" sz="1400" dirty="0" err="1" smtClean="0"/>
              <a:t>mean_absolute_error</a:t>
            </a:r>
            <a:r>
              <a:rPr lang="en-US" sz="1400" dirty="0" smtClean="0"/>
              <a:t>” as the loss function</a:t>
            </a:r>
          </a:p>
          <a:p>
            <a:pPr lvl="1" fontAlgn="base"/>
            <a:r>
              <a:rPr lang="en-US" sz="1400" dirty="0" smtClean="0"/>
              <a:t>20% validation split</a:t>
            </a:r>
          </a:p>
          <a:p>
            <a:pPr lvl="1" fontAlgn="base"/>
            <a:r>
              <a:rPr lang="en-US" sz="1400" dirty="0" smtClean="0"/>
              <a:t>30 epochs with an early stopping monitor with it’s patience set to 10</a:t>
            </a:r>
          </a:p>
          <a:p>
            <a:pPr fontAlgn="base"/>
            <a:r>
              <a:rPr lang="en-US" sz="1400" dirty="0" smtClean="0"/>
              <a:t>In the following slide, I will tabulate my model variants as well as their mean absolute error.</a:t>
            </a:r>
          </a:p>
          <a:p>
            <a:pPr lvl="1" fontAlgn="base"/>
            <a:endParaRPr lang="en-US" sz="14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Tree>
    <p:extLst>
      <p:ext uri="{BB962C8B-B14F-4D97-AF65-F5344CB8AC3E}">
        <p14:creationId xmlns:p14="http://schemas.microsoft.com/office/powerpoint/2010/main" val="3615209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a:t>
            </a:r>
            <a:r>
              <a:rPr lang="en" dirty="0" smtClean="0"/>
              <a:t>Learning – Solo (Keras Model):</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graphicFrame>
        <p:nvGraphicFramePr>
          <p:cNvPr id="4" name="Table 3"/>
          <p:cNvGraphicFramePr>
            <a:graphicFrameLocks noGrp="1"/>
          </p:cNvGraphicFramePr>
          <p:nvPr>
            <p:extLst>
              <p:ext uri="{D42A27DB-BD31-4B8C-83A1-F6EECF244321}">
                <p14:modId xmlns:p14="http://schemas.microsoft.com/office/powerpoint/2010/main" val="849057386"/>
              </p:ext>
            </p:extLst>
          </p:nvPr>
        </p:nvGraphicFramePr>
        <p:xfrm>
          <a:off x="1362742" y="1275557"/>
          <a:ext cx="6096000" cy="3620112"/>
        </p:xfrm>
        <a:graphic>
          <a:graphicData uri="http://schemas.openxmlformats.org/drawingml/2006/table">
            <a:tbl>
              <a:tblPr firstRow="1" bandRow="1">
                <a:tableStyleId>{3C2FFA5D-87B4-456A-9821-1D502468CF0F}</a:tableStyleId>
              </a:tblPr>
              <a:tblGrid>
                <a:gridCol w="2032000">
                  <a:extLst>
                    <a:ext uri="{9D8B030D-6E8A-4147-A177-3AD203B41FA5}">
                      <a16:colId xmlns:a16="http://schemas.microsoft.com/office/drawing/2014/main" val="272597997"/>
                    </a:ext>
                  </a:extLst>
                </a:gridCol>
                <a:gridCol w="2032000">
                  <a:extLst>
                    <a:ext uri="{9D8B030D-6E8A-4147-A177-3AD203B41FA5}">
                      <a16:colId xmlns:a16="http://schemas.microsoft.com/office/drawing/2014/main" val="325101645"/>
                    </a:ext>
                  </a:extLst>
                </a:gridCol>
                <a:gridCol w="2032000">
                  <a:extLst>
                    <a:ext uri="{9D8B030D-6E8A-4147-A177-3AD203B41FA5}">
                      <a16:colId xmlns:a16="http://schemas.microsoft.com/office/drawing/2014/main" val="3560715810"/>
                    </a:ext>
                  </a:extLst>
                </a:gridCol>
              </a:tblGrid>
              <a:tr h="515824">
                <a:tc>
                  <a:txBody>
                    <a:bodyPr/>
                    <a:lstStyle/>
                    <a:p>
                      <a:pPr algn="ctr"/>
                      <a:r>
                        <a:rPr lang="en-US" dirty="0" smtClean="0"/>
                        <a:t>Variation</a:t>
                      </a:r>
                      <a:endParaRPr lang="en-US" dirty="0"/>
                    </a:p>
                  </a:txBody>
                  <a:tcPr/>
                </a:tc>
                <a:tc>
                  <a:txBody>
                    <a:bodyPr/>
                    <a:lstStyle/>
                    <a:p>
                      <a:pPr algn="ctr"/>
                      <a:r>
                        <a:rPr lang="en-US" dirty="0" smtClean="0"/>
                        <a:t>Specific</a:t>
                      </a:r>
                      <a:r>
                        <a:rPr lang="en-US" baseline="0" dirty="0" smtClean="0"/>
                        <a:t> Changes</a:t>
                      </a:r>
                      <a:endParaRPr lang="en-US" dirty="0"/>
                    </a:p>
                  </a:txBody>
                  <a:tcPr/>
                </a:tc>
                <a:tc>
                  <a:txBody>
                    <a:bodyPr/>
                    <a:lstStyle/>
                    <a:p>
                      <a:pPr algn="ctr"/>
                      <a:r>
                        <a:rPr lang="en-US" dirty="0" smtClean="0"/>
                        <a:t>Mean Absolute Error</a:t>
                      </a:r>
                      <a:endParaRPr lang="en-US" dirty="0"/>
                    </a:p>
                  </a:txBody>
                  <a:tcPr/>
                </a:tc>
                <a:extLst>
                  <a:ext uri="{0D108BD9-81ED-4DB2-BD59-A6C34878D82A}">
                    <a16:rowId xmlns:a16="http://schemas.microsoft.com/office/drawing/2014/main" val="3796584429"/>
                  </a:ext>
                </a:extLst>
              </a:tr>
              <a:tr h="515824">
                <a:tc>
                  <a:txBody>
                    <a:bodyPr/>
                    <a:lstStyle/>
                    <a:p>
                      <a:pPr algn="ctr"/>
                      <a:r>
                        <a:rPr lang="en-US" dirty="0" smtClean="0"/>
                        <a:t>Basic Model</a:t>
                      </a:r>
                      <a:endParaRPr lang="en-US" dirty="0"/>
                    </a:p>
                  </a:txBody>
                  <a:tcPr/>
                </a:tc>
                <a:tc>
                  <a:txBody>
                    <a:bodyPr/>
                    <a:lstStyle/>
                    <a:p>
                      <a:pPr algn="ctr"/>
                      <a:r>
                        <a:rPr lang="en-US" dirty="0" smtClean="0"/>
                        <a:t>N/A</a:t>
                      </a:r>
                      <a:endParaRPr lang="en-US" dirty="0"/>
                    </a:p>
                  </a:txBody>
                  <a:tcPr/>
                </a:tc>
                <a:tc>
                  <a:txBody>
                    <a:bodyPr/>
                    <a:lstStyle/>
                    <a:p>
                      <a:pPr algn="ctr"/>
                      <a:r>
                        <a:rPr lang="en-US" dirty="0" smtClean="0"/>
                        <a:t>.1411</a:t>
                      </a:r>
                      <a:endParaRPr lang="en-US" dirty="0"/>
                    </a:p>
                  </a:txBody>
                  <a:tcPr/>
                </a:tc>
                <a:extLst>
                  <a:ext uri="{0D108BD9-81ED-4DB2-BD59-A6C34878D82A}">
                    <a16:rowId xmlns:a16="http://schemas.microsoft.com/office/drawing/2014/main" val="1645862214"/>
                  </a:ext>
                </a:extLst>
              </a:tr>
              <a:tr h="515824">
                <a:tc>
                  <a:txBody>
                    <a:bodyPr/>
                    <a:lstStyle/>
                    <a:p>
                      <a:pPr algn="ctr"/>
                      <a:r>
                        <a:rPr lang="en-US" dirty="0" smtClean="0"/>
                        <a:t>Higher Node Count</a:t>
                      </a:r>
                    </a:p>
                  </a:txBody>
                  <a:tcPr/>
                </a:tc>
                <a:tc>
                  <a:txBody>
                    <a:bodyPr/>
                    <a:lstStyle/>
                    <a:p>
                      <a:pPr algn="ctr"/>
                      <a:r>
                        <a:rPr lang="en-US" dirty="0" smtClean="0"/>
                        <a:t>Nodes =</a:t>
                      </a:r>
                      <a:r>
                        <a:rPr lang="en-US" baseline="0" dirty="0" smtClean="0"/>
                        <a:t> 200</a:t>
                      </a:r>
                      <a:endParaRPr lang="en-US" dirty="0"/>
                    </a:p>
                  </a:txBody>
                  <a:tcPr/>
                </a:tc>
                <a:tc>
                  <a:txBody>
                    <a:bodyPr/>
                    <a:lstStyle/>
                    <a:p>
                      <a:pPr algn="ctr"/>
                      <a:r>
                        <a:rPr lang="en-US" dirty="0" smtClean="0"/>
                        <a:t>.0656</a:t>
                      </a:r>
                      <a:endParaRPr lang="en-US" dirty="0"/>
                    </a:p>
                  </a:txBody>
                  <a:tcPr/>
                </a:tc>
                <a:extLst>
                  <a:ext uri="{0D108BD9-81ED-4DB2-BD59-A6C34878D82A}">
                    <a16:rowId xmlns:a16="http://schemas.microsoft.com/office/drawing/2014/main" val="3874987841"/>
                  </a:ext>
                </a:extLst>
              </a:tr>
              <a:tr h="515824">
                <a:tc>
                  <a:txBody>
                    <a:bodyPr/>
                    <a:lstStyle/>
                    <a:p>
                      <a:pPr algn="ctr"/>
                      <a:r>
                        <a:rPr lang="en-US" dirty="0" smtClean="0"/>
                        <a:t>Lower Learning Rate with Higher Epochs</a:t>
                      </a:r>
                      <a:endParaRPr lang="en-US" dirty="0"/>
                    </a:p>
                  </a:txBody>
                  <a:tcPr/>
                </a:tc>
                <a:tc>
                  <a:txBody>
                    <a:bodyPr/>
                    <a:lstStyle/>
                    <a:p>
                      <a:pPr algn="ctr"/>
                      <a:r>
                        <a:rPr lang="en-US" dirty="0" smtClean="0"/>
                        <a:t>LR = 1e-4</a:t>
                      </a:r>
                    </a:p>
                    <a:p>
                      <a:pPr algn="ctr"/>
                      <a:r>
                        <a:rPr lang="en-US" dirty="0" smtClean="0"/>
                        <a:t>epochs</a:t>
                      </a:r>
                      <a:r>
                        <a:rPr lang="en-US" baseline="0" dirty="0" smtClean="0"/>
                        <a:t> = 50</a:t>
                      </a:r>
                      <a:endParaRPr lang="en-US" dirty="0"/>
                    </a:p>
                  </a:txBody>
                  <a:tcPr/>
                </a:tc>
                <a:tc>
                  <a:txBody>
                    <a:bodyPr/>
                    <a:lstStyle/>
                    <a:p>
                      <a:pPr algn="ctr"/>
                      <a:r>
                        <a:rPr lang="en-US" dirty="0" smtClean="0"/>
                        <a:t>.3160</a:t>
                      </a:r>
                      <a:endParaRPr lang="en-US" dirty="0"/>
                    </a:p>
                  </a:txBody>
                  <a:tcPr/>
                </a:tc>
                <a:extLst>
                  <a:ext uri="{0D108BD9-81ED-4DB2-BD59-A6C34878D82A}">
                    <a16:rowId xmlns:a16="http://schemas.microsoft.com/office/drawing/2014/main" val="3941380421"/>
                  </a:ext>
                </a:extLst>
              </a:tr>
              <a:tr h="515824">
                <a:tc>
                  <a:txBody>
                    <a:bodyPr/>
                    <a:lstStyle/>
                    <a:p>
                      <a:pPr algn="ctr"/>
                      <a:r>
                        <a:rPr lang="en-US" dirty="0" smtClean="0"/>
                        <a:t>Increased Layers</a:t>
                      </a:r>
                      <a:endParaRPr lang="en-US" dirty="0"/>
                    </a:p>
                  </a:txBody>
                  <a:tcPr/>
                </a:tc>
                <a:tc>
                  <a:txBody>
                    <a:bodyPr/>
                    <a:lstStyle/>
                    <a:p>
                      <a:pPr algn="ctr"/>
                      <a:r>
                        <a:rPr lang="en-US" dirty="0" smtClean="0"/>
                        <a:t>Non</a:t>
                      </a:r>
                      <a:r>
                        <a:rPr lang="en-US" baseline="0" dirty="0" smtClean="0"/>
                        <a:t> output layers increased to 4</a:t>
                      </a:r>
                      <a:endParaRPr lang="en-US" dirty="0"/>
                    </a:p>
                  </a:txBody>
                  <a:tcPr/>
                </a:tc>
                <a:tc>
                  <a:txBody>
                    <a:bodyPr/>
                    <a:lstStyle/>
                    <a:p>
                      <a:pPr algn="ctr"/>
                      <a:r>
                        <a:rPr lang="en-US" dirty="0" smtClean="0"/>
                        <a:t>.0642</a:t>
                      </a:r>
                      <a:endParaRPr lang="en-US" dirty="0"/>
                    </a:p>
                  </a:txBody>
                  <a:tcPr/>
                </a:tc>
                <a:extLst>
                  <a:ext uri="{0D108BD9-81ED-4DB2-BD59-A6C34878D82A}">
                    <a16:rowId xmlns:a16="http://schemas.microsoft.com/office/drawing/2014/main" val="2488239056"/>
                  </a:ext>
                </a:extLst>
              </a:tr>
              <a:tr h="515824">
                <a:tc>
                  <a:txBody>
                    <a:bodyPr/>
                    <a:lstStyle/>
                    <a:p>
                      <a:pPr algn="ctr"/>
                      <a:r>
                        <a:rPr lang="en-US" dirty="0" smtClean="0"/>
                        <a:t>Increased Layers and Higher Node Count</a:t>
                      </a:r>
                      <a:endParaRPr lang="en-US" dirty="0"/>
                    </a:p>
                  </a:txBody>
                  <a:tcPr/>
                </a:tc>
                <a:tc>
                  <a:txBody>
                    <a:bodyPr/>
                    <a:lstStyle/>
                    <a:p>
                      <a:pPr algn="ctr"/>
                      <a:r>
                        <a:rPr lang="en-US" dirty="0" smtClean="0"/>
                        <a:t>Nodes</a:t>
                      </a:r>
                      <a:r>
                        <a:rPr lang="en-US" baseline="0" dirty="0" smtClean="0"/>
                        <a:t> = 200</a:t>
                      </a:r>
                    </a:p>
                    <a:p>
                      <a:pPr algn="ctr"/>
                      <a:r>
                        <a:rPr lang="en-US" baseline="0" dirty="0" smtClean="0"/>
                        <a:t>Non output layers = 4</a:t>
                      </a:r>
                      <a:endParaRPr lang="en-US" dirty="0"/>
                    </a:p>
                  </a:txBody>
                  <a:tcPr/>
                </a:tc>
                <a:tc>
                  <a:txBody>
                    <a:bodyPr/>
                    <a:lstStyle/>
                    <a:p>
                      <a:pPr algn="ctr"/>
                      <a:r>
                        <a:rPr lang="en-US" dirty="0" smtClean="0"/>
                        <a:t>.0508</a:t>
                      </a:r>
                      <a:endParaRPr lang="en-US" dirty="0"/>
                    </a:p>
                  </a:txBody>
                  <a:tcPr/>
                </a:tc>
                <a:extLst>
                  <a:ext uri="{0D108BD9-81ED-4DB2-BD59-A6C34878D82A}">
                    <a16:rowId xmlns:a16="http://schemas.microsoft.com/office/drawing/2014/main" val="1694246533"/>
                  </a:ext>
                </a:extLst>
              </a:tr>
              <a:tr h="515824">
                <a:tc>
                  <a:txBody>
                    <a:bodyPr/>
                    <a:lstStyle/>
                    <a:p>
                      <a:pPr algn="ctr"/>
                      <a:r>
                        <a:rPr lang="en-US" dirty="0" smtClean="0"/>
                        <a:t>Increased</a:t>
                      </a:r>
                      <a:r>
                        <a:rPr lang="en-US" baseline="0" dirty="0" smtClean="0"/>
                        <a:t> Epoch Count on above variant</a:t>
                      </a:r>
                      <a:endParaRPr lang="en-US" dirty="0"/>
                    </a:p>
                  </a:txBody>
                  <a:tcPr/>
                </a:tc>
                <a:tc>
                  <a:txBody>
                    <a:bodyPr/>
                    <a:lstStyle/>
                    <a:p>
                      <a:pPr algn="ctr"/>
                      <a:r>
                        <a:rPr lang="en-US" dirty="0" smtClean="0"/>
                        <a:t>Same as above but epochs</a:t>
                      </a:r>
                      <a:r>
                        <a:rPr lang="en-US" baseline="0" dirty="0" smtClean="0"/>
                        <a:t> set to 100</a:t>
                      </a:r>
                      <a:endParaRPr lang="en-US" dirty="0"/>
                    </a:p>
                  </a:txBody>
                  <a:tcPr/>
                </a:tc>
                <a:tc>
                  <a:txBody>
                    <a:bodyPr/>
                    <a:lstStyle/>
                    <a:p>
                      <a:pPr algn="ctr"/>
                      <a:r>
                        <a:rPr lang="en-US" dirty="0" smtClean="0"/>
                        <a:t>.0497</a:t>
                      </a:r>
                      <a:endParaRPr lang="en-US" dirty="0"/>
                    </a:p>
                  </a:txBody>
                  <a:tcPr/>
                </a:tc>
                <a:extLst>
                  <a:ext uri="{0D108BD9-81ED-4DB2-BD59-A6C34878D82A}">
                    <a16:rowId xmlns:a16="http://schemas.microsoft.com/office/drawing/2014/main" val="977516280"/>
                  </a:ext>
                </a:extLst>
              </a:tr>
            </a:tbl>
          </a:graphicData>
        </a:graphic>
      </p:graphicFrame>
    </p:spTree>
    <p:extLst>
      <p:ext uri="{BB962C8B-B14F-4D97-AF65-F5344CB8AC3E}">
        <p14:creationId xmlns:p14="http://schemas.microsoft.com/office/powerpoint/2010/main" val="2081482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a:t>
            </a:r>
            <a:r>
              <a:rPr lang="en" dirty="0" smtClean="0"/>
              <a:t>Learning – Solo (Keras Model):</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fontAlgn="base"/>
            <a:r>
              <a:rPr lang="en-US" sz="1400" dirty="0" smtClean="0"/>
              <a:t>Along with adjusting the parameters of the basic </a:t>
            </a:r>
            <a:r>
              <a:rPr lang="en-US" sz="1400" dirty="0" err="1" smtClean="0"/>
              <a:t>keras</a:t>
            </a:r>
            <a:r>
              <a:rPr lang="en-US" sz="1400" dirty="0" smtClean="0"/>
              <a:t> model, I also tested different optimizers to see which would give me the best performance. </a:t>
            </a:r>
            <a:r>
              <a:rPr lang="en-US" sz="1400" dirty="0"/>
              <a:t>The parameters of the basic model I chose to </a:t>
            </a:r>
            <a:r>
              <a:rPr lang="en-US" sz="1400" dirty="0" smtClean="0"/>
              <a:t>use for these tests were:</a:t>
            </a:r>
            <a:endParaRPr lang="en-US" sz="1400" dirty="0"/>
          </a:p>
          <a:p>
            <a:pPr lvl="1" fontAlgn="base"/>
            <a:r>
              <a:rPr lang="en-US" sz="1400" dirty="0"/>
              <a:t>Sequential model</a:t>
            </a:r>
          </a:p>
          <a:p>
            <a:pPr lvl="1" fontAlgn="base"/>
            <a:r>
              <a:rPr lang="en-US" sz="1400" dirty="0" smtClean="0"/>
              <a:t>5 </a:t>
            </a:r>
            <a:r>
              <a:rPr lang="en-US" sz="1400" dirty="0"/>
              <a:t>Dense layers</a:t>
            </a:r>
          </a:p>
          <a:p>
            <a:pPr lvl="2" fontAlgn="base"/>
            <a:r>
              <a:rPr lang="en-US" sz="1400" dirty="0" smtClean="0"/>
              <a:t>4 </a:t>
            </a:r>
            <a:r>
              <a:rPr lang="en-US" sz="1400" dirty="0"/>
              <a:t>with </a:t>
            </a:r>
            <a:r>
              <a:rPr lang="en-US" sz="1400" dirty="0" smtClean="0"/>
              <a:t>150 </a:t>
            </a:r>
            <a:r>
              <a:rPr lang="en-US" sz="1400" dirty="0"/>
              <a:t>nodes and the “</a:t>
            </a:r>
            <a:r>
              <a:rPr lang="en-US" sz="1400" dirty="0" err="1"/>
              <a:t>relu</a:t>
            </a:r>
            <a:r>
              <a:rPr lang="en-US" sz="1400" dirty="0"/>
              <a:t>” activation </a:t>
            </a:r>
          </a:p>
          <a:p>
            <a:pPr lvl="2" fontAlgn="base"/>
            <a:r>
              <a:rPr lang="en-US" sz="1400" dirty="0"/>
              <a:t>One with only one node as the </a:t>
            </a:r>
            <a:r>
              <a:rPr lang="en-US" sz="1400" dirty="0" smtClean="0"/>
              <a:t>output</a:t>
            </a:r>
          </a:p>
          <a:p>
            <a:pPr lvl="1" fontAlgn="base"/>
            <a:r>
              <a:rPr lang="en-US" sz="1400" dirty="0" smtClean="0"/>
              <a:t>“</a:t>
            </a:r>
            <a:r>
              <a:rPr lang="en-US" sz="1400" dirty="0" err="1" smtClean="0"/>
              <a:t>mean_absolute_error</a:t>
            </a:r>
            <a:r>
              <a:rPr lang="en-US" sz="1400" dirty="0"/>
              <a:t>” as the loss function</a:t>
            </a:r>
          </a:p>
          <a:p>
            <a:pPr lvl="1" fontAlgn="base"/>
            <a:r>
              <a:rPr lang="en-US" sz="1400" dirty="0"/>
              <a:t>20% validation split</a:t>
            </a:r>
          </a:p>
          <a:p>
            <a:pPr lvl="1" fontAlgn="base"/>
            <a:r>
              <a:rPr lang="en-US" sz="1400" dirty="0" smtClean="0"/>
              <a:t>100 </a:t>
            </a:r>
            <a:r>
              <a:rPr lang="en-US" sz="1400" dirty="0"/>
              <a:t>epochs with an early stopping monitor with it’s patience set to 10</a:t>
            </a:r>
          </a:p>
          <a:p>
            <a:pPr fontAlgn="base"/>
            <a:r>
              <a:rPr lang="en-US" sz="1400" dirty="0"/>
              <a:t>In the following slide, I will tabulate my model variants as well as their mean absolute error.</a:t>
            </a:r>
          </a:p>
          <a:p>
            <a:pPr fontAlgn="base"/>
            <a:endParaRPr lang="en-US" sz="1400" dirty="0" smtClean="0"/>
          </a:p>
          <a:p>
            <a:pPr lvl="1" fontAlgn="base"/>
            <a:endParaRPr lang="en-US" sz="14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Tree>
    <p:extLst>
      <p:ext uri="{BB962C8B-B14F-4D97-AF65-F5344CB8AC3E}">
        <p14:creationId xmlns:p14="http://schemas.microsoft.com/office/powerpoint/2010/main" val="5090174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a:t>
            </a:r>
            <a:r>
              <a:rPr lang="en" dirty="0" smtClean="0"/>
              <a:t>Learning – Solo (Keras Model):</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graphicFrame>
        <p:nvGraphicFramePr>
          <p:cNvPr id="3" name="Table 2"/>
          <p:cNvGraphicFramePr>
            <a:graphicFrameLocks noGrp="1"/>
          </p:cNvGraphicFramePr>
          <p:nvPr>
            <p:extLst>
              <p:ext uri="{D42A27DB-BD31-4B8C-83A1-F6EECF244321}">
                <p14:modId xmlns:p14="http://schemas.microsoft.com/office/powerpoint/2010/main" val="3440030904"/>
              </p:ext>
            </p:extLst>
          </p:nvPr>
        </p:nvGraphicFramePr>
        <p:xfrm>
          <a:off x="1388269" y="1289844"/>
          <a:ext cx="6096000" cy="2225040"/>
        </p:xfrm>
        <a:graphic>
          <a:graphicData uri="http://schemas.openxmlformats.org/drawingml/2006/table">
            <a:tbl>
              <a:tblPr firstRow="1" bandRow="1">
                <a:tableStyleId>{3C2FFA5D-87B4-456A-9821-1D502468CF0F}</a:tableStyleId>
              </a:tblPr>
              <a:tblGrid>
                <a:gridCol w="3048000">
                  <a:extLst>
                    <a:ext uri="{9D8B030D-6E8A-4147-A177-3AD203B41FA5}">
                      <a16:colId xmlns:a16="http://schemas.microsoft.com/office/drawing/2014/main" val="3447584358"/>
                    </a:ext>
                  </a:extLst>
                </a:gridCol>
                <a:gridCol w="3048000">
                  <a:extLst>
                    <a:ext uri="{9D8B030D-6E8A-4147-A177-3AD203B41FA5}">
                      <a16:colId xmlns:a16="http://schemas.microsoft.com/office/drawing/2014/main" val="1148830288"/>
                    </a:ext>
                  </a:extLst>
                </a:gridCol>
              </a:tblGrid>
              <a:tr h="370840">
                <a:tc>
                  <a:txBody>
                    <a:bodyPr/>
                    <a:lstStyle/>
                    <a:p>
                      <a:pPr algn="ctr"/>
                      <a:r>
                        <a:rPr lang="en-US" dirty="0" smtClean="0"/>
                        <a:t>Optimizer Used</a:t>
                      </a:r>
                      <a:endParaRPr lang="en-US" dirty="0"/>
                    </a:p>
                  </a:txBody>
                  <a:tcPr/>
                </a:tc>
                <a:tc>
                  <a:txBody>
                    <a:bodyPr/>
                    <a:lstStyle/>
                    <a:p>
                      <a:pPr algn="ctr"/>
                      <a:r>
                        <a:rPr lang="en-US" dirty="0" smtClean="0"/>
                        <a:t>Mean Absolute Error</a:t>
                      </a:r>
                      <a:endParaRPr lang="en-US" dirty="0"/>
                    </a:p>
                  </a:txBody>
                  <a:tcPr/>
                </a:tc>
                <a:extLst>
                  <a:ext uri="{0D108BD9-81ED-4DB2-BD59-A6C34878D82A}">
                    <a16:rowId xmlns:a16="http://schemas.microsoft.com/office/drawing/2014/main" val="3396021105"/>
                  </a:ext>
                </a:extLst>
              </a:tr>
              <a:tr h="370840">
                <a:tc>
                  <a:txBody>
                    <a:bodyPr/>
                    <a:lstStyle/>
                    <a:p>
                      <a:pPr algn="ctr"/>
                      <a:r>
                        <a:rPr lang="en-US" dirty="0" smtClean="0"/>
                        <a:t>Adam</a:t>
                      </a:r>
                      <a:endParaRPr lang="en-US" dirty="0"/>
                    </a:p>
                  </a:txBody>
                  <a:tcPr/>
                </a:tc>
                <a:tc>
                  <a:txBody>
                    <a:bodyPr/>
                    <a:lstStyle/>
                    <a:p>
                      <a:pPr algn="ctr"/>
                      <a:r>
                        <a:rPr lang="en-US" dirty="0" smtClean="0"/>
                        <a:t>.267</a:t>
                      </a:r>
                      <a:endParaRPr lang="en-US" dirty="0"/>
                    </a:p>
                  </a:txBody>
                  <a:tcPr/>
                </a:tc>
                <a:extLst>
                  <a:ext uri="{0D108BD9-81ED-4DB2-BD59-A6C34878D82A}">
                    <a16:rowId xmlns:a16="http://schemas.microsoft.com/office/drawing/2014/main" val="1543247946"/>
                  </a:ext>
                </a:extLst>
              </a:tr>
              <a:tr h="370840">
                <a:tc>
                  <a:txBody>
                    <a:bodyPr/>
                    <a:lstStyle/>
                    <a:p>
                      <a:pPr algn="ctr"/>
                      <a:r>
                        <a:rPr lang="en-US" dirty="0" err="1" smtClean="0"/>
                        <a:t>Adagrad</a:t>
                      </a:r>
                      <a:endParaRPr lang="en-US" dirty="0"/>
                    </a:p>
                  </a:txBody>
                  <a:tcPr/>
                </a:tc>
                <a:tc>
                  <a:txBody>
                    <a:bodyPr/>
                    <a:lstStyle/>
                    <a:p>
                      <a:pPr algn="ctr"/>
                      <a:r>
                        <a:rPr lang="en-US" dirty="0" smtClean="0"/>
                        <a:t>1.45</a:t>
                      </a:r>
                      <a:endParaRPr lang="en-US" dirty="0"/>
                    </a:p>
                  </a:txBody>
                  <a:tcPr/>
                </a:tc>
                <a:extLst>
                  <a:ext uri="{0D108BD9-81ED-4DB2-BD59-A6C34878D82A}">
                    <a16:rowId xmlns:a16="http://schemas.microsoft.com/office/drawing/2014/main" val="3490689440"/>
                  </a:ext>
                </a:extLst>
              </a:tr>
              <a:tr h="370840">
                <a:tc>
                  <a:txBody>
                    <a:bodyPr/>
                    <a:lstStyle/>
                    <a:p>
                      <a:pPr algn="ctr"/>
                      <a:r>
                        <a:rPr lang="en-US" dirty="0" err="1" smtClean="0"/>
                        <a:t>Adadelta</a:t>
                      </a:r>
                      <a:endParaRPr lang="en-US" dirty="0"/>
                    </a:p>
                  </a:txBody>
                  <a:tcPr/>
                </a:tc>
                <a:tc>
                  <a:txBody>
                    <a:bodyPr/>
                    <a:lstStyle/>
                    <a:p>
                      <a:pPr algn="ctr"/>
                      <a:r>
                        <a:rPr lang="en-US" dirty="0" smtClean="0"/>
                        <a:t>2.81</a:t>
                      </a:r>
                      <a:endParaRPr lang="en-US" dirty="0"/>
                    </a:p>
                  </a:txBody>
                  <a:tcPr/>
                </a:tc>
                <a:extLst>
                  <a:ext uri="{0D108BD9-81ED-4DB2-BD59-A6C34878D82A}">
                    <a16:rowId xmlns:a16="http://schemas.microsoft.com/office/drawing/2014/main" val="897848499"/>
                  </a:ext>
                </a:extLst>
              </a:tr>
              <a:tr h="370840">
                <a:tc>
                  <a:txBody>
                    <a:bodyPr/>
                    <a:lstStyle/>
                    <a:p>
                      <a:pPr algn="ctr"/>
                      <a:r>
                        <a:rPr lang="en-US" dirty="0" err="1" smtClean="0"/>
                        <a:t>Nadam</a:t>
                      </a:r>
                      <a:endParaRPr lang="en-US" dirty="0"/>
                    </a:p>
                  </a:txBody>
                  <a:tcPr/>
                </a:tc>
                <a:tc>
                  <a:txBody>
                    <a:bodyPr/>
                    <a:lstStyle/>
                    <a:p>
                      <a:pPr algn="ctr"/>
                      <a:r>
                        <a:rPr lang="en-US" dirty="0" smtClean="0"/>
                        <a:t>.248</a:t>
                      </a:r>
                      <a:endParaRPr lang="en-US" dirty="0"/>
                    </a:p>
                  </a:txBody>
                  <a:tcPr/>
                </a:tc>
                <a:extLst>
                  <a:ext uri="{0D108BD9-81ED-4DB2-BD59-A6C34878D82A}">
                    <a16:rowId xmlns:a16="http://schemas.microsoft.com/office/drawing/2014/main" val="3967162049"/>
                  </a:ext>
                </a:extLst>
              </a:tr>
              <a:tr h="370840">
                <a:tc>
                  <a:txBody>
                    <a:bodyPr/>
                    <a:lstStyle/>
                    <a:p>
                      <a:pPr algn="ctr"/>
                      <a:r>
                        <a:rPr lang="en-US" dirty="0" err="1" smtClean="0"/>
                        <a:t>Adamax</a:t>
                      </a:r>
                      <a:endParaRPr lang="en-US" dirty="0"/>
                    </a:p>
                  </a:txBody>
                  <a:tcPr/>
                </a:tc>
                <a:tc>
                  <a:txBody>
                    <a:bodyPr/>
                    <a:lstStyle/>
                    <a:p>
                      <a:pPr algn="ctr"/>
                      <a:r>
                        <a:rPr lang="en-US" dirty="0" smtClean="0"/>
                        <a:t>.233</a:t>
                      </a:r>
                      <a:endParaRPr lang="en-US" dirty="0"/>
                    </a:p>
                  </a:txBody>
                  <a:tcPr/>
                </a:tc>
                <a:extLst>
                  <a:ext uri="{0D108BD9-81ED-4DB2-BD59-A6C34878D82A}">
                    <a16:rowId xmlns:a16="http://schemas.microsoft.com/office/drawing/2014/main" val="2483414247"/>
                  </a:ext>
                </a:extLst>
              </a:tr>
            </a:tbl>
          </a:graphicData>
        </a:graphic>
      </p:graphicFrame>
    </p:spTree>
    <p:extLst>
      <p:ext uri="{BB962C8B-B14F-4D97-AF65-F5344CB8AC3E}">
        <p14:creationId xmlns:p14="http://schemas.microsoft.com/office/powerpoint/2010/main" val="3953776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a:t>
            </a:r>
            <a:r>
              <a:rPr lang="en" dirty="0" smtClean="0"/>
              <a:t>Learning – Solo (Keras Model):</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fontAlgn="base"/>
            <a:r>
              <a:rPr lang="en-US" sz="1400" dirty="0" smtClean="0"/>
              <a:t>Finally, under the suggestion of my mentor, I looked into implementing an </a:t>
            </a:r>
            <a:r>
              <a:rPr lang="en-US" sz="1400" dirty="0" err="1" smtClean="0"/>
              <a:t>LRFinder</a:t>
            </a:r>
            <a:r>
              <a:rPr lang="en-US" sz="1400" dirty="0" smtClean="0"/>
              <a:t> Class. Using resources from the internet and some tweaking, I defined a class called </a:t>
            </a:r>
            <a:r>
              <a:rPr lang="en-US" sz="1400" dirty="0" err="1" smtClean="0"/>
              <a:t>LRFinder</a:t>
            </a:r>
            <a:r>
              <a:rPr lang="en-US" sz="1400" dirty="0" smtClean="0"/>
              <a:t> that finds the optimal learning rate for a neural network by logging the loss values over a model as the learning rate exponentially increase within the given bounds. In addition, this class also allows you to plot this change in loss over the learning rates to give a visual way of determining the optimum learning rate. </a:t>
            </a:r>
          </a:p>
          <a:p>
            <a:pPr fontAlgn="base"/>
            <a:r>
              <a:rPr lang="en-US" sz="1400" dirty="0" smtClean="0"/>
              <a:t>Setting my bounds to go from 1e-8 to 10 in batch sizes of 1000 and repeating over 100 epochs, I determined that the optimal learning rate is just under 1e-4. The plotted loss function can be seen in the next slide.</a:t>
            </a:r>
            <a:endParaRPr lang="en-US" sz="1400" dirty="0"/>
          </a:p>
          <a:p>
            <a:pPr fontAlgn="base"/>
            <a:endParaRPr lang="en-US" sz="1400" dirty="0" smtClean="0"/>
          </a:p>
          <a:p>
            <a:pPr lvl="1" fontAlgn="base"/>
            <a:endParaRPr lang="en-US" sz="14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spTree>
    <p:extLst>
      <p:ext uri="{BB962C8B-B14F-4D97-AF65-F5344CB8AC3E}">
        <p14:creationId xmlns:p14="http://schemas.microsoft.com/office/powerpoint/2010/main" val="2722417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a:t>
            </a:r>
            <a:r>
              <a:rPr lang="en" dirty="0" smtClean="0"/>
              <a:t>Learning – Solo (Keras Model):</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sp>
        <p:nvSpPr>
          <p:cNvPr id="4" name="Rectangle 3"/>
          <p:cNvSpPr/>
          <p:nvPr/>
        </p:nvSpPr>
        <p:spPr>
          <a:xfrm>
            <a:off x="964406" y="1085559"/>
            <a:ext cx="6936582" cy="40079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406" y="1085559"/>
            <a:ext cx="6865144" cy="3950494"/>
          </a:xfrm>
          <a:prstGeom prst="rect">
            <a:avLst/>
          </a:prstGeom>
        </p:spPr>
      </p:pic>
    </p:spTree>
    <p:extLst>
      <p:ext uri="{BB962C8B-B14F-4D97-AF65-F5344CB8AC3E}">
        <p14:creationId xmlns:p14="http://schemas.microsoft.com/office/powerpoint/2010/main" val="34735528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a:t>
            </a:r>
            <a:r>
              <a:rPr lang="en" dirty="0" smtClean="0"/>
              <a:t>Learning – Other Game Modes:</a:t>
            </a:r>
            <a:endParaRPr dirty="0"/>
          </a:p>
        </p:txBody>
      </p:sp>
      <p:sp>
        <p:nvSpPr>
          <p:cNvPr id="815" name="Google Shape;815;p20"/>
          <p:cNvSpPr txBox="1">
            <a:spLocks noGrp="1"/>
          </p:cNvSpPr>
          <p:nvPr>
            <p:ph type="body" idx="1"/>
          </p:nvPr>
        </p:nvSpPr>
        <p:spPr>
          <a:xfrm>
            <a:off x="611092" y="1145384"/>
            <a:ext cx="7686000" cy="3098400"/>
          </a:xfrm>
          <a:prstGeom prst="rect">
            <a:avLst/>
          </a:prstGeom>
        </p:spPr>
        <p:txBody>
          <a:bodyPr spcFirstLastPara="1" wrap="square" lIns="91425" tIns="91425" rIns="91425" bIns="91425" anchor="t" anchorCtr="0">
            <a:noAutofit/>
          </a:bodyPr>
          <a:lstStyle/>
          <a:p>
            <a:pPr fontAlgn="base"/>
            <a:r>
              <a:rPr lang="en-US" sz="1400" dirty="0" smtClean="0"/>
              <a:t>From this point on, I built various models for the different game modes. For each, I built a Random Forest model with the parameters:</a:t>
            </a:r>
          </a:p>
          <a:p>
            <a:pPr lvl="1" fontAlgn="base"/>
            <a:r>
              <a:rPr lang="en-US" sz="1400" dirty="0" err="1" smtClean="0"/>
              <a:t>n_estimators</a:t>
            </a:r>
            <a:r>
              <a:rPr lang="en-US" sz="1400" dirty="0" smtClean="0"/>
              <a:t> = 10</a:t>
            </a:r>
          </a:p>
          <a:p>
            <a:pPr lvl="1" fontAlgn="base"/>
            <a:r>
              <a:rPr lang="en-US" sz="1400" dirty="0" err="1" smtClean="0"/>
              <a:t>max_depth</a:t>
            </a:r>
            <a:r>
              <a:rPr lang="en-US" sz="1400" dirty="0" smtClean="0"/>
              <a:t> = 15</a:t>
            </a:r>
          </a:p>
          <a:p>
            <a:pPr lvl="1" fontAlgn="base"/>
            <a:r>
              <a:rPr lang="en-US" sz="1400" dirty="0" err="1" smtClean="0"/>
              <a:t>max_features</a:t>
            </a:r>
            <a:r>
              <a:rPr lang="en-US" sz="1400" dirty="0" smtClean="0"/>
              <a:t> = 15</a:t>
            </a:r>
          </a:p>
          <a:p>
            <a:pPr fontAlgn="base"/>
            <a:r>
              <a:rPr lang="en-US" sz="1400" dirty="0" smtClean="0"/>
              <a:t>For the </a:t>
            </a:r>
            <a:r>
              <a:rPr lang="en-US" sz="1400" dirty="0" err="1" smtClean="0"/>
              <a:t>Keras</a:t>
            </a:r>
            <a:r>
              <a:rPr lang="en-US" sz="1400" dirty="0" smtClean="0"/>
              <a:t> models, I chose parameters that would minimize the time taken to build the model as well as minimizing the loss function:</a:t>
            </a:r>
            <a:endParaRPr lang="en-US" sz="1400" dirty="0"/>
          </a:p>
          <a:p>
            <a:pPr lvl="1" fontAlgn="base"/>
            <a:r>
              <a:rPr lang="en-US" sz="1400" dirty="0"/>
              <a:t>Model type = Sequential</a:t>
            </a:r>
          </a:p>
          <a:p>
            <a:pPr lvl="1" fontAlgn="base"/>
            <a:r>
              <a:rPr lang="en-US" sz="1400" dirty="0"/>
              <a:t>4 Dense layers of 10 nodes each with “</a:t>
            </a:r>
            <a:r>
              <a:rPr lang="en-US" sz="1400" dirty="0" err="1"/>
              <a:t>relu</a:t>
            </a:r>
            <a:r>
              <a:rPr lang="en-US" sz="1400" dirty="0"/>
              <a:t>” activation with an output layer</a:t>
            </a:r>
          </a:p>
          <a:p>
            <a:pPr lvl="1" fontAlgn="base"/>
            <a:r>
              <a:rPr lang="en-US" sz="1400" dirty="0"/>
              <a:t>Compiler = </a:t>
            </a:r>
            <a:r>
              <a:rPr lang="en-US" sz="1400" dirty="0" err="1"/>
              <a:t>nadam</a:t>
            </a:r>
            <a:endParaRPr lang="en-US" sz="1400" dirty="0"/>
          </a:p>
          <a:p>
            <a:pPr lvl="1" fontAlgn="base"/>
            <a:r>
              <a:rPr lang="en-US" sz="1400" dirty="0"/>
              <a:t>Loss = </a:t>
            </a:r>
            <a:r>
              <a:rPr lang="en-US" sz="1400" dirty="0" err="1"/>
              <a:t>mean_absolute_error</a:t>
            </a:r>
            <a:endParaRPr lang="en-US" sz="1400" dirty="0"/>
          </a:p>
          <a:p>
            <a:pPr lvl="1" fontAlgn="base"/>
            <a:r>
              <a:rPr lang="en-US" sz="1400" dirty="0"/>
              <a:t>20% validation split and 30 epochs with a 10 count patience early stopping monitor</a:t>
            </a:r>
            <a:r>
              <a:rPr lang="en-US" sz="1400" dirty="0" smtClean="0"/>
              <a:t>.</a:t>
            </a:r>
          </a:p>
          <a:p>
            <a:pPr lvl="1" fontAlgn="base"/>
            <a:endParaRPr lang="en-US" sz="14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3179696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a:t>
            </a:r>
            <a:r>
              <a:rPr lang="en" dirty="0" smtClean="0"/>
              <a:t>Learning – Other Game Modes:</a:t>
            </a:r>
            <a:endParaRPr dirty="0"/>
          </a:p>
        </p:txBody>
      </p:sp>
      <p:sp>
        <p:nvSpPr>
          <p:cNvPr id="815" name="Google Shape;815;p20"/>
          <p:cNvSpPr txBox="1">
            <a:spLocks noGrp="1"/>
          </p:cNvSpPr>
          <p:nvPr>
            <p:ph type="body" idx="1"/>
          </p:nvPr>
        </p:nvSpPr>
        <p:spPr>
          <a:xfrm>
            <a:off x="739680" y="1152528"/>
            <a:ext cx="7686000" cy="590547"/>
          </a:xfrm>
          <a:prstGeom prst="rect">
            <a:avLst/>
          </a:prstGeom>
        </p:spPr>
        <p:txBody>
          <a:bodyPr spcFirstLastPara="1" wrap="square" lIns="91425" tIns="91425" rIns="91425" bIns="91425" numCol="2" anchor="t" anchorCtr="0">
            <a:noAutofit/>
          </a:bodyPr>
          <a:lstStyle/>
          <a:p>
            <a:pPr fontAlgn="base"/>
            <a:r>
              <a:rPr lang="en-US" sz="1400" dirty="0"/>
              <a:t>The games modes </a:t>
            </a:r>
            <a:r>
              <a:rPr lang="en-US" sz="1400" dirty="0" smtClean="0"/>
              <a:t>tested are as follows:</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sp>
        <p:nvSpPr>
          <p:cNvPr id="5" name="Google Shape;815;p20"/>
          <p:cNvSpPr txBox="1">
            <a:spLocks/>
          </p:cNvSpPr>
          <p:nvPr/>
        </p:nvSpPr>
        <p:spPr>
          <a:xfrm>
            <a:off x="410580" y="1537894"/>
            <a:ext cx="7686000" cy="2598338"/>
          </a:xfrm>
          <a:prstGeom prst="rect">
            <a:avLst/>
          </a:prstGeom>
          <a:noFill/>
          <a:ln>
            <a:noFill/>
          </a:ln>
        </p:spPr>
        <p:txBody>
          <a:bodyPr spcFirstLastPara="1" wrap="square" lIns="91425" tIns="91425" rIns="91425" bIns="91425" numCol="2"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9pPr>
          </a:lstStyle>
          <a:p>
            <a:pPr lvl="1" fontAlgn="base"/>
            <a:r>
              <a:rPr lang="en-US" sz="1000" dirty="0" smtClean="0"/>
              <a:t>Squad</a:t>
            </a:r>
          </a:p>
          <a:p>
            <a:pPr lvl="2" fontAlgn="base"/>
            <a:r>
              <a:rPr lang="en-US" sz="1000" dirty="0" smtClean="0"/>
              <a:t>Training Features Shape: (438568, 23)</a:t>
            </a:r>
          </a:p>
          <a:p>
            <a:pPr lvl="2" fontAlgn="base"/>
            <a:r>
              <a:rPr lang="en-US" sz="1000" dirty="0" smtClean="0"/>
              <a:t>Training Labels Shape: (438568,)</a:t>
            </a:r>
          </a:p>
          <a:p>
            <a:pPr lvl="2" fontAlgn="base"/>
            <a:r>
              <a:rPr lang="en-US" sz="1000" dirty="0" smtClean="0"/>
              <a:t>Testing Features Shape: (187958, 23)</a:t>
            </a:r>
          </a:p>
          <a:p>
            <a:pPr lvl="2" fontAlgn="base"/>
            <a:r>
              <a:rPr lang="en-US" sz="1000" dirty="0" smtClean="0"/>
              <a:t>Testing Labels Shape: (187958,)</a:t>
            </a:r>
          </a:p>
          <a:p>
            <a:pPr lvl="1" fontAlgn="base"/>
            <a:r>
              <a:rPr lang="en-US" sz="1000" dirty="0" smtClean="0"/>
              <a:t>Duo</a:t>
            </a:r>
          </a:p>
          <a:p>
            <a:pPr lvl="2" fontAlgn="base"/>
            <a:r>
              <a:rPr lang="en-US" sz="1000" dirty="0" smtClean="0"/>
              <a:t>Training Features Shape: (219513, 23)</a:t>
            </a:r>
          </a:p>
          <a:p>
            <a:pPr lvl="2" fontAlgn="base"/>
            <a:r>
              <a:rPr lang="en-US" sz="1000" dirty="0" smtClean="0"/>
              <a:t>Training Labels Shape: (219513,)</a:t>
            </a:r>
          </a:p>
          <a:p>
            <a:pPr lvl="2" fontAlgn="base"/>
            <a:r>
              <a:rPr lang="en-US" sz="1000" dirty="0" smtClean="0"/>
              <a:t>Testing Features Shape: (94078, 23)</a:t>
            </a:r>
          </a:p>
          <a:p>
            <a:pPr lvl="2" fontAlgn="base"/>
            <a:r>
              <a:rPr lang="en-US" sz="1000" dirty="0" smtClean="0"/>
              <a:t>Testing Labels Shape: (94078,)</a:t>
            </a:r>
          </a:p>
          <a:p>
            <a:pPr lvl="1" fontAlgn="base"/>
            <a:r>
              <a:rPr lang="en-US" sz="1000" dirty="0" smtClean="0"/>
              <a:t>Solo FPP</a:t>
            </a:r>
          </a:p>
          <a:p>
            <a:pPr lvl="2" fontAlgn="base"/>
            <a:r>
              <a:rPr lang="en-US" sz="1000" dirty="0" smtClean="0"/>
              <a:t>Training Features Shape: (375732, 21)</a:t>
            </a:r>
          </a:p>
          <a:p>
            <a:pPr lvl="2" fontAlgn="base"/>
            <a:r>
              <a:rPr lang="en-US" sz="1000" dirty="0" smtClean="0"/>
              <a:t>Training Labels Shape: (375732,)</a:t>
            </a:r>
          </a:p>
          <a:p>
            <a:pPr lvl="2" fontAlgn="base"/>
            <a:r>
              <a:rPr lang="en-US" sz="1000" dirty="0" smtClean="0"/>
              <a:t>Testing Features Shape: (161029, 21)</a:t>
            </a:r>
          </a:p>
          <a:p>
            <a:pPr lvl="2" fontAlgn="base"/>
            <a:r>
              <a:rPr lang="en-US" sz="1000" dirty="0" smtClean="0"/>
              <a:t>Testing Labels Shape: (161029,)</a:t>
            </a:r>
          </a:p>
          <a:p>
            <a:pPr lvl="1" fontAlgn="base"/>
            <a:r>
              <a:rPr lang="en-US" sz="1000" dirty="0" smtClean="0"/>
              <a:t>Duo/Squad combined</a:t>
            </a:r>
          </a:p>
          <a:p>
            <a:pPr lvl="2" fontAlgn="base"/>
            <a:r>
              <a:rPr lang="en-US" sz="1000" dirty="0" smtClean="0"/>
              <a:t>Training Features Shape: (658081, 23)</a:t>
            </a:r>
          </a:p>
          <a:p>
            <a:pPr lvl="2" fontAlgn="base"/>
            <a:r>
              <a:rPr lang="en-US" sz="1000" dirty="0" smtClean="0"/>
              <a:t>Training Labels Shape: (658081,)</a:t>
            </a:r>
          </a:p>
          <a:p>
            <a:pPr lvl="2" fontAlgn="base"/>
            <a:r>
              <a:rPr lang="en-US" sz="1000" dirty="0" smtClean="0"/>
              <a:t>Testing Features Shape: (282036, 23)</a:t>
            </a:r>
          </a:p>
          <a:p>
            <a:pPr lvl="2" fontAlgn="base"/>
            <a:r>
              <a:rPr lang="en-US" sz="1000" dirty="0" smtClean="0"/>
              <a:t>Testing Labels Shape: (282036,)</a:t>
            </a:r>
          </a:p>
          <a:p>
            <a:pPr lvl="1" fontAlgn="base"/>
            <a:r>
              <a:rPr lang="en-US" sz="1000" dirty="0" smtClean="0"/>
              <a:t>Solo/Solo FPP combined</a:t>
            </a:r>
          </a:p>
          <a:p>
            <a:pPr lvl="2" fontAlgn="base"/>
            <a:r>
              <a:rPr lang="en-US" sz="1000" dirty="0" smtClean="0"/>
              <a:t>Training Features Shape: (503092, 21)</a:t>
            </a:r>
          </a:p>
          <a:p>
            <a:pPr lvl="2" fontAlgn="base"/>
            <a:r>
              <a:rPr lang="en-US" sz="1000" dirty="0" smtClean="0"/>
              <a:t>Training Labels Shape: (503092,)</a:t>
            </a:r>
          </a:p>
          <a:p>
            <a:pPr lvl="2" fontAlgn="base"/>
            <a:r>
              <a:rPr lang="en-US" sz="1000" dirty="0" smtClean="0"/>
              <a:t>Testing Features Shape: (215612, 21)</a:t>
            </a:r>
          </a:p>
          <a:p>
            <a:pPr lvl="2" fontAlgn="base"/>
            <a:r>
              <a:rPr lang="en-US" sz="1000" dirty="0" smtClean="0"/>
              <a:t>Testing Labels Shape: (215612,)</a:t>
            </a:r>
          </a:p>
          <a:p>
            <a:pPr lvl="1" fontAlgn="base"/>
            <a:endParaRPr lang="en-US" sz="1400" dirty="0" smtClean="0"/>
          </a:p>
          <a:p>
            <a:pPr lvl="1" fontAlgn="base"/>
            <a:endParaRPr lang="en-US" sz="1400" dirty="0"/>
          </a:p>
        </p:txBody>
      </p:sp>
    </p:spTree>
    <p:extLst>
      <p:ext uri="{BB962C8B-B14F-4D97-AF65-F5344CB8AC3E}">
        <p14:creationId xmlns:p14="http://schemas.microsoft.com/office/powerpoint/2010/main" val="531114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lvl="0"/>
            <a:r>
              <a:rPr lang="en" dirty="0"/>
              <a:t>Machine Learning – Other Game Modes:</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graphicFrame>
        <p:nvGraphicFramePr>
          <p:cNvPr id="4" name="Table 3"/>
          <p:cNvGraphicFramePr>
            <a:graphicFrameLocks noGrp="1"/>
          </p:cNvGraphicFramePr>
          <p:nvPr>
            <p:extLst>
              <p:ext uri="{D42A27DB-BD31-4B8C-83A1-F6EECF244321}">
                <p14:modId xmlns:p14="http://schemas.microsoft.com/office/powerpoint/2010/main" val="3065028016"/>
              </p:ext>
            </p:extLst>
          </p:nvPr>
        </p:nvGraphicFramePr>
        <p:xfrm>
          <a:off x="1416844" y="1139824"/>
          <a:ext cx="6096000" cy="3853652"/>
        </p:xfrm>
        <a:graphic>
          <a:graphicData uri="http://schemas.openxmlformats.org/drawingml/2006/table">
            <a:tbl>
              <a:tblPr firstRow="1" bandRow="1">
                <a:tableStyleId>{3C2FFA5D-87B4-456A-9821-1D502468CF0F}</a:tableStyleId>
              </a:tblPr>
              <a:tblGrid>
                <a:gridCol w="2032000">
                  <a:extLst>
                    <a:ext uri="{9D8B030D-6E8A-4147-A177-3AD203B41FA5}">
                      <a16:colId xmlns:a16="http://schemas.microsoft.com/office/drawing/2014/main" val="1511084864"/>
                    </a:ext>
                  </a:extLst>
                </a:gridCol>
                <a:gridCol w="2032000">
                  <a:extLst>
                    <a:ext uri="{9D8B030D-6E8A-4147-A177-3AD203B41FA5}">
                      <a16:colId xmlns:a16="http://schemas.microsoft.com/office/drawing/2014/main" val="2465847631"/>
                    </a:ext>
                  </a:extLst>
                </a:gridCol>
                <a:gridCol w="2032000">
                  <a:extLst>
                    <a:ext uri="{9D8B030D-6E8A-4147-A177-3AD203B41FA5}">
                      <a16:colId xmlns:a16="http://schemas.microsoft.com/office/drawing/2014/main" val="2716101273"/>
                    </a:ext>
                  </a:extLst>
                </a:gridCol>
              </a:tblGrid>
              <a:tr h="350332">
                <a:tc>
                  <a:txBody>
                    <a:bodyPr/>
                    <a:lstStyle/>
                    <a:p>
                      <a:r>
                        <a:rPr lang="en-US" dirty="0" smtClean="0"/>
                        <a:t>Game Mode</a:t>
                      </a:r>
                      <a:endParaRPr lang="en-US" dirty="0"/>
                    </a:p>
                  </a:txBody>
                  <a:tcPr/>
                </a:tc>
                <a:tc>
                  <a:txBody>
                    <a:bodyPr/>
                    <a:lstStyle/>
                    <a:p>
                      <a:r>
                        <a:rPr lang="en-US" dirty="0" smtClean="0"/>
                        <a:t>ML</a:t>
                      </a:r>
                      <a:r>
                        <a:rPr lang="en-US" baseline="0" dirty="0" smtClean="0"/>
                        <a:t> Model</a:t>
                      </a:r>
                      <a:endParaRPr lang="en-US" dirty="0"/>
                    </a:p>
                  </a:txBody>
                  <a:tcPr/>
                </a:tc>
                <a:tc>
                  <a:txBody>
                    <a:bodyPr/>
                    <a:lstStyle/>
                    <a:p>
                      <a:r>
                        <a:rPr lang="en-US" dirty="0" smtClean="0"/>
                        <a:t>Mean Absolute Error</a:t>
                      </a:r>
                      <a:endParaRPr lang="en-US" dirty="0"/>
                    </a:p>
                  </a:txBody>
                  <a:tcPr/>
                </a:tc>
                <a:extLst>
                  <a:ext uri="{0D108BD9-81ED-4DB2-BD59-A6C34878D82A}">
                    <a16:rowId xmlns:a16="http://schemas.microsoft.com/office/drawing/2014/main" val="581369993"/>
                  </a:ext>
                </a:extLst>
              </a:tr>
              <a:tr h="350332">
                <a:tc>
                  <a:txBody>
                    <a:bodyPr/>
                    <a:lstStyle/>
                    <a:p>
                      <a:r>
                        <a:rPr lang="en-US" dirty="0" smtClean="0"/>
                        <a:t>Squad</a:t>
                      </a:r>
                      <a:endParaRPr lang="en-US" dirty="0"/>
                    </a:p>
                  </a:txBody>
                  <a:tcPr/>
                </a:tc>
                <a:tc>
                  <a:txBody>
                    <a:bodyPr/>
                    <a:lstStyle/>
                    <a:p>
                      <a:r>
                        <a:rPr lang="en-US" dirty="0" smtClean="0"/>
                        <a:t>Random Forest</a:t>
                      </a:r>
                      <a:endParaRPr lang="en-US" dirty="0"/>
                    </a:p>
                  </a:txBody>
                  <a:tcPr/>
                </a:tc>
                <a:tc>
                  <a:txBody>
                    <a:bodyPr/>
                    <a:lstStyle/>
                    <a:p>
                      <a:r>
                        <a:rPr lang="en-US" dirty="0" smtClean="0"/>
                        <a:t>.072</a:t>
                      </a:r>
                      <a:endParaRPr lang="en-US" dirty="0"/>
                    </a:p>
                  </a:txBody>
                  <a:tcPr/>
                </a:tc>
                <a:extLst>
                  <a:ext uri="{0D108BD9-81ED-4DB2-BD59-A6C34878D82A}">
                    <a16:rowId xmlns:a16="http://schemas.microsoft.com/office/drawing/2014/main" val="1161503206"/>
                  </a:ext>
                </a:extLst>
              </a:tr>
              <a:tr h="350332">
                <a:tc>
                  <a:txBody>
                    <a:bodyPr/>
                    <a:lstStyle/>
                    <a:p>
                      <a:r>
                        <a:rPr lang="en-US" dirty="0" smtClean="0"/>
                        <a:t>Squad</a:t>
                      </a:r>
                      <a:endParaRPr lang="en-US" dirty="0"/>
                    </a:p>
                  </a:txBody>
                  <a:tcPr/>
                </a:tc>
                <a:tc>
                  <a:txBody>
                    <a:bodyPr/>
                    <a:lstStyle/>
                    <a:p>
                      <a:r>
                        <a:rPr lang="en-US" dirty="0" err="1" smtClean="0"/>
                        <a:t>Keras</a:t>
                      </a:r>
                      <a:endParaRPr lang="en-US" dirty="0"/>
                    </a:p>
                  </a:txBody>
                  <a:tcPr/>
                </a:tc>
                <a:tc>
                  <a:txBody>
                    <a:bodyPr/>
                    <a:lstStyle/>
                    <a:p>
                      <a:r>
                        <a:rPr lang="en-US" dirty="0" smtClean="0"/>
                        <a:t>.078</a:t>
                      </a:r>
                      <a:endParaRPr lang="en-US" dirty="0"/>
                    </a:p>
                  </a:txBody>
                  <a:tcPr/>
                </a:tc>
                <a:extLst>
                  <a:ext uri="{0D108BD9-81ED-4DB2-BD59-A6C34878D82A}">
                    <a16:rowId xmlns:a16="http://schemas.microsoft.com/office/drawing/2014/main" val="3798547094"/>
                  </a:ext>
                </a:extLst>
              </a:tr>
              <a:tr h="350332">
                <a:tc>
                  <a:txBody>
                    <a:bodyPr/>
                    <a:lstStyle/>
                    <a:p>
                      <a:r>
                        <a:rPr lang="en-US" dirty="0" smtClean="0"/>
                        <a:t>Duo</a:t>
                      </a:r>
                      <a:endParaRPr lang="en-US" dirty="0"/>
                    </a:p>
                  </a:txBody>
                  <a:tcPr/>
                </a:tc>
                <a:tc>
                  <a:txBody>
                    <a:bodyPr/>
                    <a:lstStyle/>
                    <a:p>
                      <a:r>
                        <a:rPr lang="en-US" dirty="0" smtClean="0"/>
                        <a:t>Random Forest</a:t>
                      </a:r>
                      <a:endParaRPr lang="en-US" dirty="0"/>
                    </a:p>
                  </a:txBody>
                  <a:tcPr/>
                </a:tc>
                <a:tc>
                  <a:txBody>
                    <a:bodyPr/>
                    <a:lstStyle/>
                    <a:p>
                      <a:r>
                        <a:rPr lang="en-US" dirty="0" smtClean="0"/>
                        <a:t>.054</a:t>
                      </a:r>
                      <a:endParaRPr lang="en-US" dirty="0"/>
                    </a:p>
                  </a:txBody>
                  <a:tcPr/>
                </a:tc>
                <a:extLst>
                  <a:ext uri="{0D108BD9-81ED-4DB2-BD59-A6C34878D82A}">
                    <a16:rowId xmlns:a16="http://schemas.microsoft.com/office/drawing/2014/main" val="3786361691"/>
                  </a:ext>
                </a:extLst>
              </a:tr>
              <a:tr h="350332">
                <a:tc>
                  <a:txBody>
                    <a:bodyPr/>
                    <a:lstStyle/>
                    <a:p>
                      <a:r>
                        <a:rPr lang="en-US" dirty="0" smtClean="0"/>
                        <a:t>Duo</a:t>
                      </a:r>
                      <a:endParaRPr lang="en-US" dirty="0"/>
                    </a:p>
                  </a:txBody>
                  <a:tcPr/>
                </a:tc>
                <a:tc>
                  <a:txBody>
                    <a:bodyPr/>
                    <a:lstStyle/>
                    <a:p>
                      <a:r>
                        <a:rPr lang="en-US" dirty="0" err="1" smtClean="0"/>
                        <a:t>Keras</a:t>
                      </a:r>
                      <a:endParaRPr lang="en-US" dirty="0"/>
                    </a:p>
                  </a:txBody>
                  <a:tcPr/>
                </a:tc>
                <a:tc>
                  <a:txBody>
                    <a:bodyPr/>
                    <a:lstStyle/>
                    <a:p>
                      <a:r>
                        <a:rPr lang="en-US" dirty="0" smtClean="0"/>
                        <a:t>.065</a:t>
                      </a:r>
                      <a:endParaRPr lang="en-US" dirty="0"/>
                    </a:p>
                  </a:txBody>
                  <a:tcPr/>
                </a:tc>
                <a:extLst>
                  <a:ext uri="{0D108BD9-81ED-4DB2-BD59-A6C34878D82A}">
                    <a16:rowId xmlns:a16="http://schemas.microsoft.com/office/drawing/2014/main" val="4293617169"/>
                  </a:ext>
                </a:extLst>
              </a:tr>
              <a:tr h="350332">
                <a:tc>
                  <a:txBody>
                    <a:bodyPr/>
                    <a:lstStyle/>
                    <a:p>
                      <a:r>
                        <a:rPr lang="en-US" dirty="0" smtClean="0"/>
                        <a:t>Solo FPP</a:t>
                      </a:r>
                      <a:endParaRPr lang="en-US" dirty="0"/>
                    </a:p>
                  </a:txBody>
                  <a:tcPr/>
                </a:tc>
                <a:tc>
                  <a:txBody>
                    <a:bodyPr/>
                    <a:lstStyle/>
                    <a:p>
                      <a:r>
                        <a:rPr lang="en-US" dirty="0" smtClean="0"/>
                        <a:t>Random Forest</a:t>
                      </a:r>
                      <a:endParaRPr lang="en-US" dirty="0"/>
                    </a:p>
                  </a:txBody>
                  <a:tcPr/>
                </a:tc>
                <a:tc>
                  <a:txBody>
                    <a:bodyPr/>
                    <a:lstStyle/>
                    <a:p>
                      <a:r>
                        <a:rPr lang="en-US" dirty="0" smtClean="0"/>
                        <a:t>.041</a:t>
                      </a:r>
                      <a:endParaRPr lang="en-US" dirty="0"/>
                    </a:p>
                  </a:txBody>
                  <a:tcPr/>
                </a:tc>
                <a:extLst>
                  <a:ext uri="{0D108BD9-81ED-4DB2-BD59-A6C34878D82A}">
                    <a16:rowId xmlns:a16="http://schemas.microsoft.com/office/drawing/2014/main" val="3652975886"/>
                  </a:ext>
                </a:extLst>
              </a:tr>
              <a:tr h="350332">
                <a:tc>
                  <a:txBody>
                    <a:bodyPr/>
                    <a:lstStyle/>
                    <a:p>
                      <a:r>
                        <a:rPr lang="en-US" dirty="0" smtClean="0"/>
                        <a:t>Solo</a:t>
                      </a:r>
                      <a:r>
                        <a:rPr lang="en-US" baseline="0" dirty="0" smtClean="0"/>
                        <a:t> FPP</a:t>
                      </a:r>
                      <a:endParaRPr lang="en-US" dirty="0"/>
                    </a:p>
                  </a:txBody>
                  <a:tcPr/>
                </a:tc>
                <a:tc>
                  <a:txBody>
                    <a:bodyPr/>
                    <a:lstStyle/>
                    <a:p>
                      <a:r>
                        <a:rPr lang="en-US" dirty="0" err="1" smtClean="0"/>
                        <a:t>Keras</a:t>
                      </a:r>
                      <a:endParaRPr lang="en-US" dirty="0"/>
                    </a:p>
                  </a:txBody>
                  <a:tcPr/>
                </a:tc>
                <a:tc>
                  <a:txBody>
                    <a:bodyPr/>
                    <a:lstStyle/>
                    <a:p>
                      <a:r>
                        <a:rPr lang="en-US" dirty="0" smtClean="0"/>
                        <a:t>.051</a:t>
                      </a:r>
                      <a:endParaRPr lang="en-US" dirty="0"/>
                    </a:p>
                  </a:txBody>
                  <a:tcPr/>
                </a:tc>
                <a:extLst>
                  <a:ext uri="{0D108BD9-81ED-4DB2-BD59-A6C34878D82A}">
                    <a16:rowId xmlns:a16="http://schemas.microsoft.com/office/drawing/2014/main" val="3288259635"/>
                  </a:ext>
                </a:extLst>
              </a:tr>
              <a:tr h="350332">
                <a:tc>
                  <a:txBody>
                    <a:bodyPr/>
                    <a:lstStyle/>
                    <a:p>
                      <a:r>
                        <a:rPr lang="en-US" dirty="0" smtClean="0"/>
                        <a:t>Duo/Squad</a:t>
                      </a:r>
                      <a:endParaRPr lang="en-US" dirty="0"/>
                    </a:p>
                  </a:txBody>
                  <a:tcPr/>
                </a:tc>
                <a:tc>
                  <a:txBody>
                    <a:bodyPr/>
                    <a:lstStyle/>
                    <a:p>
                      <a:r>
                        <a:rPr lang="en-US" dirty="0" smtClean="0"/>
                        <a:t>Random Forest</a:t>
                      </a:r>
                      <a:endParaRPr lang="en-US" dirty="0"/>
                    </a:p>
                  </a:txBody>
                  <a:tcPr/>
                </a:tc>
                <a:tc>
                  <a:txBody>
                    <a:bodyPr/>
                    <a:lstStyle/>
                    <a:p>
                      <a:r>
                        <a:rPr lang="en-US" dirty="0" smtClean="0"/>
                        <a:t>.066</a:t>
                      </a:r>
                      <a:endParaRPr lang="en-US" dirty="0"/>
                    </a:p>
                  </a:txBody>
                  <a:tcPr/>
                </a:tc>
                <a:extLst>
                  <a:ext uri="{0D108BD9-81ED-4DB2-BD59-A6C34878D82A}">
                    <a16:rowId xmlns:a16="http://schemas.microsoft.com/office/drawing/2014/main" val="440339676"/>
                  </a:ext>
                </a:extLst>
              </a:tr>
              <a:tr h="350332">
                <a:tc>
                  <a:txBody>
                    <a:bodyPr/>
                    <a:lstStyle/>
                    <a:p>
                      <a:r>
                        <a:rPr lang="en-US" dirty="0" smtClean="0"/>
                        <a:t>Duo/Squad</a:t>
                      </a:r>
                      <a:endParaRPr lang="en-US" dirty="0"/>
                    </a:p>
                  </a:txBody>
                  <a:tcPr/>
                </a:tc>
                <a:tc>
                  <a:txBody>
                    <a:bodyPr/>
                    <a:lstStyle/>
                    <a:p>
                      <a:r>
                        <a:rPr lang="en-US" dirty="0" err="1" smtClean="0"/>
                        <a:t>Keras</a:t>
                      </a:r>
                      <a:endParaRPr lang="en-US" dirty="0"/>
                    </a:p>
                  </a:txBody>
                  <a:tcPr/>
                </a:tc>
                <a:tc>
                  <a:txBody>
                    <a:bodyPr/>
                    <a:lstStyle/>
                    <a:p>
                      <a:r>
                        <a:rPr lang="en-US" dirty="0" smtClean="0"/>
                        <a:t>.076</a:t>
                      </a:r>
                      <a:endParaRPr lang="en-US" dirty="0"/>
                    </a:p>
                  </a:txBody>
                  <a:tcPr/>
                </a:tc>
                <a:extLst>
                  <a:ext uri="{0D108BD9-81ED-4DB2-BD59-A6C34878D82A}">
                    <a16:rowId xmlns:a16="http://schemas.microsoft.com/office/drawing/2014/main" val="2125842799"/>
                  </a:ext>
                </a:extLst>
              </a:tr>
              <a:tr h="350332">
                <a:tc>
                  <a:txBody>
                    <a:bodyPr/>
                    <a:lstStyle/>
                    <a:p>
                      <a:r>
                        <a:rPr lang="en-US" dirty="0" smtClean="0"/>
                        <a:t>Solo/Solo FPP</a:t>
                      </a:r>
                      <a:endParaRPr lang="en-US" dirty="0"/>
                    </a:p>
                  </a:txBody>
                  <a:tcPr/>
                </a:tc>
                <a:tc>
                  <a:txBody>
                    <a:bodyPr/>
                    <a:lstStyle/>
                    <a:p>
                      <a:r>
                        <a:rPr lang="en-US" dirty="0" smtClean="0"/>
                        <a:t>Random Forest</a:t>
                      </a:r>
                      <a:endParaRPr lang="en-US" dirty="0"/>
                    </a:p>
                  </a:txBody>
                  <a:tcPr/>
                </a:tc>
                <a:tc>
                  <a:txBody>
                    <a:bodyPr/>
                    <a:lstStyle/>
                    <a:p>
                      <a:r>
                        <a:rPr lang="en-US" dirty="0" smtClean="0"/>
                        <a:t>.042</a:t>
                      </a:r>
                      <a:endParaRPr lang="en-US" dirty="0"/>
                    </a:p>
                  </a:txBody>
                  <a:tcPr/>
                </a:tc>
                <a:extLst>
                  <a:ext uri="{0D108BD9-81ED-4DB2-BD59-A6C34878D82A}">
                    <a16:rowId xmlns:a16="http://schemas.microsoft.com/office/drawing/2014/main" val="2661405300"/>
                  </a:ext>
                </a:extLst>
              </a:tr>
              <a:tr h="350332">
                <a:tc>
                  <a:txBody>
                    <a:bodyPr/>
                    <a:lstStyle/>
                    <a:p>
                      <a:r>
                        <a:rPr lang="en-US" dirty="0" smtClean="0"/>
                        <a:t>Solo/Solo</a:t>
                      </a:r>
                      <a:r>
                        <a:rPr lang="en-US" baseline="0" dirty="0" smtClean="0"/>
                        <a:t> FPP</a:t>
                      </a:r>
                      <a:endParaRPr lang="en-US" dirty="0"/>
                    </a:p>
                  </a:txBody>
                  <a:tcPr/>
                </a:tc>
                <a:tc>
                  <a:txBody>
                    <a:bodyPr/>
                    <a:lstStyle/>
                    <a:p>
                      <a:r>
                        <a:rPr lang="en-US" dirty="0" err="1" smtClean="0"/>
                        <a:t>Keras</a:t>
                      </a:r>
                      <a:endParaRPr lang="en-US" dirty="0"/>
                    </a:p>
                  </a:txBody>
                  <a:tcPr/>
                </a:tc>
                <a:tc>
                  <a:txBody>
                    <a:bodyPr/>
                    <a:lstStyle/>
                    <a:p>
                      <a:r>
                        <a:rPr lang="en-US" dirty="0" smtClean="0"/>
                        <a:t>.049</a:t>
                      </a:r>
                      <a:endParaRPr lang="en-US" dirty="0"/>
                    </a:p>
                  </a:txBody>
                  <a:tcPr/>
                </a:tc>
                <a:extLst>
                  <a:ext uri="{0D108BD9-81ED-4DB2-BD59-A6C34878D82A}">
                    <a16:rowId xmlns:a16="http://schemas.microsoft.com/office/drawing/2014/main" val="3355058550"/>
                  </a:ext>
                </a:extLst>
              </a:tr>
            </a:tbl>
          </a:graphicData>
        </a:graphic>
      </p:graphicFrame>
    </p:spTree>
    <p:extLst>
      <p:ext uri="{BB962C8B-B14F-4D97-AF65-F5344CB8AC3E}">
        <p14:creationId xmlns:p14="http://schemas.microsoft.com/office/powerpoint/2010/main" val="120135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Step 1: Data Acquisition</a:t>
            </a:r>
            <a:endParaRPr dirty="0"/>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b="1" i="0" dirty="0">
                <a:ln>
                  <a:noFill/>
                </a:ln>
                <a:solidFill>
                  <a:srgbClr val="6E86B6"/>
                </a:solidFill>
                <a:latin typeface="Titillium Web"/>
              </a:rPr>
              <a:t>1</a:t>
            </a:r>
          </a:p>
        </p:txBody>
      </p:sp>
    </p:spTree>
    <p:extLst>
      <p:ext uri="{BB962C8B-B14F-4D97-AF65-F5344CB8AC3E}">
        <p14:creationId xmlns:p14="http://schemas.microsoft.com/office/powerpoint/2010/main" val="27371774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a:t>
            </a:r>
            <a:r>
              <a:rPr lang="en" dirty="0" smtClean="0"/>
              <a:t>Learning – Non Standard Game Modes:</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fontAlgn="base"/>
            <a:r>
              <a:rPr lang="en-US" sz="1400" dirty="0" smtClean="0"/>
              <a:t>Lastly, although it only accounted for less than 1% of the games in our data set, I needed to include a model that would be able to predict win placements in non standard game modes. </a:t>
            </a:r>
          </a:p>
          <a:p>
            <a:pPr fontAlgn="base"/>
            <a:r>
              <a:rPr lang="en-US" sz="1400" dirty="0" smtClean="0"/>
              <a:t>To do this, as I did not have enough data to build a </a:t>
            </a:r>
            <a:r>
              <a:rPr lang="en-US" sz="1400" dirty="0" err="1" smtClean="0"/>
              <a:t>keras</a:t>
            </a:r>
            <a:r>
              <a:rPr lang="en-US" sz="1400" dirty="0" smtClean="0"/>
              <a:t> model, I used the parameters from the previous sections and quickly put together a Random Forest model. Applying this model to the combined data of all the non standard game modes, I achieve a mean absolute error of .139</a:t>
            </a:r>
            <a:endParaRPr lang="en-US" sz="1400" dirty="0"/>
          </a:p>
          <a:p>
            <a:pPr fontAlgn="base"/>
            <a:endParaRPr lang="en-US" sz="1400" dirty="0" smtClean="0"/>
          </a:p>
          <a:p>
            <a:pPr lvl="1" fontAlgn="base"/>
            <a:endParaRPr lang="en-US" sz="14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Tree>
    <p:extLst>
      <p:ext uri="{BB962C8B-B14F-4D97-AF65-F5344CB8AC3E}">
        <p14:creationId xmlns:p14="http://schemas.microsoft.com/office/powerpoint/2010/main" val="13246850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a:t>
            </a:r>
            <a:r>
              <a:rPr lang="en" dirty="0" smtClean="0"/>
              <a:t>Learning – Final Test Models:</a:t>
            </a:r>
            <a:endParaRPr dirty="0"/>
          </a:p>
        </p:txBody>
      </p:sp>
      <p:sp>
        <p:nvSpPr>
          <p:cNvPr id="815" name="Google Shape;815;p20"/>
          <p:cNvSpPr txBox="1">
            <a:spLocks noGrp="1"/>
          </p:cNvSpPr>
          <p:nvPr>
            <p:ph type="body" idx="1"/>
          </p:nvPr>
        </p:nvSpPr>
        <p:spPr>
          <a:xfrm>
            <a:off x="739680" y="1152528"/>
            <a:ext cx="7686000" cy="1247772"/>
          </a:xfrm>
          <a:prstGeom prst="rect">
            <a:avLst/>
          </a:prstGeom>
        </p:spPr>
        <p:txBody>
          <a:bodyPr spcFirstLastPara="1" wrap="square" lIns="91425" tIns="91425" rIns="91425" bIns="91425" anchor="t" anchorCtr="0">
            <a:noAutofit/>
          </a:bodyPr>
          <a:lstStyle/>
          <a:p>
            <a:pPr fontAlgn="base"/>
            <a:r>
              <a:rPr lang="en-US" sz="1600" dirty="0"/>
              <a:t>Using the best parameters as tested above, we combine Solo and Solo FPP into one dataset (Solo game modes) and combine Duo/Duo FPP/Squad/Squad FPP into one dataset (Multiplayer game modes) and build an RF model and a </a:t>
            </a:r>
            <a:r>
              <a:rPr lang="en-US" sz="1600" dirty="0" err="1"/>
              <a:t>Keras</a:t>
            </a:r>
            <a:r>
              <a:rPr lang="en-US" sz="1600" dirty="0"/>
              <a:t> model </a:t>
            </a:r>
            <a:r>
              <a:rPr lang="en-US" sz="1600" dirty="0" smtClean="0"/>
              <a:t>for each.</a:t>
            </a:r>
            <a:endParaRPr lang="en-US" sz="16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51</a:t>
            </a:fld>
            <a:endParaRPr/>
          </a:p>
        </p:txBody>
      </p:sp>
      <p:sp>
        <p:nvSpPr>
          <p:cNvPr id="5" name="Google Shape;815;p20"/>
          <p:cNvSpPr txBox="1">
            <a:spLocks/>
          </p:cNvSpPr>
          <p:nvPr/>
        </p:nvSpPr>
        <p:spPr>
          <a:xfrm>
            <a:off x="739680" y="2212185"/>
            <a:ext cx="3825176" cy="23669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9pPr>
          </a:lstStyle>
          <a:p>
            <a:r>
              <a:rPr lang="en-US" sz="1000" b="1" i="1" dirty="0"/>
              <a:t>Solo Game Modes</a:t>
            </a:r>
            <a:endParaRPr lang="en-US" sz="1000" dirty="0"/>
          </a:p>
          <a:p>
            <a:pPr lvl="1" fontAlgn="base"/>
            <a:r>
              <a:rPr lang="en-US" sz="1000" dirty="0"/>
              <a:t>Data Shape</a:t>
            </a:r>
          </a:p>
          <a:p>
            <a:pPr lvl="2" fontAlgn="base"/>
            <a:r>
              <a:rPr lang="en-US" sz="1000" dirty="0"/>
              <a:t>Training Features Shape: (503092, 21)</a:t>
            </a:r>
          </a:p>
          <a:p>
            <a:pPr lvl="2" fontAlgn="base"/>
            <a:r>
              <a:rPr lang="en-US" sz="1000" dirty="0"/>
              <a:t>Training Labels Shape: (503092,)</a:t>
            </a:r>
          </a:p>
          <a:p>
            <a:pPr lvl="2" fontAlgn="base"/>
            <a:r>
              <a:rPr lang="en-US" sz="1000" dirty="0"/>
              <a:t>Testing Features Shape: (215612, 21)</a:t>
            </a:r>
          </a:p>
          <a:p>
            <a:pPr lvl="2" fontAlgn="base"/>
            <a:r>
              <a:rPr lang="en-US" sz="1000" dirty="0"/>
              <a:t>Testing Labels Shape: (215612,)</a:t>
            </a:r>
          </a:p>
          <a:p>
            <a:pPr lvl="1" fontAlgn="base"/>
            <a:r>
              <a:rPr lang="en-US" sz="1000" dirty="0"/>
              <a:t>Random Forest</a:t>
            </a:r>
          </a:p>
          <a:p>
            <a:pPr lvl="2" fontAlgn="base"/>
            <a:r>
              <a:rPr lang="en-US" sz="1000" dirty="0" smtClean="0"/>
              <a:t>Mean </a:t>
            </a:r>
            <a:r>
              <a:rPr lang="en-US" sz="1000" dirty="0"/>
              <a:t>Absolute Error: 0.041945014034447094</a:t>
            </a:r>
          </a:p>
          <a:p>
            <a:pPr lvl="1" fontAlgn="base"/>
            <a:r>
              <a:rPr lang="en-US" sz="1000" dirty="0" err="1"/>
              <a:t>Keras</a:t>
            </a:r>
            <a:endParaRPr lang="en-US" sz="1000" dirty="0"/>
          </a:p>
          <a:p>
            <a:pPr lvl="2" fontAlgn="base"/>
            <a:r>
              <a:rPr lang="en-US" sz="1000" dirty="0" smtClean="0"/>
              <a:t>Mean </a:t>
            </a:r>
            <a:r>
              <a:rPr lang="en-US" sz="1000" dirty="0"/>
              <a:t>Absolute Error: 0.06638968754153332</a:t>
            </a:r>
          </a:p>
        </p:txBody>
      </p:sp>
      <p:sp>
        <p:nvSpPr>
          <p:cNvPr id="6" name="Google Shape;815;p20"/>
          <p:cNvSpPr txBox="1">
            <a:spLocks/>
          </p:cNvSpPr>
          <p:nvPr/>
        </p:nvSpPr>
        <p:spPr>
          <a:xfrm>
            <a:off x="4761398" y="2212185"/>
            <a:ext cx="3825177" cy="23669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9pPr>
          </a:lstStyle>
          <a:p>
            <a:r>
              <a:rPr lang="en-US" sz="1000" b="1" i="1" dirty="0"/>
              <a:t>Multiplayer Game Modes</a:t>
            </a:r>
            <a:endParaRPr lang="en-US" sz="1000" dirty="0"/>
          </a:p>
          <a:p>
            <a:pPr lvl="1" fontAlgn="base"/>
            <a:r>
              <a:rPr lang="en-US" sz="1000" dirty="0"/>
              <a:t>Data Shape</a:t>
            </a:r>
          </a:p>
          <a:p>
            <a:pPr lvl="2" fontAlgn="base"/>
            <a:r>
              <a:rPr lang="en-US" sz="1000" dirty="0"/>
              <a:t>Training Features Shape: (2585095, 23)</a:t>
            </a:r>
          </a:p>
          <a:p>
            <a:pPr lvl="2" fontAlgn="base"/>
            <a:r>
              <a:rPr lang="en-US" sz="1000" dirty="0"/>
              <a:t>Training Labels Shape: (2585095,)</a:t>
            </a:r>
          </a:p>
          <a:p>
            <a:pPr lvl="2" fontAlgn="base"/>
            <a:r>
              <a:rPr lang="en-US" sz="1000" dirty="0"/>
              <a:t>Testing Features Shape: (1107899, 23)</a:t>
            </a:r>
          </a:p>
          <a:p>
            <a:pPr lvl="2" fontAlgn="base"/>
            <a:r>
              <a:rPr lang="en-US" sz="1000" dirty="0"/>
              <a:t>Testing Labels Shape: (1107899,)</a:t>
            </a:r>
          </a:p>
          <a:p>
            <a:pPr lvl="1" fontAlgn="base"/>
            <a:r>
              <a:rPr lang="en-US" sz="1000" dirty="0"/>
              <a:t>Random Forest</a:t>
            </a:r>
          </a:p>
          <a:p>
            <a:pPr lvl="2" fontAlgn="base"/>
            <a:r>
              <a:rPr lang="en-US" sz="1000" dirty="0" smtClean="0"/>
              <a:t>Mean </a:t>
            </a:r>
            <a:r>
              <a:rPr lang="en-US" sz="1000" dirty="0"/>
              <a:t>Absolute Error: 0.061807421502185954</a:t>
            </a:r>
          </a:p>
          <a:p>
            <a:pPr lvl="1" fontAlgn="base"/>
            <a:r>
              <a:rPr lang="en-US" sz="1000" dirty="0" err="1"/>
              <a:t>Keras</a:t>
            </a:r>
            <a:endParaRPr lang="en-US" sz="1000" dirty="0"/>
          </a:p>
          <a:p>
            <a:pPr lvl="2" fontAlgn="base"/>
            <a:r>
              <a:rPr lang="en-US" sz="1000" dirty="0" smtClean="0"/>
              <a:t>Mean </a:t>
            </a:r>
            <a:r>
              <a:rPr lang="en-US" sz="1000" dirty="0"/>
              <a:t>Absolute Error: 0.07021288031672876</a:t>
            </a:r>
          </a:p>
        </p:txBody>
      </p:sp>
    </p:spTree>
    <p:extLst>
      <p:ext uri="{BB962C8B-B14F-4D97-AF65-F5344CB8AC3E}">
        <p14:creationId xmlns:p14="http://schemas.microsoft.com/office/powerpoint/2010/main" val="4414662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Step 4: Conclusion</a:t>
            </a:r>
            <a:endParaRPr dirty="0"/>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lang="en-US" b="1" dirty="0" smtClean="0">
                <a:solidFill>
                  <a:srgbClr val="6E86B6"/>
                </a:solidFill>
                <a:latin typeface="Titillium Web"/>
              </a:rPr>
              <a:t>6</a:t>
            </a:r>
          </a:p>
        </p:txBody>
      </p:sp>
    </p:spTree>
    <p:extLst>
      <p:ext uri="{BB962C8B-B14F-4D97-AF65-F5344CB8AC3E}">
        <p14:creationId xmlns:p14="http://schemas.microsoft.com/office/powerpoint/2010/main" val="5896266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Kaggle Data Competition Submission:</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000" dirty="0"/>
              <a:t>From the beginning, this project was based off of a </a:t>
            </a:r>
            <a:r>
              <a:rPr lang="en-US" sz="1000" dirty="0" err="1"/>
              <a:t>kaggle</a:t>
            </a:r>
            <a:r>
              <a:rPr lang="en-US" sz="1000" dirty="0"/>
              <a:t> competition (</a:t>
            </a:r>
            <a:r>
              <a:rPr lang="en-US" sz="1000" u="sng" dirty="0">
                <a:hlinkClick r:id="rId3"/>
              </a:rPr>
              <a:t>https://www.kaggle.com/c/pubg-finish-placement-prediction</a:t>
            </a:r>
            <a:r>
              <a:rPr lang="en-US" sz="1000" dirty="0"/>
              <a:t>) and therefore I completed the project by creating a CSV file for submission. The steps taken to do so are outlined here:</a:t>
            </a:r>
            <a:endParaRPr lang="en-US" sz="1000" dirty="0"/>
          </a:p>
          <a:p>
            <a:pPr fontAlgn="base"/>
            <a:r>
              <a:rPr lang="en-US" sz="1000" dirty="0"/>
              <a:t>Review the sizes of the training and test files:</a:t>
            </a:r>
          </a:p>
          <a:p>
            <a:pPr lvl="1" fontAlgn="base"/>
            <a:r>
              <a:rPr lang="en-US" sz="1000" dirty="0"/>
              <a:t>Training Data's Shape: (4446966, 29)</a:t>
            </a:r>
          </a:p>
          <a:p>
            <a:pPr lvl="1" fontAlgn="base"/>
            <a:r>
              <a:rPr lang="en-US" sz="1000" dirty="0"/>
              <a:t>Testing Data's Shape: (1934174, 28)</a:t>
            </a:r>
          </a:p>
          <a:p>
            <a:pPr fontAlgn="base"/>
            <a:r>
              <a:rPr lang="en-US" sz="1000" dirty="0"/>
              <a:t>Split up the training data set into solo game modes, multiplayer game modes and non standard game modes as well as splitting each group of games into the respective training features and labels. The number of games for each mode is found here:</a:t>
            </a:r>
          </a:p>
          <a:p>
            <a:pPr lvl="1" fontAlgn="base"/>
            <a:r>
              <a:rPr lang="en-US" sz="1000" dirty="0"/>
              <a:t>Solo game modes: 718704</a:t>
            </a:r>
          </a:p>
          <a:p>
            <a:pPr lvl="1" fontAlgn="base"/>
            <a:r>
              <a:rPr lang="en-US" sz="1000" dirty="0"/>
              <a:t>Multiplayer game modes: 3692994</a:t>
            </a:r>
          </a:p>
          <a:p>
            <a:pPr lvl="1" fontAlgn="base"/>
            <a:r>
              <a:rPr lang="en-US" sz="1000" dirty="0"/>
              <a:t>Non standard game modes: 35267</a:t>
            </a:r>
          </a:p>
          <a:p>
            <a:pPr fontAlgn="base"/>
            <a:r>
              <a:rPr lang="en-US" sz="1000" dirty="0"/>
              <a:t>Construct a Random Forest model for each of these game modes separately using the optimal parameters as tested in the previous sections. </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53</a:t>
            </a:fld>
            <a:endParaRPr/>
          </a:p>
        </p:txBody>
      </p:sp>
    </p:spTree>
    <p:extLst>
      <p:ext uri="{BB962C8B-B14F-4D97-AF65-F5344CB8AC3E}">
        <p14:creationId xmlns:p14="http://schemas.microsoft.com/office/powerpoint/2010/main" val="42781262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Kaggle Data Competition Submission:</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fontAlgn="base"/>
            <a:r>
              <a:rPr lang="en-US" sz="1000" dirty="0" smtClean="0"/>
              <a:t>From </a:t>
            </a:r>
            <a:r>
              <a:rPr lang="en-US" sz="1000" dirty="0"/>
              <a:t>the test data files, I also split up the data into solo/multiplayer/non standard game modes. The respective sizes of each of these </a:t>
            </a:r>
            <a:r>
              <a:rPr lang="en-US" sz="1000" dirty="0" err="1"/>
              <a:t>dataframes</a:t>
            </a:r>
            <a:r>
              <a:rPr lang="en-US" sz="1000" dirty="0"/>
              <a:t> are:</a:t>
            </a:r>
          </a:p>
          <a:p>
            <a:pPr lvl="1" fontAlgn="base"/>
            <a:r>
              <a:rPr lang="en-US" sz="1000" dirty="0"/>
              <a:t>Standard Solo Games Shape: 313767</a:t>
            </a:r>
          </a:p>
          <a:p>
            <a:pPr lvl="1" fontAlgn="base"/>
            <a:r>
              <a:rPr lang="en-US" sz="1000" dirty="0"/>
              <a:t>Standard Multiplayer Games Shape: 1610569</a:t>
            </a:r>
          </a:p>
          <a:p>
            <a:pPr lvl="1" fontAlgn="base"/>
            <a:r>
              <a:rPr lang="en-US" sz="1000" dirty="0"/>
              <a:t>Non Standard Games Shape: 9838</a:t>
            </a:r>
          </a:p>
          <a:p>
            <a:pPr lvl="1" fontAlgn="base"/>
            <a:r>
              <a:rPr lang="en-US" sz="1000" dirty="0"/>
              <a:t>Total Games Shape: 1934174</a:t>
            </a:r>
          </a:p>
          <a:p>
            <a:pPr fontAlgn="base"/>
            <a:r>
              <a:rPr lang="en-US" sz="1000" dirty="0"/>
              <a:t>These test </a:t>
            </a:r>
            <a:r>
              <a:rPr lang="en-US" sz="1000" dirty="0" err="1"/>
              <a:t>dataframes</a:t>
            </a:r>
            <a:r>
              <a:rPr lang="en-US" sz="1000" dirty="0"/>
              <a:t> are then pared down to include the necessary features as well as the each row’s Id column’s value.</a:t>
            </a:r>
          </a:p>
          <a:p>
            <a:pPr fontAlgn="base"/>
            <a:r>
              <a:rPr lang="en-US" sz="1000" dirty="0"/>
              <a:t>Using the three different RF models I built in step 3, I found and stored the predicted win place percentages into 3 different arrays. </a:t>
            </a:r>
          </a:p>
          <a:p>
            <a:pPr fontAlgn="base"/>
            <a:r>
              <a:rPr lang="en-US" sz="1000" dirty="0"/>
              <a:t>Finally, I concatenated the respective ID value with the corresponding win place percentage for each game mode, then stacked the predictions on top of each other to complete the final prediction </a:t>
            </a:r>
            <a:r>
              <a:rPr lang="en-US" sz="1000" dirty="0" err="1"/>
              <a:t>dataframe</a:t>
            </a:r>
            <a:r>
              <a:rPr lang="en-US" sz="1000" dirty="0"/>
              <a:t>. </a:t>
            </a:r>
          </a:p>
          <a:p>
            <a:pPr fontAlgn="base"/>
            <a:r>
              <a:rPr lang="en-US" sz="1000" dirty="0"/>
              <a:t>Using pandas’ built in </a:t>
            </a:r>
            <a:r>
              <a:rPr lang="en-US" sz="1000" dirty="0" err="1"/>
              <a:t>to_csv</a:t>
            </a:r>
            <a:r>
              <a:rPr lang="en-US" sz="1000" dirty="0"/>
              <a:t> method, this </a:t>
            </a:r>
            <a:r>
              <a:rPr lang="en-US" sz="1000" dirty="0" err="1"/>
              <a:t>dataframe</a:t>
            </a:r>
            <a:r>
              <a:rPr lang="en-US" sz="1000" dirty="0"/>
              <a:t> is then exported as a CSV file that was used to submit to </a:t>
            </a:r>
            <a:r>
              <a:rPr lang="en-US" sz="1000" dirty="0" err="1"/>
              <a:t>Kaggle</a:t>
            </a:r>
            <a:r>
              <a:rPr lang="en-US" sz="1000" dirty="0"/>
              <a:t> for evaluation.</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54</a:t>
            </a:fld>
            <a:endParaRPr/>
          </a:p>
        </p:txBody>
      </p:sp>
    </p:spTree>
    <p:extLst>
      <p:ext uri="{BB962C8B-B14F-4D97-AF65-F5344CB8AC3E}">
        <p14:creationId xmlns:p14="http://schemas.microsoft.com/office/powerpoint/2010/main" val="5460770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Conclusions:</a:t>
            </a:r>
            <a:endParaRPr dirty="0"/>
          </a:p>
        </p:txBody>
      </p:sp>
      <p:sp>
        <p:nvSpPr>
          <p:cNvPr id="815" name="Google Shape;815;p20"/>
          <p:cNvSpPr txBox="1">
            <a:spLocks noGrp="1"/>
          </p:cNvSpPr>
          <p:nvPr>
            <p:ph type="body" idx="1"/>
          </p:nvPr>
        </p:nvSpPr>
        <p:spPr>
          <a:xfrm>
            <a:off x="739680" y="1152528"/>
            <a:ext cx="7686000" cy="3426616"/>
          </a:xfrm>
          <a:prstGeom prst="rect">
            <a:avLst/>
          </a:prstGeom>
        </p:spPr>
        <p:txBody>
          <a:bodyPr spcFirstLastPara="1" wrap="square" lIns="91425" tIns="91425" rIns="91425" bIns="91425" anchor="t" anchorCtr="0">
            <a:noAutofit/>
          </a:bodyPr>
          <a:lstStyle/>
          <a:p>
            <a:pPr marL="76200" indent="0">
              <a:buNone/>
            </a:pPr>
            <a:r>
              <a:rPr lang="en-US" sz="1200" dirty="0"/>
              <a:t>This concludes the report on my 2nd capstone project, PUBG Final Placement Predictions. Some interesting things to note are:</a:t>
            </a:r>
            <a:endParaRPr lang="en-US" sz="1200" dirty="0"/>
          </a:p>
          <a:p>
            <a:pPr fontAlgn="base"/>
            <a:r>
              <a:rPr lang="en-US" sz="1200" dirty="0"/>
              <a:t>Because this project is based off of a </a:t>
            </a:r>
            <a:r>
              <a:rPr lang="en-US" sz="1200" dirty="0" err="1"/>
              <a:t>Kaggle</a:t>
            </a:r>
            <a:r>
              <a:rPr lang="en-US" sz="1200" dirty="0"/>
              <a:t> competition, the data that I used had seemingly already been scrubbed. When it comes to real world projects, this should not be the case and for future projects a heavier emphasis on the initial data wrangling will be necessary. </a:t>
            </a:r>
          </a:p>
          <a:p>
            <a:pPr fontAlgn="base"/>
            <a:r>
              <a:rPr lang="en-US" sz="1200" dirty="0"/>
              <a:t>During the </a:t>
            </a:r>
            <a:r>
              <a:rPr lang="en-US" sz="1200" dirty="0" err="1"/>
              <a:t>intial</a:t>
            </a:r>
            <a:r>
              <a:rPr lang="en-US" sz="1200" dirty="0"/>
              <a:t> EDA, when looking at the highly correlated features with respect to the win place percentage, the ones that stood out the most did not give very much insight into the question of “What makes a player good at the game?” Specific features such as “walking distance” and “weapons acquired” do not give any indication of player skill level; they are just byproducts of staying alive longer which necessarily translate to a higher win placement within a game. </a:t>
            </a:r>
          </a:p>
          <a:p>
            <a:pPr fontAlgn="base"/>
            <a:r>
              <a:rPr lang="en-US" sz="1200" dirty="0"/>
              <a:t>Although far more time was put into tuning the deep learning </a:t>
            </a:r>
            <a:r>
              <a:rPr lang="en-US" sz="1200" dirty="0" err="1"/>
              <a:t>keras</a:t>
            </a:r>
            <a:r>
              <a:rPr lang="en-US" sz="1200" dirty="0"/>
              <a:t> models used in this capstone project, ultimately the random forest models built showed better results. This is a testament to the strength of a Random Forest model and how it can be used as an ensemble method to capture highly non-linear data sets.</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55</a:t>
            </a:fld>
            <a:endParaRPr/>
          </a:p>
        </p:txBody>
      </p:sp>
    </p:spTree>
    <p:extLst>
      <p:ext uri="{BB962C8B-B14F-4D97-AF65-F5344CB8AC3E}">
        <p14:creationId xmlns:p14="http://schemas.microsoft.com/office/powerpoint/2010/main" val="29935541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Future Work:</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200" dirty="0"/>
              <a:t>Some possible future work that could be done to expand on this project are:</a:t>
            </a:r>
            <a:endParaRPr lang="en-US" sz="1200" dirty="0"/>
          </a:p>
          <a:p>
            <a:pPr fontAlgn="base"/>
            <a:r>
              <a:rPr lang="en-US" sz="1200" dirty="0"/>
              <a:t>More dedicated time towards running deep learning </a:t>
            </a:r>
            <a:r>
              <a:rPr lang="en-US" sz="1200" dirty="0" err="1"/>
              <a:t>keras</a:t>
            </a:r>
            <a:r>
              <a:rPr lang="en-US" sz="1200" dirty="0"/>
              <a:t> models. As found in our </a:t>
            </a:r>
            <a:r>
              <a:rPr lang="en-US" sz="1200" dirty="0" err="1"/>
              <a:t>intial</a:t>
            </a:r>
            <a:r>
              <a:rPr lang="en-US" sz="1200" dirty="0"/>
              <a:t> parameter testing for the deep learning models used, I found that the optimal learning rate was at 10</a:t>
            </a:r>
            <a:r>
              <a:rPr lang="en-US" sz="1200" baseline="30000" dirty="0"/>
              <a:t>-4</a:t>
            </a:r>
            <a:r>
              <a:rPr lang="en-US" sz="1200" dirty="0"/>
              <a:t>. In order to test and build models using this far smaller learning rate, a much higher epoch count must be used to compensate. Due to time constraints in this project (and possibly hardware constraints as well), future </a:t>
            </a:r>
            <a:r>
              <a:rPr lang="en-US" sz="1200" dirty="0" err="1"/>
              <a:t>keras</a:t>
            </a:r>
            <a:r>
              <a:rPr lang="en-US" sz="1200" dirty="0"/>
              <a:t> models could be built with these new parameters and left to run without an early stopping monitor to see if a more accurate model can be built. </a:t>
            </a:r>
          </a:p>
          <a:p>
            <a:pPr fontAlgn="base"/>
            <a:r>
              <a:rPr lang="en-US" sz="1200" dirty="0"/>
              <a:t>Using more data to build the deep learning models. I believe that deep learning models will outperform the standard out of the bag Random Forest models that I’ve used to build my final submission predictions. However, as I add more neurons and layers into the model and increase the features being tested, the data needed to build the model scales up as well.</a:t>
            </a:r>
          </a:p>
          <a:p>
            <a:pPr fontAlgn="base"/>
            <a:r>
              <a:rPr lang="en-US" sz="1200" dirty="0"/>
              <a:t>Creating a hybrid model: Although the details of how to proceed with this type of model is unclear to me, under my mentor’s suggestion I have looked into publications that combine deep learning neural nets with an ensemble method like Random Forest to build a hybrid model.</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56</a:t>
            </a:fld>
            <a:endParaRPr/>
          </a:p>
        </p:txBody>
      </p:sp>
    </p:spTree>
    <p:extLst>
      <p:ext uri="{BB962C8B-B14F-4D97-AF65-F5344CB8AC3E}">
        <p14:creationId xmlns:p14="http://schemas.microsoft.com/office/powerpoint/2010/main" val="642064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Acquisition:</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r>
              <a:rPr lang="en-US" sz="1600" dirty="0" smtClean="0"/>
              <a:t>The data I will be using can be found on </a:t>
            </a:r>
            <a:r>
              <a:rPr lang="en-US" sz="1600" dirty="0" err="1" smtClean="0"/>
              <a:t>Kaggle</a:t>
            </a:r>
            <a:r>
              <a:rPr lang="en-US" sz="1600" dirty="0" smtClean="0"/>
              <a:t> </a:t>
            </a:r>
            <a:r>
              <a:rPr lang="en-US" sz="1600" dirty="0"/>
              <a:t>(</a:t>
            </a:r>
            <a:r>
              <a:rPr lang="en-US" sz="1600" u="sng" dirty="0">
                <a:hlinkClick r:id="rId3"/>
              </a:rPr>
              <a:t>here</a:t>
            </a:r>
            <a:r>
              <a:rPr lang="en-US" sz="1600" dirty="0"/>
              <a:t>). The file list includes</a:t>
            </a:r>
            <a:r>
              <a:rPr lang="en-US" sz="1600" dirty="0" smtClean="0"/>
              <a:t>:</a:t>
            </a:r>
          </a:p>
          <a:p>
            <a:pPr lvl="1" fontAlgn="base"/>
            <a:r>
              <a:rPr lang="en-US" sz="1600" dirty="0"/>
              <a:t>A sample submission file in the correct format</a:t>
            </a:r>
          </a:p>
          <a:p>
            <a:pPr lvl="1" fontAlgn="base"/>
            <a:r>
              <a:rPr lang="en-US" sz="1600" dirty="0"/>
              <a:t>A training dataset (4.45m rows) </a:t>
            </a:r>
          </a:p>
          <a:p>
            <a:pPr lvl="1" fontAlgn="base"/>
            <a:r>
              <a:rPr lang="en-US" sz="1600" dirty="0"/>
              <a:t>A test dataset (1.93m rows)</a:t>
            </a:r>
          </a:p>
          <a:p>
            <a:pPr lvl="1"/>
            <a:endParaRPr lang="en-US" sz="16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04107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Acquisition:</a:t>
            </a:r>
            <a:endParaRPr dirty="0"/>
          </a:p>
        </p:txBody>
      </p:sp>
      <p:sp>
        <p:nvSpPr>
          <p:cNvPr id="815" name="Google Shape;815;p20"/>
          <p:cNvSpPr txBox="1">
            <a:spLocks noGrp="1"/>
          </p:cNvSpPr>
          <p:nvPr>
            <p:ph type="body" idx="1"/>
          </p:nvPr>
        </p:nvSpPr>
        <p:spPr>
          <a:xfrm>
            <a:off x="739680" y="1152528"/>
            <a:ext cx="7686000" cy="669922"/>
          </a:xfrm>
          <a:prstGeom prst="rect">
            <a:avLst/>
          </a:prstGeom>
        </p:spPr>
        <p:txBody>
          <a:bodyPr spcFirstLastPara="1" wrap="square" lIns="91425" tIns="91425" rIns="91425" bIns="91425" numCol="1" anchor="t" anchorCtr="0">
            <a:noAutofit/>
          </a:bodyPr>
          <a:lstStyle/>
          <a:p>
            <a:r>
              <a:rPr lang="en-US" dirty="0"/>
              <a:t>The columns found </a:t>
            </a:r>
            <a:r>
              <a:rPr lang="en-US" dirty="0" smtClean="0"/>
              <a:t>in our </a:t>
            </a:r>
            <a:r>
              <a:rPr lang="en-US" dirty="0"/>
              <a:t>data are as </a:t>
            </a:r>
            <a:r>
              <a:rPr lang="en-US" dirty="0" smtClean="0"/>
              <a:t>follows:</a:t>
            </a:r>
            <a:endParaRPr lang="en-US"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5" name="Google Shape;815;p20"/>
          <p:cNvSpPr txBox="1">
            <a:spLocks/>
          </p:cNvSpPr>
          <p:nvPr/>
        </p:nvSpPr>
        <p:spPr>
          <a:xfrm>
            <a:off x="714280" y="1679578"/>
            <a:ext cx="7686000" cy="2327272"/>
          </a:xfrm>
          <a:prstGeom prst="rect">
            <a:avLst/>
          </a:prstGeom>
          <a:noFill/>
          <a:ln>
            <a:noFill/>
          </a:ln>
        </p:spPr>
        <p:txBody>
          <a:bodyPr spcFirstLastPara="1" wrap="square" lIns="91425" tIns="91425" rIns="91425" bIns="91425" numCol="3"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9pPr>
          </a:lstStyle>
          <a:p>
            <a:pPr lvl="1"/>
            <a:r>
              <a:rPr lang="en-US" sz="1200" dirty="0"/>
              <a:t>DBNOs</a:t>
            </a:r>
          </a:p>
          <a:p>
            <a:pPr lvl="1" fontAlgn="base"/>
            <a:r>
              <a:rPr lang="en-US" sz="1200" dirty="0"/>
              <a:t>Assists</a:t>
            </a:r>
          </a:p>
          <a:p>
            <a:pPr lvl="1" fontAlgn="base"/>
            <a:r>
              <a:rPr lang="en-US" sz="1200" dirty="0"/>
              <a:t>Boosts</a:t>
            </a:r>
          </a:p>
          <a:p>
            <a:pPr lvl="1" fontAlgn="base"/>
            <a:r>
              <a:rPr lang="en-US" sz="1200" dirty="0" err="1"/>
              <a:t>damageDealt</a:t>
            </a:r>
            <a:endParaRPr lang="en-US" sz="1200" dirty="0"/>
          </a:p>
          <a:p>
            <a:pPr lvl="1" fontAlgn="base"/>
            <a:r>
              <a:rPr lang="en-US" sz="1200" dirty="0" err="1"/>
              <a:t>headshotKills</a:t>
            </a:r>
            <a:endParaRPr lang="en-US" sz="1200" dirty="0"/>
          </a:p>
          <a:p>
            <a:pPr lvl="1" fontAlgn="base"/>
            <a:r>
              <a:rPr lang="en-US" sz="1200" dirty="0"/>
              <a:t>Heals</a:t>
            </a:r>
          </a:p>
          <a:p>
            <a:pPr lvl="1" fontAlgn="base"/>
            <a:r>
              <a:rPr lang="en-US" sz="1200" dirty="0"/>
              <a:t>Id</a:t>
            </a:r>
          </a:p>
          <a:p>
            <a:pPr lvl="1" fontAlgn="base"/>
            <a:r>
              <a:rPr lang="en-US" sz="1200" dirty="0" err="1"/>
              <a:t>killPlace</a:t>
            </a:r>
            <a:endParaRPr lang="en-US" sz="1200" dirty="0"/>
          </a:p>
          <a:p>
            <a:pPr lvl="1" fontAlgn="base"/>
            <a:r>
              <a:rPr lang="en-US" sz="1200" dirty="0" err="1"/>
              <a:t>killPoints</a:t>
            </a:r>
            <a:endParaRPr lang="en-US" sz="1200" dirty="0"/>
          </a:p>
          <a:p>
            <a:pPr lvl="1" fontAlgn="base"/>
            <a:r>
              <a:rPr lang="en-US" sz="1200" dirty="0" err="1"/>
              <a:t>killStreaks</a:t>
            </a:r>
            <a:endParaRPr lang="en-US" sz="1200" dirty="0"/>
          </a:p>
          <a:p>
            <a:pPr lvl="1" fontAlgn="base"/>
            <a:r>
              <a:rPr lang="en-US" sz="1200" dirty="0"/>
              <a:t>Kills</a:t>
            </a:r>
          </a:p>
          <a:p>
            <a:pPr lvl="1" fontAlgn="base"/>
            <a:r>
              <a:rPr lang="en-US" sz="1200" dirty="0" err="1"/>
              <a:t>longestKill</a:t>
            </a:r>
            <a:endParaRPr lang="en-US" sz="1200" dirty="0"/>
          </a:p>
          <a:p>
            <a:pPr lvl="1" fontAlgn="base"/>
            <a:r>
              <a:rPr lang="en-US" sz="1200" dirty="0" err="1"/>
              <a:t>matchDuration</a:t>
            </a:r>
            <a:endParaRPr lang="en-US" sz="1200" dirty="0"/>
          </a:p>
          <a:p>
            <a:pPr lvl="1" fontAlgn="base"/>
            <a:r>
              <a:rPr lang="en-US" sz="1200" dirty="0" err="1"/>
              <a:t>matchId</a:t>
            </a:r>
            <a:endParaRPr lang="en-US" sz="1200" dirty="0"/>
          </a:p>
          <a:p>
            <a:pPr lvl="1" fontAlgn="base"/>
            <a:r>
              <a:rPr lang="en-US" sz="1200" dirty="0" err="1"/>
              <a:t>matchType</a:t>
            </a:r>
            <a:endParaRPr lang="en-US" sz="1200" dirty="0"/>
          </a:p>
          <a:p>
            <a:pPr lvl="1" fontAlgn="base"/>
            <a:r>
              <a:rPr lang="en-US" sz="1200" dirty="0" err="1"/>
              <a:t>rankPoints</a:t>
            </a:r>
            <a:endParaRPr lang="en-US" sz="1200" dirty="0"/>
          </a:p>
          <a:p>
            <a:pPr lvl="1" fontAlgn="base"/>
            <a:r>
              <a:rPr lang="en-US" sz="1200" dirty="0"/>
              <a:t>Revives</a:t>
            </a:r>
          </a:p>
          <a:p>
            <a:pPr lvl="1" fontAlgn="base"/>
            <a:r>
              <a:rPr lang="en-US" sz="1200" dirty="0" err="1"/>
              <a:t>rideDistance</a:t>
            </a:r>
            <a:endParaRPr lang="en-US" sz="1200" dirty="0"/>
          </a:p>
          <a:p>
            <a:pPr lvl="1" fontAlgn="base"/>
            <a:r>
              <a:rPr lang="en-US" sz="1200" dirty="0" err="1"/>
              <a:t>roadKills</a:t>
            </a:r>
            <a:endParaRPr lang="en-US" sz="1200" dirty="0"/>
          </a:p>
          <a:p>
            <a:pPr lvl="1" fontAlgn="base"/>
            <a:r>
              <a:rPr lang="en-US" sz="1200" dirty="0" err="1"/>
              <a:t>swimDistance</a:t>
            </a:r>
            <a:endParaRPr lang="en-US" sz="1200" dirty="0"/>
          </a:p>
          <a:p>
            <a:pPr lvl="1" fontAlgn="base"/>
            <a:r>
              <a:rPr lang="en-US" sz="1200" dirty="0" err="1"/>
              <a:t>teamKills</a:t>
            </a:r>
            <a:endParaRPr lang="en-US" sz="1200" dirty="0"/>
          </a:p>
          <a:p>
            <a:pPr lvl="1" fontAlgn="base"/>
            <a:r>
              <a:rPr lang="en-US" sz="1200" dirty="0" err="1"/>
              <a:t>vehicleDestroys</a:t>
            </a:r>
            <a:endParaRPr lang="en-US" sz="1200" dirty="0"/>
          </a:p>
          <a:p>
            <a:pPr lvl="1" fontAlgn="base"/>
            <a:r>
              <a:rPr lang="en-US" sz="1200" dirty="0" err="1"/>
              <a:t>walkDistance</a:t>
            </a:r>
            <a:endParaRPr lang="en-US" sz="1200" dirty="0"/>
          </a:p>
          <a:p>
            <a:pPr lvl="1" fontAlgn="base"/>
            <a:r>
              <a:rPr lang="en-US" sz="1200" dirty="0" err="1"/>
              <a:t>weaponsAcquired</a:t>
            </a:r>
            <a:endParaRPr lang="en-US" sz="1200" dirty="0"/>
          </a:p>
          <a:p>
            <a:pPr lvl="1" fontAlgn="base"/>
            <a:r>
              <a:rPr lang="en-US" sz="1200" dirty="0" err="1"/>
              <a:t>winPoints</a:t>
            </a:r>
            <a:endParaRPr lang="en-US" sz="1200" dirty="0"/>
          </a:p>
          <a:p>
            <a:pPr lvl="1" fontAlgn="base"/>
            <a:r>
              <a:rPr lang="en-US" sz="1200" dirty="0" err="1"/>
              <a:t>groupId</a:t>
            </a:r>
            <a:endParaRPr lang="en-US" sz="1200" dirty="0"/>
          </a:p>
          <a:p>
            <a:pPr lvl="1" fontAlgn="base"/>
            <a:r>
              <a:rPr lang="en-US" sz="1200" dirty="0" err="1"/>
              <a:t>numGroups</a:t>
            </a:r>
            <a:endParaRPr lang="en-US" sz="1200" dirty="0"/>
          </a:p>
          <a:p>
            <a:pPr lvl="1" fontAlgn="base"/>
            <a:r>
              <a:rPr lang="en-US" sz="1200" dirty="0" err="1"/>
              <a:t>maxPlace</a:t>
            </a:r>
            <a:endParaRPr lang="en-US" sz="1200" dirty="0"/>
          </a:p>
          <a:p>
            <a:pPr lvl="1" fontAlgn="base"/>
            <a:r>
              <a:rPr lang="en-US" sz="1200" dirty="0" err="1"/>
              <a:t>winPlacePerc</a:t>
            </a:r>
            <a:r>
              <a:rPr lang="en-US" sz="1200" dirty="0"/>
              <a:t> - </a:t>
            </a:r>
            <a:r>
              <a:rPr lang="en-US" sz="1200" b="1" dirty="0"/>
              <a:t>This is our prediction target</a:t>
            </a:r>
            <a:endParaRPr lang="en-US" sz="1200" b="1" dirty="0"/>
          </a:p>
        </p:txBody>
      </p:sp>
    </p:spTree>
    <p:extLst>
      <p:ext uri="{BB962C8B-B14F-4D97-AF65-F5344CB8AC3E}">
        <p14:creationId xmlns:p14="http://schemas.microsoft.com/office/powerpoint/2010/main" val="2587553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821948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Step 2: </a:t>
            </a:r>
            <a:r>
              <a:rPr lang="en" dirty="0" smtClean="0"/>
              <a:t>Initial Data Inspection</a:t>
            </a:r>
            <a:endParaRPr dirty="0"/>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lang="en-US" b="1" i="0" dirty="0" smtClean="0">
                <a:ln>
                  <a:noFill/>
                </a:ln>
                <a:solidFill>
                  <a:srgbClr val="6E86B6"/>
                </a:solidFill>
                <a:latin typeface="Titillium Web"/>
              </a:rPr>
              <a:t>2</a:t>
            </a:r>
            <a:endParaRPr b="1" i="0" dirty="0">
              <a:ln>
                <a:noFill/>
              </a:ln>
              <a:solidFill>
                <a:srgbClr val="6E86B6"/>
              </a:solidFill>
              <a:latin typeface="Titillium Web"/>
            </a:endParaRPr>
          </a:p>
        </p:txBody>
      </p:sp>
    </p:spTree>
    <p:extLst>
      <p:ext uri="{BB962C8B-B14F-4D97-AF65-F5344CB8AC3E}">
        <p14:creationId xmlns:p14="http://schemas.microsoft.com/office/powerpoint/2010/main" val="509030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Initial Data Inspection:</a:t>
            </a:r>
            <a:endParaRPr dirty="0"/>
          </a:p>
        </p:txBody>
      </p:sp>
      <p:sp>
        <p:nvSpPr>
          <p:cNvPr id="815" name="Google Shape;815;p20"/>
          <p:cNvSpPr txBox="1">
            <a:spLocks noGrp="1"/>
          </p:cNvSpPr>
          <p:nvPr>
            <p:ph type="body" idx="1"/>
          </p:nvPr>
        </p:nvSpPr>
        <p:spPr>
          <a:xfrm>
            <a:off x="739680" y="1152528"/>
            <a:ext cx="7686000" cy="1006472"/>
          </a:xfrm>
          <a:prstGeom prst="rect">
            <a:avLst/>
          </a:prstGeom>
        </p:spPr>
        <p:txBody>
          <a:bodyPr spcFirstLastPara="1" wrap="square" lIns="91425" tIns="91425" rIns="91425" bIns="91425" anchor="t" anchorCtr="0">
            <a:noAutofit/>
          </a:bodyPr>
          <a:lstStyle/>
          <a:p>
            <a:pPr marL="76200" indent="0">
              <a:buNone/>
            </a:pPr>
            <a:r>
              <a:rPr lang="en-US" sz="1600" dirty="0"/>
              <a:t>After the initial importing of our training and test files into </a:t>
            </a:r>
            <a:r>
              <a:rPr lang="en-US" sz="1600" dirty="0" err="1"/>
              <a:t>dataframes</a:t>
            </a:r>
            <a:r>
              <a:rPr lang="en-US" sz="1600" dirty="0"/>
              <a:t>, the first step I took was to inspect the different game modes available in our data set. Looking at the list, I’ve split these game modes up as follows:</a:t>
            </a:r>
            <a:endParaRPr lang="en-US" sz="16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5" name="Google Shape;815;p20"/>
          <p:cNvSpPr txBox="1">
            <a:spLocks/>
          </p:cNvSpPr>
          <p:nvPr/>
        </p:nvSpPr>
        <p:spPr>
          <a:xfrm>
            <a:off x="739680" y="2054228"/>
            <a:ext cx="7686000" cy="2505072"/>
          </a:xfrm>
          <a:prstGeom prst="rect">
            <a:avLst/>
          </a:prstGeom>
          <a:noFill/>
          <a:ln>
            <a:noFill/>
          </a:ln>
        </p:spPr>
        <p:txBody>
          <a:bodyPr spcFirstLastPara="1" wrap="square" lIns="91425" tIns="91425" rIns="91425" bIns="91425" numCol="2"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9pPr>
          </a:lstStyle>
          <a:p>
            <a:pPr fontAlgn="base"/>
            <a:r>
              <a:rPr lang="en-US" sz="1200" dirty="0"/>
              <a:t>Standard Game Modes:</a:t>
            </a:r>
          </a:p>
          <a:p>
            <a:pPr lvl="1" fontAlgn="base"/>
            <a:r>
              <a:rPr lang="en-US" sz="1200" dirty="0"/>
              <a:t>Solo Game Modes:</a:t>
            </a:r>
          </a:p>
          <a:p>
            <a:pPr lvl="2" fontAlgn="base"/>
            <a:r>
              <a:rPr lang="en-US" sz="1200" dirty="0"/>
              <a:t>solo</a:t>
            </a:r>
          </a:p>
          <a:p>
            <a:pPr lvl="2" fontAlgn="base"/>
            <a:r>
              <a:rPr lang="en-US" sz="1200" dirty="0"/>
              <a:t>solo-</a:t>
            </a:r>
            <a:r>
              <a:rPr lang="en-US" sz="1200" dirty="0" err="1"/>
              <a:t>fpp</a:t>
            </a:r>
            <a:endParaRPr lang="en-US" sz="1200" dirty="0"/>
          </a:p>
          <a:p>
            <a:pPr lvl="1" fontAlgn="base"/>
            <a:r>
              <a:rPr lang="en-US" sz="1200" dirty="0"/>
              <a:t>Multiplayer Game Modes:</a:t>
            </a:r>
          </a:p>
          <a:p>
            <a:pPr lvl="2" fontAlgn="base"/>
            <a:r>
              <a:rPr lang="en-US" sz="1200" dirty="0"/>
              <a:t>squad</a:t>
            </a:r>
          </a:p>
          <a:p>
            <a:pPr lvl="2" fontAlgn="base"/>
            <a:r>
              <a:rPr lang="en-US" sz="1200" dirty="0"/>
              <a:t>duo</a:t>
            </a:r>
          </a:p>
          <a:p>
            <a:pPr lvl="2" fontAlgn="base"/>
            <a:r>
              <a:rPr lang="en-US" sz="1200" dirty="0"/>
              <a:t>squad-</a:t>
            </a:r>
            <a:r>
              <a:rPr lang="en-US" sz="1200" dirty="0" err="1"/>
              <a:t>fpp</a:t>
            </a:r>
            <a:endParaRPr lang="en-US" sz="1200" dirty="0"/>
          </a:p>
          <a:p>
            <a:pPr lvl="2" fontAlgn="base"/>
            <a:r>
              <a:rPr lang="en-US" sz="1200" dirty="0"/>
              <a:t>duo-</a:t>
            </a:r>
            <a:r>
              <a:rPr lang="en-US" sz="1200" dirty="0" err="1"/>
              <a:t>fpp</a:t>
            </a:r>
            <a:endParaRPr lang="en-US" sz="1200" dirty="0"/>
          </a:p>
          <a:p>
            <a:pPr fontAlgn="base"/>
            <a:endParaRPr lang="en-US" sz="1200" dirty="0" smtClean="0"/>
          </a:p>
          <a:p>
            <a:pPr fontAlgn="base"/>
            <a:endParaRPr lang="en-US" sz="1200" dirty="0"/>
          </a:p>
          <a:p>
            <a:pPr fontAlgn="base"/>
            <a:r>
              <a:rPr lang="en-US" sz="1200" dirty="0" smtClean="0"/>
              <a:t>Non-Standard </a:t>
            </a:r>
            <a:r>
              <a:rPr lang="en-US" sz="1200" dirty="0"/>
              <a:t>Game Modes:</a:t>
            </a:r>
          </a:p>
          <a:p>
            <a:pPr lvl="1" fontAlgn="base"/>
            <a:r>
              <a:rPr lang="en-US" sz="1200" dirty="0"/>
              <a:t>normal-squad-</a:t>
            </a:r>
            <a:r>
              <a:rPr lang="en-US" sz="1200" dirty="0" err="1"/>
              <a:t>fpp</a:t>
            </a:r>
            <a:endParaRPr lang="en-US" sz="1200" dirty="0"/>
          </a:p>
          <a:p>
            <a:pPr lvl="1" fontAlgn="base"/>
            <a:r>
              <a:rPr lang="en-US" sz="1200" dirty="0" err="1"/>
              <a:t>crashfpp</a:t>
            </a:r>
            <a:endParaRPr lang="en-US" sz="1200" dirty="0"/>
          </a:p>
          <a:p>
            <a:pPr lvl="1" fontAlgn="base"/>
            <a:r>
              <a:rPr lang="en-US" sz="1200" dirty="0" err="1"/>
              <a:t>flaretpp</a:t>
            </a:r>
            <a:endParaRPr lang="en-US" sz="1200" dirty="0"/>
          </a:p>
          <a:p>
            <a:pPr lvl="1" fontAlgn="base"/>
            <a:r>
              <a:rPr lang="en-US" sz="1200" dirty="0"/>
              <a:t>normal-solo-</a:t>
            </a:r>
            <a:r>
              <a:rPr lang="en-US" sz="1200" dirty="0" err="1"/>
              <a:t>fpp</a:t>
            </a:r>
            <a:endParaRPr lang="en-US" sz="1200" dirty="0"/>
          </a:p>
          <a:p>
            <a:pPr lvl="1" fontAlgn="base"/>
            <a:r>
              <a:rPr lang="en-US" sz="1200" dirty="0" err="1"/>
              <a:t>flarefpp</a:t>
            </a:r>
            <a:endParaRPr lang="en-US" sz="1200" dirty="0"/>
          </a:p>
          <a:p>
            <a:pPr lvl="1" fontAlgn="base"/>
            <a:r>
              <a:rPr lang="en-US" sz="1200" dirty="0"/>
              <a:t>normal-duo-</a:t>
            </a:r>
            <a:r>
              <a:rPr lang="en-US" sz="1200" dirty="0" err="1"/>
              <a:t>fpp</a:t>
            </a:r>
            <a:endParaRPr lang="en-US" sz="1200" dirty="0"/>
          </a:p>
          <a:p>
            <a:pPr lvl="1" fontAlgn="base"/>
            <a:r>
              <a:rPr lang="en-US" sz="1200" dirty="0"/>
              <a:t>normal-duo</a:t>
            </a:r>
          </a:p>
          <a:p>
            <a:pPr lvl="1" fontAlgn="base"/>
            <a:r>
              <a:rPr lang="en-US" sz="1200" dirty="0"/>
              <a:t>normal-squad</a:t>
            </a:r>
          </a:p>
          <a:p>
            <a:pPr lvl="1" fontAlgn="base"/>
            <a:r>
              <a:rPr lang="en-US" sz="1200" dirty="0" err="1"/>
              <a:t>crashtpp</a:t>
            </a:r>
            <a:endParaRPr lang="en-US" sz="1200" dirty="0"/>
          </a:p>
          <a:p>
            <a:pPr lvl="1" fontAlgn="base"/>
            <a:r>
              <a:rPr lang="en-US" sz="1200" dirty="0"/>
              <a:t>normal-solo</a:t>
            </a:r>
          </a:p>
        </p:txBody>
      </p:sp>
    </p:spTree>
    <p:extLst>
      <p:ext uri="{BB962C8B-B14F-4D97-AF65-F5344CB8AC3E}">
        <p14:creationId xmlns:p14="http://schemas.microsoft.com/office/powerpoint/2010/main" val="402140222"/>
      </p:ext>
    </p:extLst>
  </p:cSld>
  <p:clrMapOvr>
    <a:masterClrMapping/>
  </p:clrMapOvr>
</p:sld>
</file>

<file path=ppt/theme/theme1.xml><?xml version="1.0" encoding="utf-8"?>
<a:theme xmlns:a="http://schemas.openxmlformats.org/drawingml/2006/main"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6384</TotalTime>
  <Words>3890</Words>
  <Application>Microsoft Office PowerPoint</Application>
  <PresentationFormat>On-screen Show (16:9)</PresentationFormat>
  <Paragraphs>441</Paragraphs>
  <Slides>56</Slides>
  <Notes>56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Titillium Web</vt:lpstr>
      <vt:lpstr>Arial</vt:lpstr>
      <vt:lpstr>Thaliard template</vt:lpstr>
      <vt:lpstr>Capstone Project 2:  PUBG Final Placement Predictions</vt:lpstr>
      <vt:lpstr>Overview:</vt:lpstr>
      <vt:lpstr>Target Audience:</vt:lpstr>
      <vt:lpstr>Methodology:</vt:lpstr>
      <vt:lpstr>Step 1: Data Acquisition</vt:lpstr>
      <vt:lpstr>Data Acquisition:</vt:lpstr>
      <vt:lpstr>Data Acquisition:</vt:lpstr>
      <vt:lpstr>Step 2: Initial Data Inspection</vt:lpstr>
      <vt:lpstr>Initial Data Inspection:</vt:lpstr>
      <vt:lpstr>Initial Data Inspection:</vt:lpstr>
      <vt:lpstr>Initial Data Inspection:</vt:lpstr>
      <vt:lpstr>Step 3: Exploratory Data Analysis</vt:lpstr>
      <vt:lpstr>Data Visualization (EDA):</vt:lpstr>
      <vt:lpstr>Data Visualization (EDA) – Solo:</vt:lpstr>
      <vt:lpstr>Data Visualization (EDA) – Solo FPP:</vt:lpstr>
      <vt:lpstr>Data Visualization (EDA) – Duo:</vt:lpstr>
      <vt:lpstr>Data Visualization (EDA) – Duo FPP:</vt:lpstr>
      <vt:lpstr>Data Visualization (EDA) – Squad:</vt:lpstr>
      <vt:lpstr>Data Visualization (EDA) – Squad FPP:</vt:lpstr>
      <vt:lpstr>Data Visualization (EDA) - Comparisons:</vt:lpstr>
      <vt:lpstr>Data Visualization (EDA) – Solo/Solo FPP:</vt:lpstr>
      <vt:lpstr>Data Visualization (EDA) – Duo/Duo FPP:</vt:lpstr>
      <vt:lpstr>Data Visualization (EDA) – Squad/Squad FPP:</vt:lpstr>
      <vt:lpstr>Data Visualization (EDA) – Solo/Duo/Squad:</vt:lpstr>
      <vt:lpstr>Step 4: Inferential Statistics</vt:lpstr>
      <vt:lpstr>Inferential Statistics:</vt:lpstr>
      <vt:lpstr>Inferential Statistics – Solo Heatmap/Clustermap:</vt:lpstr>
      <vt:lpstr>Inferential Statistics – Solo FPP Heatmap/Clustermap:</vt:lpstr>
      <vt:lpstr>Inferential Statistics – Duo Heatmap/Clustermap:</vt:lpstr>
      <vt:lpstr>Inferential Statistics – Duo FPP Heatmap/Clustermap:</vt:lpstr>
      <vt:lpstr>Inferential Statistics – Squad Heatmap/Clustermap:</vt:lpstr>
      <vt:lpstr>Inferential Statistics – Squad FPP Heatmap/Clustermap:</vt:lpstr>
      <vt:lpstr>Step 4: Machine Learning</vt:lpstr>
      <vt:lpstr>Machine Learning:</vt:lpstr>
      <vt:lpstr>Machine Learning:</vt:lpstr>
      <vt:lpstr>Machine Learning - Solo:</vt:lpstr>
      <vt:lpstr>Machine Learning - Solo:</vt:lpstr>
      <vt:lpstr>Machine Learning – Solo (ElasticNet):</vt:lpstr>
      <vt:lpstr>Machine Learning – Solo (Random Forest):</vt:lpstr>
      <vt:lpstr>Machine Learning - Solo:</vt:lpstr>
      <vt:lpstr>Machine Learning – Solo (Keras Model):</vt:lpstr>
      <vt:lpstr>Machine Learning – Solo (Keras Model):</vt:lpstr>
      <vt:lpstr>Machine Learning – Solo (Keras Model):</vt:lpstr>
      <vt:lpstr>Machine Learning – Solo (Keras Model):</vt:lpstr>
      <vt:lpstr>Machine Learning – Solo (Keras Model):</vt:lpstr>
      <vt:lpstr>Machine Learning – Solo (Keras Model):</vt:lpstr>
      <vt:lpstr>Machine Learning – Other Game Modes:</vt:lpstr>
      <vt:lpstr>Machine Learning – Other Game Modes:</vt:lpstr>
      <vt:lpstr>Machine Learning – Other Game Modes:</vt:lpstr>
      <vt:lpstr>Machine Learning – Non Standard Game Modes:</vt:lpstr>
      <vt:lpstr>Machine Learning – Final Test Models:</vt:lpstr>
      <vt:lpstr>Step 4: Conclusion</vt:lpstr>
      <vt:lpstr>Kaggle Data Competition Submission:</vt:lpstr>
      <vt:lpstr>Kaggle Data Competition Submission:</vt:lpstr>
      <vt:lpstr>Conclusions: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of Exile Economic Analysis</dc:title>
  <dc:creator>LLDS</dc:creator>
  <cp:lastModifiedBy>LLDS</cp:lastModifiedBy>
  <cp:revision>30</cp:revision>
  <dcterms:modified xsi:type="dcterms:W3CDTF">2019-03-25T21:10:25Z</dcterms:modified>
</cp:coreProperties>
</file>