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35"/>
  </p:notesMasterIdLst>
  <p:sldIdLst>
    <p:sldId id="256" r:id="rId2"/>
    <p:sldId id="283" r:id="rId3"/>
    <p:sldId id="284" r:id="rId4"/>
    <p:sldId id="285" r:id="rId5"/>
    <p:sldId id="289" r:id="rId6"/>
    <p:sldId id="286" r:id="rId7"/>
    <p:sldId id="287" r:id="rId8"/>
    <p:sldId id="290" r:id="rId9"/>
    <p:sldId id="288" r:id="rId10"/>
    <p:sldId id="293" r:id="rId11"/>
    <p:sldId id="294" r:id="rId12"/>
    <p:sldId id="295" r:id="rId13"/>
    <p:sldId id="296" r:id="rId14"/>
    <p:sldId id="297" r:id="rId15"/>
    <p:sldId id="291" r:id="rId16"/>
    <p:sldId id="298" r:id="rId17"/>
    <p:sldId id="299" r:id="rId18"/>
    <p:sldId id="300" r:id="rId19"/>
    <p:sldId id="302" r:id="rId20"/>
    <p:sldId id="301" r:id="rId21"/>
    <p:sldId id="303" r:id="rId22"/>
    <p:sldId id="304" r:id="rId23"/>
    <p:sldId id="307" r:id="rId24"/>
    <p:sldId id="305" r:id="rId25"/>
    <p:sldId id="308" r:id="rId26"/>
    <p:sldId id="306" r:id="rId27"/>
    <p:sldId id="309" r:id="rId28"/>
    <p:sldId id="292" r:id="rId29"/>
    <p:sldId id="310" r:id="rId30"/>
    <p:sldId id="311" r:id="rId31"/>
    <p:sldId id="312" r:id="rId32"/>
    <p:sldId id="313" r:id="rId33"/>
    <p:sldId id="31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C5DE5-81BA-4D69-A70C-8314C8E8E89A}">
  <a:tblStyle styleId="{8FAC5DE5-81BA-4D69-A70C-8314C8E8E8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44" d="100"/>
          <a:sy n="144" d="100"/>
        </p:scale>
        <p:origin x="54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69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228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65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14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510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581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35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79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205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8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91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74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848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652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469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451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969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008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8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669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3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54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84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961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50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43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54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6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0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6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94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4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dirty="0"/>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1pPr>
            <a:lvl2pPr lvl="1">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2pPr>
            <a:lvl3pPr lvl="2">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3pPr>
            <a:lvl4pPr lvl="3">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4pPr>
            <a:lvl5pPr lvl="4">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5pPr>
            <a:lvl6pPr lvl="5">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6pPr>
            <a:lvl7pPr lvl="6">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7pPr>
            <a:lvl8pPr lvl="7">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8pPr>
            <a:lvl9pPr lvl="8">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oe.ninja/dat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173064" y="850422"/>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Capstone Project 1: </a:t>
            </a:r>
            <a:br>
              <a:rPr lang="en" sz="4000" dirty="0" smtClean="0"/>
            </a:br>
            <a:r>
              <a:rPr lang="en" sz="4000" dirty="0" smtClean="0"/>
              <a:t>Path of Exile Economic Analysis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Item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Applying the .info() method to my </a:t>
            </a:r>
            <a:r>
              <a:rPr lang="en-US" sz="1600" dirty="0" err="1"/>
              <a:t>dataframe</a:t>
            </a:r>
            <a:r>
              <a:rPr lang="en-US" sz="1600" dirty="0"/>
              <a:t>, I notice that only 4 columns contains missing values: “</a:t>
            </a:r>
            <a:r>
              <a:rPr lang="en-US" sz="1600" dirty="0" err="1"/>
              <a:t>BaseType</a:t>
            </a:r>
            <a:r>
              <a:rPr lang="en-US" sz="1600" dirty="0"/>
              <a:t>”, “Variant”, and “Links”. From sampled information of the non-missing values in “Variant” and “Links”, I notice that “Variant” contains information regarding unique items that can take on variations of a mod and “Links” provides the number of linked sockets available on that item. Utilizing my domain knowledge of the game, I know that both of these columns do not contain any significant information that could change the value of the item in question and so both of these columns are dropped.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5772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Item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smtClean="0"/>
              <a:t>To </a:t>
            </a:r>
            <a:r>
              <a:rPr lang="en-US" sz="1600" dirty="0"/>
              <a:t>decide what I needed to do with the missing values in the “</a:t>
            </a:r>
            <a:r>
              <a:rPr lang="en-US" sz="1600" dirty="0" err="1"/>
              <a:t>BaseType</a:t>
            </a:r>
            <a:r>
              <a:rPr lang="en-US" sz="1600" dirty="0"/>
              <a:t>” column, I look more closely at what items are affected by this. As it were, the </a:t>
            </a:r>
            <a:r>
              <a:rPr lang="en-US" sz="1600" dirty="0" err="1"/>
              <a:t>datadumps</a:t>
            </a:r>
            <a:r>
              <a:rPr lang="en-US" sz="1600" dirty="0"/>
              <a:t> downloaded only provided the type of two sets of items, Divination Cards and Prophecies. To fix this issue, I filled in the missing values in the “</a:t>
            </a:r>
            <a:r>
              <a:rPr lang="en-US" sz="1600" dirty="0" err="1"/>
              <a:t>BaseType</a:t>
            </a:r>
            <a:r>
              <a:rPr lang="en-US" sz="1600" dirty="0"/>
              <a:t>” column with the values in the “Type” column. </a:t>
            </a:r>
            <a:endParaRPr lang="en-US" sz="1600" dirty="0"/>
          </a:p>
          <a:p>
            <a:pPr marL="76200" indent="0">
              <a:buNone/>
            </a:pPr>
            <a:r>
              <a:rPr lang="en-US" sz="1600" dirty="0" smtClean="0"/>
              <a:t>Now </a:t>
            </a:r>
            <a:r>
              <a:rPr lang="en-US" sz="1600" dirty="0"/>
              <a:t>that the data has been cleaned and all missing values accounted for (choosing to wait until after the EDA has been completed to investigate outliers as that will provide the necessary information for me to make the appropriate decision), I need to pick out which unique items are worth looking into. I group the entire </a:t>
            </a:r>
            <a:r>
              <a:rPr lang="en-US" sz="1600" dirty="0" err="1"/>
              <a:t>dataframe</a:t>
            </a:r>
            <a:r>
              <a:rPr lang="en-US" sz="1600" dirty="0"/>
              <a:t> by the “Name” column and conduct an aggregated calculation of the median on the “Value” column to figure out what the top 15 most valuable items are. I then slice my </a:t>
            </a:r>
            <a:r>
              <a:rPr lang="en-US" sz="1600" dirty="0" err="1"/>
              <a:t>dataframe</a:t>
            </a:r>
            <a:r>
              <a:rPr lang="en-US" sz="1600" dirty="0"/>
              <a:t> to only include these items.</a:t>
            </a:r>
            <a:endParaRPr lang="en-US" sz="1600" dirty="0"/>
          </a:p>
          <a:p>
            <a:r>
              <a:rPr lang="en-US" sz="1600" dirty="0"/>
              <a:t/>
            </a:r>
            <a:br>
              <a:rPr lang="en-US" sz="1600" dirty="0"/>
            </a:b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74224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Item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To make it easier to compare the data from different leagues against each other, I convert the “Date” column into a </a:t>
            </a:r>
            <a:r>
              <a:rPr lang="en-US" sz="1600" dirty="0" err="1"/>
              <a:t>datetime</a:t>
            </a:r>
            <a:r>
              <a:rPr lang="en-US" sz="1600" dirty="0"/>
              <a:t> object and add a “</a:t>
            </a:r>
            <a:r>
              <a:rPr lang="en-US" sz="1600" dirty="0" err="1"/>
              <a:t>RelativeDate</a:t>
            </a:r>
            <a:r>
              <a:rPr lang="en-US" sz="1600" dirty="0"/>
              <a:t>” column that measures the total number of days since the league start and fill in the values by subtracting the start date from the corresponding “Date” column value. Since we have a normalized timescale, I drop the “Date” column entirely. Lastly, I add an extra column indicating the league’s lifespan by splitting up the league into Early, Mid and End (First 0 - 14 days, 15 - 60 days, 60 days - end date respectively). For each step of this process after completing it by hand once, I generalized the steps needed for any item file into a set of functions. This will be important later on.</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7251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Currency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The wrangling for the currency files were much simpler. Since a preliminary analysis did not show any missing values and the header was already set up correctly, I just created a list of currency items combining a mix of domain knowledge and low median values that we will choose to ignore. The </a:t>
            </a:r>
            <a:r>
              <a:rPr lang="en-US" sz="1600" dirty="0" err="1"/>
              <a:t>dataframe</a:t>
            </a:r>
            <a:r>
              <a:rPr lang="en-US" sz="1600" dirty="0"/>
              <a:t> was then spliced to only include the other values. The function for setting up relative date and lifespan columns was also applied, and a currency specific cleaning function was written.</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8604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Import and Concatenation: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Since I would like to have this code be scalable to any number of sets of data, using our file naming methodology I used the glob library to write a for loop that will import any number of currency/item data sets. Within the for loop, I also apply the respective cleaning function to the </a:t>
            </a:r>
            <a:r>
              <a:rPr lang="en-US" sz="1600" dirty="0" err="1"/>
              <a:t>dataframe</a:t>
            </a:r>
            <a:r>
              <a:rPr lang="en-US" sz="1600" dirty="0"/>
              <a:t> created. Lastly, we want to </a:t>
            </a:r>
            <a:r>
              <a:rPr lang="en-US" sz="1600" dirty="0" err="1"/>
              <a:t>concat</a:t>
            </a:r>
            <a:r>
              <a:rPr lang="en-US" sz="1600" dirty="0"/>
              <a:t> our data into one </a:t>
            </a:r>
            <a:r>
              <a:rPr lang="en-US" sz="1600" dirty="0" err="1"/>
              <a:t>dataframe</a:t>
            </a:r>
            <a:r>
              <a:rPr lang="en-US" sz="1600" dirty="0"/>
              <a:t> for items and one </a:t>
            </a:r>
            <a:r>
              <a:rPr lang="en-US" sz="1600" dirty="0" err="1"/>
              <a:t>dataframe</a:t>
            </a:r>
            <a:r>
              <a:rPr lang="en-US" sz="1600" dirty="0"/>
              <a:t> for currency. I did this by initializing two empty lists for the currency datasets and the item datasets and applying the import loop and appending the imported </a:t>
            </a:r>
            <a:r>
              <a:rPr lang="en-US" sz="1600" dirty="0" err="1"/>
              <a:t>dataframes</a:t>
            </a:r>
            <a:r>
              <a:rPr lang="en-US" sz="1600" dirty="0"/>
              <a:t> to these two lists. The lists were then concatenated using pandas to a new </a:t>
            </a:r>
            <a:r>
              <a:rPr lang="en-US" sz="1600" dirty="0" err="1"/>
              <a:t>dataframe</a:t>
            </a:r>
            <a:r>
              <a:rPr lang="en-US" sz="1600" dirty="0"/>
              <a:t> and deleted.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1244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3: Exploratory Data Analysis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3</a:t>
            </a:r>
            <a:endParaRPr b="1" i="0" dirty="0">
              <a:ln>
                <a:noFill/>
              </a:ln>
              <a:solidFill>
                <a:srgbClr val="6E86B6"/>
              </a:solidFill>
              <a:latin typeface="Titillium Web"/>
            </a:endParaRPr>
          </a:p>
        </p:txBody>
      </p:sp>
    </p:spTree>
    <p:extLst>
      <p:ext uri="{BB962C8B-B14F-4D97-AF65-F5344CB8AC3E}">
        <p14:creationId xmlns:p14="http://schemas.microsoft.com/office/powerpoint/2010/main" val="204605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(League Separated):</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I start by taking a look at the items and the changes in their values over time league by league. I do this by splitting up my list of items into groups that make sense to have possible dependencies on each other and then making separate graphs that only include those items per line graph.</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66423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6" name="Rectangle 5"/>
          <p:cNvSpPr/>
          <p:nvPr/>
        </p:nvSpPr>
        <p:spPr>
          <a:xfrm>
            <a:off x="106017" y="1146315"/>
            <a:ext cx="3848637"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(League Separated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366"/>
            <a:ext cx="3776389" cy="3844988"/>
          </a:xfrm>
          <a:prstGeom prst="rect">
            <a:avLst/>
          </a:prstGeom>
        </p:spPr>
      </p:pic>
      <p:sp>
        <p:nvSpPr>
          <p:cNvPr id="10" name="Rectangle 9"/>
          <p:cNvSpPr/>
          <p:nvPr/>
        </p:nvSpPr>
        <p:spPr>
          <a:xfrm>
            <a:off x="4862433" y="1146114"/>
            <a:ext cx="3848637"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928" y="1179444"/>
            <a:ext cx="3728618" cy="3796349"/>
          </a:xfrm>
          <a:prstGeom prst="rect">
            <a:avLst/>
          </a:prstGeom>
        </p:spPr>
      </p:pic>
    </p:spTree>
    <p:extLst>
      <p:ext uri="{BB962C8B-B14F-4D97-AF65-F5344CB8AC3E}">
        <p14:creationId xmlns:p14="http://schemas.microsoft.com/office/powerpoint/2010/main" val="298596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fontAlgn="base">
              <a:buNone/>
            </a:pPr>
            <a:r>
              <a:rPr lang="en-US" sz="1600" dirty="0" smtClean="0"/>
              <a:t>Similar to before, I instead separate the items by their groups and then graph each item across the different leagues in one line graph to make it easier to see if there’s any common changes in the values of these items.</a:t>
            </a:r>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(Group Separated):</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35298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6" name="Rectangle 5"/>
          <p:cNvSpPr/>
          <p:nvPr/>
        </p:nvSpPr>
        <p:spPr>
          <a:xfrm>
            <a:off x="106017" y="1146315"/>
            <a:ext cx="4225242"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(Group Separated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0" name="Rectangle 9"/>
          <p:cNvSpPr/>
          <p:nvPr/>
        </p:nvSpPr>
        <p:spPr>
          <a:xfrm>
            <a:off x="5042453" y="1146114"/>
            <a:ext cx="3688496"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1" y="1212576"/>
            <a:ext cx="4331258" cy="35523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5096" y="1197944"/>
            <a:ext cx="3484488" cy="3778818"/>
          </a:xfrm>
          <a:prstGeom prst="rect">
            <a:avLst/>
          </a:prstGeom>
        </p:spPr>
      </p:pic>
    </p:spTree>
    <p:extLst>
      <p:ext uri="{BB962C8B-B14F-4D97-AF65-F5344CB8AC3E}">
        <p14:creationId xmlns:p14="http://schemas.microsoft.com/office/powerpoint/2010/main" val="139760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Overview:</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lvl="0"/>
            <a:r>
              <a:rPr lang="en-US" sz="1600" dirty="0"/>
              <a:t>Path of Exile is a free-to-play Action RPG (i.e. Diablo 2/3 etc.) that utilizes player-to-player trading within their economy. However, as there is a distinct lack of any single monetary currency or a trading method (such as an auction house) within the game, associated worth of individual items is instead tied to a set of currency items that have rapid fluctuations throughout the league that depend on a multitude of factors. For this capstone project, I will analyze the time-series data sets aggregated from previous 3-month leagues (Incursion, Bestiary, Abyss, Harbinger, Legacy, Breach) that include both currency item values and unique item values to build a model that can be used in future leagues for calculated investments within the game economy.</a:t>
            </a:r>
            <a:endParaRPr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9425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(Lineplot/Boxplot):</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Individual item boxplots vs </a:t>
            </a:r>
            <a:r>
              <a:rPr lang="en-US" sz="1600" dirty="0" err="1"/>
              <a:t>lineplots</a:t>
            </a:r>
            <a:r>
              <a:rPr lang="en-US" sz="1600" dirty="0"/>
              <a:t> - To have a more detailed look at the individual item fluctuations, I graphed each item in my item list in a separate graph containing the data for the unique item over the four leagues. This graph is a combined boxplot and </a:t>
            </a:r>
            <a:r>
              <a:rPr lang="en-US" sz="1600" dirty="0" err="1"/>
              <a:t>lineplot</a:t>
            </a:r>
            <a:r>
              <a:rPr lang="en-US" sz="1600" dirty="0"/>
              <a:t> graph, with the </a:t>
            </a:r>
            <a:r>
              <a:rPr lang="en-US" sz="1600" dirty="0" err="1"/>
              <a:t>lineplots</a:t>
            </a:r>
            <a:r>
              <a:rPr lang="en-US" sz="1600" dirty="0"/>
              <a:t> showing each league’s dataset and the boxplots plotting the data for each item’s value at the same relative date.</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49363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6" name="Rectangle 5"/>
          <p:cNvSpPr/>
          <p:nvPr/>
        </p:nvSpPr>
        <p:spPr>
          <a:xfrm>
            <a:off x="1258955" y="1159567"/>
            <a:ext cx="6539949"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lvl="0"/>
            <a:r>
              <a:rPr lang="en" dirty="0"/>
              <a:t>Data Visualization (EDA) – Items (</a:t>
            </a:r>
            <a:r>
              <a:rPr lang="en" dirty="0" smtClean="0"/>
              <a:t>Lineplot/Boxplot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58" y="1188688"/>
            <a:ext cx="6422781" cy="3815666"/>
          </a:xfrm>
          <a:prstGeom prst="rect">
            <a:avLst/>
          </a:prstGeom>
        </p:spPr>
      </p:pic>
    </p:spTree>
    <p:extLst>
      <p:ext uri="{BB962C8B-B14F-4D97-AF65-F5344CB8AC3E}">
        <p14:creationId xmlns:p14="http://schemas.microsoft.com/office/powerpoint/2010/main" val="308021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(League Separated):</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Exactly as done with the item datasets, I split up the currency items into separate groups and plot </a:t>
            </a:r>
            <a:r>
              <a:rPr lang="en-US" sz="1600" dirty="0" err="1"/>
              <a:t>lineplots</a:t>
            </a:r>
            <a:r>
              <a:rPr lang="en-US" sz="1600" dirty="0"/>
              <a:t> for each group of item per league. I also only include rows where the payment is done using the chaos orb</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56837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(League Separated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 name="Picture 2"/>
          <p:cNvPicPr>
            <a:picLocks noChangeAspect="1"/>
          </p:cNvPicPr>
          <p:nvPr/>
        </p:nvPicPr>
        <p:blipFill>
          <a:blip r:embed="rId3"/>
          <a:stretch>
            <a:fillRect/>
          </a:stretch>
        </p:blipFill>
        <p:spPr>
          <a:xfrm>
            <a:off x="648621" y="1250533"/>
            <a:ext cx="7587605" cy="3648216"/>
          </a:xfrm>
          <a:prstGeom prst="rect">
            <a:avLst/>
          </a:prstGeom>
        </p:spPr>
      </p:pic>
    </p:spTree>
    <p:extLst>
      <p:ext uri="{BB962C8B-B14F-4D97-AF65-F5344CB8AC3E}">
        <p14:creationId xmlns:p14="http://schemas.microsoft.com/office/powerpoint/2010/main" val="78877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(Item Separated Boxplots):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Next, I made individual graphs for each currency item as boxplot graphs, showing the ranges of the values from the 4 leagues for each unique currency item.</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64277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(Item Separated Boxplots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3" name="Picture 2"/>
          <p:cNvPicPr>
            <a:picLocks noChangeAspect="1"/>
          </p:cNvPicPr>
          <p:nvPr/>
        </p:nvPicPr>
        <p:blipFill>
          <a:blip r:embed="rId3"/>
          <a:stretch>
            <a:fillRect/>
          </a:stretch>
        </p:blipFill>
        <p:spPr>
          <a:xfrm>
            <a:off x="893694" y="1212798"/>
            <a:ext cx="7190133" cy="3740616"/>
          </a:xfrm>
          <a:prstGeom prst="rect">
            <a:avLst/>
          </a:prstGeom>
        </p:spPr>
      </p:pic>
    </p:spTree>
    <p:extLst>
      <p:ext uri="{BB962C8B-B14F-4D97-AF65-F5344CB8AC3E}">
        <p14:creationId xmlns:p14="http://schemas.microsoft.com/office/powerpoint/2010/main" val="40195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Exalt and Chaos Plots: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200" dirty="0" smtClean="0"/>
              <a:t>In </a:t>
            </a:r>
            <a:r>
              <a:rPr lang="en-US" sz="1200" dirty="0" err="1"/>
              <a:t>PoE</a:t>
            </a:r>
            <a:r>
              <a:rPr lang="en-US" sz="1200" dirty="0"/>
              <a:t>, the majority of item and currency trades are initiated using two currency orbs: chaos orbs and exalt orbs. On top of this, trades done using these two currency values typically are done with more chaos orbs than exalts due to the relative abundance of chaos orbs within the game compared to exalts. Knowing this, I’ve decided to take a closer look at the relationship between exalts and chaos across the length of a league. </a:t>
            </a:r>
          </a:p>
          <a:p>
            <a:pPr fontAlgn="base"/>
            <a:r>
              <a:rPr lang="en-US" sz="1200" dirty="0"/>
              <a:t>I start by plotting for each league, the value of exalts in chaos and the value of chaos in exalts. Next, I plot these values against each other in one graph per league (as it does not make sense to compare say, the value of chaos to exalt in the Abyss league to the exalt to chaos value in Breach). Finally, I plot the ratio of these two values (essentially, what we're looking at is the value you'll receive by taking an exalt, converting it into chaos orbs then reconverting back into an exalt). Seeing how jagged our data looks when we’re doing ratios per day, I finally decide to take a rolling mean average across a period of 4 days to create a smoother curve that shows a better picture of the gradual changes in the economy over time. </a:t>
            </a:r>
          </a:p>
          <a:p>
            <a:pPr fontAlgn="base"/>
            <a:r>
              <a:rPr lang="en-US" sz="1200" dirty="0"/>
              <a:t>Combining all of the above, I finally end my EDA by creating a boxplot of these rolling mean averages per league across all the leagues.</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88998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4" name="Rectangle 3"/>
          <p:cNvSpPr/>
          <p:nvPr/>
        </p:nvSpPr>
        <p:spPr>
          <a:xfrm>
            <a:off x="46382" y="1186070"/>
            <a:ext cx="9044609" cy="36310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Exalt and Chaos Plots:</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1292986"/>
            <a:ext cx="8839200" cy="3444943"/>
          </a:xfrm>
          <a:prstGeom prst="rect">
            <a:avLst/>
          </a:prstGeom>
        </p:spPr>
      </p:pic>
    </p:spTree>
    <p:extLst>
      <p:ext uri="{BB962C8B-B14F-4D97-AF65-F5344CB8AC3E}">
        <p14:creationId xmlns:p14="http://schemas.microsoft.com/office/powerpoint/2010/main" val="372334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Inferential Statistics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4</a:t>
            </a:r>
            <a:endParaRPr b="1" i="0" dirty="0">
              <a:ln>
                <a:noFill/>
              </a:ln>
              <a:solidFill>
                <a:srgbClr val="6E86B6"/>
              </a:solidFill>
              <a:latin typeface="Titillium Web"/>
            </a:endParaRPr>
          </a:p>
        </p:txBody>
      </p:sp>
    </p:spTree>
    <p:extLst>
      <p:ext uri="{BB962C8B-B14F-4D97-AF65-F5344CB8AC3E}">
        <p14:creationId xmlns:p14="http://schemas.microsoft.com/office/powerpoint/2010/main" val="3078197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dirty="0"/>
              <a:t>Before being able to apply any stats functions to my data, I needed to once again wrangle it into a format that makes more sense with regard to processing. Under the assumption that each dataset is an independent observation of the expected trend in time, I decided to treat each day as an observation and each unique item or currency as a feature in this dataset. This leads us with the following list of features that I decided using domain knowledge combined with the EDA from the previous section:</a:t>
            </a:r>
            <a:endParaRPr lang="en-US" sz="1400" dirty="0"/>
          </a:p>
          <a:p>
            <a:pPr lvl="1" fontAlgn="base"/>
            <a:r>
              <a:rPr lang="en-US" sz="1400" dirty="0"/>
              <a:t>The </a:t>
            </a:r>
            <a:r>
              <a:rPr lang="en-US" sz="1400" dirty="0" smtClean="0"/>
              <a:t>Fiend, The Doctor, Headhunter, United </a:t>
            </a:r>
            <a:r>
              <a:rPr lang="en-US" sz="1400" dirty="0"/>
              <a:t>in </a:t>
            </a:r>
            <a:r>
              <a:rPr lang="en-US" sz="1400" dirty="0" smtClean="0"/>
              <a:t>Dream, The </a:t>
            </a:r>
            <a:r>
              <a:rPr lang="en-US" sz="1400" dirty="0"/>
              <a:t>Blue </a:t>
            </a:r>
            <a:r>
              <a:rPr lang="en-US" sz="1400" dirty="0" smtClean="0"/>
              <a:t>Nightmare, The </a:t>
            </a:r>
            <a:r>
              <a:rPr lang="en-US" sz="1400" dirty="0"/>
              <a:t>Green </a:t>
            </a:r>
            <a:r>
              <a:rPr lang="en-US" sz="1400" dirty="0" smtClean="0"/>
              <a:t>Nightmare, The </a:t>
            </a:r>
            <a:r>
              <a:rPr lang="en-US" sz="1400" dirty="0"/>
              <a:t>Red </a:t>
            </a:r>
            <a:r>
              <a:rPr lang="en-US" sz="1400" dirty="0" smtClean="0"/>
              <a:t>Nightmare, Emperor’s Mastery, </a:t>
            </a:r>
            <a:r>
              <a:rPr lang="en-US" sz="1400" dirty="0" err="1" smtClean="0"/>
              <a:t>Skyforth</a:t>
            </a:r>
            <a:r>
              <a:rPr lang="en-US" sz="1400" dirty="0" smtClean="0"/>
              <a:t>, </a:t>
            </a:r>
            <a:r>
              <a:rPr lang="en-US" sz="1400" dirty="0" err="1" smtClean="0"/>
              <a:t>Atziri’s</a:t>
            </a:r>
            <a:r>
              <a:rPr lang="en-US" sz="1400" dirty="0" smtClean="0"/>
              <a:t> Acuity, </a:t>
            </a:r>
            <a:r>
              <a:rPr lang="en-US" sz="1400" dirty="0" err="1" smtClean="0"/>
              <a:t>Atziri’s</a:t>
            </a:r>
            <a:r>
              <a:rPr lang="en-US" sz="1400" dirty="0" smtClean="0"/>
              <a:t> Disfavor, The Retch, House </a:t>
            </a:r>
            <a:r>
              <a:rPr lang="en-US" sz="1400" dirty="0"/>
              <a:t>of </a:t>
            </a:r>
            <a:r>
              <a:rPr lang="en-US" sz="1400" dirty="0" smtClean="0"/>
              <a:t>Mirrors, Trash </a:t>
            </a:r>
            <a:r>
              <a:rPr lang="en-US" sz="1400" dirty="0"/>
              <a:t>to </a:t>
            </a:r>
            <a:r>
              <a:rPr lang="en-US" sz="1400" dirty="0" smtClean="0"/>
              <a:t>Treasure, Fated Connections, Mortal Ignorance, Mortal Hope, Blessing </a:t>
            </a:r>
            <a:r>
              <a:rPr lang="en-US" sz="1400" dirty="0"/>
              <a:t>of </a:t>
            </a:r>
            <a:r>
              <a:rPr lang="en-US" sz="1400" dirty="0" err="1" smtClean="0"/>
              <a:t>Chayula</a:t>
            </a:r>
            <a:r>
              <a:rPr lang="en-US" sz="1400" dirty="0" smtClean="0"/>
              <a:t>, </a:t>
            </a:r>
            <a:r>
              <a:rPr lang="en-US" sz="1400" dirty="0" err="1" smtClean="0"/>
              <a:t>Chayula’s</a:t>
            </a:r>
            <a:r>
              <a:rPr lang="en-US" sz="1400" dirty="0" smtClean="0"/>
              <a:t> </a:t>
            </a:r>
            <a:r>
              <a:rPr lang="en-US" sz="1400" dirty="0" err="1" smtClean="0"/>
              <a:t>Breachstone</a:t>
            </a:r>
            <a:r>
              <a:rPr lang="en-US" sz="1400" dirty="0" smtClean="0"/>
              <a:t>, Splinter </a:t>
            </a:r>
            <a:r>
              <a:rPr lang="en-US" sz="1400" dirty="0"/>
              <a:t>of </a:t>
            </a:r>
            <a:r>
              <a:rPr lang="en-US" sz="1400" dirty="0" err="1" smtClean="0"/>
              <a:t>Chayula</a:t>
            </a:r>
            <a:r>
              <a:rPr lang="en-US" sz="1400" dirty="0" smtClean="0"/>
              <a:t>, Exalted Orb, Orb </a:t>
            </a:r>
            <a:r>
              <a:rPr lang="en-US" sz="1400" dirty="0"/>
              <a:t>of Fusing</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50137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7706" y="21159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Target Audience:</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lvl="0"/>
            <a:r>
              <a:rPr lang="en-US" sz="1600" dirty="0"/>
              <a:t>With recent league launches of over 100,000 unique players, there are many people interested in growing their personal wealth within the game. However, due to the complex nature of this game, an ongoing issue for many players is that they shy away from making investments due to number of variables needed to consider to accurately price their individual loot found. Along with these players, there are also many players who use the game as a way to flip currency and high-priced unique items for the sole purpose of Real Money Trading (RMT) aka the act of selling in game currency for real world money. (Note: This is illegal within the game’s terms of service, but realistically has not been stopped). My goal is to provide an easy-to-understand model that all players can use to overcome the steep learning curve of the game in hopes of maximizing their personal profits.</a:t>
            </a:r>
            <a:endParaRPr sz="11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0947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400" dirty="0"/>
              <a:t>With this list, I reduced the dataset to only include these specific items, then aggregated the data by the item’s name and it’s value at each relative date for each data set using the median value. Pivoting the table from here, we get each unique item/currency in it’s own column with the values on each date as observations. I noticed then that we have missing values in our table due to the fact that certain item values aren’t available until later in the league (in terms of relative days passed since the beginning of the league). This makes sense, as a couple of these features are so rare that the minimum required amount of time to pass before even one occurrence of said unique item/currency is available for trade is long enough that the rest of the features have already been posted and available for trade. To solve this problem, I backfilled items that did not have data until later in the league and forward filled items that stopped being sold late in the league. </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907188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From here, our pandas table is now complete and ready for inferential statistical tests. I define a </a:t>
            </a:r>
            <a:r>
              <a:rPr lang="en-US" sz="1600" dirty="0" err="1"/>
              <a:t>heatmap</a:t>
            </a:r>
            <a:r>
              <a:rPr lang="en-US" sz="1600" dirty="0"/>
              <a:t> function to show correlations between the features with a mask applied that only shows the unique values for each row and column. I start by doing a </a:t>
            </a:r>
            <a:r>
              <a:rPr lang="en-US" sz="1600" dirty="0" err="1"/>
              <a:t>pearson</a:t>
            </a:r>
            <a:r>
              <a:rPr lang="en-US" sz="1600" dirty="0"/>
              <a:t> correlation test. I then record the corresponding p-values in a pandas </a:t>
            </a:r>
            <a:r>
              <a:rPr lang="en-US" sz="1600" dirty="0" err="1"/>
              <a:t>dataframe</a:t>
            </a:r>
            <a:r>
              <a:rPr lang="en-US" sz="1600" dirty="0"/>
              <a:t>. I then repeat the process except with a spearman correlation test. For accuracy, as we do not expect a linear relationship between the features, the spearman correlation test should provide more accurate results. Finally, I do a standardized cluster map across the entire </a:t>
            </a:r>
            <a:r>
              <a:rPr lang="en-US" sz="1600" dirty="0" err="1"/>
              <a:t>dataframe</a:t>
            </a:r>
            <a:r>
              <a:rPr lang="en-US" sz="1600" dirty="0"/>
              <a:t>.</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812570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4" name="Rectangle 3"/>
          <p:cNvSpPr/>
          <p:nvPr/>
        </p:nvSpPr>
        <p:spPr>
          <a:xfrm>
            <a:off x="217166" y="1245705"/>
            <a:ext cx="3369287" cy="3420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(Pearson &amp; Spearman Correlation Heatmap):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34" y="1306863"/>
            <a:ext cx="3218991" cy="3359558"/>
          </a:xfrm>
          <a:prstGeom prst="rect">
            <a:avLst/>
          </a:prstGeom>
        </p:spPr>
      </p:pic>
      <p:sp>
        <p:nvSpPr>
          <p:cNvPr id="8" name="Rectangle 7"/>
          <p:cNvSpPr/>
          <p:nvPr/>
        </p:nvSpPr>
        <p:spPr>
          <a:xfrm>
            <a:off x="5226485" y="1245705"/>
            <a:ext cx="3369287" cy="3420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344" y="1305008"/>
            <a:ext cx="3208071" cy="3348161"/>
          </a:xfrm>
          <a:prstGeom prst="rect">
            <a:avLst/>
          </a:prstGeom>
        </p:spPr>
      </p:pic>
    </p:spTree>
    <p:extLst>
      <p:ext uri="{BB962C8B-B14F-4D97-AF65-F5344CB8AC3E}">
        <p14:creationId xmlns:p14="http://schemas.microsoft.com/office/powerpoint/2010/main" val="96035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4" name="Rectangle 3"/>
          <p:cNvSpPr/>
          <p:nvPr/>
        </p:nvSpPr>
        <p:spPr>
          <a:xfrm>
            <a:off x="2807964" y="1292088"/>
            <a:ext cx="3369287" cy="3420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(Clustermap):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777" y="1358348"/>
            <a:ext cx="3112122" cy="3327952"/>
          </a:xfrm>
          <a:prstGeom prst="rect">
            <a:avLst/>
          </a:prstGeom>
        </p:spPr>
      </p:pic>
    </p:spTree>
    <p:extLst>
      <p:ext uri="{BB962C8B-B14F-4D97-AF65-F5344CB8AC3E}">
        <p14:creationId xmlns:p14="http://schemas.microsoft.com/office/powerpoint/2010/main" val="120326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286214" y="85929"/>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Methodology:</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50" name="Google Shape;950;p31"/>
          <p:cNvGrpSpPr/>
          <p:nvPr/>
        </p:nvGrpSpPr>
        <p:grpSpPr>
          <a:xfrm>
            <a:off x="0" y="1623897"/>
            <a:ext cx="2054092"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1</a:t>
              </a:r>
              <a:endParaRPr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549705" y="2057125"/>
              <a:ext cx="2341856"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Data Acquisition:</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Collect and import the necessary data for analysis</a:t>
              </a:r>
              <a:endParaRPr sz="1200" dirty="0">
                <a:solidFill>
                  <a:srgbClr val="FFFFFF"/>
                </a:solidFill>
                <a:latin typeface="Titillium Web"/>
                <a:ea typeface="Titillium Web"/>
                <a:cs typeface="Titillium Web"/>
                <a:sym typeface="Titillium Web"/>
              </a:endParaRPr>
            </a:p>
          </p:txBody>
        </p:sp>
      </p:grpSp>
      <p:grpSp>
        <p:nvGrpSpPr>
          <p:cNvPr id="13" name="Google Shape;950;p31"/>
          <p:cNvGrpSpPr/>
          <p:nvPr/>
        </p:nvGrpSpPr>
        <p:grpSpPr>
          <a:xfrm>
            <a:off x="1738033" y="1622573"/>
            <a:ext cx="2054092" cy="3345960"/>
            <a:chOff x="0" y="1189989"/>
            <a:chExt cx="3546900" cy="3482836"/>
          </a:xfrm>
        </p:grpSpPr>
        <p:sp>
          <p:nvSpPr>
            <p:cNvPr id="14"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2</a:t>
              </a:r>
              <a:endParaRPr dirty="0">
                <a:solidFill>
                  <a:srgbClr val="FFFFFF"/>
                </a:solidFill>
                <a:latin typeface="Titillium Web"/>
                <a:ea typeface="Titillium Web"/>
                <a:cs typeface="Titillium Web"/>
                <a:sym typeface="Titillium Web"/>
              </a:endParaRPr>
            </a:p>
          </p:txBody>
        </p:sp>
        <p:sp>
          <p:nvSpPr>
            <p:cNvPr id="15"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Data Wrangling:</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Format, clean and process the data acquired in step 1 for downstream analytics</a:t>
              </a:r>
              <a:endParaRPr lang="en" sz="1200" dirty="0" smtClean="0">
                <a:solidFill>
                  <a:srgbClr val="FFFFFF"/>
                </a:solidFill>
                <a:latin typeface="Titillium Web"/>
                <a:ea typeface="Titillium Web"/>
                <a:cs typeface="Titillium Web"/>
                <a:sym typeface="Titillium Web"/>
              </a:endParaRPr>
            </a:p>
            <a:p>
              <a:pPr marL="0" lvl="0" indent="0" algn="ctr" rtl="0">
                <a:lnSpc>
                  <a:spcPct val="115000"/>
                </a:lnSpc>
                <a:spcBef>
                  <a:spcPts val="0"/>
                </a:spcBef>
                <a:spcAft>
                  <a:spcPts val="0"/>
                </a:spcAft>
                <a:buNone/>
              </a:pPr>
              <a:endParaRPr sz="1200" dirty="0">
                <a:solidFill>
                  <a:srgbClr val="FFFFFF"/>
                </a:solidFill>
                <a:latin typeface="Titillium Web"/>
                <a:ea typeface="Titillium Web"/>
                <a:cs typeface="Titillium Web"/>
                <a:sym typeface="Titillium Web"/>
              </a:endParaRPr>
            </a:p>
          </p:txBody>
        </p:sp>
      </p:grpSp>
      <p:grpSp>
        <p:nvGrpSpPr>
          <p:cNvPr id="16" name="Google Shape;950;p31"/>
          <p:cNvGrpSpPr/>
          <p:nvPr/>
        </p:nvGrpSpPr>
        <p:grpSpPr>
          <a:xfrm>
            <a:off x="5227181" y="1622573"/>
            <a:ext cx="2054092" cy="3345960"/>
            <a:chOff x="0" y="1189989"/>
            <a:chExt cx="3546900" cy="3482836"/>
          </a:xfrm>
        </p:grpSpPr>
        <p:sp>
          <p:nvSpPr>
            <p:cNvPr id="17"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4</a:t>
              </a:r>
              <a:endParaRPr dirty="0">
                <a:solidFill>
                  <a:srgbClr val="FFFFFF"/>
                </a:solidFill>
                <a:latin typeface="Titillium Web"/>
                <a:ea typeface="Titillium Web"/>
                <a:cs typeface="Titillium Web"/>
                <a:sym typeface="Titillium Web"/>
              </a:endParaRPr>
            </a:p>
          </p:txBody>
        </p:sp>
        <p:sp>
          <p:nvSpPr>
            <p:cNvPr id="18" name="Google Shape;952;p31"/>
            <p:cNvSpPr txBox="1"/>
            <p:nvPr/>
          </p:nvSpPr>
          <p:spPr>
            <a:xfrm>
              <a:off x="435912" y="2057125"/>
              <a:ext cx="2678346"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Inferential Statistics:</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Apply statistical tests to determine significant relationships between the features</a:t>
              </a:r>
              <a:endParaRPr sz="1200" dirty="0">
                <a:solidFill>
                  <a:srgbClr val="FFFFFF"/>
                </a:solidFill>
                <a:latin typeface="Titillium Web"/>
                <a:ea typeface="Titillium Web"/>
                <a:cs typeface="Titillium Web"/>
                <a:sym typeface="Titillium Web"/>
              </a:endParaRPr>
            </a:p>
          </p:txBody>
        </p:sp>
      </p:grpSp>
      <p:grpSp>
        <p:nvGrpSpPr>
          <p:cNvPr id="19" name="Google Shape;950;p31"/>
          <p:cNvGrpSpPr/>
          <p:nvPr/>
        </p:nvGrpSpPr>
        <p:grpSpPr>
          <a:xfrm>
            <a:off x="3482607" y="1622573"/>
            <a:ext cx="2054092" cy="3345960"/>
            <a:chOff x="0" y="1189989"/>
            <a:chExt cx="3546900" cy="3482836"/>
          </a:xfrm>
        </p:grpSpPr>
        <p:sp>
          <p:nvSpPr>
            <p:cNvPr id="20"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3</a:t>
              </a:r>
              <a:endParaRPr dirty="0">
                <a:solidFill>
                  <a:srgbClr val="FFFFFF"/>
                </a:solidFill>
                <a:latin typeface="Titillium Web"/>
                <a:ea typeface="Titillium Web"/>
                <a:cs typeface="Titillium Web"/>
                <a:sym typeface="Titillium Web"/>
              </a:endParaRPr>
            </a:p>
          </p:txBody>
        </p:sp>
        <p:sp>
          <p:nvSpPr>
            <p:cNvPr id="21" name="Google Shape;952;p31"/>
            <p:cNvSpPr txBox="1"/>
            <p:nvPr/>
          </p:nvSpPr>
          <p:spPr>
            <a:xfrm>
              <a:off x="534461" y="2057125"/>
              <a:ext cx="2357101"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Exploratory Data Analysis:</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Summarize main characteristics of the data via visual aids </a:t>
              </a:r>
              <a:endParaRPr sz="1200" dirty="0">
                <a:solidFill>
                  <a:srgbClr val="FFFFFF"/>
                </a:solidFill>
                <a:latin typeface="Titillium Web"/>
                <a:ea typeface="Titillium Web"/>
                <a:cs typeface="Titillium Web"/>
                <a:sym typeface="Titillium Web"/>
              </a:endParaRPr>
            </a:p>
          </p:txBody>
        </p:sp>
      </p:grpSp>
      <p:grpSp>
        <p:nvGrpSpPr>
          <p:cNvPr id="25" name="Google Shape;950;p31"/>
          <p:cNvGrpSpPr/>
          <p:nvPr/>
        </p:nvGrpSpPr>
        <p:grpSpPr>
          <a:xfrm>
            <a:off x="6965214" y="1622573"/>
            <a:ext cx="2054092" cy="3345960"/>
            <a:chOff x="0" y="1189989"/>
            <a:chExt cx="3546900" cy="3482836"/>
          </a:xfrm>
        </p:grpSpPr>
        <p:sp>
          <p:nvSpPr>
            <p:cNvPr id="26"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5</a:t>
              </a:r>
              <a:endParaRPr dirty="0">
                <a:solidFill>
                  <a:srgbClr val="FFFFFF"/>
                </a:solidFill>
                <a:latin typeface="Titillium Web"/>
                <a:ea typeface="Titillium Web"/>
                <a:cs typeface="Titillium Web"/>
                <a:sym typeface="Titillium Web"/>
              </a:endParaRPr>
            </a:p>
          </p:txBody>
        </p:sp>
        <p:sp>
          <p:nvSpPr>
            <p:cNvPr id="27" name="Google Shape;952;p31"/>
            <p:cNvSpPr txBox="1"/>
            <p:nvPr/>
          </p:nvSpPr>
          <p:spPr>
            <a:xfrm>
              <a:off x="382117" y="2057125"/>
              <a:ext cx="2736827"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Machine Learning:</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Apply ML algorithms to build a predictive model of the PoE economy</a:t>
              </a:r>
              <a:endParaRPr sz="1200" dirty="0">
                <a:solidFill>
                  <a:srgbClr val="FFFFFF"/>
                </a:solidFill>
                <a:latin typeface="Titillium Web"/>
                <a:ea typeface="Titillium Web"/>
                <a:cs typeface="Titillium Web"/>
                <a:sym typeface="Titillium Web"/>
              </a:endParaRPr>
            </a:p>
          </p:txBody>
        </p:sp>
      </p:grpSp>
    </p:spTree>
    <p:extLst>
      <p:ext uri="{BB962C8B-B14F-4D97-AF65-F5344CB8AC3E}">
        <p14:creationId xmlns:p14="http://schemas.microsoft.com/office/powerpoint/2010/main" val="79307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1: Data Acquisition</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Tree>
    <p:extLst>
      <p:ext uri="{BB962C8B-B14F-4D97-AF65-F5344CB8AC3E}">
        <p14:creationId xmlns:p14="http://schemas.microsoft.com/office/powerpoint/2010/main" val="273717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Acquisition: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600" dirty="0"/>
              <a:t>The data collected for this project was taken from </a:t>
            </a:r>
            <a:r>
              <a:rPr lang="en-US" sz="1600" dirty="0" err="1"/>
              <a:t>Poe.Ninja’s</a:t>
            </a:r>
            <a:r>
              <a:rPr lang="en-US" sz="1600" dirty="0"/>
              <a:t> </a:t>
            </a:r>
            <a:r>
              <a:rPr lang="en-US" sz="1600" dirty="0" err="1"/>
              <a:t>datadump</a:t>
            </a:r>
            <a:r>
              <a:rPr lang="en-US" sz="1600" dirty="0"/>
              <a:t> section of their website (</a:t>
            </a:r>
            <a:r>
              <a:rPr lang="en-US" sz="1600" u="sng" dirty="0">
                <a:hlinkClick r:id="rId3"/>
              </a:rPr>
              <a:t>https://poe.ninja/data</a:t>
            </a:r>
            <a:r>
              <a:rPr lang="en-US" sz="1600" dirty="0"/>
              <a:t>). The following challenge leagues’ currency and item csv files were downloaded:</a:t>
            </a:r>
            <a:endParaRPr lang="en-US" sz="1600" dirty="0"/>
          </a:p>
          <a:p>
            <a:pPr fontAlgn="base"/>
            <a:r>
              <a:rPr lang="en-US" sz="1600" dirty="0"/>
              <a:t>Incursion (June 1st, 2018 through August 28th, 2018)</a:t>
            </a:r>
          </a:p>
          <a:p>
            <a:pPr fontAlgn="base"/>
            <a:r>
              <a:rPr lang="en-US" sz="1600" dirty="0"/>
              <a:t>Bestiary (March 2nd, 2018 through May 28th, 2018)</a:t>
            </a:r>
          </a:p>
          <a:p>
            <a:pPr fontAlgn="base"/>
            <a:r>
              <a:rPr lang="en-US" sz="1600" dirty="0"/>
              <a:t>Abyss (December 8th 2017 through March 1st, 2018)</a:t>
            </a:r>
          </a:p>
          <a:p>
            <a:pPr fontAlgn="base"/>
            <a:r>
              <a:rPr lang="en-US" sz="1600" dirty="0"/>
              <a:t>Harbinger (August 4th, 2017 through December 4th, 2017)</a:t>
            </a:r>
          </a:p>
          <a:p>
            <a:pPr fontAlgn="base"/>
            <a:r>
              <a:rPr lang="en-US" sz="1600" dirty="0"/>
              <a:t>Legacy (March 3rd, 2017 through July 31st, 2017)</a:t>
            </a:r>
          </a:p>
          <a:p>
            <a:pPr fontAlgn="base"/>
            <a:r>
              <a:rPr lang="en-US" sz="1600" dirty="0"/>
              <a:t>Breach (December 2nd, 2016 through February 28th, 2017)</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4107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Acquisition: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600" dirty="0"/>
              <a:t>We focus only on the different temporary league’s economies (vs the permanent leagues) for two major reasons:</a:t>
            </a:r>
            <a:endParaRPr lang="en-US" sz="1600" dirty="0"/>
          </a:p>
          <a:p>
            <a:pPr lvl="1" fontAlgn="base"/>
            <a:r>
              <a:rPr lang="en-US" sz="1600" dirty="0"/>
              <a:t>The lifespan of a temporary league is about 3 months from start to finish. This fact means that we see much more volatile (and therefore interesting) changes in the economy. This also allows us to compare and contrast the different leagues against each other to draw conclusions we might not have seen otherwise. </a:t>
            </a:r>
          </a:p>
          <a:p>
            <a:pPr lvl="1" fontAlgn="base"/>
            <a:r>
              <a:rPr lang="en-US" sz="1600" dirty="0"/>
              <a:t>Challenge leagues are always accompanied by the newest mechanics implemented in the game. This provides us with a fresh set of items/currencies that we can conduct our analysis on that makes for a more interesting project. Sometimes these changes are brought into the base version of the game, sometimes they are not. We will keep this in mind as we move forward.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5875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2: Data Wrangling</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2</a:t>
            </a:r>
            <a:endParaRPr b="1" i="0" dirty="0">
              <a:ln>
                <a:noFill/>
              </a:ln>
              <a:solidFill>
                <a:srgbClr val="6E86B6"/>
              </a:solidFill>
              <a:latin typeface="Titillium Web"/>
            </a:endParaRPr>
          </a:p>
        </p:txBody>
      </p:sp>
    </p:spTree>
    <p:extLst>
      <p:ext uri="{BB962C8B-B14F-4D97-AF65-F5344CB8AC3E}">
        <p14:creationId xmlns:p14="http://schemas.microsoft.com/office/powerpoint/2010/main" val="50903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For both the currency and item files, I started by pulling the data from the earliest league, Breach. All files have also been renamed to the form “x_currency.csv”, “x_items.csv” where x = 1, 2, 3 etc. starting from the earliest league. This is done specifically so that a generalized line of code to read data into my </a:t>
            </a:r>
            <a:r>
              <a:rPr lang="en-US" sz="1600" dirty="0" err="1"/>
              <a:t>dataframes</a:t>
            </a:r>
            <a:r>
              <a:rPr lang="en-US" sz="1600" dirty="0"/>
              <a:t> can be used later on if I wish to expand my project. Once my breach item files are pulled into a </a:t>
            </a:r>
            <a:r>
              <a:rPr lang="en-US" sz="1600" dirty="0" err="1"/>
              <a:t>dataframe</a:t>
            </a:r>
            <a:r>
              <a:rPr lang="en-US" sz="1600" dirty="0"/>
              <a:t>, I notice that a header value is missing, causing my first four columns to be shifted. I fix this by resetting the index and creating a dictionary that maps the headers to the correct column values.</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2140222"/>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2670</Words>
  <Application>Microsoft Office PowerPoint</Application>
  <PresentationFormat>On-screen Show (16:9)</PresentationFormat>
  <Paragraphs>112</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Titillium Web</vt:lpstr>
      <vt:lpstr>Arial</vt:lpstr>
      <vt:lpstr>Thaliard template</vt:lpstr>
      <vt:lpstr>Capstone Project 1:  Path of Exile Economic Analysis</vt:lpstr>
      <vt:lpstr>Overview:</vt:lpstr>
      <vt:lpstr>Target Audience:</vt:lpstr>
      <vt:lpstr>Methodology:</vt:lpstr>
      <vt:lpstr>Step 1: Data Acquisition</vt:lpstr>
      <vt:lpstr>Data Acquisition:</vt:lpstr>
      <vt:lpstr>Data Acquisition:</vt:lpstr>
      <vt:lpstr>Step 2: Data Wrangling</vt:lpstr>
      <vt:lpstr>Data Wrangling:</vt:lpstr>
      <vt:lpstr>Data Wrangling – Item Files:</vt:lpstr>
      <vt:lpstr>Data Wrangling – Item Files:</vt:lpstr>
      <vt:lpstr>Data Wrangling – Item Files:</vt:lpstr>
      <vt:lpstr>Data Wrangling – Currency Files:</vt:lpstr>
      <vt:lpstr>Data Wrangling – Import and Concatenation:</vt:lpstr>
      <vt:lpstr>Step 3: Exploratory Data Analysis</vt:lpstr>
      <vt:lpstr>Data Visualization (EDA) – Items (League Separated):</vt:lpstr>
      <vt:lpstr>Data Visualization (EDA) – Items (League Separated Example):</vt:lpstr>
      <vt:lpstr>Data Visualization (EDA) – Items (Group Separated):</vt:lpstr>
      <vt:lpstr>Data Visualization (EDA) – Items (Group Separated Example):</vt:lpstr>
      <vt:lpstr>Data Visualization (EDA) – Items (Lineplot/Boxplot):</vt:lpstr>
      <vt:lpstr>Data Visualization (EDA) – Items (Lineplot/Boxplot Example):</vt:lpstr>
      <vt:lpstr>Data Visualization (EDA) – Currency (League Separated):</vt:lpstr>
      <vt:lpstr>Data Visualization (EDA) – Currency (League Separated Example):</vt:lpstr>
      <vt:lpstr>Data Visualization (EDA) – Currency (Item Separated Boxplots):</vt:lpstr>
      <vt:lpstr>Data Visualization (EDA) – Currency (Item Separated Boxplots Example):</vt:lpstr>
      <vt:lpstr>Data Visualization (EDA) – Exalt and Chaos Plots:</vt:lpstr>
      <vt:lpstr>Data Visualization (EDA) – Exalt and Chaos Plots:</vt:lpstr>
      <vt:lpstr>Step 4: Inferential Statistics</vt:lpstr>
      <vt:lpstr>Inferential Statistics:</vt:lpstr>
      <vt:lpstr>Inferential Statistics:</vt:lpstr>
      <vt:lpstr>Inferential Statistics:</vt:lpstr>
      <vt:lpstr>Inferential Statistics (Pearson &amp; Spearman Correlation Heatmap):</vt:lpstr>
      <vt:lpstr>Inferential Statistics (Clustermap):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of Exile Economic Analysis</dc:title>
  <dc:creator>LLDS</dc:creator>
  <cp:lastModifiedBy>LLDS</cp:lastModifiedBy>
  <cp:revision>8</cp:revision>
  <dcterms:modified xsi:type="dcterms:W3CDTF">2018-12-10T18:11:46Z</dcterms:modified>
</cp:coreProperties>
</file>