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2"/>
  </p:notesMasterIdLst>
  <p:sldIdLst>
    <p:sldId id="256" r:id="rId2"/>
    <p:sldId id="283" r:id="rId3"/>
    <p:sldId id="284" r:id="rId4"/>
    <p:sldId id="285" r:id="rId5"/>
    <p:sldId id="289" r:id="rId6"/>
    <p:sldId id="286" r:id="rId7"/>
    <p:sldId id="287" r:id="rId8"/>
    <p:sldId id="290" r:id="rId9"/>
    <p:sldId id="288" r:id="rId10"/>
    <p:sldId id="293" r:id="rId11"/>
    <p:sldId id="294" r:id="rId12"/>
    <p:sldId id="295" r:id="rId13"/>
    <p:sldId id="296" r:id="rId14"/>
    <p:sldId id="297" r:id="rId15"/>
    <p:sldId id="291" r:id="rId16"/>
    <p:sldId id="298" r:id="rId17"/>
    <p:sldId id="299" r:id="rId18"/>
    <p:sldId id="300" r:id="rId19"/>
    <p:sldId id="302" r:id="rId20"/>
    <p:sldId id="301" r:id="rId21"/>
    <p:sldId id="303" r:id="rId22"/>
    <p:sldId id="304" r:id="rId23"/>
    <p:sldId id="307" r:id="rId24"/>
    <p:sldId id="305" r:id="rId25"/>
    <p:sldId id="308" r:id="rId26"/>
    <p:sldId id="306" r:id="rId27"/>
    <p:sldId id="309" r:id="rId28"/>
    <p:sldId id="292" r:id="rId29"/>
    <p:sldId id="310" r:id="rId30"/>
    <p:sldId id="311" r:id="rId31"/>
    <p:sldId id="312" r:id="rId32"/>
    <p:sldId id="313" r:id="rId33"/>
    <p:sldId id="314" r:id="rId34"/>
    <p:sldId id="315" r:id="rId35"/>
    <p:sldId id="316" r:id="rId36"/>
    <p:sldId id="317" r:id="rId37"/>
    <p:sldId id="320" r:id="rId38"/>
    <p:sldId id="321" r:id="rId39"/>
    <p:sldId id="322" r:id="rId40"/>
    <p:sldId id="323" r:id="rId41"/>
    <p:sldId id="324" r:id="rId42"/>
    <p:sldId id="325" r:id="rId43"/>
    <p:sldId id="326" r:id="rId44"/>
    <p:sldId id="327" r:id="rId45"/>
    <p:sldId id="328" r:id="rId46"/>
    <p:sldId id="329" r:id="rId47"/>
    <p:sldId id="332" r:id="rId48"/>
    <p:sldId id="318" r:id="rId49"/>
    <p:sldId id="319" r:id="rId50"/>
    <p:sldId id="333"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AC5DE5-81BA-4D69-A70C-8314C8E8E89A}">
  <a:tblStyle styleId="{8FAC5DE5-81BA-4D69-A70C-8314C8E8E89A}"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44" d="100"/>
          <a:sy n="144" d="100"/>
        </p:scale>
        <p:origin x="54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6691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5228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0657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143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3510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9581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356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9179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6205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785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7914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874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848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7652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0469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451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6969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008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4448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669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030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543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684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9961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65016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434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54913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73924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8790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4162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73016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5422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5415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07560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9001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7475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53722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568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07406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0999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7568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0024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957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8615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29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208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761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494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5800"/>
              <a:buNone/>
              <a:defRPr sz="4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dirty="0"/>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dirty="0"/>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lstStyle>
            <a:lvl1pPr lvl="0" rtl="0">
              <a:spcBef>
                <a:spcPts val="0"/>
              </a:spcBef>
              <a:spcAft>
                <a:spcPts val="0"/>
              </a:spcAft>
              <a:buClr>
                <a:srgbClr val="6E86B6"/>
              </a:buClr>
              <a:buSzPts val="1800"/>
              <a:buNone/>
              <a:defRPr sz="1800">
                <a:solidFill>
                  <a:srgbClr val="6E86B6"/>
                </a:solidFill>
              </a:defRPr>
            </a:lvl1pPr>
            <a:lvl2pPr lvl="1" rtl="0">
              <a:spcBef>
                <a:spcPts val="0"/>
              </a:spcBef>
              <a:spcAft>
                <a:spcPts val="0"/>
              </a:spcAft>
              <a:buClr>
                <a:srgbClr val="6E86B6"/>
              </a:buClr>
              <a:buSzPts val="1800"/>
              <a:buNone/>
              <a:defRPr sz="1800">
                <a:solidFill>
                  <a:srgbClr val="6E86B6"/>
                </a:solidFill>
              </a:defRPr>
            </a:lvl2pPr>
            <a:lvl3pPr lvl="2" rtl="0">
              <a:spcBef>
                <a:spcPts val="0"/>
              </a:spcBef>
              <a:spcAft>
                <a:spcPts val="0"/>
              </a:spcAft>
              <a:buClr>
                <a:srgbClr val="6E86B6"/>
              </a:buClr>
              <a:buSzPts val="1800"/>
              <a:buNone/>
              <a:defRPr sz="1800">
                <a:solidFill>
                  <a:srgbClr val="6E86B6"/>
                </a:solidFill>
              </a:defRPr>
            </a:lvl3pPr>
            <a:lvl4pPr lvl="3" rtl="0">
              <a:spcBef>
                <a:spcPts val="0"/>
              </a:spcBef>
              <a:spcAft>
                <a:spcPts val="0"/>
              </a:spcAft>
              <a:buClr>
                <a:srgbClr val="6E86B6"/>
              </a:buClr>
              <a:buSzPts val="1800"/>
              <a:buNone/>
              <a:defRPr sz="1800">
                <a:solidFill>
                  <a:srgbClr val="6E86B6"/>
                </a:solidFill>
              </a:defRPr>
            </a:lvl4pPr>
            <a:lvl5pPr lvl="4" rtl="0">
              <a:spcBef>
                <a:spcPts val="0"/>
              </a:spcBef>
              <a:spcAft>
                <a:spcPts val="0"/>
              </a:spcAft>
              <a:buClr>
                <a:srgbClr val="6E86B6"/>
              </a:buClr>
              <a:buSzPts val="1800"/>
              <a:buNone/>
              <a:defRPr sz="1800">
                <a:solidFill>
                  <a:srgbClr val="6E86B6"/>
                </a:solidFill>
              </a:defRPr>
            </a:lvl5pPr>
            <a:lvl6pPr lvl="5" rtl="0">
              <a:spcBef>
                <a:spcPts val="0"/>
              </a:spcBef>
              <a:spcAft>
                <a:spcPts val="0"/>
              </a:spcAft>
              <a:buClr>
                <a:srgbClr val="6E86B6"/>
              </a:buClr>
              <a:buSzPts val="1800"/>
              <a:buNone/>
              <a:defRPr sz="1800">
                <a:solidFill>
                  <a:srgbClr val="6E86B6"/>
                </a:solidFill>
              </a:defRPr>
            </a:lvl6pPr>
            <a:lvl7pPr lvl="6" rtl="0">
              <a:spcBef>
                <a:spcPts val="0"/>
              </a:spcBef>
              <a:spcAft>
                <a:spcPts val="0"/>
              </a:spcAft>
              <a:buClr>
                <a:srgbClr val="6E86B6"/>
              </a:buClr>
              <a:buSzPts val="1800"/>
              <a:buNone/>
              <a:defRPr sz="1800">
                <a:solidFill>
                  <a:srgbClr val="6E86B6"/>
                </a:solidFill>
              </a:defRPr>
            </a:lvl7pPr>
            <a:lvl8pPr lvl="7" rtl="0">
              <a:spcBef>
                <a:spcPts val="0"/>
              </a:spcBef>
              <a:spcAft>
                <a:spcPts val="0"/>
              </a:spcAft>
              <a:buClr>
                <a:srgbClr val="6E86B6"/>
              </a:buClr>
              <a:buSzPts val="1800"/>
              <a:buNone/>
              <a:defRPr sz="1800">
                <a:solidFill>
                  <a:srgbClr val="6E86B6"/>
                </a:solidFill>
              </a:defRPr>
            </a:lvl8pPr>
            <a:lvl9pPr lvl="8" rtl="0">
              <a:spcBef>
                <a:spcPts val="0"/>
              </a:spcBef>
              <a:spcAft>
                <a:spcPts val="0"/>
              </a:spcAft>
              <a:buClr>
                <a:srgbClr val="6E86B6"/>
              </a:buClr>
              <a:buSzPts val="1800"/>
              <a:buNone/>
              <a:defRPr sz="1800">
                <a:solidFill>
                  <a:srgbClr val="6E86B6"/>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1pPr>
            <a:lvl2pPr lvl="1">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2pPr>
            <a:lvl3pPr lvl="2">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3pPr>
            <a:lvl4pPr lvl="3">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4pPr>
            <a:lvl5pPr lvl="4">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5pPr>
            <a:lvl6pPr lvl="5">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6pPr>
            <a:lvl7pPr lvl="6">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7pPr>
            <a:lvl8pPr lvl="7">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8pPr>
            <a:lvl9pPr lvl="8">
              <a:spcBef>
                <a:spcPts val="0"/>
              </a:spcBef>
              <a:spcAft>
                <a:spcPts val="0"/>
              </a:spcAft>
              <a:buClr>
                <a:srgbClr val="FFFFFF"/>
              </a:buClr>
              <a:buSzPts val="3000"/>
              <a:buFont typeface="Titillium Web"/>
              <a:buNone/>
              <a:defRPr sz="3000">
                <a:solidFill>
                  <a:srgbClr val="FFFFFF"/>
                </a:solidFill>
                <a:latin typeface="Titillium Web"/>
                <a:ea typeface="Titillium Web"/>
                <a:cs typeface="Titillium Web"/>
                <a:sym typeface="Titillium Web"/>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poe.ninja/dat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173064" y="850422"/>
            <a:ext cx="77292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smtClean="0"/>
              <a:t>Capstone Project 1: </a:t>
            </a:r>
            <a:br>
              <a:rPr lang="en" sz="4000" dirty="0" smtClean="0"/>
            </a:br>
            <a:r>
              <a:rPr lang="en" sz="4000" dirty="0" smtClean="0"/>
              <a:t>Path of Exile Economic Analysis</a:t>
            </a:r>
            <a:endParaRPr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 – Item Files: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Applying the .info() method to my </a:t>
            </a:r>
            <a:r>
              <a:rPr lang="en-US" sz="1600" dirty="0" err="1"/>
              <a:t>dataframe</a:t>
            </a:r>
            <a:r>
              <a:rPr lang="en-US" sz="1600" dirty="0"/>
              <a:t>, I notice that only 4 columns contains missing values: “</a:t>
            </a:r>
            <a:r>
              <a:rPr lang="en-US" sz="1600" dirty="0" err="1"/>
              <a:t>BaseType</a:t>
            </a:r>
            <a:r>
              <a:rPr lang="en-US" sz="1600" dirty="0"/>
              <a:t>”, “Variant”, and “Links”. From sampled information of the non-missing values in “Variant” and “Links”, I notice that “Variant” contains information regarding unique items that can take on variations of a mod and “Links” provides the number of linked sockets available on that item. Utilizing my domain knowledge of the game, I know that both of these columns do not contain any significant information that could change the value of the item in question and so both of these columns are dropped.</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57727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 – Item Files: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smtClean="0"/>
              <a:t>To </a:t>
            </a:r>
            <a:r>
              <a:rPr lang="en-US" sz="1600" dirty="0"/>
              <a:t>decide what I needed to do with the missing values in the “</a:t>
            </a:r>
            <a:r>
              <a:rPr lang="en-US" sz="1600" dirty="0" err="1"/>
              <a:t>BaseType</a:t>
            </a:r>
            <a:r>
              <a:rPr lang="en-US" sz="1600" dirty="0"/>
              <a:t>” column, I look more closely at what items are affected by this. As it were, the </a:t>
            </a:r>
            <a:r>
              <a:rPr lang="en-US" sz="1600" dirty="0" err="1"/>
              <a:t>datadumps</a:t>
            </a:r>
            <a:r>
              <a:rPr lang="en-US" sz="1600" dirty="0"/>
              <a:t> downloaded only provided the type of two sets of items, Divination Cards and Prophecies. To fix this issue, I filled in the missing values in the “</a:t>
            </a:r>
            <a:r>
              <a:rPr lang="en-US" sz="1600" dirty="0" err="1"/>
              <a:t>BaseType</a:t>
            </a:r>
            <a:r>
              <a:rPr lang="en-US" sz="1600" dirty="0"/>
              <a:t>” column with the values in the “Type” column. </a:t>
            </a:r>
          </a:p>
          <a:p>
            <a:pPr marL="76200" indent="0">
              <a:buNone/>
            </a:pPr>
            <a:r>
              <a:rPr lang="en-US" sz="1600" dirty="0" smtClean="0"/>
              <a:t>Now </a:t>
            </a:r>
            <a:r>
              <a:rPr lang="en-US" sz="1600" dirty="0"/>
              <a:t>that the data has been cleaned and all missing values accounted for (choosing to wait until after the EDA has been completed to investigate outliers as that will provide the necessary information for me to make the appropriate decision), I need to pick out which unique items are worth looking into. I group the entire </a:t>
            </a:r>
            <a:r>
              <a:rPr lang="en-US" sz="1600" dirty="0" err="1"/>
              <a:t>dataframe</a:t>
            </a:r>
            <a:r>
              <a:rPr lang="en-US" sz="1600" dirty="0"/>
              <a:t> by the “Name” column and conduct an aggregated calculation of the median on the “Value” column to figure out what the top 15 most valuable items are. I then slice my </a:t>
            </a:r>
            <a:r>
              <a:rPr lang="en-US" sz="1600" dirty="0" err="1"/>
              <a:t>dataframe</a:t>
            </a:r>
            <a:r>
              <a:rPr lang="en-US" sz="1600" dirty="0"/>
              <a:t> to only include these items.</a:t>
            </a:r>
          </a:p>
          <a:p>
            <a:r>
              <a:rPr lang="en-US" sz="1600" dirty="0"/>
              <a:t/>
            </a:r>
            <a:br>
              <a:rPr lang="en-US" sz="1600" dirty="0"/>
            </a:br>
            <a:endParaRPr lang="en-US"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742243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 – Item Files: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To make it easier to compare the data from different leagues against each other, I convert the “Date” column into a </a:t>
            </a:r>
            <a:r>
              <a:rPr lang="en-US" sz="1600" dirty="0" err="1"/>
              <a:t>datetime</a:t>
            </a:r>
            <a:r>
              <a:rPr lang="en-US" sz="1600" dirty="0"/>
              <a:t> object and add a “</a:t>
            </a:r>
            <a:r>
              <a:rPr lang="en-US" sz="1600" dirty="0" err="1"/>
              <a:t>RelativeDate</a:t>
            </a:r>
            <a:r>
              <a:rPr lang="en-US" sz="1600" dirty="0"/>
              <a:t>” column that measures the total number of days since the league start and fill in the values by subtracting the start date from the corresponding “Date” column value. Since we have a normalized timescale, I drop the “Date” column entirely. Lastly, I add an extra column indicating the league’s lifespan by splitting up the league into Early, Mid and End (First 0 - 14 days, 15 - 60 days, 60 days - end date respectively). For each step of this process after completing it by hand once, I generalized the steps needed for any item file into a set of functions. This will be important later on.</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572514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 – Currency Files: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The wrangling for the currency files were much simpler. Since a preliminary analysis did not show any missing values and the header was already set up correctly, I just created a list of currency items combining a mix of domain knowledge and low median values that we will choose to ignore. The </a:t>
            </a:r>
            <a:r>
              <a:rPr lang="en-US" sz="1600" dirty="0" err="1"/>
              <a:t>dataframe</a:t>
            </a:r>
            <a:r>
              <a:rPr lang="en-US" sz="1600" dirty="0"/>
              <a:t> was then spliced to only include the other values. The function for setting up relative date and lifespan columns was also applied, and a currency specific cleaning function was written.</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486048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 – Import and Concatenation: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Since I would like to have this code be scalable to any number of sets of data, using our file naming methodology I used the glob library to write a for loop that will import any number of currency/item data sets. Within the for loop, I also apply the respective cleaning function to the </a:t>
            </a:r>
            <a:r>
              <a:rPr lang="en-US" sz="1600" dirty="0" err="1"/>
              <a:t>dataframe</a:t>
            </a:r>
            <a:r>
              <a:rPr lang="en-US" sz="1600" dirty="0"/>
              <a:t> created. Lastly, we want to </a:t>
            </a:r>
            <a:r>
              <a:rPr lang="en-US" sz="1600" dirty="0" err="1"/>
              <a:t>concat</a:t>
            </a:r>
            <a:r>
              <a:rPr lang="en-US" sz="1600" dirty="0"/>
              <a:t> our data into one </a:t>
            </a:r>
            <a:r>
              <a:rPr lang="en-US" sz="1600" dirty="0" err="1"/>
              <a:t>dataframe</a:t>
            </a:r>
            <a:r>
              <a:rPr lang="en-US" sz="1600" dirty="0"/>
              <a:t> for items and one </a:t>
            </a:r>
            <a:r>
              <a:rPr lang="en-US" sz="1600" dirty="0" err="1"/>
              <a:t>dataframe</a:t>
            </a:r>
            <a:r>
              <a:rPr lang="en-US" sz="1600" dirty="0"/>
              <a:t> for currency. I did this by initializing two empty lists for the currency datasets and the item datasets and applying the import loop and appending the imported </a:t>
            </a:r>
            <a:r>
              <a:rPr lang="en-US" sz="1600" dirty="0" err="1"/>
              <a:t>dataframes</a:t>
            </a:r>
            <a:r>
              <a:rPr lang="en-US" sz="1600" dirty="0"/>
              <a:t> to these two lists. The lists were then concatenated using pandas to a new </a:t>
            </a:r>
            <a:r>
              <a:rPr lang="en-US" sz="1600" dirty="0" err="1"/>
              <a:t>dataframe</a:t>
            </a:r>
            <a:r>
              <a:rPr lang="en-US" sz="1600" dirty="0"/>
              <a:t> and deleted.</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2112440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Step 3: Exploratory Data Analysis</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i="0" dirty="0" smtClean="0">
                <a:ln>
                  <a:noFill/>
                </a:ln>
                <a:solidFill>
                  <a:srgbClr val="6E86B6"/>
                </a:solidFill>
                <a:latin typeface="Titillium Web"/>
              </a:rPr>
              <a:t>3</a:t>
            </a:r>
            <a:endParaRPr b="1" i="0" dirty="0">
              <a:ln>
                <a:noFill/>
              </a:ln>
              <a:solidFill>
                <a:srgbClr val="6E86B6"/>
              </a:solidFill>
              <a:latin typeface="Titillium Web"/>
            </a:endParaRPr>
          </a:p>
        </p:txBody>
      </p:sp>
    </p:spTree>
    <p:extLst>
      <p:ext uri="{BB962C8B-B14F-4D97-AF65-F5344CB8AC3E}">
        <p14:creationId xmlns:p14="http://schemas.microsoft.com/office/powerpoint/2010/main" val="2046053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Items (League Separated):</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I start by taking a look at the items and the changes in their values over time league by league. I do this by splitting up my list of items into groups that make sense to have possible dependencies on each other and then making separate graphs that only include those items per line graph.</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664232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6" name="Rectangle 5"/>
          <p:cNvSpPr/>
          <p:nvPr/>
        </p:nvSpPr>
        <p:spPr>
          <a:xfrm>
            <a:off x="106017" y="1146315"/>
            <a:ext cx="3848637" cy="3848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Items (League Separated Example):</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59366"/>
            <a:ext cx="3776389" cy="3844988"/>
          </a:xfrm>
          <a:prstGeom prst="rect">
            <a:avLst/>
          </a:prstGeom>
        </p:spPr>
      </p:pic>
      <p:sp>
        <p:nvSpPr>
          <p:cNvPr id="10" name="Rectangle 9"/>
          <p:cNvSpPr/>
          <p:nvPr/>
        </p:nvSpPr>
        <p:spPr>
          <a:xfrm>
            <a:off x="4862433" y="1146114"/>
            <a:ext cx="3848637" cy="3848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5928" y="1179444"/>
            <a:ext cx="3728618" cy="3796349"/>
          </a:xfrm>
          <a:prstGeom prst="rect">
            <a:avLst/>
          </a:prstGeom>
        </p:spPr>
      </p:pic>
    </p:spTree>
    <p:extLst>
      <p:ext uri="{BB962C8B-B14F-4D97-AF65-F5344CB8AC3E}">
        <p14:creationId xmlns:p14="http://schemas.microsoft.com/office/powerpoint/2010/main" val="2985966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fontAlgn="base">
              <a:buNone/>
            </a:pPr>
            <a:r>
              <a:rPr lang="en-US" sz="1600" dirty="0" smtClean="0"/>
              <a:t>Similar to before, I instead separate the items by their groups and then graph each item across the different leagues in one line graph to make it easier to see if there’s any common changes in the values of these items.</a:t>
            </a:r>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Items (Group Separated):</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Tree>
    <p:extLst>
      <p:ext uri="{BB962C8B-B14F-4D97-AF65-F5344CB8AC3E}">
        <p14:creationId xmlns:p14="http://schemas.microsoft.com/office/powerpoint/2010/main" val="1352989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6" name="Rectangle 5"/>
          <p:cNvSpPr/>
          <p:nvPr/>
        </p:nvSpPr>
        <p:spPr>
          <a:xfrm>
            <a:off x="106017" y="1146315"/>
            <a:ext cx="4225242" cy="3848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Items (Group Separated Example):</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10" name="Rectangle 9"/>
          <p:cNvSpPr/>
          <p:nvPr/>
        </p:nvSpPr>
        <p:spPr>
          <a:xfrm>
            <a:off x="5042453" y="1146114"/>
            <a:ext cx="3688496" cy="3848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1" y="1212576"/>
            <a:ext cx="4331258" cy="355234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5096" y="1197944"/>
            <a:ext cx="3484488" cy="3778818"/>
          </a:xfrm>
          <a:prstGeom prst="rect">
            <a:avLst/>
          </a:prstGeom>
        </p:spPr>
      </p:pic>
    </p:spTree>
    <p:extLst>
      <p:ext uri="{BB962C8B-B14F-4D97-AF65-F5344CB8AC3E}">
        <p14:creationId xmlns:p14="http://schemas.microsoft.com/office/powerpoint/2010/main" val="1397600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Overview:</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lvl="0"/>
            <a:r>
              <a:rPr lang="en-US" sz="1600" dirty="0"/>
              <a:t>Path of Exile is a free-to-play Action RPG (i.e. Diablo 2/3 etc.) that utilizes player-to-player trading within their economy. However, as there is a distinct lack of any single monetary currency or a trading method (such as an auction house) within the game, associated worth of individual items is instead tied to a set of currency items that have rapid fluctuations throughout the league that depend on a multitude of factors. For this capstone project, I will analyze the time-series data sets aggregated from previous 3-month leagues (Incursion, Bestiary, Abyss, Harbinger, Legacy, Breach) that include both currency item values and unique item values to build a model that can be used in future leagues for calculated investments within the game economy.</a:t>
            </a:r>
            <a:endParaRPr sz="16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942530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Items (Lineplot/Boxplot):</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Individual item boxplots vs </a:t>
            </a:r>
            <a:r>
              <a:rPr lang="en-US" sz="1600" dirty="0" err="1"/>
              <a:t>lineplots</a:t>
            </a:r>
            <a:r>
              <a:rPr lang="en-US" sz="1600" dirty="0"/>
              <a:t> - To have a more detailed look at the individual item fluctuations, I graphed each item in my item list in a separate graph containing the data for the unique item over the four leagues. This graph is a combined boxplot and </a:t>
            </a:r>
            <a:r>
              <a:rPr lang="en-US" sz="1600" dirty="0" err="1"/>
              <a:t>lineplot</a:t>
            </a:r>
            <a:r>
              <a:rPr lang="en-US" sz="1600" dirty="0"/>
              <a:t> graph, with the </a:t>
            </a:r>
            <a:r>
              <a:rPr lang="en-US" sz="1600" dirty="0" err="1"/>
              <a:t>lineplots</a:t>
            </a:r>
            <a:r>
              <a:rPr lang="en-US" sz="1600" dirty="0"/>
              <a:t> showing each league’s dataset and the boxplots plotting the data for each item’s value at the same relative date.</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349363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6" name="Rectangle 5"/>
          <p:cNvSpPr/>
          <p:nvPr/>
        </p:nvSpPr>
        <p:spPr>
          <a:xfrm>
            <a:off x="1258955" y="1159567"/>
            <a:ext cx="6539949" cy="384863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lvl="0"/>
            <a:r>
              <a:rPr lang="en" dirty="0"/>
              <a:t>Data Visualization (EDA) – Items (</a:t>
            </a:r>
            <a:r>
              <a:rPr lang="en" dirty="0" smtClean="0"/>
              <a:t>Lineplot/Boxplot Example):</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3358" y="1188688"/>
            <a:ext cx="6422781" cy="3815666"/>
          </a:xfrm>
          <a:prstGeom prst="rect">
            <a:avLst/>
          </a:prstGeom>
        </p:spPr>
      </p:pic>
    </p:spTree>
    <p:extLst>
      <p:ext uri="{BB962C8B-B14F-4D97-AF65-F5344CB8AC3E}">
        <p14:creationId xmlns:p14="http://schemas.microsoft.com/office/powerpoint/2010/main" val="308021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Currency (League Separated):</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Exactly as done with the item datasets, I split up the currency items into separate groups and plot </a:t>
            </a:r>
            <a:r>
              <a:rPr lang="en-US" sz="1600" dirty="0" err="1"/>
              <a:t>lineplots</a:t>
            </a:r>
            <a:r>
              <a:rPr lang="en-US" sz="1600" dirty="0"/>
              <a:t> for each group of item per league. I also only include rows where the payment is done using the chaos orb</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1568379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Currency (League Separated Example):</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pic>
        <p:nvPicPr>
          <p:cNvPr id="3" name="Picture 2"/>
          <p:cNvPicPr>
            <a:picLocks noChangeAspect="1"/>
          </p:cNvPicPr>
          <p:nvPr/>
        </p:nvPicPr>
        <p:blipFill>
          <a:blip r:embed="rId3"/>
          <a:stretch>
            <a:fillRect/>
          </a:stretch>
        </p:blipFill>
        <p:spPr>
          <a:xfrm>
            <a:off x="648621" y="1250533"/>
            <a:ext cx="7587605" cy="3648216"/>
          </a:xfrm>
          <a:prstGeom prst="rect">
            <a:avLst/>
          </a:prstGeom>
        </p:spPr>
      </p:pic>
    </p:spTree>
    <p:extLst>
      <p:ext uri="{BB962C8B-B14F-4D97-AF65-F5344CB8AC3E}">
        <p14:creationId xmlns:p14="http://schemas.microsoft.com/office/powerpoint/2010/main" val="7887791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Currency (Item Separated Boxplots):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Next, I made individual graphs for each currency item as boxplot graphs, showing the ranges of the values from the 4 leagues for each unique currency item.</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164277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Currency (Item Separated Boxplots Example):</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3" name="Picture 2"/>
          <p:cNvPicPr>
            <a:picLocks noChangeAspect="1"/>
          </p:cNvPicPr>
          <p:nvPr/>
        </p:nvPicPr>
        <p:blipFill>
          <a:blip r:embed="rId3"/>
          <a:stretch>
            <a:fillRect/>
          </a:stretch>
        </p:blipFill>
        <p:spPr>
          <a:xfrm>
            <a:off x="893694" y="1212798"/>
            <a:ext cx="7190133" cy="3740616"/>
          </a:xfrm>
          <a:prstGeom prst="rect">
            <a:avLst/>
          </a:prstGeom>
        </p:spPr>
      </p:pic>
    </p:spTree>
    <p:extLst>
      <p:ext uri="{BB962C8B-B14F-4D97-AF65-F5344CB8AC3E}">
        <p14:creationId xmlns:p14="http://schemas.microsoft.com/office/powerpoint/2010/main" val="401956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Exalt and Chaos Plots: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base"/>
            <a:r>
              <a:rPr lang="en-US" sz="1200" dirty="0" smtClean="0"/>
              <a:t>In </a:t>
            </a:r>
            <a:r>
              <a:rPr lang="en-US" sz="1200" dirty="0" err="1"/>
              <a:t>PoE</a:t>
            </a:r>
            <a:r>
              <a:rPr lang="en-US" sz="1200" dirty="0"/>
              <a:t>, the majority of item and currency trades are initiated using two currency orbs: chaos orbs and exalt orbs. On top of this, trades done using these two currency values typically are done with more chaos orbs than exalts due to the relative abundance of chaos orbs within the game compared to exalts. Knowing this, I’ve decided to take a closer look at the relationship between exalts and chaos across the length of a league. </a:t>
            </a:r>
          </a:p>
          <a:p>
            <a:pPr fontAlgn="base"/>
            <a:r>
              <a:rPr lang="en-US" sz="1200" dirty="0"/>
              <a:t>I start by plotting for each league, the value of exalts in chaos and the value of chaos in exalts. Next, I plot these values against each other in one graph per league (as it does not make sense to compare say, the value of chaos to exalt in the Abyss league to the exalt to chaos value in Breach). Finally, I plot the ratio of these two values (essentially, what we're looking at is the value you'll receive by taking an exalt, converting it into chaos orbs then reconverting back into an exalt). Seeing how jagged our data looks when we’re doing ratios per day, I finally decide to take a rolling mean average across a period of 4 days to create a smoother curve that shows a better picture of the gradual changes in the economy over time. </a:t>
            </a:r>
          </a:p>
          <a:p>
            <a:pPr fontAlgn="base"/>
            <a:r>
              <a:rPr lang="en-US" sz="1200" dirty="0"/>
              <a:t>Combining all of the above, I finally end my EDA by creating a boxplot of these rolling mean averages per league across all the leagues.</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Tree>
    <p:extLst>
      <p:ext uri="{BB962C8B-B14F-4D97-AF65-F5344CB8AC3E}">
        <p14:creationId xmlns:p14="http://schemas.microsoft.com/office/powerpoint/2010/main" val="3889986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4" name="Rectangle 3"/>
          <p:cNvSpPr/>
          <p:nvPr/>
        </p:nvSpPr>
        <p:spPr>
          <a:xfrm>
            <a:off x="46382" y="1186070"/>
            <a:ext cx="9044609" cy="36310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Visualization (EDA) – Exalt and Chaos Plots:</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 y="1292986"/>
            <a:ext cx="8839200" cy="3444943"/>
          </a:xfrm>
          <a:prstGeom prst="rect">
            <a:avLst/>
          </a:prstGeom>
        </p:spPr>
      </p:pic>
    </p:spTree>
    <p:extLst>
      <p:ext uri="{BB962C8B-B14F-4D97-AF65-F5344CB8AC3E}">
        <p14:creationId xmlns:p14="http://schemas.microsoft.com/office/powerpoint/2010/main" val="3723342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Step 4: Inferential Statistics</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i="0" dirty="0" smtClean="0">
                <a:ln>
                  <a:noFill/>
                </a:ln>
                <a:solidFill>
                  <a:srgbClr val="6E86B6"/>
                </a:solidFill>
                <a:latin typeface="Titillium Web"/>
              </a:rPr>
              <a:t>4</a:t>
            </a:r>
            <a:endParaRPr b="1" i="0" dirty="0">
              <a:ln>
                <a:noFill/>
              </a:ln>
              <a:solidFill>
                <a:srgbClr val="6E86B6"/>
              </a:solidFill>
              <a:latin typeface="Titillium Web"/>
            </a:endParaRPr>
          </a:p>
        </p:txBody>
      </p:sp>
    </p:spTree>
    <p:extLst>
      <p:ext uri="{BB962C8B-B14F-4D97-AF65-F5344CB8AC3E}">
        <p14:creationId xmlns:p14="http://schemas.microsoft.com/office/powerpoint/2010/main" val="3078197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dirty="0"/>
              <a:t>Before being able to apply any stats functions to my data, I needed to once again wrangle it into a format that makes more sense with regard to processing. Under the assumption that each dataset is an independent observation of the expected trend in time, I decided to treat each day as an observation and each unique item or currency as a feature in this dataset. This leads us with the following list of features that I decided using domain knowledge combined with the EDA from the previous section:</a:t>
            </a:r>
          </a:p>
          <a:p>
            <a:pPr lvl="1" fontAlgn="base"/>
            <a:r>
              <a:rPr lang="en-US" sz="1400" dirty="0"/>
              <a:t>The </a:t>
            </a:r>
            <a:r>
              <a:rPr lang="en-US" sz="1400" dirty="0" smtClean="0"/>
              <a:t>Fiend, The Doctor, Headhunter, United </a:t>
            </a:r>
            <a:r>
              <a:rPr lang="en-US" sz="1400" dirty="0"/>
              <a:t>in </a:t>
            </a:r>
            <a:r>
              <a:rPr lang="en-US" sz="1400" dirty="0" smtClean="0"/>
              <a:t>Dream, The </a:t>
            </a:r>
            <a:r>
              <a:rPr lang="en-US" sz="1400" dirty="0"/>
              <a:t>Blue </a:t>
            </a:r>
            <a:r>
              <a:rPr lang="en-US" sz="1400" dirty="0" smtClean="0"/>
              <a:t>Nightmare, The </a:t>
            </a:r>
            <a:r>
              <a:rPr lang="en-US" sz="1400" dirty="0"/>
              <a:t>Green </a:t>
            </a:r>
            <a:r>
              <a:rPr lang="en-US" sz="1400" dirty="0" smtClean="0"/>
              <a:t>Nightmare, The </a:t>
            </a:r>
            <a:r>
              <a:rPr lang="en-US" sz="1400" dirty="0"/>
              <a:t>Red </a:t>
            </a:r>
            <a:r>
              <a:rPr lang="en-US" sz="1400" dirty="0" smtClean="0"/>
              <a:t>Nightmare, Emperor’s Mastery, </a:t>
            </a:r>
            <a:r>
              <a:rPr lang="en-US" sz="1400" dirty="0" err="1" smtClean="0"/>
              <a:t>Skyforth</a:t>
            </a:r>
            <a:r>
              <a:rPr lang="en-US" sz="1400" dirty="0" smtClean="0"/>
              <a:t>, </a:t>
            </a:r>
            <a:r>
              <a:rPr lang="en-US" sz="1400" dirty="0" err="1" smtClean="0"/>
              <a:t>Atziri’s</a:t>
            </a:r>
            <a:r>
              <a:rPr lang="en-US" sz="1400" dirty="0" smtClean="0"/>
              <a:t> Acuity, </a:t>
            </a:r>
            <a:r>
              <a:rPr lang="en-US" sz="1400" dirty="0" err="1" smtClean="0"/>
              <a:t>Atziri’s</a:t>
            </a:r>
            <a:r>
              <a:rPr lang="en-US" sz="1400" dirty="0" smtClean="0"/>
              <a:t> Disfavor, The Retch, House </a:t>
            </a:r>
            <a:r>
              <a:rPr lang="en-US" sz="1400" dirty="0"/>
              <a:t>of </a:t>
            </a:r>
            <a:r>
              <a:rPr lang="en-US" sz="1400" dirty="0" smtClean="0"/>
              <a:t>Mirrors, Trash </a:t>
            </a:r>
            <a:r>
              <a:rPr lang="en-US" sz="1400" dirty="0"/>
              <a:t>to </a:t>
            </a:r>
            <a:r>
              <a:rPr lang="en-US" sz="1400" dirty="0" smtClean="0"/>
              <a:t>Treasure, Fated Connections, Mortal Ignorance, Mortal Hope, Blessing </a:t>
            </a:r>
            <a:r>
              <a:rPr lang="en-US" sz="1400" dirty="0"/>
              <a:t>of </a:t>
            </a:r>
            <a:r>
              <a:rPr lang="en-US" sz="1400" dirty="0" err="1" smtClean="0"/>
              <a:t>Chayula</a:t>
            </a:r>
            <a:r>
              <a:rPr lang="en-US" sz="1400" dirty="0" smtClean="0"/>
              <a:t>, </a:t>
            </a:r>
            <a:r>
              <a:rPr lang="en-US" sz="1400" dirty="0" err="1" smtClean="0"/>
              <a:t>Chayula’s</a:t>
            </a:r>
            <a:r>
              <a:rPr lang="en-US" sz="1400" dirty="0" smtClean="0"/>
              <a:t> </a:t>
            </a:r>
            <a:r>
              <a:rPr lang="en-US" sz="1400" dirty="0" err="1" smtClean="0"/>
              <a:t>Breachstone</a:t>
            </a:r>
            <a:r>
              <a:rPr lang="en-US" sz="1400" dirty="0" smtClean="0"/>
              <a:t>, Splinter </a:t>
            </a:r>
            <a:r>
              <a:rPr lang="en-US" sz="1400" dirty="0"/>
              <a:t>of </a:t>
            </a:r>
            <a:r>
              <a:rPr lang="en-US" sz="1400" dirty="0" err="1" smtClean="0"/>
              <a:t>Chayula</a:t>
            </a:r>
            <a:r>
              <a:rPr lang="en-US" sz="1400" dirty="0" smtClean="0"/>
              <a:t>, Exalted Orb, Orb </a:t>
            </a:r>
            <a:r>
              <a:rPr lang="en-US" sz="1400" dirty="0"/>
              <a:t>of Fusing</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50137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7706" y="211595"/>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Target Audience:</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lvl="0"/>
            <a:r>
              <a:rPr lang="en-US" sz="1600" dirty="0"/>
              <a:t>With recent league launches of over 100,000 unique players, there are many people interested in growing their personal wealth within the game. However, due to the complex nature of this game, an ongoing issue for many players is that they shy away from making investments due to number of variables needed to consider to accurately price their individual loot found. Along with these players, there are also many players who use the game as a way to flip currency and high-priced unique items for the sole purpose of Real Money Trading (RMT) aka the act of selling in game currency for real world money. (Note: This is illegal within the game’s terms of service, but realistically has not been stopped). My goal is to provide an easy-to-understand model that all players can use to overcome the steep learning curve of the game in hopes of maximizing their personal profits.</a:t>
            </a:r>
            <a:endParaRPr sz="11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09470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400" dirty="0"/>
              <a:t>With this list, I reduced the dataset to only include these specific items, then aggregated the data by the item’s name and it’s value at each relative date for each data set using the median value. Pivoting the table from here, we get each unique item/currency in it’s own column with the values on each date as observations. I noticed then that we have missing values in our table due to the fact that certain item values aren’t available until later in the league (in terms of relative days passed since the beginning of the league). This makes sense, as a couple of these features are so rare that the minimum required amount of time to pass before even one occurrence of said unique item/currency is available for trade is long enough that the rest of the features have already been posted and available for trade. To solve this problem, I backfilled items that did not have data until later in the league and forward filled items that stopped being sold late in the league. </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Tree>
    <p:extLst>
      <p:ext uri="{BB962C8B-B14F-4D97-AF65-F5344CB8AC3E}">
        <p14:creationId xmlns:p14="http://schemas.microsoft.com/office/powerpoint/2010/main" val="907188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From here, our pandas table is now complete and ready for inferential statistical tests. I define a </a:t>
            </a:r>
            <a:r>
              <a:rPr lang="en-US" sz="1600" dirty="0" err="1"/>
              <a:t>heatmap</a:t>
            </a:r>
            <a:r>
              <a:rPr lang="en-US" sz="1600" dirty="0"/>
              <a:t> function to show correlations between the features with a mask applied that only shows the unique values for each row and column. I start by doing a </a:t>
            </a:r>
            <a:r>
              <a:rPr lang="en-US" sz="1600" dirty="0" err="1"/>
              <a:t>pearson</a:t>
            </a:r>
            <a:r>
              <a:rPr lang="en-US" sz="1600" dirty="0"/>
              <a:t> correlation test. I then record the corresponding p-values in a pandas </a:t>
            </a:r>
            <a:r>
              <a:rPr lang="en-US" sz="1600" dirty="0" err="1"/>
              <a:t>dataframe</a:t>
            </a:r>
            <a:r>
              <a:rPr lang="en-US" sz="1600" dirty="0"/>
              <a:t>. I then repeat the process except with a spearman correlation test. For accuracy, as we do not expect a linear relationship between the features, the spearman correlation test should provide more accurate results. Finally, I do a standardized cluster map across the entire </a:t>
            </a:r>
            <a:r>
              <a:rPr lang="en-US" sz="1600" dirty="0" err="1"/>
              <a:t>dataframe</a:t>
            </a:r>
            <a:r>
              <a:rPr lang="en-US" sz="1600" dirty="0"/>
              <a:t>.</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3812570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4" name="Rectangle 3"/>
          <p:cNvSpPr/>
          <p:nvPr/>
        </p:nvSpPr>
        <p:spPr>
          <a:xfrm>
            <a:off x="217166" y="1245705"/>
            <a:ext cx="3369287" cy="3420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 (Pearson &amp; Spearman Correlation Heatmap):</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32</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934" y="1306863"/>
            <a:ext cx="3218991" cy="3359558"/>
          </a:xfrm>
          <a:prstGeom prst="rect">
            <a:avLst/>
          </a:prstGeom>
        </p:spPr>
      </p:pic>
      <p:sp>
        <p:nvSpPr>
          <p:cNvPr id="8" name="Rectangle 7"/>
          <p:cNvSpPr/>
          <p:nvPr/>
        </p:nvSpPr>
        <p:spPr>
          <a:xfrm>
            <a:off x="5226485" y="1245705"/>
            <a:ext cx="3369287" cy="3420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20344" y="1305008"/>
            <a:ext cx="3208071" cy="3348161"/>
          </a:xfrm>
          <a:prstGeom prst="rect">
            <a:avLst/>
          </a:prstGeom>
        </p:spPr>
      </p:pic>
    </p:spTree>
    <p:extLst>
      <p:ext uri="{BB962C8B-B14F-4D97-AF65-F5344CB8AC3E}">
        <p14:creationId xmlns:p14="http://schemas.microsoft.com/office/powerpoint/2010/main" val="960357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4" name="Rectangle 3"/>
          <p:cNvSpPr/>
          <p:nvPr/>
        </p:nvSpPr>
        <p:spPr>
          <a:xfrm>
            <a:off x="2807964" y="1292088"/>
            <a:ext cx="3369287" cy="34207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Inferential Statistics (Clustermap):</a:t>
            </a: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2777" y="1358348"/>
            <a:ext cx="3112122" cy="3327952"/>
          </a:xfrm>
          <a:prstGeom prst="rect">
            <a:avLst/>
          </a:prstGeom>
        </p:spPr>
      </p:pic>
    </p:spTree>
    <p:extLst>
      <p:ext uri="{BB962C8B-B14F-4D97-AF65-F5344CB8AC3E}">
        <p14:creationId xmlns:p14="http://schemas.microsoft.com/office/powerpoint/2010/main" val="1203260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Step 4: </a:t>
            </a:r>
            <a:r>
              <a:rPr lang="en" dirty="0" smtClean="0"/>
              <a:t>Machine Learning</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dirty="0" smtClean="0">
                <a:solidFill>
                  <a:srgbClr val="6E86B6"/>
                </a:solidFill>
                <a:latin typeface="Titillium Web"/>
              </a:rPr>
              <a:t>5</a:t>
            </a:r>
          </a:p>
        </p:txBody>
      </p:sp>
    </p:spTree>
    <p:extLst>
      <p:ext uri="{BB962C8B-B14F-4D97-AF65-F5344CB8AC3E}">
        <p14:creationId xmlns:p14="http://schemas.microsoft.com/office/powerpoint/2010/main" val="1573917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u="sng" dirty="0"/>
              <a:t>Data Wrangling:</a:t>
            </a:r>
            <a:endParaRPr lang="en-US" sz="1400" dirty="0"/>
          </a:p>
          <a:p>
            <a:pPr lvl="1"/>
            <a:r>
              <a:rPr lang="en-US" sz="1400" dirty="0"/>
              <a:t>From our inferential statistics set of data, I needed to set up my data to make sense for a machine learning algorithm. Based off of my domain knowledge of the game, I’ll assume that the price of the Exalted Orb would be the target of our regression calculations. Therefore, from our inferential data section’s manipulated data, I pulled out the column for the Exalted Orb as our “y” (target feature) and used the rest of the columns as our learning features (X). From there, I used the </a:t>
            </a:r>
            <a:r>
              <a:rPr lang="en-US" sz="1400" dirty="0" err="1"/>
              <a:t>sklearn</a:t>
            </a:r>
            <a:r>
              <a:rPr lang="en-US" sz="1400" dirty="0"/>
              <a:t> library’s model selection feature to split it into a train and test set.. Based off of our data set, our train set has 71 rows and our test set has 18 rows</a:t>
            </a:r>
            <a:r>
              <a:rPr lang="en-US" sz="1400" dirty="0" smtClean="0"/>
              <a:t>.</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35</a:t>
            </a:fld>
            <a:endParaRPr/>
          </a:p>
        </p:txBody>
      </p:sp>
    </p:spTree>
    <p:extLst>
      <p:ext uri="{BB962C8B-B14F-4D97-AF65-F5344CB8AC3E}">
        <p14:creationId xmlns:p14="http://schemas.microsoft.com/office/powerpoint/2010/main" val="35744622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u="sng" dirty="0"/>
              <a:t>Random Forest Regression</a:t>
            </a:r>
            <a:endParaRPr lang="en-US" sz="1400" dirty="0"/>
          </a:p>
          <a:p>
            <a:pPr lvl="1"/>
            <a:r>
              <a:rPr lang="en-US" sz="1400" dirty="0"/>
              <a:t>From here, we chose to do a random forest regression method to calculate the value of the exalt based off of the other features (listed in X). Before any parameter tuning, I make sure to enable the </a:t>
            </a:r>
            <a:r>
              <a:rPr lang="en-US" sz="1400" dirty="0" err="1"/>
              <a:t>oob_score</a:t>
            </a:r>
            <a:r>
              <a:rPr lang="en-US" sz="1400" dirty="0"/>
              <a:t> = True parameter in our RF class to ensure that we can get a scoring factor that doesn’t involve the testing set. To start this, I have to tune our parameters: our </a:t>
            </a:r>
            <a:r>
              <a:rPr lang="en-US" sz="1400" dirty="0" err="1"/>
              <a:t>n_estimators</a:t>
            </a:r>
            <a:r>
              <a:rPr lang="en-US" sz="1400" dirty="0"/>
              <a:t>, </a:t>
            </a:r>
            <a:r>
              <a:rPr lang="en-US" sz="1400" dirty="0" err="1"/>
              <a:t>max_depth</a:t>
            </a:r>
            <a:r>
              <a:rPr lang="en-US" sz="1400" dirty="0"/>
              <a:t>, and </a:t>
            </a:r>
            <a:r>
              <a:rPr lang="en-US" sz="1400" dirty="0" err="1"/>
              <a:t>max_features</a:t>
            </a:r>
            <a:r>
              <a:rPr lang="en-US" sz="1400" dirty="0"/>
              <a:t> parameters. I do this ran a for loop using a list of possible variations of each parameter and appending each </a:t>
            </a:r>
            <a:r>
              <a:rPr lang="en-US" sz="1400" dirty="0" err="1"/>
              <a:t>oob</a:t>
            </a:r>
            <a:r>
              <a:rPr lang="en-US" sz="1400" dirty="0"/>
              <a:t> score to a list corresponding to the variation involved. I then chose the best possible option before moving onto the next parameter. Doing this, I get an </a:t>
            </a:r>
            <a:r>
              <a:rPr lang="en-US" sz="1400" dirty="0" err="1"/>
              <a:t>n_estimators</a:t>
            </a:r>
            <a:r>
              <a:rPr lang="en-US" sz="1400" dirty="0"/>
              <a:t> of 100, </a:t>
            </a:r>
            <a:r>
              <a:rPr lang="en-US" sz="1400" dirty="0" err="1"/>
              <a:t>max_depth</a:t>
            </a:r>
            <a:r>
              <a:rPr lang="en-US" sz="1400" dirty="0"/>
              <a:t> of 16 and </a:t>
            </a:r>
            <a:r>
              <a:rPr lang="en-US" sz="1400" dirty="0" err="1"/>
              <a:t>max_features</a:t>
            </a:r>
            <a:r>
              <a:rPr lang="en-US" sz="1400" dirty="0"/>
              <a:t> of “</a:t>
            </a:r>
            <a:r>
              <a:rPr lang="en-US" sz="1400" dirty="0" err="1"/>
              <a:t>sqrt</a:t>
            </a:r>
            <a:r>
              <a:rPr lang="en-US" sz="1400" dirty="0"/>
              <a:t>”. </a:t>
            </a:r>
            <a:endParaRPr lang="en-US" sz="1400" dirty="0"/>
          </a:p>
          <a:p>
            <a:pPr lvl="1"/>
            <a:r>
              <a:rPr lang="en-US" sz="1400" dirty="0"/>
              <a:t>From here, I made a model including all the features in X and calculated the R</a:t>
            </a:r>
            <a:r>
              <a:rPr lang="en-US" sz="1400" baseline="30000" dirty="0"/>
              <a:t>2 </a:t>
            </a:r>
            <a:r>
              <a:rPr lang="en-US" sz="1400" dirty="0"/>
              <a:t>and RMSE (Root Mean Squared Error) using the test data. The R</a:t>
            </a:r>
            <a:r>
              <a:rPr lang="en-US" sz="1400" baseline="30000" dirty="0"/>
              <a:t>2 </a:t>
            </a:r>
            <a:r>
              <a:rPr lang="en-US" sz="1400" dirty="0"/>
              <a:t>value turned out to be .897 and the RMSE turned out to be 4.25. This means we have an 89.7% of being within the mean of the regression with a standard deviation of 4.25 chaos off of the actual value of exalts. </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36</a:t>
            </a:fld>
            <a:endParaRPr/>
          </a:p>
        </p:txBody>
      </p:sp>
    </p:spTree>
    <p:extLst>
      <p:ext uri="{BB962C8B-B14F-4D97-AF65-F5344CB8AC3E}">
        <p14:creationId xmlns:p14="http://schemas.microsoft.com/office/powerpoint/2010/main" val="1173956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u="sng" dirty="0"/>
              <a:t>Random Forest Regression</a:t>
            </a:r>
            <a:endParaRPr lang="en-US" sz="1400" dirty="0"/>
          </a:p>
          <a:p>
            <a:pPr lvl="1"/>
            <a:r>
              <a:rPr lang="en-US" sz="1400" dirty="0"/>
              <a:t>What we did next was use the initial model and pick out the important features. From our code, we see that the most important features are:</a:t>
            </a:r>
            <a:endParaRPr lang="en-US" sz="1400" dirty="0"/>
          </a:p>
          <a:p>
            <a:pPr lvl="2" fontAlgn="base"/>
            <a:r>
              <a:rPr lang="en-US" sz="1400" dirty="0"/>
              <a:t>Mortal Hope</a:t>
            </a:r>
          </a:p>
          <a:p>
            <a:pPr lvl="2" fontAlgn="base"/>
            <a:r>
              <a:rPr lang="en-US" sz="1400" dirty="0" err="1"/>
              <a:t>Atziri’s</a:t>
            </a:r>
            <a:r>
              <a:rPr lang="en-US" sz="1400" dirty="0"/>
              <a:t> Acuity</a:t>
            </a:r>
          </a:p>
          <a:p>
            <a:pPr lvl="2" fontAlgn="base"/>
            <a:r>
              <a:rPr lang="en-US" sz="1400" dirty="0"/>
              <a:t>Headhunter</a:t>
            </a:r>
          </a:p>
          <a:p>
            <a:pPr lvl="2" fontAlgn="base"/>
            <a:r>
              <a:rPr lang="en-US" sz="1400" dirty="0" err="1"/>
              <a:t>Hortal</a:t>
            </a:r>
            <a:r>
              <a:rPr lang="en-US" sz="1400" dirty="0"/>
              <a:t> Ignorance</a:t>
            </a:r>
          </a:p>
          <a:p>
            <a:pPr lvl="2" fontAlgn="base"/>
            <a:r>
              <a:rPr lang="en-US" sz="1400" dirty="0"/>
              <a:t>The Doctor</a:t>
            </a:r>
          </a:p>
          <a:p>
            <a:pPr lvl="2" fontAlgn="base"/>
            <a:r>
              <a:rPr lang="en-US" sz="1400" dirty="0"/>
              <a:t>The Fiend</a:t>
            </a:r>
          </a:p>
          <a:p>
            <a:pPr lvl="2" fontAlgn="base"/>
            <a:r>
              <a:rPr lang="en-US" sz="1400" dirty="0"/>
              <a:t>Emperor’s Mastery</a:t>
            </a:r>
          </a:p>
          <a:p>
            <a:pPr lvl="2" fontAlgn="base"/>
            <a:r>
              <a:rPr lang="en-US" sz="1400" dirty="0"/>
              <a:t>The </a:t>
            </a:r>
            <a:r>
              <a:rPr lang="en-US" sz="1400" dirty="0" smtClean="0"/>
              <a:t>Retch</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37</a:t>
            </a:fld>
            <a:endParaRPr/>
          </a:p>
        </p:txBody>
      </p:sp>
    </p:spTree>
    <p:extLst>
      <p:ext uri="{BB962C8B-B14F-4D97-AF65-F5344CB8AC3E}">
        <p14:creationId xmlns:p14="http://schemas.microsoft.com/office/powerpoint/2010/main" val="1849685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1133472"/>
          </a:xfrm>
          <a:prstGeom prst="rect">
            <a:avLst/>
          </a:prstGeom>
        </p:spPr>
        <p:txBody>
          <a:bodyPr spcFirstLastPara="1" wrap="square" lIns="91425" tIns="91425" rIns="91425" bIns="91425" anchor="t" anchorCtr="0">
            <a:noAutofit/>
          </a:bodyPr>
          <a:lstStyle/>
          <a:p>
            <a:r>
              <a:rPr lang="en-US" sz="1400" u="sng" dirty="0"/>
              <a:t>Random Forest Regression</a:t>
            </a:r>
            <a:endParaRPr lang="en-US" sz="1400" dirty="0"/>
          </a:p>
          <a:p>
            <a:pPr lvl="1"/>
            <a:r>
              <a:rPr lang="en-US" sz="1400" dirty="0"/>
              <a:t>From here, we remake a RF regression class only including these features to test against the test sets. Testing against our two test sets: </a:t>
            </a:r>
            <a:r>
              <a:rPr lang="en-US" sz="1400" dirty="0" err="1"/>
              <a:t>Beastiary</a:t>
            </a:r>
            <a:r>
              <a:rPr lang="en-US" sz="1400" dirty="0"/>
              <a:t> and Incursion, we get these values</a:t>
            </a:r>
            <a:r>
              <a:rPr lang="en-US" sz="1400" dirty="0" smtClean="0"/>
              <a:t>:</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38</a:t>
            </a:fld>
            <a:endParaRPr/>
          </a:p>
        </p:txBody>
      </p:sp>
      <p:sp>
        <p:nvSpPr>
          <p:cNvPr id="5" name="Google Shape;815;p20"/>
          <p:cNvSpPr txBox="1">
            <a:spLocks/>
          </p:cNvSpPr>
          <p:nvPr/>
        </p:nvSpPr>
        <p:spPr>
          <a:xfrm>
            <a:off x="739680" y="2172950"/>
            <a:ext cx="7686000" cy="1133472"/>
          </a:xfrm>
          <a:prstGeom prst="rect">
            <a:avLst/>
          </a:prstGeom>
          <a:noFill/>
          <a:ln>
            <a:noFill/>
          </a:ln>
        </p:spPr>
        <p:txBody>
          <a:bodyPr spcFirstLastPara="1" wrap="square" lIns="91425" tIns="91425" rIns="91425" bIns="91425" numCol="2"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fontAlgn="base"/>
            <a:r>
              <a:rPr lang="en-US" sz="1400" dirty="0" err="1"/>
              <a:t>Beastiary</a:t>
            </a:r>
            <a:endParaRPr lang="en-US" sz="1400" dirty="0"/>
          </a:p>
          <a:p>
            <a:pPr lvl="1" fontAlgn="base"/>
            <a:r>
              <a:rPr lang="en-US" sz="1400" dirty="0"/>
              <a:t>Testing without feature selection:</a:t>
            </a:r>
          </a:p>
          <a:p>
            <a:pPr lvl="2" fontAlgn="base"/>
            <a:r>
              <a:rPr lang="en-US" sz="1400" dirty="0"/>
              <a:t>R</a:t>
            </a:r>
            <a:r>
              <a:rPr lang="en-US" sz="1400" baseline="30000" dirty="0"/>
              <a:t>2 </a:t>
            </a:r>
            <a:r>
              <a:rPr lang="en-US" sz="1400" dirty="0"/>
              <a:t>: -0.692</a:t>
            </a:r>
          </a:p>
          <a:p>
            <a:pPr lvl="2" fontAlgn="base"/>
            <a:r>
              <a:rPr lang="en-US" sz="1400" dirty="0"/>
              <a:t>RMSE: 37.48</a:t>
            </a:r>
          </a:p>
          <a:p>
            <a:pPr lvl="1" fontAlgn="base"/>
            <a:r>
              <a:rPr lang="en-US" sz="1400" dirty="0"/>
              <a:t>Testing with selection:</a:t>
            </a:r>
          </a:p>
          <a:p>
            <a:pPr lvl="2" fontAlgn="base"/>
            <a:r>
              <a:rPr lang="en-US" sz="1400" dirty="0"/>
              <a:t>R</a:t>
            </a:r>
            <a:r>
              <a:rPr lang="en-US" sz="1400" baseline="30000" dirty="0"/>
              <a:t>2 </a:t>
            </a:r>
            <a:r>
              <a:rPr lang="en-US" sz="1400" dirty="0"/>
              <a:t>: -.0.654</a:t>
            </a:r>
          </a:p>
          <a:p>
            <a:pPr lvl="2" fontAlgn="base"/>
            <a:r>
              <a:rPr lang="en-US" sz="1400" dirty="0"/>
              <a:t>RMSE: 37.05</a:t>
            </a:r>
          </a:p>
          <a:p>
            <a:pPr fontAlgn="base"/>
            <a:r>
              <a:rPr lang="en-US" sz="1400" dirty="0"/>
              <a:t>Incursion</a:t>
            </a:r>
          </a:p>
          <a:p>
            <a:pPr lvl="1" fontAlgn="base"/>
            <a:r>
              <a:rPr lang="en-US" sz="1400" dirty="0"/>
              <a:t>Testing without feature selection:</a:t>
            </a:r>
          </a:p>
          <a:p>
            <a:pPr lvl="2" fontAlgn="base"/>
            <a:r>
              <a:rPr lang="en-US" sz="1400" dirty="0"/>
              <a:t>R</a:t>
            </a:r>
            <a:r>
              <a:rPr lang="en-US" sz="1400" baseline="30000" dirty="0"/>
              <a:t>2 </a:t>
            </a:r>
            <a:r>
              <a:rPr lang="en-US" sz="1400" dirty="0"/>
              <a:t>: -0.578</a:t>
            </a:r>
          </a:p>
          <a:p>
            <a:pPr lvl="2" fontAlgn="base"/>
            <a:r>
              <a:rPr lang="en-US" sz="1400" dirty="0"/>
              <a:t>RMSE: 33.45</a:t>
            </a:r>
          </a:p>
          <a:p>
            <a:pPr lvl="1" fontAlgn="base"/>
            <a:r>
              <a:rPr lang="en-US" sz="1400" dirty="0"/>
              <a:t>Testing with selection:</a:t>
            </a:r>
          </a:p>
          <a:p>
            <a:pPr lvl="2" fontAlgn="base"/>
            <a:r>
              <a:rPr lang="en-US" sz="1400" dirty="0"/>
              <a:t>R</a:t>
            </a:r>
            <a:r>
              <a:rPr lang="en-US" sz="1400" baseline="30000" dirty="0"/>
              <a:t>2 </a:t>
            </a:r>
            <a:r>
              <a:rPr lang="en-US" sz="1400" dirty="0"/>
              <a:t>: -.0.5801</a:t>
            </a:r>
          </a:p>
          <a:p>
            <a:pPr lvl="2" fontAlgn="base"/>
            <a:r>
              <a:rPr lang="en-US" sz="1400" dirty="0"/>
              <a:t>RMSE: 33.47</a:t>
            </a:r>
          </a:p>
        </p:txBody>
      </p:sp>
    </p:spTree>
    <p:extLst>
      <p:ext uri="{BB962C8B-B14F-4D97-AF65-F5344CB8AC3E}">
        <p14:creationId xmlns:p14="http://schemas.microsoft.com/office/powerpoint/2010/main" val="634260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u="sng" dirty="0"/>
              <a:t>Random Forest Regression</a:t>
            </a:r>
            <a:endParaRPr lang="en-US" sz="1400" dirty="0"/>
          </a:p>
          <a:p>
            <a:pPr lvl="1"/>
            <a:r>
              <a:rPr lang="en-US" sz="1400" dirty="0"/>
              <a:t>What we did next was use the initial model and pick out the important features. From our code, we see that the most important features are:</a:t>
            </a:r>
            <a:endParaRPr lang="en-US" sz="1400" dirty="0"/>
          </a:p>
          <a:p>
            <a:pPr lvl="2" fontAlgn="base"/>
            <a:r>
              <a:rPr lang="en-US" sz="1400" dirty="0"/>
              <a:t>Mortal Hope</a:t>
            </a:r>
          </a:p>
          <a:p>
            <a:pPr lvl="2" fontAlgn="base"/>
            <a:r>
              <a:rPr lang="en-US" sz="1400" dirty="0" err="1"/>
              <a:t>Atziri’s</a:t>
            </a:r>
            <a:r>
              <a:rPr lang="en-US" sz="1400" dirty="0"/>
              <a:t> Acuity</a:t>
            </a:r>
          </a:p>
          <a:p>
            <a:pPr lvl="2" fontAlgn="base"/>
            <a:r>
              <a:rPr lang="en-US" sz="1400" dirty="0"/>
              <a:t>Headhunter</a:t>
            </a:r>
          </a:p>
          <a:p>
            <a:pPr lvl="2" fontAlgn="base"/>
            <a:r>
              <a:rPr lang="en-US" sz="1400" dirty="0" err="1"/>
              <a:t>Hortal</a:t>
            </a:r>
            <a:r>
              <a:rPr lang="en-US" sz="1400" dirty="0"/>
              <a:t> Ignorance</a:t>
            </a:r>
          </a:p>
          <a:p>
            <a:pPr lvl="2" fontAlgn="base"/>
            <a:r>
              <a:rPr lang="en-US" sz="1400" dirty="0"/>
              <a:t>The Doctor</a:t>
            </a:r>
          </a:p>
          <a:p>
            <a:pPr lvl="2" fontAlgn="base"/>
            <a:r>
              <a:rPr lang="en-US" sz="1400" dirty="0"/>
              <a:t>The Fiend</a:t>
            </a:r>
          </a:p>
          <a:p>
            <a:pPr lvl="2" fontAlgn="base"/>
            <a:r>
              <a:rPr lang="en-US" sz="1400" dirty="0"/>
              <a:t>Emperor’s Mastery</a:t>
            </a:r>
          </a:p>
          <a:p>
            <a:pPr lvl="2" fontAlgn="base"/>
            <a:r>
              <a:rPr lang="en-US" sz="1400" dirty="0"/>
              <a:t>The </a:t>
            </a:r>
            <a:r>
              <a:rPr lang="en-US" sz="1400" dirty="0" smtClean="0"/>
              <a:t>Retch</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39</a:t>
            </a:fld>
            <a:endParaRPr/>
          </a:p>
        </p:txBody>
      </p:sp>
    </p:spTree>
    <p:extLst>
      <p:ext uri="{BB962C8B-B14F-4D97-AF65-F5344CB8AC3E}">
        <p14:creationId xmlns:p14="http://schemas.microsoft.com/office/powerpoint/2010/main" val="205120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286214" y="85929"/>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Methodology:</a:t>
            </a:r>
            <a:endParaRPr dirty="0"/>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grpSp>
        <p:nvGrpSpPr>
          <p:cNvPr id="950" name="Google Shape;950;p31"/>
          <p:cNvGrpSpPr/>
          <p:nvPr/>
        </p:nvGrpSpPr>
        <p:grpSpPr>
          <a:xfrm>
            <a:off x="0" y="1623897"/>
            <a:ext cx="2054092"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1</a:t>
              </a:r>
              <a:endParaRPr dirty="0">
                <a:solidFill>
                  <a:srgbClr val="FFFFFF"/>
                </a:solidFill>
                <a:latin typeface="Titillium Web"/>
                <a:ea typeface="Titillium Web"/>
                <a:cs typeface="Titillium Web"/>
                <a:sym typeface="Titillium Web"/>
              </a:endParaRPr>
            </a:p>
          </p:txBody>
        </p:sp>
        <p:sp>
          <p:nvSpPr>
            <p:cNvPr id="952" name="Google Shape;952;p31"/>
            <p:cNvSpPr txBox="1"/>
            <p:nvPr/>
          </p:nvSpPr>
          <p:spPr>
            <a:xfrm>
              <a:off x="549705" y="2057125"/>
              <a:ext cx="2341856"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Data Acquisition:</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Collect and import the necessary data for analysis</a:t>
              </a:r>
              <a:endParaRPr sz="1200" dirty="0">
                <a:solidFill>
                  <a:srgbClr val="FFFFFF"/>
                </a:solidFill>
                <a:latin typeface="Titillium Web"/>
                <a:ea typeface="Titillium Web"/>
                <a:cs typeface="Titillium Web"/>
                <a:sym typeface="Titillium Web"/>
              </a:endParaRPr>
            </a:p>
          </p:txBody>
        </p:sp>
      </p:grpSp>
      <p:grpSp>
        <p:nvGrpSpPr>
          <p:cNvPr id="13" name="Google Shape;950;p31"/>
          <p:cNvGrpSpPr/>
          <p:nvPr/>
        </p:nvGrpSpPr>
        <p:grpSpPr>
          <a:xfrm>
            <a:off x="1738033" y="1622573"/>
            <a:ext cx="2054092" cy="3345960"/>
            <a:chOff x="0" y="1189989"/>
            <a:chExt cx="3546900" cy="3482836"/>
          </a:xfrm>
        </p:grpSpPr>
        <p:sp>
          <p:nvSpPr>
            <p:cNvPr id="14"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2</a:t>
              </a:r>
              <a:endParaRPr dirty="0">
                <a:solidFill>
                  <a:srgbClr val="FFFFFF"/>
                </a:solidFill>
                <a:latin typeface="Titillium Web"/>
                <a:ea typeface="Titillium Web"/>
                <a:cs typeface="Titillium Web"/>
                <a:sym typeface="Titillium Web"/>
              </a:endParaRPr>
            </a:p>
          </p:txBody>
        </p:sp>
        <p:sp>
          <p:nvSpPr>
            <p:cNvPr id="15" name="Google Shape;952;p31"/>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Data Wrangling:</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Format, clean and process the data acquired in step 1 for downstream analytics</a:t>
              </a:r>
            </a:p>
            <a:p>
              <a:pPr marL="0" lvl="0" indent="0" algn="ctr" rtl="0">
                <a:lnSpc>
                  <a:spcPct val="115000"/>
                </a:lnSpc>
                <a:spcBef>
                  <a:spcPts val="0"/>
                </a:spcBef>
                <a:spcAft>
                  <a:spcPts val="0"/>
                </a:spcAft>
                <a:buNone/>
              </a:pPr>
              <a:endParaRPr sz="1200" dirty="0">
                <a:solidFill>
                  <a:srgbClr val="FFFFFF"/>
                </a:solidFill>
                <a:latin typeface="Titillium Web"/>
                <a:ea typeface="Titillium Web"/>
                <a:cs typeface="Titillium Web"/>
                <a:sym typeface="Titillium Web"/>
              </a:endParaRPr>
            </a:p>
          </p:txBody>
        </p:sp>
      </p:grpSp>
      <p:grpSp>
        <p:nvGrpSpPr>
          <p:cNvPr id="16" name="Google Shape;950;p31"/>
          <p:cNvGrpSpPr/>
          <p:nvPr/>
        </p:nvGrpSpPr>
        <p:grpSpPr>
          <a:xfrm>
            <a:off x="5227181" y="1622573"/>
            <a:ext cx="2054092" cy="3345960"/>
            <a:chOff x="0" y="1189989"/>
            <a:chExt cx="3546900" cy="3482836"/>
          </a:xfrm>
        </p:grpSpPr>
        <p:sp>
          <p:nvSpPr>
            <p:cNvPr id="17"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4</a:t>
              </a:r>
              <a:endParaRPr dirty="0">
                <a:solidFill>
                  <a:srgbClr val="FFFFFF"/>
                </a:solidFill>
                <a:latin typeface="Titillium Web"/>
                <a:ea typeface="Titillium Web"/>
                <a:cs typeface="Titillium Web"/>
                <a:sym typeface="Titillium Web"/>
              </a:endParaRPr>
            </a:p>
          </p:txBody>
        </p:sp>
        <p:sp>
          <p:nvSpPr>
            <p:cNvPr id="18" name="Google Shape;952;p31"/>
            <p:cNvSpPr txBox="1"/>
            <p:nvPr/>
          </p:nvSpPr>
          <p:spPr>
            <a:xfrm>
              <a:off x="435912" y="2057125"/>
              <a:ext cx="2678346"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Inferential Statistics:</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Apply statistical tests to determine significant relationships between the features</a:t>
              </a:r>
              <a:endParaRPr sz="1200" dirty="0">
                <a:solidFill>
                  <a:srgbClr val="FFFFFF"/>
                </a:solidFill>
                <a:latin typeface="Titillium Web"/>
                <a:ea typeface="Titillium Web"/>
                <a:cs typeface="Titillium Web"/>
                <a:sym typeface="Titillium Web"/>
              </a:endParaRPr>
            </a:p>
          </p:txBody>
        </p:sp>
      </p:grpSp>
      <p:grpSp>
        <p:nvGrpSpPr>
          <p:cNvPr id="19" name="Google Shape;950;p31"/>
          <p:cNvGrpSpPr/>
          <p:nvPr/>
        </p:nvGrpSpPr>
        <p:grpSpPr>
          <a:xfrm>
            <a:off x="3482607" y="1622573"/>
            <a:ext cx="2054092" cy="3345960"/>
            <a:chOff x="0" y="1189989"/>
            <a:chExt cx="3546900" cy="3482836"/>
          </a:xfrm>
        </p:grpSpPr>
        <p:sp>
          <p:nvSpPr>
            <p:cNvPr id="20"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3</a:t>
              </a:r>
              <a:endParaRPr dirty="0">
                <a:solidFill>
                  <a:srgbClr val="FFFFFF"/>
                </a:solidFill>
                <a:latin typeface="Titillium Web"/>
                <a:ea typeface="Titillium Web"/>
                <a:cs typeface="Titillium Web"/>
                <a:sym typeface="Titillium Web"/>
              </a:endParaRPr>
            </a:p>
          </p:txBody>
        </p:sp>
        <p:sp>
          <p:nvSpPr>
            <p:cNvPr id="21" name="Google Shape;952;p31"/>
            <p:cNvSpPr txBox="1"/>
            <p:nvPr/>
          </p:nvSpPr>
          <p:spPr>
            <a:xfrm>
              <a:off x="534461" y="2057125"/>
              <a:ext cx="2357101"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Exploratory Data Analysis:</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Summarize main characteristics of the data via visual aids </a:t>
              </a:r>
              <a:endParaRPr sz="1200" dirty="0">
                <a:solidFill>
                  <a:srgbClr val="FFFFFF"/>
                </a:solidFill>
                <a:latin typeface="Titillium Web"/>
                <a:ea typeface="Titillium Web"/>
                <a:cs typeface="Titillium Web"/>
                <a:sym typeface="Titillium Web"/>
              </a:endParaRPr>
            </a:p>
          </p:txBody>
        </p:sp>
      </p:grpSp>
      <p:grpSp>
        <p:nvGrpSpPr>
          <p:cNvPr id="25" name="Google Shape;950;p31"/>
          <p:cNvGrpSpPr/>
          <p:nvPr/>
        </p:nvGrpSpPr>
        <p:grpSpPr>
          <a:xfrm>
            <a:off x="6965214" y="1622573"/>
            <a:ext cx="2054092" cy="3345960"/>
            <a:chOff x="0" y="1189989"/>
            <a:chExt cx="3546900" cy="3482836"/>
          </a:xfrm>
        </p:grpSpPr>
        <p:sp>
          <p:nvSpPr>
            <p:cNvPr id="26"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FFFFFF"/>
                  </a:solidFill>
                  <a:latin typeface="Titillium Web"/>
                  <a:ea typeface="Titillium Web"/>
                  <a:cs typeface="Titillium Web"/>
                  <a:sym typeface="Titillium Web"/>
                </a:rPr>
                <a:t>STEP </a:t>
              </a:r>
              <a:r>
                <a:rPr lang="en" dirty="0" smtClean="0">
                  <a:solidFill>
                    <a:srgbClr val="FFFFFF"/>
                  </a:solidFill>
                  <a:latin typeface="Titillium Web"/>
                  <a:ea typeface="Titillium Web"/>
                  <a:cs typeface="Titillium Web"/>
                  <a:sym typeface="Titillium Web"/>
                </a:rPr>
                <a:t>5</a:t>
              </a:r>
              <a:endParaRPr dirty="0">
                <a:solidFill>
                  <a:srgbClr val="FFFFFF"/>
                </a:solidFill>
                <a:latin typeface="Titillium Web"/>
                <a:ea typeface="Titillium Web"/>
                <a:cs typeface="Titillium Web"/>
                <a:sym typeface="Titillium Web"/>
              </a:endParaRPr>
            </a:p>
          </p:txBody>
        </p:sp>
        <p:sp>
          <p:nvSpPr>
            <p:cNvPr id="27" name="Google Shape;952;p31"/>
            <p:cNvSpPr txBox="1"/>
            <p:nvPr/>
          </p:nvSpPr>
          <p:spPr>
            <a:xfrm>
              <a:off x="382117" y="2057125"/>
              <a:ext cx="2736827" cy="2615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Machine Learning:</a:t>
              </a:r>
            </a:p>
            <a:p>
              <a:pPr marL="0" lvl="0" indent="0" algn="ctr" rtl="0">
                <a:lnSpc>
                  <a:spcPct val="115000"/>
                </a:lnSpc>
                <a:spcBef>
                  <a:spcPts val="0"/>
                </a:spcBef>
                <a:spcAft>
                  <a:spcPts val="0"/>
                </a:spcAft>
                <a:buNone/>
              </a:pPr>
              <a:r>
                <a:rPr lang="en" sz="1200" dirty="0" smtClean="0">
                  <a:solidFill>
                    <a:srgbClr val="FFFFFF"/>
                  </a:solidFill>
                  <a:latin typeface="Titillium Web"/>
                  <a:ea typeface="Titillium Web"/>
                  <a:cs typeface="Titillium Web"/>
                  <a:sym typeface="Titillium Web"/>
                </a:rPr>
                <a:t>Apply ML algorithms to </a:t>
              </a:r>
              <a:r>
                <a:rPr lang="en" sz="1200" dirty="0" smtClean="0">
                  <a:solidFill>
                    <a:srgbClr val="FFFFFF"/>
                  </a:solidFill>
                  <a:latin typeface="Titillium Web"/>
                  <a:ea typeface="Titillium Web"/>
                  <a:cs typeface="Titillium Web"/>
                  <a:sym typeface="Titillium Web"/>
                </a:rPr>
                <a:t>conduct regression analyitics and build </a:t>
              </a:r>
              <a:r>
                <a:rPr lang="en" sz="1200" dirty="0" smtClean="0">
                  <a:solidFill>
                    <a:srgbClr val="FFFFFF"/>
                  </a:solidFill>
                  <a:latin typeface="Titillium Web"/>
                  <a:ea typeface="Titillium Web"/>
                  <a:cs typeface="Titillium Web"/>
                  <a:sym typeface="Titillium Web"/>
                </a:rPr>
                <a:t>a predictive model of the PoE economy</a:t>
              </a:r>
              <a:endParaRPr sz="1200" dirty="0">
                <a:solidFill>
                  <a:srgbClr val="FFFFFF"/>
                </a:solidFill>
                <a:latin typeface="Titillium Web"/>
                <a:ea typeface="Titillium Web"/>
                <a:cs typeface="Titillium Web"/>
                <a:sym typeface="Titillium Web"/>
              </a:endParaRPr>
            </a:p>
          </p:txBody>
        </p:sp>
      </p:grpSp>
    </p:spTree>
    <p:extLst>
      <p:ext uri="{BB962C8B-B14F-4D97-AF65-F5344CB8AC3E}">
        <p14:creationId xmlns:p14="http://schemas.microsoft.com/office/powerpoint/2010/main" val="793070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u="sng" dirty="0"/>
              <a:t>Random Forest Regression</a:t>
            </a:r>
            <a:endParaRPr lang="en-US" sz="1400" dirty="0"/>
          </a:p>
          <a:p>
            <a:pPr lvl="1"/>
            <a:r>
              <a:rPr lang="en-US" sz="1400" dirty="0"/>
              <a:t>What we did next was use the initial model and pick out the important features. From our code, we see that the most important features are:</a:t>
            </a:r>
            <a:endParaRPr lang="en-US" sz="1400" dirty="0"/>
          </a:p>
          <a:p>
            <a:pPr lvl="2" fontAlgn="base"/>
            <a:r>
              <a:rPr lang="en-US" sz="1400" dirty="0"/>
              <a:t>Mortal Hope</a:t>
            </a:r>
          </a:p>
          <a:p>
            <a:pPr lvl="2" fontAlgn="base"/>
            <a:r>
              <a:rPr lang="en-US" sz="1400" dirty="0" err="1"/>
              <a:t>Atziri’s</a:t>
            </a:r>
            <a:r>
              <a:rPr lang="en-US" sz="1400" dirty="0"/>
              <a:t> Acuity</a:t>
            </a:r>
          </a:p>
          <a:p>
            <a:pPr lvl="2" fontAlgn="base"/>
            <a:r>
              <a:rPr lang="en-US" sz="1400" dirty="0"/>
              <a:t>Headhunter</a:t>
            </a:r>
          </a:p>
          <a:p>
            <a:pPr lvl="2" fontAlgn="base"/>
            <a:r>
              <a:rPr lang="en-US" sz="1400" dirty="0" err="1"/>
              <a:t>Hortal</a:t>
            </a:r>
            <a:r>
              <a:rPr lang="en-US" sz="1400" dirty="0"/>
              <a:t> Ignorance</a:t>
            </a:r>
          </a:p>
          <a:p>
            <a:pPr lvl="2" fontAlgn="base"/>
            <a:r>
              <a:rPr lang="en-US" sz="1400" dirty="0"/>
              <a:t>The Doctor</a:t>
            </a:r>
          </a:p>
          <a:p>
            <a:pPr lvl="2" fontAlgn="base"/>
            <a:r>
              <a:rPr lang="en-US" sz="1400" dirty="0"/>
              <a:t>The Fiend</a:t>
            </a:r>
          </a:p>
          <a:p>
            <a:pPr lvl="2" fontAlgn="base"/>
            <a:r>
              <a:rPr lang="en-US" sz="1400" dirty="0"/>
              <a:t>Emperor’s Mastery</a:t>
            </a:r>
          </a:p>
          <a:p>
            <a:pPr lvl="2" fontAlgn="base"/>
            <a:r>
              <a:rPr lang="en-US" sz="1400" dirty="0"/>
              <a:t>The </a:t>
            </a:r>
            <a:r>
              <a:rPr lang="en-US" sz="1400" dirty="0" smtClean="0"/>
              <a:t>Retch</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40</a:t>
            </a:fld>
            <a:endParaRPr/>
          </a:p>
        </p:txBody>
      </p:sp>
    </p:spTree>
    <p:extLst>
      <p:ext uri="{BB962C8B-B14F-4D97-AF65-F5344CB8AC3E}">
        <p14:creationId xmlns:p14="http://schemas.microsoft.com/office/powerpoint/2010/main" val="39219246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u="sng" dirty="0"/>
              <a:t>Random Forest Regression</a:t>
            </a:r>
            <a:endParaRPr lang="en-US" sz="1400" dirty="0"/>
          </a:p>
          <a:p>
            <a:pPr lvl="1"/>
            <a:r>
              <a:rPr lang="en-US" sz="1400" dirty="0"/>
              <a:t>What we did next was use the initial model and pick out the important features. From our code, we see that the most important features are:</a:t>
            </a:r>
            <a:endParaRPr lang="en-US" sz="1400" dirty="0"/>
          </a:p>
          <a:p>
            <a:pPr lvl="2" fontAlgn="base"/>
            <a:r>
              <a:rPr lang="en-US" sz="1400" dirty="0"/>
              <a:t>Mortal Hope</a:t>
            </a:r>
          </a:p>
          <a:p>
            <a:pPr lvl="2" fontAlgn="base"/>
            <a:r>
              <a:rPr lang="en-US" sz="1400" dirty="0" err="1"/>
              <a:t>Atziri’s</a:t>
            </a:r>
            <a:r>
              <a:rPr lang="en-US" sz="1400" dirty="0"/>
              <a:t> Acuity</a:t>
            </a:r>
          </a:p>
          <a:p>
            <a:pPr lvl="2" fontAlgn="base"/>
            <a:r>
              <a:rPr lang="en-US" sz="1400" dirty="0"/>
              <a:t>Headhunter</a:t>
            </a:r>
          </a:p>
          <a:p>
            <a:pPr lvl="2" fontAlgn="base"/>
            <a:r>
              <a:rPr lang="en-US" sz="1400" dirty="0" err="1"/>
              <a:t>Hortal</a:t>
            </a:r>
            <a:r>
              <a:rPr lang="en-US" sz="1400" dirty="0"/>
              <a:t> Ignorance</a:t>
            </a:r>
          </a:p>
          <a:p>
            <a:pPr lvl="2" fontAlgn="base"/>
            <a:r>
              <a:rPr lang="en-US" sz="1400" dirty="0"/>
              <a:t>The Doctor</a:t>
            </a:r>
          </a:p>
          <a:p>
            <a:pPr lvl="2" fontAlgn="base"/>
            <a:r>
              <a:rPr lang="en-US" sz="1400" dirty="0"/>
              <a:t>The Fiend</a:t>
            </a:r>
          </a:p>
          <a:p>
            <a:pPr lvl="2" fontAlgn="base"/>
            <a:r>
              <a:rPr lang="en-US" sz="1400" dirty="0"/>
              <a:t>Emperor’s Mastery</a:t>
            </a:r>
          </a:p>
          <a:p>
            <a:pPr lvl="2" fontAlgn="base"/>
            <a:r>
              <a:rPr lang="en-US" sz="1400" dirty="0"/>
              <a:t>The </a:t>
            </a:r>
            <a:r>
              <a:rPr lang="en-US" sz="1400" dirty="0" smtClean="0"/>
              <a:t>Retch</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41</a:t>
            </a:fld>
            <a:endParaRPr/>
          </a:p>
        </p:txBody>
      </p:sp>
    </p:spTree>
    <p:extLst>
      <p:ext uri="{BB962C8B-B14F-4D97-AF65-F5344CB8AC3E}">
        <p14:creationId xmlns:p14="http://schemas.microsoft.com/office/powerpoint/2010/main" val="3346264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u="sng" dirty="0"/>
              <a:t>Random Forest Regression</a:t>
            </a:r>
            <a:endParaRPr lang="en-US" sz="1400" dirty="0"/>
          </a:p>
          <a:p>
            <a:pPr lvl="1"/>
            <a:r>
              <a:rPr lang="en-US" sz="1400" dirty="0"/>
              <a:t>What we did next was use the initial model and pick out the important features. From our code, we see that the most important features are:</a:t>
            </a:r>
            <a:endParaRPr lang="en-US" sz="1400" dirty="0"/>
          </a:p>
          <a:p>
            <a:pPr lvl="2" fontAlgn="base"/>
            <a:r>
              <a:rPr lang="en-US" sz="1400" dirty="0"/>
              <a:t>Mortal Hope</a:t>
            </a:r>
          </a:p>
          <a:p>
            <a:pPr lvl="2" fontAlgn="base"/>
            <a:r>
              <a:rPr lang="en-US" sz="1400" dirty="0" err="1"/>
              <a:t>Atziri’s</a:t>
            </a:r>
            <a:r>
              <a:rPr lang="en-US" sz="1400" dirty="0"/>
              <a:t> Acuity</a:t>
            </a:r>
          </a:p>
          <a:p>
            <a:pPr lvl="2" fontAlgn="base"/>
            <a:r>
              <a:rPr lang="en-US" sz="1400" dirty="0"/>
              <a:t>Headhunter</a:t>
            </a:r>
          </a:p>
          <a:p>
            <a:pPr lvl="2" fontAlgn="base"/>
            <a:r>
              <a:rPr lang="en-US" sz="1400" dirty="0" err="1"/>
              <a:t>Hortal</a:t>
            </a:r>
            <a:r>
              <a:rPr lang="en-US" sz="1400" dirty="0"/>
              <a:t> Ignorance</a:t>
            </a:r>
          </a:p>
          <a:p>
            <a:pPr lvl="2" fontAlgn="base"/>
            <a:r>
              <a:rPr lang="en-US" sz="1400" dirty="0"/>
              <a:t>The Doctor</a:t>
            </a:r>
          </a:p>
          <a:p>
            <a:pPr lvl="2" fontAlgn="base"/>
            <a:r>
              <a:rPr lang="en-US" sz="1400" dirty="0"/>
              <a:t>The Fiend</a:t>
            </a:r>
          </a:p>
          <a:p>
            <a:pPr lvl="2" fontAlgn="base"/>
            <a:r>
              <a:rPr lang="en-US" sz="1400" dirty="0"/>
              <a:t>Emperor’s Mastery</a:t>
            </a:r>
          </a:p>
          <a:p>
            <a:pPr lvl="2" fontAlgn="base"/>
            <a:r>
              <a:rPr lang="en-US" sz="1400" dirty="0"/>
              <a:t>The </a:t>
            </a:r>
            <a:r>
              <a:rPr lang="en-US" sz="1400" dirty="0" smtClean="0"/>
              <a:t>Retch</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42</a:t>
            </a:fld>
            <a:endParaRPr/>
          </a:p>
        </p:txBody>
      </p:sp>
    </p:spTree>
    <p:extLst>
      <p:ext uri="{BB962C8B-B14F-4D97-AF65-F5344CB8AC3E}">
        <p14:creationId xmlns:p14="http://schemas.microsoft.com/office/powerpoint/2010/main" val="1335513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u="sng" dirty="0" smtClean="0"/>
              <a:t>K-Means Clustering</a:t>
            </a:r>
            <a:endParaRPr lang="en-US" sz="1400" dirty="0"/>
          </a:p>
          <a:p>
            <a:pPr lvl="1"/>
            <a:r>
              <a:rPr lang="en-US" sz="1400" dirty="0" smtClean="0"/>
              <a:t>We first figure out our parameter optimization by using the elbow curve vs inertia as given here (with the optimal number of clusters as </a:t>
            </a:r>
            <a:r>
              <a:rPr lang="en-US" sz="1400" dirty="0" err="1" smtClean="0"/>
              <a:t>n_cluster</a:t>
            </a:r>
            <a:r>
              <a:rPr lang="en-US" sz="1400" dirty="0" smtClean="0"/>
              <a:t> = 6):</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43</a:t>
            </a:fld>
            <a:endParaRPr/>
          </a:p>
        </p:txBody>
      </p:sp>
      <p:pic>
        <p:nvPicPr>
          <p:cNvPr id="1026" name="Picture 2" descr="https://lh5.googleusercontent.com/hz1MZr-Wa-1vwcKHdVNOnfhpwreEb93sP1Ea4XDGVtOi-nhzPdftZDnc8HYgSgIpnZIQhgNOBPXyXOpqOPAC301DOUfhn9UoDRLnb0S_pq1XD5p_wGpSdNb6JugE-nW5vGTA1PC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18" y="2079521"/>
            <a:ext cx="594360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7805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u="sng" dirty="0" smtClean="0"/>
              <a:t>K-Means Clustering</a:t>
            </a:r>
            <a:endParaRPr lang="en-US" sz="1400" dirty="0"/>
          </a:p>
          <a:p>
            <a:pPr lvl="1"/>
            <a:r>
              <a:rPr lang="en-US" sz="1400" dirty="0" smtClean="0"/>
              <a:t>Hierarchical clustering map:</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44</a:t>
            </a:fld>
            <a:endParaRPr/>
          </a:p>
        </p:txBody>
      </p:sp>
      <p:pic>
        <p:nvPicPr>
          <p:cNvPr id="5122" name="Picture 2" descr="https://lh4.googleusercontent.com/tTp0L2BGuPRdytOSYCwHN4o3jT3WMGYj_9huoE0-7aL4Ph6XEJJ9oMITtBRlQ9Hi5B6HJSXgO6lrdbqrxmHnpiNU1H8jpumzfUpiSDXhIhH7HnCCl4VSJW29rcyE4HFXOvO1UbI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82" y="1578181"/>
            <a:ext cx="4220817" cy="3240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313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400" u="sng" dirty="0" smtClean="0"/>
              <a:t>Forecasting with ARIMA</a:t>
            </a:r>
            <a:r>
              <a:rPr lang="en-US" sz="1400" dirty="0" smtClean="0"/>
              <a:t>:</a:t>
            </a:r>
            <a:endParaRPr lang="en-US" sz="1400" dirty="0"/>
          </a:p>
          <a:p>
            <a:pPr lvl="1"/>
            <a:r>
              <a:rPr lang="en-US" sz="1400" dirty="0"/>
              <a:t>Finally, I attempt to make a forecasted model of exalt prices using the </a:t>
            </a:r>
            <a:r>
              <a:rPr lang="en-US" sz="1400" dirty="0" err="1"/>
              <a:t>statsmodel</a:t>
            </a:r>
            <a:r>
              <a:rPr lang="en-US" sz="1400" dirty="0"/>
              <a:t> library. To do this, I have to figure out the parameters that best fit our model:</a:t>
            </a:r>
            <a:endParaRPr lang="en-US" sz="1400" dirty="0"/>
          </a:p>
          <a:p>
            <a:pPr lvl="1" fontAlgn="base"/>
            <a:r>
              <a:rPr lang="en-US" sz="1400" b="1" dirty="0"/>
              <a:t>p: </a:t>
            </a:r>
            <a:r>
              <a:rPr lang="en-US" sz="1400" dirty="0"/>
              <a:t>The lag order</a:t>
            </a:r>
            <a:endParaRPr lang="en-US" sz="1400" b="1" dirty="0"/>
          </a:p>
          <a:p>
            <a:pPr lvl="1" fontAlgn="base"/>
            <a:r>
              <a:rPr lang="en-US" sz="1400" b="1" dirty="0"/>
              <a:t>d</a:t>
            </a:r>
            <a:r>
              <a:rPr lang="en-US" sz="1400" dirty="0"/>
              <a:t>: The degree of differencing</a:t>
            </a:r>
          </a:p>
          <a:p>
            <a:pPr lvl="1" fontAlgn="base"/>
            <a:r>
              <a:rPr lang="en-US" sz="1400" b="1" dirty="0"/>
              <a:t>q</a:t>
            </a:r>
            <a:r>
              <a:rPr lang="en-US" sz="1400" dirty="0"/>
              <a:t>: The order of moving average</a:t>
            </a:r>
          </a:p>
          <a:p>
            <a:pPr lvl="1"/>
            <a:r>
              <a:rPr lang="en-US" sz="1400" dirty="0"/>
              <a:t>I do this by initializing my </a:t>
            </a:r>
            <a:r>
              <a:rPr lang="en-US" sz="1400" b="1" dirty="0"/>
              <a:t>p</a:t>
            </a:r>
            <a:r>
              <a:rPr lang="en-US" sz="1400" dirty="0"/>
              <a:t> and </a:t>
            </a:r>
            <a:r>
              <a:rPr lang="en-US" sz="1400" b="1" dirty="0"/>
              <a:t>d</a:t>
            </a:r>
            <a:r>
              <a:rPr lang="en-US" sz="1400" dirty="0"/>
              <a:t> to test values of 0 and 1, and my value of </a:t>
            </a:r>
            <a:r>
              <a:rPr lang="en-US" sz="1400" b="1" dirty="0"/>
              <a:t>q</a:t>
            </a:r>
            <a:r>
              <a:rPr lang="en-US" sz="1400" dirty="0"/>
              <a:t> to test values of 2 and 3. Then, using </a:t>
            </a:r>
            <a:r>
              <a:rPr lang="en-US" sz="1400" dirty="0" err="1"/>
              <a:t>itertools</a:t>
            </a:r>
            <a:r>
              <a:rPr lang="en-US" sz="1400" dirty="0"/>
              <a:t> I can iterate over all parameter iterations and evaluating the AIC scores for each model. Doing this, I see the values that gives me the lowest AIC scores are </a:t>
            </a:r>
            <a:r>
              <a:rPr lang="en-US" sz="1400" b="1" dirty="0"/>
              <a:t>p = </a:t>
            </a:r>
            <a:r>
              <a:rPr lang="en-US" sz="1400" dirty="0"/>
              <a:t>0, </a:t>
            </a:r>
            <a:r>
              <a:rPr lang="en-US" sz="1400" b="1" dirty="0"/>
              <a:t>d</a:t>
            </a:r>
            <a:r>
              <a:rPr lang="en-US" sz="1400" dirty="0"/>
              <a:t> = 1, and </a:t>
            </a:r>
            <a:r>
              <a:rPr lang="en-US" sz="1400" b="1" dirty="0"/>
              <a:t>q = </a:t>
            </a:r>
            <a:r>
              <a:rPr lang="en-US" sz="1400" dirty="0"/>
              <a:t>2. </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45</a:t>
            </a:fld>
            <a:endParaRPr/>
          </a:p>
        </p:txBody>
      </p:sp>
    </p:spTree>
    <p:extLst>
      <p:ext uri="{BB962C8B-B14F-4D97-AF65-F5344CB8AC3E}">
        <p14:creationId xmlns:p14="http://schemas.microsoft.com/office/powerpoint/2010/main" val="3804841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3547398" cy="3098400"/>
          </a:xfrm>
          <a:prstGeom prst="rect">
            <a:avLst/>
          </a:prstGeom>
        </p:spPr>
        <p:txBody>
          <a:bodyPr spcFirstLastPara="1" wrap="square" lIns="91425" tIns="91425" rIns="91425" bIns="91425" anchor="t" anchorCtr="0">
            <a:noAutofit/>
          </a:bodyPr>
          <a:lstStyle/>
          <a:p>
            <a:r>
              <a:rPr lang="en-US" sz="1400" u="sng" dirty="0"/>
              <a:t>Forecasting with </a:t>
            </a:r>
            <a:r>
              <a:rPr lang="en-US" sz="1400" u="sng" dirty="0" smtClean="0"/>
              <a:t>ARIMA:</a:t>
            </a:r>
          </a:p>
          <a:p>
            <a:pPr lvl="1"/>
            <a:r>
              <a:rPr lang="en-US" sz="1400" dirty="0" smtClean="0"/>
              <a:t>Plotting </a:t>
            </a:r>
            <a:r>
              <a:rPr lang="en-US" sz="1400" dirty="0"/>
              <a:t>the diagnostics to see if I have any major outliers found in the residual plot, the estimated density plot and the Q-Q </a:t>
            </a:r>
            <a:r>
              <a:rPr lang="en-US" sz="1400" dirty="0" smtClean="0"/>
              <a:t>plot:</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46</a:t>
            </a:fld>
            <a:endParaRPr/>
          </a:p>
        </p:txBody>
      </p:sp>
      <p:sp>
        <p:nvSpPr>
          <p:cNvPr id="2" name="AutoShape 2" descr="data:image/png;base64,iVBORw0KGgoAAAANSUhEUgAAA30AAANtCAYAAAAkXBIiAAAABHNCSVQICAgIfAhkiAAAAAlwSFlzAAALEgAACxIB0t1+/AAAADl0RVh0U29mdHdhcmUAbWF0cGxvdGxpYiB2ZXJzaW9uIDIuMi4yLCBodHRwOi8vbWF0cGxvdGxpYi5vcmcvhp/UCwAAIABJREFUeJzs3Xl4U2X2B/DvzZ42LVAom6gsyiKKIKLsCuPIruO4oQyoKKIjOG6IIo6K4jDKT1zQUZlxZhzFDRV1HFFGRmdYBBdUUJBF9qUtLV3SrPfe9/dHcm+TNmmTNkvTfD/P4/PYJL15bxrae3LOe44khBAgIiIiIiKiFsmQ7gUQERERERFR8jDoIyIiIiIiasEY9BEREREREbVgDPqIiIiIiIhaMAZ9RERERERELRiDPiIiIiIiohaMQR9lvG+//RZTp07FpEmTMHHiRNxwww3YuXOnfv/06dNRVlaWsOebOXMm3nnnnSYd4y9/+QvuueceAMB9992H9evXJ2JpYcdNtKeeegorV66sc3tZWRl69erVpGP36tUroT8jIqLmJNLvuHfeeQczZ84EEP33a6ilS5fi3//+d9LWmExTp07FqlWr0vb8odcBM2bMwK5duxJy3O+//x6///3v4/6+BQsW4JlnnknY4+L12muv4cUXXwQAvPXWW3j11VcT/hzU/JjSvQCipvD5fJg5cyZeeukl9O3bFwDw3nvvYcaMGfj0009hNBqxbt26NK+yfgsXLkz3EmLyu9/9Lt1LICJqkWL5/bpx40accsopKVhNyxN6HbBs2bKEHXfXrl0oKipK2PFS5aqrrtL//+uvv8app56axtVQqjDoo4zmdrtRVVUFl8ul33bRRRfB4XBAURTMnz8fAHDNNdfgxRdfxPbt2/HCCy/A5/OhrKwMv/rVr3Dbbbdh48aNWLJkCU488UTs3LkTsizjoYcewsCBA1FUVIR77rkHxcXF6Ny5M0pLS/XnWrFiBd544w34/X5UVFRgxowZuPrqq/HOO+9gxYoVcLvdcDgceOmll/DII49g/fr1aNu2Ldq2bYu8vDwAgU9Ap0yZAqPRiKVLl+rH3r9/Py644AI8/vjj+Oabb7B48WK43W4YDAbMmjULo0aNgt/vj3rcULXX849//ANvvfUWXnvtNaiqitatW+P+++9Hjx498NVXX2HRokVQVRVAILM5ZswY3HPPPTj11FNx/fXX45NPPsGSJUtgt9tx+umnhz3Pxx9/jBdeeKHO13v27MGCBQtQXV2NkpIS9O7dG08++SSsVmsC3xFERJkn9Pfr008/jdWrV8NsNqNNmzb4wx/+gNWrV2Pr1q147LHHYDQaMXjwYDz00EPYvn07JEnCiBEjcMcdd8BkMuHzzz/H4sWLYTAY0KdPH6xfvx7Lly/Hpk2bwv4OvPDCC3jwwQexb98+lJeXIzc3F4sXL0b37t0xdepU9O3bF99++y3KyspwxRVX4NixY9i0aRPcbjeefPLJOhUe77zzDlatWgVVVXH48GF06NABixYtQocOHfTHHDx4EJMmTcLmzZvrfF1SUoK5c+fi+PHjAIDzzjsPt912W53Xavfu3Vi4cCHKy8uhKAqmTp2Kyy67DNXV1bj33nuxb98+GAwG9O3bFwsWLMB9990HoOY6YMqUKXjqqafgcrnwxBNPoFOnTtizZw/sdjtuvPFG/OMf/8CePXtw4YUXYt68eVBVFY8++ii+++47VFdXQwiBRx55BJ07d8bTTz+Nqqoq3HvvvfjDH/6ANWvW4E9/+hP8fj9sNhvmzp2LAQMGwOl04r777sP27dvRvn17GI1GDBw4sM651fe4oqIiLFiwAEeOHIHf78eECRNw00034eDBg7j22mtx3nnn4bvvvkNlZSXmzJmDX/7yl9i9ezfuu+8++Hw+CCFw2WWXYcqUKXjmmWdw/PhxDBkyBGvWrMG6detgs9nw8ssv4/e//z2GDRsGIFCJ1LNnT1xzzTUJeJdT2gmiDPfSSy+Jfv36idGjR4u77rpLvPXWW8Llcun39+zZU5SWlgpVVcVvfvMbsWfPHiGEEEePHhV9+vQRpaWl4osvvhB9+vQRP/74oxBCiL/85S9iypQpQgghfvvb34olS5YIIYTYu3ev6N+/v3j77beF0+kUV1xxhSgrKxNCCLF582bRv39/IYQQb7/9thg0aJCoqqoSQgjxt7/9TUybNk14vV5RXV0tLrnkEjF37lwhhBC/+c1vxEcffRR2Tp9++qm44IILRElJiSgvLxcXXnihOHDggL7ukSNHikOHDtV73FC117Nx40Zx9dVX66/T//73PzF27FghhBDTpk0T//znP4UQQmzbtk08+OCDQggh5s6dK/785z+LkpISMXDgQLFz504hhBDPP/+86Nmzp/48N954Y9jzal8vWrRIrFy5UgghhM/nExMnThSrVq0K+xkREbVEPXv2FBMnThQXXXSR/t95552n/37Ufr8ePnxYnHXWWcLr9QohAn+LVq9eLYQI/1tx9913i4cfflioqiq8Xq+YPn26eOGFF0RZWZk455xzxLZt24QQQrzzzjuiZ8+e4sCBA3X+Dnz00Ufi4Ycf1td4//33iwULFujPNWvWLCGEEN9++63o2bOn+PTTT4UQQixcuFDMnz+/zjm+/fbbon///uLnn38WQgjx+OOPi9mzZ4et/cCBA/rfSSFE2NdLly4V999/vxBCiOrqanHbbbeJysrKsOfw+/1i/PjxYuvWrUIIISorK8W4cePE5s2bxbvvviumT58uhBBClmVx3333ib179+qvv/Y3ZtSoUeL777/X/+7/8MMPQgghrr/+enHllVcKr9crSktLRd++fcXRo0fFN998I2bPni0URRFCCPHCCy+ImTNn6ues/Qz37NkjJk6cqF8T7NixQwwbNkxUV1eLhQsXirvvvluoqipKS0vFyJEjxdNPP13nNazvcVOnTtV/Bh6PR0ydOlV8+OGH4sCBA6Jnz55izZo1QgghVq1aJc4//3whhBD33nuveOGFF4QQQhQXF4vbbrtNKIoinn76afHQQw8JIWree0II8de//lXceuutQgghqqqqxODBg0VFRUWddVJmYqaPMt51112Hyy+/HF9++SW+/PJLLFu2DMuWLcOKFSvCsl6SJOH555/HZ599hn/+85/YvXs3hBBwu90AgM6dO6NPnz4AgNNOOw3vvvsuAGD9+vWYO3cuAODkk0/GueeeCwDIzc3F888/j88//xx79+7F9u3bwzKOvXr1gsPhAABs2LABEydOhMVigcViwaRJk/DTTz9FPJ9vv/0WDz74IP7617+iXbt2+Pzzz1FSUoJbbrkl7Fx++umnuI4bup7PPvsM+/btw+TJk/X7KysrUV5ejnHjxmHBggVYs2YNhg4dijvuuCPsOF9//TV69uyplxldeeWVeOKJJ+r9GQHAnDlzsG7dOixbtgx79+5FcXFx2OtFRNSS/f3vf0dBQYH+tVYJEapDhw7o3bs3LrnkEowcORIjR47EkCFD6hzrv//9L1577TVIkgSLxYLJkyfj73//O7p164YePXqgd+/eAIBLLrkEjzzyiP59oX8Hxo4dixNPPBH/+Mc/sG/fPmzatAkDBgzQH/vLX/4SAHDiiScCAEaMGAEAOOmkk7Bp06aI5zhs2DB069YNAHDFFVfg4osvjvn1GTFiBG688UYcOXIEQ4cOxZ133lmncmXv3r3Yv38/5s2bp9/m8Xjw448/YsSIEViyZAmmTp2KoUOH4pprrsHJJ59c73N26dIFp512mn5eeXl5sFgsKCgoQG5uLioqKjBgwAC0atUKr7/+Og4cOICNGzciNze3zrHWrVuH4uJiXHvttfptkiRh//792LBhA+bNmwdJklBQUKC/trVFe5zL5cKXX36JiooKPPXUU/pt27dvR79+/WA2m3HeeecBCFy/lJeXAwj8DOfOnYvvv/8eQ4YMwfz582EwRG/n8etf/xrPPvssysrKsGrVKpx//vnIz8+v9zWkzMGgjzLa119/jc2bN+OGG27AqFGjMGrUKNxxxx2YOHEi1q1bh7Fjx+qPdblcuOSSS3DBBRfg7LPPxqWXXop///vfEEIAAGw2m/5YSZL020P/HwBMpsA/m6NHj+LKK6/EFVdcgYEDB2Ls2LH4z3/+oz8uJycn6rqNRmPE2/fs2YPZs2dj8eLF6NGjBwBAURT06NEDb731lv64oqIiFBQU4I033ojpuLXXo6oqLr74YsyZM0f/uri4GK1atcLkyZMxatQorFu3Dv/73/+wdOnSOhvwI70eQN3Xyu/36/9/xx13QFEUjBs3Dueffz6OHDkS9lgiomxnMBjwyiuvYMuWLdiwYQMeffRRjBgxAnfffXfY41RVhSRJYV/Lsgyj0Vjn92roRX7o34Hly5fjzTffxJQpUzBp0iS0bt0aBw8e1O+3WCxhxzGbzQ2uP/RvkKqqdf4m1fc3ol+/fvj000+xYcMGfPHFF7j88suxbNmysC0EiqIgLy8P7733nn7bsWPHkJeXB6vVitWrV2Pjxo344osvcN1112HBggUYPXp01PXWPsfQv2eazz77DAsXLsR1112HX/ziF+jevTvef//9Oo9TVRVDhgzBk08+qd925MgRtG/fHkD43836/lZHepyqqhBC4PXXX4fdbgcQaKJmtVpx/PhxmM1m/ecc+r4YNWoUPv74Y6xfvx4bNmzAs88+W28juvz8fIwdOxbvv/8+PvjgAzzwwANRH0uZh907KaMVFBTgT3/6E7766iv9tpKSEjidTvTs2RNA4JemLMvYt28fnE4nbrvtNowePRobN26Ez+fT965FM2LECD24Onz4MDZu3AgA2Lp1KwoKCvDb3/4Ww4cP1wM+RVEiHmPlypXwer3wer3417/+VecxJSUlmDFjBu6++249mwgA/fv3x759+/Dll18CALZt24YxY8agqKgopuNGMnz4cHz44YcoLi4GEOjkpdXsT548Gdu2bcOvf/1rPPzww6isrERJSYn+vYMGDcKuXbuwfft2AAj7A1JQUICdO3fC6/XC7/eHfYq9du1a3HLLLRg/fjwA4Lvvvov4WhERZavt27dj4sSJ6NGjB2bOnIlrr70WW7ZsAVDztwwI/A5/5ZVXIISAz+fDm2++iaFDh+Kss87SK08A4OOPP0ZlZWVYIKBZu3YtLrnkElx++eXo1q0b1qxZ0+TfyV988YXe2OT111/HqFGjwu7Pz8+H3+/Xu2d++OGH+n2LFy/Gc889hwsuuAD33XcfTjnllLBO3ADQrVs32Gw2Peg7cuQIJk6ciK1bt2L58uW49957MXz4cMyZMwfDhw/Hjz/+WOe1i9e6deswatQoXH311Tj99NPx73//W3+dQo87ZMgQrFu3Drt37wYAfP7557jooovg8XgwYsQIrFixAqqqoqKiAp9++mnE54r2OIfDgf79++Ovf/0rgEBlzlVXXRX1OJo777wT//rXvzBhwgQ88MADcDgc2L9/f9hjar82U6ZMwcsvvwwhBPr169eIV4yaK2b6KKN169YNzz77LJYsWYKjR4/CarUiLy8Pjz76KLp37w4gUMIydepUPPXUUzj//PMxbtw4WCwWvURx3759dT7tC/XAAw/g3nvvxbhx49CxY0e9bGbYsGFYsWIFxo4dC0mScM4556CgoAD79u2rc4zJkydj//79mDhxIlq3bh2x5OSZZ55BaWkp/v73v+PPf/4zAKB9+/ZYtmwZnn76aTz22GPwer0QQuCxxx5Dly5dYjpuJMOHD8eMGTMwffp0SJIEh8OBpUuXQpIk3HXXXXj00Ufx5JNPQpIkzJo1C126dNG/t6CgAIsXL8Zdd90Fs9mMQYMG6fcNGzYMgwYNwrhx41BYWIhzzz1XLze9/fbbccsttyAnJwcOhwODBg2q88eHiCib9e7dG+PGjcOll16KnJwc2Gw2vSHZ6NGj8cQTT8Dv92P+/Pl45JFHMGnSJPj9fowYMQI33XQTLBYLnnjiCcydOxcGgwGnn346TCaTnh0KNX36dPz+97/HihUrAAQ+YNyxY0eT1t+hQwfMmTMHJSUlOOWUU7BgwYKw+/Py8jBnzhzMmDEDBQUFYdU411xzDe655x59y0KvXr0wYcKEsO+3WCx47rnnsHDhQvz5z3+GLMv43e9+h4EDB6JPnz7YtGkTxo8fD7vdjk6dOmHq1KkAaq4DGjP+YPLkybjzzjsxadIkyLKMYcOG4ZNPPoGqqujfvz+effZZzJo1C0uXLsWCBQtwxx13QAgBk8mEP/3pT8jNzcXs2bPxwAMPYNy4cSgoKNA/lK6tvsctXrwYDz/8MCZNmgSfz4eJEyfioosuCsvO1vbb3/4W9913H9544w0YjUZccMEFGDRokP7hNQCMHDkSixYtAhBo3Na7d2+96odaFkmwvoqIiIgo4zmdTjz33HOYPXs27HY7fvjhB8ycORP/+9//Imb7Eql292bKTPv379fnKkb6sIAyFzN9RERERC2Aw+GA2WzGZZddBpPJBJPJpFdtEDXkqaeewptvvomHHnqIAV8LxEwfERERERFRC8ZGLkRERERERC0Ygz4iIiIiIqIWjEEfERERERFRC8agj4iIiIiIqAXLuO6dx49XQ1Wzp/dM27YOlJY6072MlOH5tnzZds7Zdr5AYs7ZYJDQpk1uglaUPTLpb2RL+LeR6eeQ6esHeA7NQaavH8isc2js38eMC/pUVWTMH7RE4fm2bNl2vkD2nXO2nS+QnefcHGTa38hMWms0mX4Omb5+gOfQHGT6+oGWcQ71YXknERERERFRC8agj4iIiIiIqAXLuPJOIiIiIiJqWYQQOH68BD6fB0BqSy2Liw1QVTWlz9kwCRaLDW3aFEKSpCYfjUEfERERERGlldNZAUmS0KFDF0hSaosRTSYDZLl5BX1CqCgvPwanswJ5ea2bfDyWdxIRERERUVq53U7k5bVOecDXXEmSAXl5beB2J6arKF9VIiIiIiJKK1VVYDSyCDGU0WiCqioJORaDPiIiIiIiSrtE7F1rSRL5ejCcJiIiIiIiCvrmm6/w0ksvYunSFwEALlc1brvtFpxxxpn4/PM1sNlsMJnMkGU/2rUrxE03zUbv3n0AAJddNkm/X9OzZy/Mm/dAWs5Fw6CPiIiIiIgoApfLhTvvnI0BAwbi5ptn4/PP1+Dxx59Cp06dAQDr16/FnXfOwquvvo3WrQMNV0Lvby5Y3klERERERFSL2+3GnDm/w1lnDcLNN8+O+JihQ4ejT5++WL16VYpXFx9m+oiIiIiIqNnw71gH/0//Tcqxzb1GwtxzWIOP83o9uPvu27B79y784Q+L631s9+49sG/fXv3rOXN+F1beefnlkzFhwkWNXnMiMOgjIiIiIiIKsW3bj7jhhptw8sldsWjRI3j00cfrebQEq9Wqf9UcyzsZ9BERERERUbNh7jkspmxcMp1+ej9ce+0N8Hg8uPbaq7Fy5dv41a8ujfjY3bt3YdSo0SleYXy4p4+yxmffHsL/vb453csgIiIiombOZArkxmw2G+6/fwGee+5p7Nnzc53HrV37X+zc+RNGj/5lqpcYF2b6KGscKHJi16HKdC+DiIiIiDJI376n48orr8aDD86Dz+cL27PXqlVr/N//PYOcnFz98bX39NlsNjz//EspX3coBn2UNWRFhayo6V4GERFRi5CXb4fNmvxLSY9XRlWlO+nPQ6Q566yzcdZZZ4fddv31M3H99TMb/N4VKz5I1rKahEEfZQ1ZEVBUAVUVMBikdC+HiIgoo9msJky6872kP88H/3cxqpL+LEQtG/f0UdZQ1ECWz89sHxERERFlEQZ9lDUURQAA/DKDPiIiIiLKHgz6KGto+/m4r4+IiIiIsgmDPsoasspMHxERERFlHwZ9lDUUZvqIiIiIKAsx6KOswUwfEREREWUjBn2UNbRMH7t3EhEREVF9jhw5jOHDz8aXX34Rdvtll03CkSOHoSgK5s2bA4/HA7/fj4cfvh9TplyG6dOnYN++vVGPW1JSjIsvHqN/XVxchEceeSBZp6Fj0EdZQw5275SZ6SMiIiKiBphMJvzxjwvhclXXuW/lyhU455zBsNlseOut12Gz2fHqqytw6613YuHCByMeb8OGtZg9+yaUlpbqt7Vv3wEFBQXYsGFtsk4DAIezUxaRmekjIiIiavY2HvkaG458mZRjD+k0COd2GhjTY9u1K8SgQefimWeexNy59+m3CyGwYsUbWLbsZQCBYO6GG24CAPTvfxbKy4/j6NGj6NixY9jx/vnP9/Doo49h2rTJYbePHTsBTzzxGIYMGd6UU6sXM32UNRTu6SMiIiKiOMyadRs2bdoQVuZZXe2Ew+GAw+EAABw7VoK2bdvp97dt2w4lJUV1jrVw4ePo3v2UOrd3734K9u79GZWVFUk4gwBm+ihr1HTvFGleCRERERFFc26ngTFn45ItN9eBuXPn449/XIiXX34dAPDllxtRWNhBf4wQApIkhXyXgCTFl1srLGyPw4cPIT+/VSKWXQczfZQ1tGDPLytpXgkRERERZYpzzhmsl3kGSDCZanJnhYXtcezYMf3r0tJStGtXGNdzGI2muAPFeDDoo6whM9NHRERERI2glXmWlh7DoEHn4MiRw/p9Q4YMw6pVHwIAvvvuW1gs1jr7+RpSUlKETp06J3TNoRj0Udbgnj4iIiIiagytzNPv9yM314GKinI4nU4AwKWXXgm/34ff/OYKPPXU47j//gUAgO3bf8Rdd93a4LF//nkXTjqpK/Lz85O2fu7po6xRU97JoI+IiIiIouvUqTNWrPgg7LZzzhmMtWu/AgBcfvlV+PjjD3HppVfCarVi/vyH6hyjV68+Ecs8tWNo/vnP93DVVVMTuPq6mOmjrCCE4HB2IiIiIkqISy65DF9+uREejyfqY4qLizBmzPh6j1NUdBSlpaUYOjR54xoAZvooS6hCQNvJx0wfERERETWFyWTCokVP1PuYDh06okOH+vf2dejQEQ899GgilxYRM32UFUKbt8jM9BFRGnzwwQcYP348LrzwQrz66qt17v/5558xdepUXHTRRbj++utRUZG8eU1ERJRdGPRRVlBCgj5m+ogo1YqKirBkyRIsX74cK1euxBtvvIFdu3bp9wshcPPNN2PGjBl4//330adPH7z44otpXDEREbUkDPooK8hqTaDHTB8Rpdr69esxePBgtG7dGjk5ORgzZgxWrVql3//DDz8gJycHI0eOBADcdNNNmDJlSrqWS0RELQyDPsoKzPQRUToVFxejsLCmg1v79u1RVFSkf71//360a9cO8+bNwyWXXIIHHngAOTk56VgqERG1QGzkQlkhNLvHTB8RpZqqqpAkSf9aCBH2tSzL2LRpE1555RWcccYZePLJJ7Fo0SIsWrQorudp29aRsDWnQmFhXrqX0GSZfg6Zsv761pkp51CfTD+HRKy/uNgAk6kmH2XPscJmTXyo4vHKcLu8dW4PfW4AOHz4MH772xlYufLDsNsHDz4Ljz22BNu3/4gbb7w54nP88MNW/Oc/n2LWrN81eb0GgyEhry+DPsoK2mB2gJk+Ikq9jh074quvauYylZSUoH379vrXhYWFOPnkk3HGGWcAACZOnIhbb214oG9tpaVOqCG/75qzwsI8lJRUpXsZTZLp59DU9acyUIm2zkz/GQCZfw6JWr+qqpBDrtFsVhMm3flek49b2wf/dzGqKt1ht5lMhrDnBqCP+qp9OwAMHToCQ4eOiHgfAOzevRulpaVR74+Hqqphr6/BIDXqAz6Wd1JWCM3ucU4fEaXa0KFDsWHDBpSVlcHtduOTTz7R9+8BwIABA1BWVobt27cDANasWYO+ffuma7lERFSPf/3rAyxc+CAAYOnSJ3HNNVfhuuuuxksvvYiqqir8+c/PY+3a/+Lvf/9Lehcagpk+ygqhe/oS8akLEVE8OnTogNtvvx3Tpk2D3+/HZZddhn79+mHGjBm49dZbccYZZ+DZZ5/F/Pnz4Xa70bFjRzz22GPpXjYRUVY7dqwE1157ddT7jx49gi++WI9XXnkTHo8Hjz76ECwWC2644SZs3vw1rrnm+hSutn4M+igrMNNHROk2adIkTJo0Key2ZcuW6f9/5plnYsWKFaleFhERRdGuXSH+9rflYbcNH3522P1WqxU33zwdQ4eOwM03z4bVak31MmPC8k7KCtqePovZwD19RERERNRkJpMJL774N9xww82oqKjATTddh/3796V7WRGlJehbunQpJkyYgAkTJrB8hVJCy/TZLCbISmY0OSAiIiKi5mvHju2YNetGnHnmAMyadRu6du2O/fv3wWg0QlGUdC8vTMqDvvXr12Pt2rV49913sXLlSvzwww9YvXp1qpdBWUYL9OwWI/xy8/pHSERERESZp2fP3jj99H6YNu1KTJ8+BV27dsPgwUPRp09f/PDDFvzpT8+ke4m6lO/pKywsxD333AOLxQIA6NGjBw4fPpzqZVCWUUIyfZUuX5pXQ0RERET18XhlfPB/FyfluLHo1KkzVqz4oM7ta9cGxu+MHx/Yo33LLb/DLbeEz+M76aST8cYbK5u40sRKedB36qmn6v+/d+9efPTRR3jttddSvQzKMnJwT5/NYkRpJff0ERERETVnVZVuZO70wuYnbd07d+7ciZkzZ+Luu+9G165dY/6+xgwjzHSpHH7aHCTjfHMOVAAA8vOs2FdU1axe0+a0llTJtnPOtvMFsvOciYiImqu0BH1ff/01br31VsybNw8TJkyI63tLS51Q1expxFFYmIeSkuz5nCNZ53v8uAsAYATgl9Vm85pm288XyL5zzrbzBRJzzgaDlJUf8hERESVDyoO+I0eO4JZbbsGSJUswZMiQVD89ZSlZ1fb0GaGoAqoqYDBIaV4VEREREWmEEJAkXp9phEhcoivlQd9f/vIXeL1eLFq0SL9t8uTJuOqqq1K9FMoiSrB7p80aeMv7FRVWgzGdSyIiIiKiIJPJgurqSuTm5jPwQyDgq66uhMlkScjxUh70zZ8/H/Pnz0/101KWq+neGQj0/LIKq5lBHxEREVFz0KZNIY4fL4HTWZ7y5zYYDFDV5tfoz2SyoE3421opAAAgAElEQVSbwsQcKyFHIWrmarp3Bt7y2rB2IiIiIko/o9GEdu06peW5s2H/fcqHsxOlgxbk2UMyfURERERE2YBBH2UFWRGQJMASLOlkpo+IiIiIsgWDPsoKiqrCaDDAbAq85ZnpIyIiIqJswaCPsoKiCJiMEkzGYNDHTB8RERERZQkGfZQVZEWFyViT6ZOZ6SMiIiKiLMGgj7KCrAgYjRLMzPQRERERUZZh0EdZQVFUmAwS9/QRERERUdZh0EdZQVEFjEYDTEYJQCDzR0RERESUDRj0UVaovafPLytpXhERERERUWow6KOsICsCJkNN905m+oiIiIgoWzDoo6wgqyqMRs7pIyIiIqLsw6CPsoIS7N6pz+lj0EdEREREWYJBH2WFOt07ObKBiIiIiLKEKd0LINIUlbngVgTswQ6biSSrAjlmI4wGCRKY6SMiIiKi7MFMHzUbr67egftfWJ+UgEzr3ilJgWyfzEwfEREREWUJBn3UbFRW+1BW6cX6rUcSfmxFETAaAhlEk9HATB8RERERZQ0GfdRsVHv8AICPNu6HqiZ2pIKsBhq5AGCmj4iIiIiyCoM+ajacHhmd2uai+LgbX/1UnNBjK8HyTiAQ9DHTR0RERETZgkEfNQuyosLrUzBqYBd0LMjBvzbsgxCJy/YF9vTVlHcy00dERERE2YJBHzULLo8MAMjPtWDc4JOwv9iJrXvKEnZ8WREwMtNHRERERFmIQR8ljccnw+tXYnqstp/PkWPBkL4d0SbPin9t2JewtShqrUYuzPQRERERUZZg0EdJ8+w7W/DKxz/F9NhqdyDTl5djgclowJhzTsJPB8qx61BFQtZSe0+fzEwfEREREWUJBn2UNMXlbhQdd8f0WKee6TMDAM47szMcdnPCsn2yIvQ9fWaj1Cwyfdv2luH6havhdPvTvRQiIiIiasEY9FHSuL0KqmIMaKrd4UGf1WLEBQO74Ntdx3CwxNmkdahCQBUCJoOW6TOmfU+fEAJvfbYbxWUuHKuILTAmIiIiImoMBn2UFEIIuL2yHsw1pNpTU96pGT2wC6xmIz76omnZPkUJdAE16t07JchKYucAxmvLz6XYe7QKAOD1xbbvkYiIiIioMRj0UVL4ZBWKKlDt9sc0aN3l8UMCkGMz67c57Gac178zNv5YjJLyxmfDtPEMRkNo9870BVpCCLy/bq/eWMbNoI+IiIiIkohBHyWF2xvI3AkAruD/16faLSPHZtIDIc2Yc06CJAEfb9rf6LUowaAzfE5f+jJ9P+wpw8+HKzH6rC4AmOkjIiIiouRi0EdJ4Q4J9GJpVFLt8SM3JMunaZNnxRnd2+Kn/eWNXouW6TM1gzl9Qgi8t24PCvKt+MXZwaAvxrEWRERERESNwaCPkiI0u+d0NRz0OT1+5NpNEe/LtZvg8TWcLYymprwzZE5fmoK+H/cex+5DlZgw+GQ4bIHz9TDTR0RERERJFPkqm6iJ4s70ueWw/XyhbGZTkwKjmvLOkDl9aRjZoGX52uRZMbxfZ0jBStamBLRERERERA1hpo+Swu2tCdKq3L4GHx8o74z8GYTNamxS0CfX6t5pNhqgqCKmBjOJtG3fcew6WIHxg0+G2WSAyWiA2WTgnj5KOFlR8dP+4+leBhERETUTDPooKVyemuxetbvhTJbLIyPXHjnTZzUboaii0SWZSoQ9fQBSOqBdCIH31+5Ba4cFI8/spN9ut5rg4Z4+SrDNO4/hj8s3cwYkERERAWDQR0kST6ZPFSJqIxcAsFmMABrf8ETL9IV27wSQ0n19P+0vxw49y2fUb7dZTcz0UcJp5dWxfOBCRERELR+DPkoKl1eGBCA/19LggHaPV4YQ0Bub1GYNBn2eGEY/RKKodef0AUjpvr731+1BK4cF5/XvHHa73dK00lWiSLTsNveLEhEREcCgj5LE7ZVhs5qQl2NGVQPdO52ewIVptPJOuyXY5TJBmT69vDNFmb5dhyqwfX85xp0bnuUDtEwfL8wpsbT3PD9QICIiIoBBHyWJ2ysjx2pEnt3cYKZPuz+noUxfIy9gtayHMVjWqZV3pirTt+9oFQDg3D7t69zHPX2UDHIwu80ZkM3PBx98gPHjx+PCCy/Eq6++Wuf+pUuXYtSoUbj44otx8cUXR3wMERFRvDiygZLC7ZVht5qQazfjSKmr3sdWB5u+NLinr5FBX7ozfdrICkdO3fOzW004drz+14coXsz0NU9FRUVYsmQJ3nnnHVgsFkyePBnnnnsuTjnlFP0xW7duxRNPPIEBAwakcaVERNTSMNNHSaEFfQ67GU5X/Y1cXA2Ud9q08s5GlkHWDGcPz/Slqnun0xUYR6E9fygb9/RREtTs6eN7qzlZv349Bg8ejNatWyMnJwdjxozBqlWrwh6zdetWvPDCC5g0aRIWLFgAr9ebptUSEVFLwqCPksLllZGjBX1uGUJEn4mnlXc22MilseWdauRMn5yiTF+V2wdHtIDW2rTB80SRaO95NnJpXoqLi1FYWKh/3b59exQVFelfV1dXo0+fPpgzZw7effddVFZW4rnnnkvHUomIqIVheSclhdsro3O7XDjsZqhCBPb4RSnf1Bq5RLvf1sSgT661p8+c6kyf2x816MuxmrjvihJOe89zHEjzoqoqJEnSvxZChH2dm5uLZcuW6V9Pnz4d8+bNw+233x7zc7Rt60jMYlOksDAv3Utoskw/h0xZf33rzJRzqE+mn0Omrx9oGedQHwZ9lBRur6KXdwKBwCdaUFft9sNqNuoZuNpsZi3oa+zIhmCmz5CmPX0uP9rkWSPeZ7Oa4JdVKKoasfyTqDH0PX38QKFZ6dixI7766iv965KSErRvX9Pg6fDhw1i/fj0uu+wyAIGg0GSK7890aakTqhq9sqI5KSzMQ0lJVbqX0SSZfg5NXX8qL5KjrTPTfwZA5p9Dpq8fyKxzMBikRn3Ax6tMSjihZfZCgr6qejp4Vnv8UTt3AoEgzSBJTRjOXrt7pxS8PTUXRk6PP2ITF6Bmv6LXl7qZgdH4ZRWPv7YZe45Upnsp1ET6nj4vg77mZOjQodiwYQPKysrgdrvxySefYOTIkfr9NpsNjz/+OA4cOAAhBF599VX88pe/TOOKiYiopWDQRwnnk1Uoqghk+oLBTn1jG1weOWrnTgCQJAlWi7HRF7BK1O6dqbkgdrr8yLNbIt5ntzYti5lIZVUebNt3HNv3HU/3UqiJtA80WDrcvHTo0AG33347pk2bhl/96leYOHEi+vXrhxkzZmDLli0oKCjAggULcPPNN2Ps2LEQQuC6665L97KJiKgFYHknJZzWjbN2eWc01W4/HPb634o2i7Hxw9mDM8tMhtpz+pKf6fP6FfhkFblRzs9uNemPSzctqK6orr/bKjV/ijanrxl8mEDhJk2ahEmTJoXdFrqPb8yYMRgzZkyql0VERC0cM32UcG6vFvQFhrMDgWxXNNUNZPqApo020II7Yxrm9GnnnZcTOdNns2rjKNIf9Gk/NwZ9mY9z+oiIiCgUgz5KOC14yLGaYLeaYJAkOD3Rgz6nxx81E6axWYyN7kSo6HP6AkGfPqcvFUGfNo4iSvdOu76nL/0X53rQ5+RcsEyn7WNlIxciIiICGPRREtRk+kyQJAm5dlPUTJ8QAtXuhjN9VrOxSd07jQZJb42uZ/pSMLKhoaDPZm3aOIpEcvuY6Wsp9Dl9bORCREREYNBHSeAKCfoABAe0Rw76fLIKWVHr7d4JBLpcNjYbJiuqnt0DAhk/CanJ9FW5AwFUXpTundpr5PGnf++VOxggVDLoy3j6nD5m+oiIiAgM+igJQss7gfqDPq3pS26UTJjGZm3anj6tcycQ6AZqNhn0C+Nk0jKc0c5Pb+TSHDJ9wZ9btUdO2QxDSg7u6SMiIqJQDPoo4bSMUSyZPm2Ug6OhRi7mxnfvVBRVn9GnMRkNKdvTJwHIjZLJtDWnPX0h5bPM9mU2rXunrKgp+XCDiIiImjcGfZRwLq8MSQKslsB+NYfdHHU4e3WwwUu0oEhjs5gavadPVoTexEWTskyfOzB43miI/E/NZmlGe/pC9n9xX19mCx1HwhJPIiIiYtBHCef2yrBbAl07AcCRY0a12w8h6s7Fc7pjK++0Wozw+VWoavyz9RRVDSvvBFKb6XNEGdcAAEajAWaToVl0WfR4a4Lqimp28MxkSsgHGmzmQkRERAz6KOHcXlkv7QQCmT5ZEREzDjWZvobn9AGNy1oE9vSFv9VTlemrcsU2eL45lHe6vDLycwMBKjN9mU1WBLSPOZrDBwpERESUXmkL+pxOJyZOnIiDBw+mawmUJHWCPlv0Ae1a0NdQ905rE8ogZUWtU15pNqUu05dnj57pA7RxFOm/MPd4ZXRoYwcAVDoZ9GWy0I64zeEDBSIiIkqvtAR93333Ha666irs3bs3HU9PSeb2ysgJzp8DAuWdACIOaHd5ZBgNkp7Ji6Zm71v8+/oUVUQu70zRnr5oM/o0NkvjZxAmksurwGE3w2E3o5yZvoymqEIvmW4O7y0iIiJKr7QEfW+++SYeeOABtG/fPh1PT0nmilDeCUTJ9Ln9yLWZ9MHp0djMwXl2jchaBLp3RmjkkuRMnxAiuKev4f2KzaHZhscX+Lm1clhQ4eSevkymKKpeMs1MHxEREdVfU5ckCxcuTMfTUoq4PDI6t8vVv9aDvggdPJ0eucEmLkDInr5GlXcKmGqXdxqlpO918vlV+GUVeQ1m+kxhTVTSRWvA0yrXwpENGU5WBHLtjf+ghIiIiFqWtAR9TdG2rSPdS0i5wsK8dC8hLl6/goJWdn3dluCeNmE01DkXv6KidZ4t7PZI51seHOJutVvifj0kgwSb1RT2fbk5Vrgr3El9bYvLXACAju3z6n2efIcVTrc/rT9nIQTcPgUFbexQJODHPWVJXU+mvaebqvb5bvrhKD775iDunnp2TN/v9Ss4WFSFHl1ax/R4RQi0a50DoAzmWu/9VMm2nzEREVFzlnFBX2mps1Ft+zNVYWEeSkqq0r2MmAkhUO2WIQmhr1tVA50Ei0qcdc7leKUHbRxW/fZo5+sOjhAoOlaFkpLcOvfXx+2VYTEZwo6rKgo8Xjmpr+2+o5WB/5GVqM9TWJgHSQg4Xf60/py9fiXw70pRYTMacLzSg+LiygbLbhsj097TTRXpfN9c/RN+OlCOKb84BRZz/ftZAeDTrw/i9U934pnbRsBmafjXtiyr0Cqaj5W5Uv56J+JnbDBIWfkhHxERUTJwZAMllM+vQhUibE+fwSAhx2aKOKC92i0jp4FxDQD0C91G7+mLMJzdLye37E0rZ82EPX3uYHmpzWpCfq4FflkNG9ZOiVPp8mHHwXIAkUueIymr8kBRBbz+hvehqkIEGrnYtH8z6S8dJiIiovRi0EcJ5QoGD6FBHwA4ciyojnCB6/L69b1H9WnKnr5A987wt7rJaICsJDdjrDWuia17Z/MI+uxWI1o5tFl9bOaSDN/tOgYRfOvFGvRp7yUlho6zSvB9bTIams04ECIiIkqvtJZ3rlmzJp1PT0mgBQ85tYM+u6nOBa6sBLJJjhgyfVZz0+b01R7ZkIo5fVpms8Ggz2yErKjBdabncxjtdbVbTDCbAmuorPahU9v4SmmpYZt3HIMEQAARs9+RaP92YhkzoqiBx5iMhmaRRSYiIqL0Y6aPEsodLdNnM9cZ2aBlBWPp3mkwSLCYDY0qVZMVAWOETF+ygz6nyw8J0FvnR2MNlq6m8+I8NEPbKlfL9LGDZ6J5fDK27inDad0KAEQeYxKJFhzGkp3WHmM0Ss0ii0xERETpx6CPEipqpi/HXGc4u1buqe09aojNYmpceaeiwhRhT5+c5OHsTo8fuXYzDIYGZhA2oXQ1UTyhQZ/DCgCocDLoS7StP5dBVlScd2ZnAPGXd8YyW1IrATUZDbCZjZzTR0RERAz6KLFcIXvDQjnsdTN91Z7YM31AoAyyUY1c1LqZPrPRAEUVSe0E63T5GyztBGqCvnRmZPSfm8WIXJsJRoPETF8SfLOjBA67Gf1PbQcJQJUrttdYCw5lteGgT8v0mQwSrBYjG7kQERERgz5KrKjlnXYzfLIaVsKoZfpyYs70NS7okxURcU8fENseqcZyuv0Ndu4EavYrprO80xPs1Gm3mSBJElo5LGzkkmCyouK73aXof2o7mIwG5Njq7nONRFWF/m8llkyfFhgGyjtNLO8kIiIiBn2UWFqb/0hBH4CwDp6uYKYvlkYuABqdtYjUIEX7Opn7+qpc/pjOTc/0edOXkdFHNgTX0irX0izKO5ev3oH/fXc43ctIiO37jsPtlXFWz0IAgY62sQR9To8fWj5ajiEzLYd272QjFyIiIgKDPkowl1eGJNUEDxqHPdAcJPQiV9vjF3N5p8UU9wWsCM4sizSnD0BS9/VVe2LM9GlBXxovzt0+GVazEUZD4HVplWttFuWdG7cVYcvPpeleRkJ8s6MEVosRfbu2AQDk2c2oiqGRS2hZdDx7+owGAxu5EBEREQAGfZRgbq8MuyVQIhjKEZzFF9qiXi/vtMZW3mltxAWsomqdDFOb6RNCoMrlR15Me/qC3TvTeHHu9iqwhezDzM+1pD3oE0LA5ZFbRNCiCoHNO4/hjO5tYTYFXmeH3Rxbpi/kMbF079Te8yaj1Oh9sERERNSyMOijhHJ55DqlnUCglA0IL++s9sjIsZoa7G6paUzWomZQdWozfV6/AllR49rTl9ZMXzBY17TKtaDK5Utqo5uGeP0KFFW0iKDl50OVqKj24aye7fTbHDmxBX2h2cBY3q+yEj6nz+OTIUT6fo5ERLFqJbkw2LITBiS3uzZRNkrrcHZqedzeKEFfMOPlDAv6/Mi1x/4WbEzWQmtqYTKkNtOnleTFs6cvrZk+X/jPrZXDAiEC3SW1EQ6ppu35bAndJ7/ZUQKjQUK/7jVBn1beKYSokxkP5XTXZFxjC/pCMn0WI4QIvM8tZmMD30lElD49TYcxzbEWeQYPTvUexSvVwyCYmyBKGP5rooRye2XkWOteXGqz+EL3J1W7ZeTE2MQFAGzWwMyxeLIWcgOZvmR179TKWOPK9KW1vFMOG7PRHAa0V+tBX2Zn+oQQ+GZHCfp0bRPWqdaRY4asqA3uUw0v74x3T1/g+dKZRSYiqo8EgQtt3+PmvH+jWljxH/dpONu6B5NzN0ACqxSIEoWZPkoot1dGm7y6mSGT0QC7NbxFvcvjhyPGcQ1AYO+bKkRcWQv9Arj2nD6tvDNJmT6tjDUv2MCmPgaDBIvZkObh7Apah2T0WuUGB7SnM+gLvoaZHvTtO1qF4nI3xp57Utjtevbb5deDs0jCyztj795pDGb6gMBrmJ8T99KJiJIqR/LiN7lr0ddyCF95u+GN6sHwwQwPTBhn/x6yMOIt17npXiZRi8CgjxLK5ZVxQmFuxPscdlOt7p0y2rayxXzs0IxYrEGf1uK+TvdOY/PJ9AHB0tU0d+8M3dOX7whm+tI4tqG6hZR3frH1CCQAA05tF3a7FvRVuf1o19oe9furXH7YrSa4vXJsmT41ZE+fOf2lw0REkZxoPIbrHJ+jlcGNt6rPwVpvLwCBv9Wr3GfCDAUX2H+ADCOEuDi9iyVqARj0UUJF29MHBMY2OGt178yNp7wzZLRBfozfo4Q0tQill3cme09fjOMorBYjvGkMbtxeOax7Z015Z/oGtLuCIz1kRUSctZgpNmw5gh4ntKqzNzIvwhiTSJxuP9rkWWMO+mrv6QMY9BFRcyIwzLoDv875EpWqHU9VjsV+pV2tx0j4wH0WTJKK823bUPafVyBOv7je/c9EVD8GfZQwQgi4vUo9QZ8Zla5A5kgVIv5GLo0YYh5tT5/2dSzlco1R5fZDkhC2h6s+VrMpbWWMqhDweJWw0RlWsxF2q7FZ7OkDAtldhz3zgr5j5W78fKgCV4w6pc59WhbY2cCsPqfbhzYOCw4fq46xvLOmpFnf05fh2VIiahkkqLg6dz3Osf6MH32d8Y/q4XCJaBU/Et51nQ0TFAzfsBIWr4D17EtSul6iliTzrqKaibJKDx5b/g0qnOnLhDQ3Pr8KVYioc/ccdnPNPi2vAiEQZ6YvOM8ujjJIOaSpRaiaTF9yAi0ti2mI8VNJmzV989S8PgUCqLOvLD/Xiso0Bn0ub00wFE+g35xs3nkMAMJGNWhCyzvrU+XyIy/XAqNBirG8M/hBh0GC1ZL+JkFERJq+5oM4x/ozVrtPx4vOX9QT8GkkrHCdi7wzR8P3zXvwbv4gJeskaokY9DXSrkMV2L6/HFv3lKV7Kc2GK3hhXl+mTytlqw6W7sWaCQPQqAvY0EHVobRSwWRm+vJi3M8HBPb0xRPMJpI7+HOr/bNolWtJ754+d3imLxNt23ccndvlon2bul1UcmwmSFL4SIZInG4/HHYzjMbYgr7QTB+DPiJqToZZd6JczcG/3P0hENuHogIS2o2/CaZThsD35dvwbfk4yaskapkY9DVSefBieO/RqjSvpPlwNxj0BUoYZUXVZ7DFMsdO05j9SQ1170zenj5fzPv5AG1PX3qDPu311bTKtaS5vDMk05eBQYsQArsOVaBv97YR7zdIUuCDkHrKO/2yCo9PQZ7dDLPRENOHFEqkPX0c2UBEaVZgcKK3+RC+8J4CNc7LT8lghO38G2A6eQC8m96C6uG1F1G8GPQ1UnmwrHPv0co0r6T5aDDoy6lpXOEMXtDnxhEY2YKdCN1x7E+KvqcvyUFfMDsTq8Dg+fSUMLqDAVXtn1sg6EtnIxdZ/xw4E/ekHS1zwen2o0/XgqiPcdjN9ZZ3OvUusBYYjYbYMn1a906DQf83k4mvHxG1LIOtOwFI2OA9tVHfLxmMsAz6NaDIkHesTeziiLIAg75G0vby7S9yxnQhlg30MsF6yjuBQOMKbW9fbjxz+oLHjScjJjfUvTOJIxviCvos6Wvk4okSrLdyWOD2KmnLElV7ZLQOznyM9bVRhYAqmscw350HKwAAfbpFD/ryGsj0OfV5j2aYYy7vrJnTZzYZYJCkjMyUElHLYYCKwdZd+NF/AsrVyGOdYmEsOBHGDqfCt+0zCMFrL6J4MOhrJK280y+rOHysOs2raR5q9vRFnqGnB31uv96ZMZ5MX+icvlgpUeb0GQ0SJCQn0yeEQLXbH/OMPiBY3pmm4Er/udUq78wPjm1IVzOXao8fBfmBoM8dYyOXZ9/ZgsWvbW4WH8TsPFgOh92MEwodUR/jyLHUO7KhKtjtNrCnL9byTq15kQRJktJaOkxEBACnmw+glcGN9d6eTT6W+bRREBVFUA5vT8DKiLIHg75GKnd60SV4Mcd9fQGxNHIBgkFfIzJ9ZpMBRoPUuO6dtTJ9khTIgiQjOAjsWxT6HLZYWC1GfR5dqnmilncGAq507etzeWS0zQ90dos10D9S6sL2/eVYvnpHMpcWk10HK3Bql1b1zpWKtbwzL0fb0xdbpk8L+IDAXk1m+ogonYbaduC4koMf/Z2bfCxTt7MhWR3w/7gmASsjyh4M+hqp3OlFrxNbw241MegLariRS2imzw+LyQCzKXJWMBqbxQiPN55GLpH39AVuMyQl06fvw2rEfsV0XJxrTXUi7ekDkJYOnkIIuDwyCvK0oC+2TJ/bK8NqMeKzbw/js82HkrnEelVW+1B03I1TurSq93F5OYHyThGlJLXKFbqnT4Icw/u19iB7m8UIDxu5EFGatDVUoY/5CDZ4T4VIwGWnZLLA1Gs45L2bobrKE7BCouzAoK8RvD4Fbq+CNvlWdO2Yh71H2MwFCFxwS1LdLpCa0Llk1R45rtJOTSBrEU8jl5qmFrUlK9PXqKCvEZ1JE8XjCzRMsdbu3unQyjtT38zF41OgCoH8XAtMxtj3pLm9Mkb264zTuxfg1dU7sPNgei4ItP18p57Qut7HOexmqEJELV91hmTEzUYDZDWG8k5VhH3IYTWzvJOI0meIdScUIeGLRjZwicTS53xAKPBv/2/CjknU0jHoa4Ty4EVwq1wLunbMw4FiZ9K6QGYSt0dBjtUUtZzNbArMDasOlnfGU9qpsVlMcWUttItkYzoyfXHu6QOQloyM26vAZjXWGSSfl2OGhPSUd2rjGnJtppib3MiKCp+sItduwsyL+qJtKxuefXcryio9yV5uHbsOlcNkNODkjnn1Pq6hAe1Olx85VhNMRkNgT18M71dFUcPKmeP9oISIKFGMUDDYugs/+LugQtSdV9pYhlYdYTyhL/zbP4dQ+aEWUSwY9DVCeVUg6GudZ0XXTvlQVIFDx5xpXlX6ubxy1NJOjcNm1hu55MYxo09jjXN/khKleyeQxEyfq6bjYqzSmelze2XYLHV/bkaDAXlpmtWnDWbPsZljDlr08mKLCbk2M2b/+gx4/QqefXcL/HJqX9ddByvQrVOe3iU2mrycmo62kVS5ffqHB2ajpI9jqI+shGf6bBYTM31ElBZnmA8gz+BJSAOX2sx9zodwlsK9+9uEH5uoJWLQ1wha587WjkB5JwDsPcJ9fe5Ygj67Wd/T19jyzvhGNkTu3gkkL9NX1ZhMXxrnqbl9ctQxG61yLWnZ0+cKy/TFFujX3lN6QqEDN0w4DXuOVOHlVT9F3TeXaD6/gr1HqxrczwcADnvN7MpInG6//uFBINPX8DnIqhpWzhzvByVERIky1LYDpUoutvs7JfzYpq4DINlbofKbjxN+bKKWiEFfI2gz+to4LGjXyoZcm4lD2hFj0Jdj1rt3Nqa80xrnEHNFrT/Tl4w5fU63DwZJavC1CKVl2tKW6YsyZqNVujJ9Hi3TF3t5p9tbtwvpwF6FuGhYV6zbejRljV32HKmEoooG9/MBNR8MRA36XDXzHgN7+mLs3hmW6WMjFyJKvXaGSvQyH01YA5faJIMJ5t4j4dr1DdSqYwk/PlFLw6CvEcqdPphNBtiD+9e6dspnpg+B4CFaxkjjCA6jbmx5Z9A4jLMAACAASURBVLxDzEMHVddmjrEbYrycLj9y7aY6e+TqY0vznr5oAWqrXEtaGrlo4z8cdjNs1vjKO3NqBbAXDe+G7p3z8dm3hxO/0Ah2HQo0cYkl06dl8aqilnfWzHs0GqWY5/QZQzN9bORCRGkwNNjAZaP3lKQ9h7nP+YAkwb/986Q9B1FLwaCvEcqdXrR2WPSGJV075uFgSTV8Wf5pemBPX/0jGBx2M8qdXviDDTfiFe/MMUVVYZCkiAFY8jJ9/rg6dwI1jVzSlemzR9jTBwD5jkCmL1WlkRqtkUt8mb5geWetDLJBktCjcysUlbmgpuA8dh6sQKe2OTG9B2wWI4wGKWKmTwiBKpcfeTmBElBzrI1c1Np7+ozw+pWUnDvV74MPPsD48eNx4YUX4tVXX436uM8++wyjR49O4cqIEssIBedad2Gr/0RUJrCBS20GR1vk9BgQbOjChlVE9WHQ1wiBoM+qf92tUz5UIXCgOLubucS6p88XvHBtXKbPGOdwdhFxRh8AmE3GpHXvjKeJCxC6py8NQZ8verDeKtcKWRF6uWWqVLtlGA0SrGZjzIG+q545kR3b5sAnqzhemdyspSqEPpQ9FpIkBUue65bQev0KZEUN39MXU3ln7Tl96SsdphpFRUVYsmQJli9fjpUrV+KNN97Arl276jzu2LFj+OMf/5iGFRIlTj/LfjgMXqzzJL6BS235Z42BcFdC3rs56c9FlMlabNBXVunBx5v2JyVDUe70hQV9ejOXLB7SLoSot0xQE5r9aEwjF6slEKgpMVz8AoELYGOE/XxAYGB7LOVy8QqU5Fni+h59ZEMaGrl4GijvBFI/tsHl8SPHFiifjrt7Z6SgryDwSfPRMldiF1rLkWPVcHllnNql4f18mjy7OWJ5p9bRM2xPX0zD2WvN6dOyyFleiZBu69evx+DBg9G6dWvk5ORgzJgxWLVqVZ3HzZ8/H7NmzUrDCokSZ5h1B44pDuyQE9/ApTZ7j/6QHG3h3/afpD8XUSZrsUHfui1H8MaaXUm5yCt3evXB1QDQJs+K/FxLVg9p9/lVqELEtKdP09g5fUDsWQul3kyfISmt/APNN+I7N4MUyGql+sJcUVV4/UrU8k4t6Kt0pnZfX7VHRk4wE6yVdzb0AU7Nnr6659KpbWqCvp1x7OfTaB1ta6vdBdZolGIbzh5hTh+Qniwy1SguLkZhYaH+dfv27VFUVBT2mJdffhmnnXYazjzzzFQvjyhh2hsqcKq5KNjAJfa97Y0lGYww9z4PyqEfoZYfTfrzEWWq+K+6M0TxcTcA4ECxE53a5ibsuG6vDI9PQZuQTJ8kSejaMS+rM331ldaFCh1j0NjyTiBwAZsTw/fLihpxXAMQ6OiZ6EyfECK4py++TB8QyMikugRPCwSiZvoc6cv0OYIfCtgtRggR+GBBy1pF4vYqMJsMETu1tsq1wGYx4mhpkoO+AxXIzzGjfWt7zN/jyLHgUEnd0nAtEMwLvpfMptgzfaHveZs5fftFqYaqqvo+cCDwuyL06x07duCTTz7B3/72Nxw92vgL17ZtHU1aZ6oVFualewlNlunnkOj1J6uBS9u2ufjgp3/jmyNb6twnDDI8J7SB6ftlOLvPKFzc+0IYDfX3GGhu+D5Kv5ZwDvVpsUFfUXlN0HdOnw4JO6528Rta3gkESjy3/FwKjy/yoOuWLuagz9bUTF/gl7g71kyfKiIGAYCW6Uvsnj6PT4GiirgbuQCBi/NUZ2Pcwb169Y1sAFIf9FV7ZL2BiS2k9LW+oM9Vz55SSZLQsSAHR8uqE7/YELsOleOULq3DLuYb0mB5p5bpM0hQVFEnWKhNVsP39KWzdLixhBD46IsD+M2E09K9lITp2LEjvvrqK/3rkpIStG/fXv961apVKCkpwaWXXgq/34/i4mJcffXVWL58eVzPU1rqhBpDRrg5KCzMQ0lJZn9Ymunn0NT1175IliBwtvVnbPGfiCoR+4dfDSmpLsUT//sLdlfswUl5J8BmtOn3mS1G+FUjjDYHvNXleH3L+9i471tc2/cqtLO3Tdgakinb30fNQSadg8EgNeoDvhYbnRQHy7gS3VxFm9EXWt4JAF075UMIYH+REz1PjH0/T0uhl9Y1EMg1dU+fLc4ul/Xv6Ut80KeV5OXFMZhdk44h2lrwHK280241wWQ0pCHo8+v78LQPUTw+BfUVTTbUSKhj2xzsPFCeyGWGqXB6UVLuweizusT1fQ67GdUeP1RVwBCSodPLO7U9fabA+1hWBMym6EFf7ZLm0NcvU5Q7ffjP5oMtKugbOnQonnnmGZSVlcFut+OTTz7Bww8/rN9/66234tZbbwUAHDx4ENOmTYs74CNKtxOMZcgzePC976SEHdNYcARzPl4IVVUxrc+VOKfjWWEffGkX6/KhH+H+8DH8eO54vFWxFY9uWoIre15S5/FE2apF7ulze2VUBj8lT3TQdzwY9EXK9AHZ28ylviYaobSshSHYoCNeNV0uY8taNLSnT07wyIbazTfiEW9n0kSINuZAI0lSYEC7M9XlnbL+AUKse9ICcyKjv6c6FuSgtNKbtDLHnQfj388HBP5NCFGTLddUuXwwSJL+Omiz9xp6z8q15/RlYCOX8hTvIU2FDh064Pbbb8e0adPwq1/9ChMnTkS/fv0wY8YMbNlSt1yNKBP1Ngfmoe7wJ6CBi0GGufv3sJzyHbrkd8K959yGczsNjBrAGTv3gZTfAWcc3Id559yOE/NOwMvb3sBff1gOlz+5pf1EmaBFZvq0/Xw9TsjH7kOVqHL59FKxpiqvilze2dphRZs8K/Yezc5mLrEGfVazEWaTATaLsVGfvMXbyKW+PX1mowGKKupkWJpCa73fmKDPajGi2p3aEjz951ZPSXJrR2oHtKtCBIM+rZFLsKTXW/9r02CmL5g5LDruwkkdEl+3v/NgBcwmA06O89g1A9p9Ye+bwN5Qkz5jsibTV3/QV3tOnz0DG7mUV7W8oA8AJk2ahEmTJoXdtmzZsjqP69KlC9asWZOqZRElTC/zERyU2zS5tNPgOA5z9+8hWd3wH+qBhy6/HWUN7MmWJAnmbgPh2/Ix2his+N2AmVi97zP8c88n+LliH6457Uqc2qZHk9ZFlMlaZKavOLifb2DPwH6JRGb7Kqq9sJgNEeeade2Yhz1HsjPT56qnc2JtDru5UU1cgPg7ETa0pw9AQge0O2t1XIxHYE9fioM+nxasR8+Q5edaUlre6fHKEIDeyMVmja08sb49fQD0hk7J6uC561A5unfKj/p+i0Z7r9Tu4Ol0hY/+MAYDuYaaD9UuabZmYNB3vAVm+ohaOgv86G4qxnZ/5yYcRYWp8y5Y+mwCJMC37VzIh06NuSmL8eQBgKpAPrAVBsmAMV1H466Bt8BsMOGpzS/ivd0fQVEz53chUSK1zKDveOCi7uxegfbYiQz6yp0+tM61RsxSde2Uj6IyF1wpHmTdHNRk+hr+xRwI+hqXZNaDvhhL1WRFhame7p3A/7P3ptFxnfeZ53PX2gv7UgAIgIu4iaQoUqL2xbQsRbLkVhInJ9Pu4xmf7pzMnBlPxqfHZzKZPmcy8ZnpT4nT7fkwM5m0Padjp91xYimyIkWyZa2kSJGUKFLgTgAkgMJeBdR6627z4dYtFAp1t6p7qwrA+/tiiyjcemvF+3+f//954Opcn97e6TScHSi6dza8vdPcvRMA2sK+hhZ9ehB8pdJnVRDnBMlUsezrCIACPHHwFAoy7sylHbd2AmvunOkKM5dUTlyn/HGM3fZOdd173mlLdCuQTAslhZNAIGwO9nBzYCkF1+po7WR3XAc3dBPyUgzCpcegpDsc/T7TuxuUPwJpci2ofSS6A//Tg3+IR2IP4K3JX+Nvb/xDzesjEDYzW7K9c245h7Ywj+72ANrCPO7MuVj0pQS0h6u3iu4szvVNzqVwYMTZF9VmJydIpaw5Kx4/HCupFk5x6kQoKWpps1yJ3XY5J6RyImiKsmxzrYafZxsf2WCjvbMtxCOdFbUC2qGKVQuZvFb8hEozffaUvlzBOGQeAHiOQWfU74nSdzu+CllRcU8NRZ9e2KUqlb6ciFixJRUoV/os2jsrXieW0WIsNlNkQyIlIBJypyWfQCA0hn1cHAWVwW2pNsd0um0BXGwC0twOiJP31nQNiqbBDN8HaeICVEUCRRf/jrA+fOPA7yDABvCru+9jf+c9ONpzqKb7IBA2K1tW6esr5mTt6A27rPQJaI/4qv5spGTmsv3m+nJ5GQGfvTm9rzy4w7HDoQ7PMaDgJJzduFDxROkrzmHVNq/YePfObLFY5znjr4K2EA8VqBor4AVrSp99IxdFUSEUZEulub8riLgHRd+NKc0VdPdgDUWfYXtnYV2b8JrSZ97eKSvqhkMVP8/YVsdbgWS6gKhLc9gEAqEx7OdmcEvsg4Qa8vG4PPhdl6BkwxDv7K9rHezo/UAhC3n2xoaffW33b2A4MogfX/lbLOcTdd0PgbDZ2JJF31wyh94O7YR8R28Y8aWMa2pOMlPYYOKiEwny6G7zY2IbzvVZzVO5BU1R4B0UR3JFUHU5Xih96dz6OSwn+DgGsqK6HiNhRl6wLtb1rL7VBrV46u3R+tynHXVXn020minVsvqyUFX3cswEUca7n05j71BbTbOqPo4Bz9Lr2jsVVUU6J61r72RstHcqqlp1jtXPM8gLm6joSwmIhmqb+yUQCI2nnc6gn1nBVamWeT4V/K5LAC2hcPMooNYXqs4OHgIYFtLEpxt/RrP41r3fgKzK+NEXf0Pm+wjbii1X9AkFGSvpAvo6NaVvuDcCWVExs1h/KHNOkCAU5A0ZfeWM9ke2p9LXoKIPcKaISYpxZINXM321OHcCzbHWzxWsX7do8f3eKBv9UntnYC3ew2cRXK+HzFs9lv7OIISCjKSLERS/PHcXyXQBv/VU7a5w4SCHVG5tTTlBgqKq61yHWRvtnXJRBax8zzdjXrQekmmhdNhAIBBan32sFtVQyzwfGxsH07YE8c4BqHnngdOVUJwPzOC9kCY/rXrA1xvsxu/t+y3cWpnAGxO/qvv+CITNwpYr+nTnznKlD3DHzCVpkNFXzmgsioVkfkOr1lanoUWfA5dLszk0r9w7azFxAewblrhJTpBKM3NG6JvvRpm5ZIqfnWCZ2Y9W6Bs/L1mbkSGxLu17YXap/kMgQHu9//HjOzi6pxt7d7TXfJ1wgFun9KWqGALZae/UC8LynD5A+8wIm8TIpSDKyOQl0t5JIGwi9nNxrCgBxGVn34NUKAl26AakpX7IC7WNfVSDHbkfamoBSmK66s9P9B/DQ/3H8ebEr3Ajccu1+yUQWpmtV/QVnTt7izN9fZ0BcCztUtFXPaOvHD2ja8rlUPhWRwvGbpTSxzpo71QMTWM4XTlxUelL5cSa4hoA5xmEbqAV6+atNLpyqStwXpPNS2AZCjy79vVkpe5ahczr6Fl9bpm5/OLUBPIFCb/91K66rhMJcOsOivQCsPy9ZKe9U1bU4m2rzPRtEiMX/XDNrKOCQCC0DhRU7OXixagGB/PsjAh+z0WoBR/EiXud/a4F7PB9ALDOxbOS3937MnoCXfjR2H9CWnTnIJBAaGW2XNE3l9CVPq3oY2gaQz0hV4q+lZLSZ7wZ0TfIWYsg6a1Go2b6AG0Daz+cXd2geuhwrFbsuKX0qaqKTK6O9k7OWRyFG+QEc8dLQDPPARpXjGaKwezlc4Z+n3mhr0dPWB08dER88HGMK2Yuiys5vHNhCo8djmGwp76WpHCQX+feqbd6Oo1s0H9WqW77eHbTGLkkisHsROkjEDYHg8wywrTgsLVTBTf6BSg+D/HWfYDs7gwvHeoA3bPLtOjzsz5869A/R6qQxl9f+c+uznoTCK3Iliv65hNZRIPcuo3sjt4w7syl6v5A21H6mjGX1Qo0UunzOTFyMZnpK7V3uqT05QQZsqLWXPQ5DZ53AzszfTSlqW4FsTEGM9m8uCHHMcAzpXiJauRstndSFIW+zoArSt8rH4yDoii8/PjOuq9V2d5ZLe/RTjh7aaaPrqL0bRIjF/17NmryPUsgEFqH/ZzzeT6mexps1yykqT2Os/jswo4chTJ/G0o2aXib4cgQXt7zAi4tXsF706c8WQeB0CpswaIvh96ybCsA2NEbQSYvlU6QayWZFuDjmNLmvBq6WrOdij5VVTXFyF+f45ZdnNjPm830sTY20U5IV1FnnKC/rxrZ3pm3qdDyXOOMQDJ5aYMLplVLr92ZPqDo4FlnQPuduRROX57FM8eH0Bn113UtQCvusoJUUur0Vs/qkQ0mSp9ipPRtHiOXNaWPuHcSCJuB/dwMpqQOpNWArdtT/jS4kTHIK12Q4vW1xpvBjt4PAJAmPzO93ZeGHsehrv34+c3XMZWa8Ww9BEKz2XJF31wiV8ro03HLzCWZ1oLZzeztfQ1uhWsFBFGGoqoNdu+0a+SyMbNMZ03pc+e10tvzIjVuVn1NKPqygoyAySGGjq+hRZ+4zsQFsD/TF7SYTwS0om9pJY9CHY/n7967jYCPxQuPjNR8jXL04k7PKEzlRLAMXfo+AcqUPhNlWj/A2DDTZ+F+2kok0wJ4jjY9XCMQCK2BUshhJ7tQnOezAaWA33MRUFgUbh+Gm3N8ldAdQ6Ai3aYtnoDWAfIvDvwuQmwA/+GLH6MgN8a0jEBoNFuq6CuIMhIpoTTPp6MXfXfqLvoKaLNoOfLx2lO6WU7V3UCfp2pc0cc6Cmc3muljbYZd20VvyQvVqvTVMNMnSjJml7MYj686bl8WJQWSrNh63ZzMUdZLNi9taO+0KvRzgmb+os9pmhHrCkGF1hVQC1cmE7h0ewlffXSkply+aujqcDpbKP6viEhw/VxjSelTzNo7Ddw7eQaSrLiaSekV2uGaz/RwjUAgtAb5yTGwlIJrNos+pucu6GAKhfFDgFh/l4QZFEWBHbkf8vQYVNG80yvCh/HNg7+HuewC3psibZ6ErUljdukNojKuQSfgY9Hd5ndF6Rvtj5jehqFpsAy1rYq+rGAvGNstfJxWgKiqaroxVBQVKjZmlum4PdOnt+TVGtlgFUIuiDJ+cWoCs8tZLK3ksbyax2rZHNh3fvc+HN7VZfv+9EDzVmzvDDps73QSGVLu4DnU68yARVVV/Ozdm+iM+vDMcffsxfX3jP4eqhb9UXLvtKH0bczpKzrDirJhu3OrkEwJ6CDzfATCpiA7/hkKKoPbUq/1jWkZ3MBtyKsdUJI93i8OWnSDePltSNOXwY0eN73t/s57cLBzH96efBePDz6MAOttUUogNJrW/uvvkPkK585yhvsidRV9qqqWTqCt0IuS7YJdEw238PsYqIClsYiRk6GO2+Hs4/FV8Cxt6z1SDZ5jQMG4vfPy7WW8fnoSd+fTCAc4HL2nB7/5xE78y68eAENTuH7XeFi9Groxip02Oh9HN6ToUxQVOaG60leQFMhK9dcqK0gIWOQN6uhFXy0OnueuLWA8nsLLj++ypSraJVx0qtTz+VLZwobojzWlz7l7Z8kkaBOYuSTSAtojpOgjEDYDudsXcVPsgwTr70O2dxIUL0Ca2gsv2zrLYWJ7AT4AacJ8rk/npV3PISNl8c7dDzxeGYHQeLaW0lcs+vqqFH07esP49PoChIJcUlSckBNkFETFXtG3iUwT3KDhRR+3poiZvZaSgZOhjpvh7Iqq4vy1BRze3VWKOHAKTVHgTWbXphe1Q4v/7VsnNjzuX56bwu2ZVUf3ZzfmANAOMhLp+oyQ7KCrxhuNXNacTUP+jUV8vmAdPaHj4xl0RHw1mbmcvTKHzqgPjx7qd/y7ZoQrlL5UTkRX2/pTZjszfXpOX6XSV3r+Wvx7STtcKxClj0DYBCjpJYhL07gmPmB9Y0YEOzAOOdntmVtnNSiaBbvjPsh3PoOqKKAMxj10hqNDuK/nEN658z6eGnoUYS7UoJUSCN6zxZS+LMIBbkNrGKAVfSqAqYXa1L6VjHVGn45metH6szNu0fCir6joWG1gdUWEMVD6GJoCBXeUvptTK1jJFHB8X30tK36TNsqZxQy62/xVC91dA1GMx1ehmMx7VaK/bn47RR/fmPe0HgC/wciluEYjpSprI2S+nP7OYE2xDQuJHIZ6wqANDhJqRS/6dDOgdFZEJLD+u0Z/v5pHNlR/z28Wg6lMXoIoKba+ZwkEQnORp74AAFyVrOf52P4JUKwIceoer5e18b5HjkLNp6DM37J1+xd3PgtBLuCXk+95vDICobE0peh77bXX8MILL+DZZ5/Fj3/8Y9euO5fIVVX5AGC4TgfPZEov+kh7ZyUNn+mz2aomGzgZ6lAUBY6lXTG3OH9tASxD477d3XVdxyyDcHoxg8Hu6qeOuwaiyBdkxJcytu9Ln+mz87rxHFOX26Vdsnkrpa/6vKOTmT4A6O8KYnY548j8RlVVLKzk0NNuz5bcCRyruVWmsyIkWUFWkDa0d1IUBYYxf78azfRZPX+tQrKoJpP2TgKh9ZGmLoMJd2JWbjO/IVsA2z8BebkPatbith7ADh8BKMbSxVNnINyPB/qO4t2pj7AiOOugIRBamYYXfXNzc/j+97+Pn/zkJ3jllVfw05/+FDdv3nTl2vOJbNV5PgDoavMj4GNrdvAsBbPb2Iw00t6+FVhT+hqX0wdYb2B11YM1aedgGbpupU9VVZy/Po9DOzvrVjuNXDIlWcHsUhYDPcZFHwBHLZ5rSp/NyIYGHGQYKn0WwfU5QXJ06BDrDCInyFjN2LfmTudE5ATZk6IPKAa05wql2IZqeY8cS5kqfZKhe2fRyKXFD6OcHK4RCITmoSoKpOkvENh1BFbzeWxsHKBliNN7GrO4Cig+CGZgv+2iDwBe2PkVyKqMf5p8x8OVEQiNpeFF36lTp/Dwww+jvb0dwWAQzz33HN588826rytKMpZXhQ3OnToURWFHTwh351M1XT9ZbO9sC9lo79yGM300Ra3LFPOSUp6dZXtnddWjHDeUvvF4CsurQt2tnYCep7axmJ1L5CArqqHS19cZRNDH4pajoq8YtWHDAKVRBxlrSl9l0Vds7zQp+pwqfQActXguJPMAgJ52bxzdIkEOqZxYim2olvfI0BZKXymcvdK907xobhX0udEOovQRCC2NsjQJCBkEdx41vyGXB9s7CXlpAGrO3P3cS9iRo1CScSjJWVu37w1245HYA/hw+gyWcgmPV0cgNIaGG7nMz8+jp2dtc9zb24vPP//c9u+//fabSKc3trClBBoqopi6fRmvLlU/zREzAdxJ8njllb+H0wioS3N+MLQPb735D5a3XZwPYlVg8Oqrf+/sTqoQifiRSuXrvo6XfDEbAENz+Id/+Hnd17LzeFcFGkAUH546jfHLovHt8trtPr3wCeZuVr9doRDF7fEJvPrqWM1r/mLODwo+zNz4GK/edpaVV/l4k4kQCjK14b0zvcoBCOHG5bNYuFV94x5mQ/js6l28WrD3WK4v+gAE8Mu3fgErF//biz7ISgA/f+XvUe84m9lrPJ7gAQTx4Xtvw8+tPZcreQZABO9/+BFufr7+tVRVICe04c7kTbz66mVba8iKFIA2vPnOR7jaYU/tm1rRXoPLn36EO2P2DwrsfoYzqyEkEhTefHsSQASff3oG8evrDwAkMYpbt2/j1Ve/qHqNO0ltjb9+522E+LU15ouP98y5c5i/5X3wcK3fW9eK78kPfv0G2qIh/N7vfd39xREIhLqRprTv2sDOIwDeNbwdN3AboFVITVL5dNiRoxBO/RjS5Kfg25+39TvPjz6DM/HzeHPil/jGgd/xeIUEgvc0vOhTFGVdtppV1loloZAPFLVx07siabvWnnYWkXB1xakvT2M8QQF8ABG/s825PMchyKuIRKxP+QM+GkmBtnVbO7h1Hc+YZ+Fj3Vun1XXootjK8jwiEWN1sVCsToJBzvB2HAPQDFPz2lUVmL3NI9amoKu9NnWi/L79Phr5LLVhPcIKC0BFrIsDy1TPAexro3B5hoY/6Icd0ZVOsqApFe1t1o89lNEuGAj6YTMZwRSj55tOaffT2e5bX4hy2mvJ8htfS00YpRAO2H8dwyrA0CoK4BGJ2Gt4kIpr6+vg4TStwc66Qn4amRQFhtfeRx1RDpHg+iebZQCGZQ2vx+eY4v3xKG9K8Be/MlmOs/1466WWz5SyxMLHau/JYJCofQRCqyJPXQbdNQImZDyjR/E5MD13IS8MQhWqd2E1CjrSA7pzh1b03Wev6Ovwt+PxwYfx/vRpfGXkafQGG5MtSCB4RcOLvv7+fpw7d6703wsLC+jttRHqWeTRR79U1aHwrbN3gBs38cJXnqk6CwMAO+Or+Hj8HIZ2HccD++3fJwCcmTmPwTCFkyePWd42Ll3H7NgsTp78sqP7qEZPTwQLC7W1pDaKy8ufQ2byOHnyRN3XsvN4M3kRP7/4AUZ3HcTJB3cY3u7WzAre+OI87j/6II7srh5a/u74WXS2+3Hy5JGa1js5m0L6k0/w9ZP78eR91g5mlVQ+3on8FaTGl3Hy5DPrbnf155fQ25HGs18xfk9131rCpb+9iJG9j2D/iLUl9vQ/XcOdlXlb71P6s2mcv3MNDz3y5bpb78xe48V3boKbncJXnnlh3b+vZgp49fMPsWvPIZysCEVfWsnjP184hSOHDjt6Dd6bOAsu5MPJk/fZuv3E61fQllzCs185afs+APuf4Xn1BmYuzmBk9wHg5jWcfOrkhuf6V7c+RndPGCdPHqp+kQtTODNxHU898QyiZVWfoqr46flfY2j4Hpx8Ypej9ddCrd9bl3/2OXrUHE6e/LLrDqkEAsEdVDEPee4m+MPPmd6OHdT8GqSZ3XXfZ0GU0dNj3B5q9jMd5uBDSH709+gMqWCC0aq3yQsSUqu50n8/N3oSp2bO4vXxt/Gte/+584UTCC1Ew4u+Rx99FD/4wQ+wvLyMQCCAt956C9/7JiVCUQAAIABJREFU3vfqvu5cIoeQnzUs+ABgsDsEmqJwZz7tuOhbSRdKZhlWmDkwbkWyDuep6mXNft7KyMXeTF89OX3nr8+Dpijcf099rp06fgPDFDPnTp2SmUt81VbRl3MQaO7jys1zvFNgMnlxg4kLYG7eU2tkSH9XEHdm7RcmC0lvnDt1wgEOQkFGotgWWe27zHKmz8CxVp+5bfXvpSQJZicQWh45fhVQZDBDBodPACh/Bkz3DOS5YaiF+r83eY7BS//61bqusYPJ4n9sU/C/f+//xSeF6oXoa3/2z1D+VyHKR/D0jsfx9uS7eHbkSxgMx+paA4HQTBpu5NLX14fvfOc7+OY3v4mXX34ZL774Io4cqU1lKcfMuVOH5xj0dwVxd87ZCbQWGCygzWZ2lI+jISuqK1EAm4FsvrFFH8vQYBnacgOrP/+sycAax1CmYddmqKqKT64uYN9wOyJBd3LFdBOg8igBSVYwn8hhwKLoCwc49HYEbDt45gTJlnMnoBWjAFDwOKsvm5c2xDUAWnFOU1TV1zxbo3tsrDOIhZWcbffWhZUceto8LPqKxi2zS1n4eQYcu/F9a+XeaeZYuxkMphJpgTh3EggtjjT1BcDwYPqNM/fYwRuAQkOc8b6zwC5TchdWlAAOctOOfu+Z4afgY3z4xe23PFoZgdAYGq70AcBLL72El156ydVrziVy2DNonf+yozeMG1NJR9fOCRIKkmJ7M+IrbZBl04JjK3BregVTC2lXnCud4OcZ63B2XfUwaRPjWNryOkZML2Ywt5zFsyYtpk7x80zpwIArDo7NLmdNnTvL2T0QxdhkwtasrJOYA96mY2q9ZPLiBudOQHPf9fNM1WzGepQ+VQXmkznL51aUFCRWBcuDpXqIFJW9+HLWsGPBOqdPD2ff+Nr7W7wDQVYUrGYK6CBFH4HQ0sjTV8DE9oIymC+nAimwXbNawSe1zudZBYUr4gCOcHdBQ4FiU/cIcUE8M/wkfjH+FiZW72A0OuzxSgkEb9gSFYkkK1hazdvakA33hrG8KiCdM3Z9rCShZ/TZLfo2iT16vSiqir/51Q20hXg8d8K9wscORgVAObJirfTVk9N3/toCKADHXGrtBKpHE0wvaG61VkofAOwaaMNKuoBEMe/MjFxBLt2fFaWWWs+LvupKH6ApeWbtnU5y+gCgv7MY27BkHduwuJKDCu/iGoC1ds655WzVuAYA4CyKPlkxPugwah3WaXZnwmpGhKqSYHYCoZVR8ikoiSkwsX2Gt+GGbkCVWEjxnQ1cmT3GCkMI0gWMsguOfu9LOx5HiAsStY+wqdkSRd/iSh6qCltF346+MAA4avFcSeuBwXbbOxuzQW42Z76Yw+2ZVfz2U7ttFw9u4bfRqiYbzDeVo+X0OXNy1Tl3bR737GhHm4vKxNq8YlnRt5gBRQGxLmv3M32uz05en5Nsu2rr8oKswUwfoBXE1Q5ScsV/c6z06UXf8sYImEoWktpgf2+7dw504WKLsCSrCAeqf9cwjFU4uwqWoaqqvNqscfU52Nszq/hv/uw9/P37t6oaZTWCpJ7RR5Q+AqFlkePXAQBMbH/Vn1P+DJiOeUhzI4Bs7LHQLK5JMcgq5bjF08/68czwU7iyfB3T6bhHqyMQvGVLFH1zxYBlo2D2cob7NIenybm07esnS0Wf0/bOrTvTJxRk/Oy9Wxjtj+DRw/0Nv3+zDayOrZk+loYoOS9k4ksZTC9kXG9rLRmWlBW0M4sZ9HYES+2eZuzoDYNlaNyeWbG8rVb02ZuD83Hac9gIpc+46DNX+uya0ugEfCzawrytgHavg9mBtfZOoHowO2Ct9EmyAsbg/W5UNAPA2MQyZEXFL05N4i/+9qKjTgi30NXp9og787EEAsF95PhVbZ6vp7qKx/begapQkOZbswUyr/K4LfXigMOiDwAeG3gIHM3hvamPPFgZgeA9W6Lom08UT+FtKH3RII+OiA935u0rfclie6ddIxfexGlwq/DGmUkkUgL+i2fuAe006d4FzDawOroiwprM9LFMbUrf+Wtaa8jxve4WfdVag+04d+qwDI2R/rClmYuqqsgXZMdKX8HDok+SFeQLsmF7p9FMWk6QQFMUeM7511msM4i4jfbOhWQOPEevi0Fwm1Bg7bWodaZPllXD97uZkcvEbAp9HQH8l7+xD1fvJPCnP/oEkw6cTd3A6eEagUBoPHL8Gpi+3aCYKn87aAlMzxTk5X5AbN3P8Zg4iCE2gTbK+ru/nBAXxIN99+Ps7KfIiM5+l0BoBbZM0RfwsetOys0Y7g3jjhOlLyUg4GNstzD6S+2dW1PpW1rJ440zd3DiQC/uGWpvyhqs5pMAQFJ0Uwsrpc/563T+2gJ2D0TRGXVX+dGVPv2xiZKM+UTWdtEHALsH2jAxmzItDgqSAllRbRd9fAPe07oLZzUjF8C40M8WFUsr45pq7OiNYGo+XZr/NGI+ocU11HIfdmFouvTYjZU+ylzpU8yUPmMjl/H4KnbGonjq6CD+6BvHISsq/o+/Po+PLjWujSmREkBTFKIuOeESCAR3UYUMlKW7hq2dTPc0KEbWWjtbmCviIADgAO9c7Xt6x2MQFRGn45+4vSwCwXO2RNE3l9TiGuxuyIb7IogvZWy3qiUzBbSF7J9aea2KSLKyztK/0fztu1rg6u88vadpazBq9SvHzkxfLUYu88kcJudSOL7PWdajHdby8LT3TnwpC1UFBnvsF327BqIQJaVkAFONfKkl0m57p/dzqtm8XvSZKX3V2ztrjQwZ7Y+gICmWZi5exzXo6AqfudJnNtOnGOZS+g1y+lbSAhIpAaP9Wuv7roEo/tf/6kHsHojir16/gv/4T9csi2I30GNxSCg7gdCayLM3AKgGJi4q2L47UNJRqBlrJ/VmEpfbkZCDjuf6AGAwHMOe9p14f+oUFHVrHuwTti5bouibT+TQ58BKfbgvAlUFphbsqX3JtGDbxAUob+90f4OcEyT8D//+Q3xydd71a9vhxlQSZ6/M4zdODKOrzbv5JivstHeaZZbpaEYuzr64L91aAgBPYipKSp+oFTczi/adO3V2xYoh7SZzfVmHMQc0TYFjaU+LvkxemyMzM3LJVYtsyNuPnqhkuFjoTJi0MqqqioVkztO4Bh09q8/IyMWOe6fR+12fg608MBovPvbR4vsGAKIhHv/6947iuRM78OtPp/HB594rfskUyegjEFoZKX4VoFkwvRuz9+joEuhApqjytfrBDYUxcQj7uBkwcP437amhx7CUT+Dy4hUP1kYgeMemL/okWcHSir24Bp2RooOn3RbPZEpwZCPu91AVmU/kkBUk3JiyNupwG0VV8ZNf3kBHxIcXHm5u+4bPRuaYVHQhNFI+AG0TLSuqI8dCfb6r24Oi11cR2TC9mAFDUyWnSTt0tfkRDfGmDp769f0OiiUf5224t6XS59Ne88qipR6lL9YZBM/RpvNrq5kCCqKCnnbvi75Isdgzau+0495ppGz7eQaqig3K9kR8FRQFDBe/F0v3RdP43S/twc5YFP94etLzSIdkuuDocI1AIDQWOX4NTO8uUOzGzynbNwlV5CEvx5qwMueMiYPwUxJ2sc4P0O/rvhftvja8N3XKg5URCN6x6Yu+pdU8ZEV1ZKXe1eZHyM/ijo3YBlVVi5uR1mjvXFrVXARnl6xt5t3m9OVZTM6m8PWndpcMR5pFeYi5EWZB1Tocq30ERAcb2kRKQEfY58l8V+VM3/RCBr0dAVMH0kooisKuWNTUzKWWbDsfR3sa2WCt9DFQVHVD0ZIV7BvSVELTFIZ7I5g0+S5Yc+5sfnunpdInK4bvlVIGZMX30sRsCgNdoaozyxRF4aVHR7G4kseZsTlbj6FWEikBHSSjj0BoSdRCDsriZNXWTsqXBd2+AGl+CFA3x7byutgPSaVravFkaAZPDD6Cq4kbmM14+71IILjJ5vh0mqA7d/Z12t+QURSFHb1hW0VfVpAgyQraHbj2cR7a2y+taBvQGRuOg27zjx9PYmcsgofu7Wv4fVdSzeWyEllWQQGm7qL6BtnJXF8i7d3mlGdpUFh7XDMOnDvL2TUQxexytlRIVaIXfX4HxbuPZ71t78wVlT6DgqdacD1Qn9IHACP9EdyZSxuqvfNJ7bPmZVyDjt7eaaz0WUU2qFWD2YGyOJCy509VVUzEV0vzfNW4b08XdvSG8frpSc8y/ARRRlaQSHsngdCiyHM3AFWpauLC9N4B0LoxDdUogMNNqQ8HazBzAYDHBk6ApVmi9hE2FZu+6NPNKnodnsIP90UwtZCxNChIlrKj7G9GaIqCz8A0oV50pS+REkob90axnBJwz1B7UyIaKvHbiMXQnQzNFDld6XPSupb0UJGgKKpkrS+IMhaSOUfzfDq7iyHt4wZqnz4b56RY8nHezvRliwWqsXtn9dc8J9Q+0wdoZi6CKBvm9S0k86AAdDfAyGXPYBt2DUQNW1w5hoKqwvB7SzJR+kpmPGXfS4mUgNWsuG6erxKKovDio6OYXc7i/PUFuw/FEaVgdqL0EQgtiRy/BlAMmL71Bm55SQDbMwV5uQ8QmzfnXwtjhUH0MyvopJ3H00T4MI733oePZ88jJ+U8WB2B4D6buuiTZAXvXJjCaH/EcX7WSF8EoqRYZnQlasyO8nG0N+2dRaUPAOYSjVP7JFmBUJANN+SNxkj1KUeWVdN5PsC50qeoqmbs4+HmVDfcmF3KQgUw2BO2/J1KRmNRUIBhi2fOoZELoBUNBU/bOyXwHG3SnlhdqcoVJAT8tbcbj/RpKpdRi+d8IoeOqK90QOAlx/b24N988wFDB0v9uTGa65PN3Dv5jUXfeFw3cTFW+gAtjzLWFcRrH0144hxcOlwjSh+B0JJI8Wuge3eC4tZ/Rj+cPAuKlSDPbR6VT2dMHAKAmlo8AeDpocdQkAv4OH7ezWURCJ6xqYu+Dy/FsbiSx8tP7HI8X7WjZOZifsJzc2oFFOXMPRHQcs28UEUWV/PoimpfuvHFxhV9maLJRtBAgWg01TawlUiyYtjqpuNU6UtnRUiyis6IdyeaujPp9KJmNFRLe2fAx2KgJ2Ro5pIrOG/v1N7THub05SVDhQuoXuhrxi7OitdKYt1B8KyxmUuj4hrssFb0VX8dZEU1yenTn781pXRidhUMTWG41/xggaYpfPWREUwtpHHx5lItSzeldLhGlD4CoeVQRQHK/DjYink+VVXxxo13oWQiUNIdTVpd7SwoESzIkZqLvuHoEHZGR/De1EckvoGwKdi0RZ8oKfjFqQnsHoji8K5Ox78f6wqCY2lLB8+LN5ewZ7DN0FjBCLMg5HpYWsnjwEgnaIpCfLlxZi6l1rtAayh9lXl21ZBk1dIAxanSl2iAIqEHz+vOnbVGBeyKRTEeX62qzOQEc1WtGl67d2byoqGJC1C9vbMWxbIShqaxozdsXPQlcuhpQFyDHXQVz0jpk2QVrMFBR7U52In4KgZ7QuBY6+L/oYN96G7z47VT7qt9yVQBANBB3DsJhJZDnrsJqPIGE5cbydu4uzKzSWIaqkFhTBzEPdwsONQ2LvP00KNYyC3hyvJ1l9dGILjPpi363r84g+VVAS8/6VzlA7SN3lBPyFTpS6QETM6lcGR3l+Pr+zjG9fZOoSAjnRPR1xlAT7vfsjXVTXSTjXCLKX1mM32yYtzqpuPUvTPRgNkjfaZvZiGD/q6go8KsnF0DUaRzIuaTG+cNcoKMQBW3RtN1eV70WSl9G4uWXPH/1zPTB2h5fZNzKSgVxYwgyljJFBri3GmHktJncEghKWbuneufP1VVMTGbwmi/8TxfOQxN46uPjGA8voqxiYTTpZuSTAvgObqu4p1AIHiDHL8KUDSYvnvW/ft7Ux8hzIcgL22OmIZqjImD4CkZu7naXDiP9h5GlI/g3amPXF4ZgeA+m7LoK4gyXj89gb1DbTg4UntLwXCf5tpndGp96bbWxnTfnm7H1/aiFW6xaOLSFfUj1hVqaNGXLil9rVb0mc/0GbW66XC6cuJQ6fOy6NNV4ukanTt19u5oBwD8+sLG1pV8QXKU0QfUf5AhiDL+r1cv49TnM1V/ns2LpjOj1do73VD6AGC0L4J8QS65AessFgtmp0ZRXlEq+gyNXIxz+nSlTy/cF5I5ZPISdlrM85Xz6KEYOiI+vHZqwsGqrUmmtWB2L2JQCARCfcjxa6C7R0Dxa9+Dy/kELi58gZO7HgPU5kY41cMtsQ8Flam5xZOlWTw++DDGlq5hPuuN0RWB4Babsuh797MZJNMF/GaNKp/OcF8EWUFaZ45SzsWbi+iK+mraeHvR3qmvs6vNj1hXEHPLWUv3UTMEUbZtwZ7JmTsrNho7Ri5mToY6elubbaUvJYCmKLQ5NA5ygo9jsJIpYHElX5Nzp06sK4Qv3T+Itz+5i6uT65WZrCAh6HP2h5rna3fvVFQVf/WLMZy9Mo+/fvNK1YOWTF4yb+8srjcvVGnvdKhaVjJSjCyobPHUVdJWUfoYi0MKWVbA0AZKH7deHZ8oPla7Sh+gKePPPzSM63eTuHbHPbVPz74kEAithSoVIM/f3tDa+cH0xwCA5/Y82YxluYYIFjfEftzLTQGorW398YGHwVAM3p867e7iCASX2XRFX0FU8I+nJ3BgpAP7husbHB4umrlMVpnrEyUZYxMJHNnTXVNh6UV751KZ0tffFYSsqFhMVi9YrVBVFf/mL8/grU/u2rq9buTSKkpfpWpRDbPMMh2W1X5ud6YvmRLQFuYN3RXdwM8zJUWxHqUPAH73S3vQ2xHAX70+hmx+rVjKC3LVMG4zfBwDSVZrOmh49YNxnLu2gL1Dbbg7l67qKmpt5FKlvbOk9NV30jzQHQLLbDRz0YPZa52rdBvOwr1TMnHv5FgaNEWVnr/x+CpYhsZgj7P32JP3DSAa5PCL05OOfs8Mrx1xCQRCbcjztwBFAluWz1eQRXw0cwZHug+iJ+R8/KXVGBMH0c2k0VNDdAMAtPkiuL/3ME7HzyEvCS6vjkBwj01X9J36Io7VrIiXn9hZ97WGesKgqOoOntfuJCGIMu7b7by1E/DGvXNpJQ+GptAe9mGgS9uozSzVZuaSEyQsreZt/34mJ4JC/W10bsGzNCjKaqbPOrLBahNdSSKV9zxLzFfmqFmP0qdf61+9eBDLKQF/88u1QfNasu3Wct6cFX0fj83itVMTePxIDH/4O/eB5xh8eCm+7jaSrEAQZVOlj6Fp8Cy9rujLutTeyTI0dvSGMDG7vhhdSOQQ8DEto3AzNtw7jdTtUgZk8fmbiKcw3Bd2PDPKcwyee2gYX4wvW7of20FVVSRSBaL0EQgtiBy/BoAC0782z3d+7jNkxCyeGnqseQtzkTFxEABwkJuq+RpPDz2GvJzH2VkS30BoXTZd0ffupzM4tLMT9wy1130tH8cg1lXdzOXizSXwLI39w7Xdj59nkHe56FtcyaEz6gNNU+jvCgIAZmuc61te1U6j9LZNK3RnxVYIZge0DawebWCEJCuWM32sbuQi2XutEmnvN6e6osUytTt3lrN7sA0vPjKKjy7P4vy1eQBaZIPfoTpWKvocvK9vzazgP7x+FXt3tOObz+1DwMfisSMxnBmbW3edkpJsYRTkL2YY6rg10wdoeX2TFTO+elxDq8yalWZQDYo+s5k+YK3tXFFVTMylMNpvf56vnON7ewDA0v3YDpm8BElW0E6cOwmElkOOXwPdNQzKt3YA+cHMx+gP9mJvx+4mrsw9lpUIZuU2HORrm+sDgNHoMIYjg/hg+mNPskwJBDfYdEVfNi/i5Sd2uXa94b4w7syv37ioqoqLtxZxcLQTPFdb2xhfDLJ288O/tJpHV1TLhwv5OURDfM1mLsvF9sGU7aJPapnWTh2ruUlZVgzt63WcK33et6HpxVWsK2Q4n+WUlx4bxUh/BP/fm9ewkhZqc++00VJbzvJqHv/n311Ce5jHf/ubh0qK0ldOjCBfkHHh2trQeykSxEJRqyz0c4IEinKWN2jESH8EOUHCQpnb6UKydeIagHKlzySc3eQ9ox9GzS5lIRRkR/N85XQUcyqXU7W1l5dTCmbfBu2dr732Gl544QU8++yz+PGPf7zh52+//TZeeuklfPWrX8Uf/dEfoVAoNGGVBIKGKouQ526Cie0t/dtMehaTq3fx6MCJljkMc4OxwiD2sHNQChvdru1AURQeHTiBmcws7qZqLx4JBC/ZdEXfgZEO7BqobaNSjeHeCBIpAavZtT+uM0tZLK7ka4pq0PFxNFTYnxWzw9JKHl1ta6HgA13BmrP6EsXNWjprs+jLiZYqTKPxl7WqVUMyCarWKUU22Hid8gUJOUFCp8ebU33Wrt55vnJYhsbvv3gQgijjh29cRV6QHKtja+2d1kWfUJDx73/2OQRRxh9+/QgiwTUV595dXehp9+ODMhdPXekL2lL6yoq+vFa8urH50AsgfcZXUVUsJPMtY+ICrL1fa1X6fMUMSL2N1YlzZ+U6oiEey6suFH1p77MvW4G5uTl8//vfx09+8hO88sor+OlPf4qbN2+Wfp7NZvGnf/qn+OEPf4jXX38dgiDg5z//eRNXTNjuyAvjgCyCKZvn+zh+DjRF40T/sSauzH3GxEGwlILcxOWar3G89yg4msXp+CcuroxAcI9NV/Q9++Cwq9cbKZq5lLd4fn5zEQDqKvpK7pIutXhKsoKVdKGk9AFAf1cI8cVsTWqi3t6ZdtDe2SrB7Do+zkrpMw6q1nESzp5okCKhq1b1zvNVMtAdwtef3o3Pby1BhfOWSCftnT984wruLqTxX/+zQxjsCa/7GU1TeOxwDFfvJEuqmn2lb317Z7aG4tWIge4QGJoqFUTJlABJVlomrgFAyZioWtGnKCoU1XimD1h7/ibiqVJ7e610RX2l75F6aEQMSitw6tQpPPzww2hvb0cwGMRzzz2HN998s/TzYDCId955B93d3cjlclhaWkI06t4BJ4HgFHnmKgCUlD5ZkXFm9jwOdx9EhA+b/eqm47bUi7zKInvzQs3XCHIBHO05jE/mPkNBtre3IhAayaYr+pw6zVmxo0876S6fTbl4awnDvWF0lhVYTuE57aktuBTbsLyahwqsU/pinUFkBQmrNtW6cvSNViYv2optyOTMnRWbgab0GRu5mAVV6zgJZ9fb0Lye6dOLKzeVPp0vHx/CgWK2pVPHS31dVq60sqLg7JV5fPnYkOHByWOHYqAAfFQ0dMnkdKXPoujzscgJ69s73Sr6OJbGUE+45OC50GJxDUC50rfxM6u7qpqZF/l5FkJBxvjsKkb6wnW50HZG/CVH4XpYU/q29kzf/Pw8enp6Sv/d29uLubn1gdAcx+G9997D008/jUQigccff7zRyyQQSsiz10F3DIH2a/uky0tXkBYzeCT2QJNX5j4yGFwTB5C9daGusZyHYw8gJ+Xw+ULtiiGB4BWtJd00gXCAQ1fUX1L6MnkRN6dW8MIj9SmKtZhemKFn9HWXFaKxbt3MJeM4N05v71RVTS0JW8zrZSyCs5uBn2dN28usWt0ATTmhYE/p0+cgO6LeFn27B9twbG8P9tVoImQGTVH4l189gP/ntTHsjDlTEfSDDKv3tF6UmRVLXW1+HBztwEeXZvG1x3cioyt9Fu9DP89grsLIxWneoBkj/RGcvzYPVVXLMvpqP/xxGzP3Tr0QNJsD9fEMMnkJq8sFfOn+wbrW0hn14/LEMlRVrau9NpEuIBzgSpmZWxVFUdY9T0bP21NPPYUzZ87gz//8z/Enf/In+LM/+zNH99PVtbkUmJ6e2lqMW4nN/hiqrV+VJUzM3UTkyNPoLv78wtXP0O6P4ql9D4Cht97ndUwcxH2rp9GmLsPXO1rTNbq6j+I/Xe/E+aXP8PxhZxmGW/F9tNnYCo/BjNbaxTeJ4b5waY7n8u1lKKpac1SDTilTzKWib1EPZi/bSMc69diGrOPMwuWUAIrSir5UtmBa9Cmqapmh1gz8PgY5s8gGG+HsFEWBY2nDGalydEXCa6WvI+LDf/dbhz27fmfUjz/6hvN5DLtGLnqMgpVq9/iRAfzf//AFrk4mShmCVjESG2b6BMnVtsCR/gjevziDpZU8FpJ50BRVl+LvNpxJ0ScXFXtzpY8pqXO1OnfqdEZ9EAoyskJ93w3JlLDlVT4A6O/vx7lz50r/vbCwgN7e3tJ/J5NJXL58uaTuvfTSS/jOd77j+H6WltK2ujdagZ6eCBYW6o/9aCab/TEYrV+evwVVzKPQsQsLCymsCClciF/Gl3c8ieUyA7mttEn+ojAEhCgsfPYhfMdqH+95sO843hj/Ja7euYOugL292VZ9H20mNtNjoGmqpgO+Tdfe6QUjfRHML2eRL0i4eGsR4QDnWAWppNQK51J759JqHhSwzkSkI+oDz9GIO8zqU1UVyykB/Z2aUqi31hmREySoaJ1gdp2wn0PaZO2SrFiGswPaXJ/dmb6Qn63Z0XWzs6Zemz9XOZsF3LG93Qj6WHz4eRyZvAQfz1gW6ZXunVlBQsBFBVovhCZmU1hIahEpTnPsvIQpRTZs3NTrhaCZeZGv7L1b73ecPl9c71xfYpsEsz/66KM4ffo0lpeXkcvl8NZbb+HJJ9eUAFVV8d3vfhczM5rB0Ztvvoljx7aWWQZh8yDNXAMAMP37AABnZ89DURU8vAVbO3VSagC+wb2Qxmuf6wOAh/u15+jM7DmLWxIIjaV1djNNZLgvAhXA5GwKl24t4cjurrpmXQCUCgOrDbJdllbyaI+s34DSFIVYZ8hxVl9OkCEUZOzo1U4JUjlzW3A9y6/V2jvDQQ45QaopqLocu0pfIiVsebMJM+y6d+qmLFZKH8cyeOjePpy/voDFlZyt95efZyCIWs4cAOQLsmszfQAw1KOZuUzOaUWfGzmJbmKm9On/ZmZepHcgBHxs3VEUeptzvXN9ybSw5Z07AaCvrw/f+c538M0R01X9AAAgAElEQVRvfhMvv/wyXnzxRRw5cgS///u/j0uXLqGjowPf+9738Ad/8Af42te+hvHxcXz3u99t9rIJ2xQ5fhV0ewx0sA2qquJ0/Bx2tY2gP9Rr/cubmNC+E1CWJqGkFqxvbEBXoAN7O3bj4/g5KKp7Du4EQr201i6+SQwXHTx//ek0MnkJ9+2pr7UTKG/vNFfR7FKe0VdOrCuIG1NJR9fS5/mG+yI4e2XeMrahFJzdYkqfHgOQyYloq7JptDPTBzhT+raDImGEXSOXrIPA9CeOxPDrC9O4eHPJllup7oorFGT4eaY40+fe1xjHMhjoDmFyNoX5RA7H9/VY/1IDYU3C2WVZb+80c+/UnqvR/gjoOmMuOotZfYk6ij5ZUbCaKXjeMt0qvPTSS3jppZfW/dtf/uVflv7/M888g2eeeabRyyIQ1qEqCuTZG+D2PAQAmFi9g7nsPL6x/+tNXpn3hPadwPI7/xHSxKfgDz9b83UeiT2IH439DW4mb2Nvxx4XV0gg1A5R+qDNUIUDHD65Mg+GpnDvaGfd11zbILtzyrNYkdGn098VxNKqYCs7TUc3JNGLXavYBl3pC7fYTF+kWISmDIpWOzN9gAOlLy1sm81pNWiaAsvQrs30AVpr9VBPCIqqImwjEqR0mFKQUZAUyIrqSjD7ujX1R3BrZgXpnNhScQ2AeTj7WnunSU5f8bkarTGfr5y2MA+GpkrfJ7WQyopQVe1aBAKhNVCW7gBirpTPdzr+CXiaw7HeI01emfdwnQOgOwYhTZyv6zr39RxCgPXj1Axp8SS0DqTog2bmMdIXhgrgnqE2W5tVK3gHQdZWKIqKREqoqvQNFHO2Zpftt3jqcQ39HUGwDG1Z9KVLzoqtJQzr5jMpg/VLsuraTJ8kK1hNF7Z1eycA+Dja0pxobabP+pCAoig8fmRAu72NQ4W1ok9CTrA3O+iUkb6ILQfSZkBTFBiasjByMc/pA4Cd/fXnv9EUhY6Ir672Tv27x8o9mEAgNA45fgUAwMT2QZALOD93Eff3HoGfbR1TKy9hR49Bnr0OJV+7qQfPcHig7358tvA5clLOxdURCLVDir4iw8W8viN1unbquBnZkEwLkBUV3QZKHwBHZi7LRVOY9ogPkSBnWDTp6EYvrebeGQ5q66lWtCqqdVC1DsfSljl9q5kCVGz9AGkr/DxjaU6UFSRQ0NxV7fDwvX1gaMqm0qfdJl+QS0WfmzN9wHpXy1Yr+gCtqDOLbDBz7xztj2D3QNS1OJDOqL8uI5cMKfoIhJZDmr6izfOFOvDZ/CXkZQGPxB5s9rIaBjt6HFBVyJOf1XWdR2IPQFQknJu76NLKCIT6IEVfkX3DHWAZCsf2ulP0sYx2Iu9G0VeKa6hS9PV1BEFRQNyBmctySkA0zINlaIQDnI2ZPnvGHI1Gb+9MZzca0cg2NsA6HENBslD6dHV0uxd9PMdYt3fmtcB0uzNj0SCPb//2ETz/0IjlbUtKnyA5mh10wo7ecGntrVn0UebtnSY5fbGuEP6Xbz5Qmoetl86ozzQr04p0ix4oEQjbFVWWIMevghk4CEBr7ewJdGFP+84mr6xx0N0joMJdkCbqc/EcjgxhINSPj+OkxZPQGpCir8iR3V34d//9E+jtCLpyPYqitA2yC+2devtUtfZOjqXR0x5A3GF7px79EA5wpfZNIzI5e3b6jSZk0t5pZwOsY0fp04u+7eAyaIaPYywdabOC5LgQO7K7C32d1p89XT30UunjOQax7iBCfrblDjoAY6VP1t07bRx0uEVX1I9ESqg5Fy7Toq3jBMJ2RZ6/BUgFMEMHsZBdwo3kbTwcewBUncZPmwmKosCOHoM0dRmqWHsnA0VReCT2ACZW72AmPeviCgmE2mitXXyTcXvz6OOsTS/ssLRiXPQBQKwz6Ki9U4se0K5lR+nL5kWEW3TzG/CxVdevzze55d6pF32tFNTdDHw2lT6viqX17Z3aOtye6QOAR+7tx4P7W9OaXFP6qrR3lt7zjfta74z4ICsqVjLmsS9G6EUfae8kEFoDeXoMoCiwsf34ePYcKFB4qP94s5fVcNjRY4AsQrr7eV3XebD/GGiKJmofoSUgRZ+H+HjWnaJvNY9wgCs571US6wphbjlr+7Q9kcqX2hTDQc7avTMvtWz7VSRQff2lzDLb7p3mz10iLYBl6JbLKmw0Pt5G0edyjEI51Yxc3D6sAYAXHh7BN39jv+vXdQNN6TNu72yk0qcfgiynamvxTOdEMDS1LjSeQCA0D2n6C9A9O6HyAXwcP4cDnXvR4XdnBngzwfTvBXyhuls8I3wYh7sP4uzsBchK/ftBAqEeSNHnIT6Odqe90yCuQSfWFYQkq1hcsXaIygkScoKMzmKwciTAIZMTTQvGdF5suYw+nbCBEU1pps+OeydLQ5TMXydNHeW3VYtLNXiOsc7p81DpC5Qpfdm8d0VfK2Pc3qm/5xuo9OlFX41mLpmchFCA2/afKwKhFVALOSjzt8EOHMS15ZtICit4ZGD7GLiUQ9EM2JGjkO5chKrUl7f8SOwBpMQ0Li9ddWl1BEJtkKLPQ+y0wtlhcSVf1blTJ1aMbZixYeayXGFIEgpwULGWrVaNTE5sWYXLqD1VUhwofQbKSTnlLbHbGTstyzlB9Ezp4zkaFAXkijN9TlxCtwosQ1c1HtLf83Zamt2iq3h4VKuZSyYvktZOAqFFkONXAVUBM3QvTsc/QYgN4nD3wWYvq2mwo8eBQhbyzLW6rnOwcx+ifASn45+4tDICoTZI0echdlrhrFBVFcurecN5PmAttmHWRtGXKLZhdRYLmLWAc+OZnExealmlT2vv3Lh2vYizswHmWOuZvmRK2PbOnUDxIMMyskFGwKNDAoqi4OeZUnun38fYdgndKrAMVZrfK0eWGz/TF/Cx8PFMzVl9rXygRCBsN6TpMYDhke+I4eLCZTzQfz84evt+PtmhQwDL1x3UztAMHuo/ji+WrmJFqD37j0CoF1L0eYgdp0MrVtIFFCTFtL0zHOAQDXK2zFz0NqzOspk+oHrWHaAVndrGrDWLPuP2TvvunVZGLqqqYjkloGObO3cC1u9pRVWR93CmD9DMXPKCjFzBuUvoVsBQ6dNn+my0NLsFRVGag2eN7Z3pXOvOCxMI2w15egxMbC/OL41BUmU8Enug2UtqKhTLgx06DGniAlS1vr3cw7EHoKgKzs7WV0ASCPVAij4PsaOKWDGf0NS7bgvXyP6ukK2svlL0QESf6dPyuowcPAVRhqyoLWupHg5wKIjKBkVVd++0Y2rRFuIhiLKhA2EmL0GSFaL0QXtPS7ICWan+BzAvSFABBD3cyK8pffI2LfqoUitnOWvh7I39Wu+M+GpX+kh7J4HQEijZJJTENJiBgzgzex6D4Rh2RAabvaymw44eg5pNQlmYqOs6/aFe7IwO4+zsBahqbRE3BEK9kKLPQ9xo71xIaOYsZkofoJm5xJcyll8miVQe0RBf2hjqxZyR0pdp8fBkPWQ6U7F+J+6d+4Y7AABXJxNVf06C2dfgiy6LQqF60aebq3ir9DGlnL7tWfTRkKQq7Z0ODjrcpDPqL80KOyWTE1v2QIlA2E7I02MAgKXuGCZX727LmIZqsCNHAYquu8UTAE70H8dMZhZT6bgLKyMQnEOKPg9xw8hFV/qsi74QMnmpaqtjOcsVs2klpc+o6NPDk1u06AuXZhIriz77G+DR/ggCPhZjE8tVf67PQbaToq8UG2L0vs56GKOg4+dZzb3T4zbSVoVl6KpKX6mludFKX9SH1UzBci62koIooyApLfvdQiBsJ6TpMcAXwifCLChQeKDvaLOX1BJQvhCYgf11RzcAwLG+I2AohrR4EpoGKfo8xMcxECXFdn5eNeaXs/DzjOXmNmbTzCWxKpTm+QDNDZFjacNiUVfQWtVsQS/6KotWJzN9NE1h/3A7rlgofZ2k6IO/qPQZxTaUlD4P3y/rjFwMsiu3MixrPtPHNHCmD0DJZCrhMKsvU3yvkPZOAqG5qKoKeXoM9OABfDL7KQ507kWbL9rsZbUM7OgxKMk45ORMXdcJcyEc6j6AT+Y+JZl9hKZAij4P0QOH61H75hM5dLf5LXOsYp1a0TdjYeaynBJKzp2AZsQQNgg4B9Y2Zi3r3lk0oklVOHjq7oZ27esPjnZicSWP+eTGrMNESgAFIBri61vsFoC3eE/rSl+j2ju3pdJHUwbh7MX3fIOLPv0wZMmhmUvpQKlFv1sIhO2CujILNbOMya5+JIQkHuo/1uwltRTsiPZ8SOP1q30P9R9DqpDG1cSNuq9FIDiFFH0eYtUKZ4f5RNY0rkGns82PgI/F5KyxHbAWzC6hI7pesTLKugPK2ztbc3NdUvqy1ZU+u6YWB0a0ub4rVVo8k2lh3RzkdsbHa8+BYdHXEKWP3d4zfWz1cHZJUcAyVMODztcC2p0qfa393UIgbBek4jzfeToLP+PDkZ57m7yi1oIOd4Lu2elKi+e9XfsRYoM4EyctnoTGQ3axHuLjzDfIdlhIZC3n+QCApijsGoji1vSK4W2M2hQ3s9IX8nOgsLG908lMH6C1x7aF+aotnpVzkNsZK/W6pPR53N6ZyYuQZHV7Fn109aJPltWGz/MBawZHTos+/TNL2jsJhOYiT49BjHTj0+R13N97BDxDuloqYUePQ1m4DSVTfQzE9nVoFsf7juLzxS+QkzZ2FhEIXkKKPg/xcdqGtNbYhmxeQiYv2Sr6AGD3QBTTCxnkihvvSoxcKCMGWXeA1oLFMjR4tjXfKjRNIRTYuH6n800UReHgSAeuTCagVDigkmD2NXyW7p3a6xDgvS369JdoWxZ9bPX2TllWG5rRp8NzDCJBzrGDZ+lAiRi5EAhNQ1VkSDNjuBobhCAXcIK0dlaFHS22eLqg9p3oPwZRkfDp/KW6r0UgOKE1d/JbBKtWOCv07Cs77Z0AsGewDSqA8fhq1Z8vF40WOiquFwpwGyIPdDJ5zVK90S1jTqjWnrpmX2//LX5gpBOprIjphfVzkYmUQJw7i/gsjFy07DwGtIfFh7+soNyWM32MWXtnc77SO6N+x1l9GaL0EQhNR4jfBgo5nOcVdPjasad9Z7OX1JIwHQOg2/pdKfpGozvQG+zG2dn6r0UgOIEUfR5Sr5HL4oq9jD6dnQOa25ZRi2eiaLTQEa5Q+opFXzWX0UxOQrjFT+LDwY3tqbXY1x8c1eb6yqMbCqKMTF4izp1FrI1cRM8LsXLHzm2p9DE0ZEXdoEhLsmLbuMhtOiO+0veLXdI5ESxDgefInyECoVnkJi5hlaFxLT+Ph/qPgabI59EIducDkGeuQMkm67oORVF4qP84biRvYylXPSqKQPAC8un2kLVWuBqVvhXt5Ly7LWDr9iE/h1hXELdmjJQ+AdEgB66iVTMc4KBizVihnExebHmjhUiAQypb4d7pcKYP0NSKvs7gurm+RFrbyLaHSdEH2Jjpy0sI+Lw9JPCXFXoB3zaMbCi+p+WKFk+tvbM5X+ldtSh9eVGbyW3hLgICYauTm/gcF/v6oEIlrZ0WcHsfA1QF0o1TdV/rwT7tuT47+2nd1yIQ7EKKPg+p171zaTUPnqURDdrfRO8ebMPtmVWo6kbVLpES0BHZqBoaZd1p/ya1rImLTrjaTF8xvNrpJvjgSAeu3U2W2ueSBnOQ2xWrlmUtRsHbQowofdprUNni2VSlL+pHviCX3FvtkMlJpLWTQGgiqiQgf/cKLoR4jEaH0RfqbfaSWhq6PQam7x6I1z6ousdyQlegA/e078LZ2fN1X4tAsAsp+jxkTRWpbnphxdJKHj0dAUcn4bsHokjnRMwlquXN5asWL+GgcdGnn8a3MuGgNtNX/sVZyixzuAk+MNIBoSCX5iKXSdG3DoamwTKUoXqdzUsIevx+KS/6tutMH1Ct6FObONPn3MEznWv9LgICYSsjz97ADAPE1RzJ5rMJt+8JKMk4lPlbdV/rof7jmM8tYmL1rgsrIxCsIUWfh9Td3rmaR09H0NHv7B5sA1B9rm95VShtzsqJBDR75mpZfbqRSysTCfCQFRX5sudZdujeqbN/pAMUgCsTWosnUfo24uMY08gGr9W3ciOXwDYsGvT2zkoHT1lRHbUzu0kpqy9lv+jTvlta+0CJQNjKyNNj+DQaAEMxONZ3X7OXsylgdz0IsDzEa+/Xfa2jvYfB0SzOzpLMPkJjaFrR9xd/8Rf4wQ9+0Ky7bwj1GrksreTR67DoG+gOIeBjNsz15QsSsoJUXekrbrwqWyRFSUFBVDxXbuql2vplRQVDOw+qDgc4DPdFMFac60ukBAR8zLpCY7vj402KvrzkaUYfAATK2zu34eti3t7ZvJk+AFhyYOaSybd+6ziBsJURpr/AxbYgDnXtR5gLNXs5mwKKD4DddQLirbNQRWfmVZUEWD/u6zmE83MXIcrVHdQJBDdp+A4hlUrhj//4j/HDH/6w0XfdcGiaAsfSNRV9gihjNSuit8OeiUvpPikKO2MbQ9rXgtmNZ/oqYxv0zLVwi6sppfbUMqVSkmu3rz8w2oFb0ysQCrLhHOR2RlP6NrYsK6panOnzWOkrXt/HexsN0aowJaVv/Wsgy0pTcvoAoC3Eg6Epx+2dre4MTCBsVdR8GtezcaxSKk7Ejjd7OZsKbt8TgJiHNH6u7mud6D+OjJTFp/EvXFgZgWBOw4u+X/3qVxgdHcW3vvWtRt91UzBrhTPj7nwaADDYG3b8u7sH2jC1kEa+sGaqYDabxnM0OJbeoPSl9fDkFj+Nj5SMaNYcPCVZddzaqXNwtAOyouLGVBKJtICOMO/KOrcKPMdUzenLCzJUwHOlT5/pK1f8thNcSemriGxQ1KYpfTRNoT3ss130FUQZoqS0fOs4gbBVkWau4ELEjxDrx71d+5u9nE0F078XVLTPlRbP/R17EOUjeG/iYxdWRiCY0/C/uC+//DIA1Nza2dXlvAhqJkE/C4qm0dMTcfR7b1+YBkUBR/b0IBpyVnQcO9iP105NIJGTcGRQy56TxrV2xT2jXejp3tjG0RbiISlYt875lFZEDfRFHa+/Hpzel1hs4aRYpvS7PM+C55ia1v1IWwDszy5hfD6D1UwBOwd7PH38jXxu3SAc5KFg47rnl7MAgL7usOVjqvcxswyNSIjfNM+dm+vsXMgAAMIR//rrUhSCAa5pz0lfVxCpvFS6f7N1LBUzSPt7IpvmNSQQthKZqUsYC/nwpZEHwdHk8MUJFEWB2/cECp/8DMrKHOi2vpqvxdAMHuy7H+9Of4Sv78qQNluCp3j2SX/jjTfwb//tv133b7t27cKPfvSjuq67tJSuGiLeqrAMjZVUHgsLKUe/d/ZyHKP9UURDvOPf7QppyteFsVnEisHud2a0MFFVFKteL+hjsZjIrvvZ9KzWIioVqv+OF/T0RBzfl1hsQ52ZS5V+N5URQFGoed27B6L45ItZLK8KCHCMZ4+/lsfbbGgAqUxhw7qniuq0LEqmj8mNx+znGfAMvSmeO7df42wxO3JxKY2OMqVMECQoktK05yQa4HBzegULCynLx6x3MqiSbHg7mqY23SEfgbBZ+HT5KsQohSdHHwY2z5aqZeD2PobCub+DeP1D+B787bqudaL/GH51931cmLuIJ4cedWmFBMJGPCv6nn/+eTz//PNeXX7T4OOcz/Rl8iJux1fx4iOjNd1nOMChvzOIW9NrZi7LKQHhAAeOrd4SFwpwGyIbMrlie2eLz90EfCwYmlq3fllW6nIyPDDagVc+GAdAnDsr8XE0Fqu8p/UZ0EbEKPh5Zltm9AFl7p1ShZGLojYtpw8AOqI+JK4KUGxkTunzwySygUBoPEpqARfYAnqYdtzTtROLi+lmL2nTQYc6wAwdhnj9Q/DHfxOUw0zgcoYiAxhpG8SZ2Quk6CN4Cols8BgfxziObBibSEBVgcO7umq+392DUdycXill1yVS1eMadCLBjQHnmby+MWvtoo+iKC2gfZ2RS32ZZQdHOkv/vyNMir5yfAYzfVlBOyRoRIzC3h3t2DPU5vn9tCIl986Kjge5DvMiN+iK+iErKlYzBcvblr5bWnxemEDYiszfOoXbQR4n+o46drgmrMHtewJqJgF5+nLd13py9GFMrN7BXGbehZURCNUhRZ/H1GLkcvn2EgI+FjsHap912T3YhnROxEJSm51ZXhWqOnfqhAMc0tn1m7VMXgRNUQj4Wt8wIxxcr1RKslKzkQsAjMYi8BWNQojStx6er+7emS0a/zRC6ftXLx7E1x7b6fn9tCKmkQ1NdDPVv1+WbcQ26J/VMCn6CISGczau5cI9NPJkk1eyuWFH7gflC0O89kHd13p85EFQoHBm9oILKyMQqtO0ou/b3/42vv3tbzfr7huGz2CDbISqqrg8voyDox1g6mgX2D2gh7RrLZ6JVN60eAkHOGTz0rp5yUxOy1zbDCeBkYqiVa7TyZBlaOzf0Q6AFH2VGB1k6Epfq+c6bnaMwtnrVbfrRe8ksOPgmclvjtZxAmGrIWeSOE+lsZuJoivQaf0LBEMohgV7zyOQJj6Fmq+vRbYj0IYDXXtxdvYCFNX+npFAcAJR+jxGa++UrG9YZGYxg0RKwKGd9X0ZD3aH4OcZ3JxZgSDKyOSrB7PrhAMcVKy1XaH4/zdL+1U4sL49td6ZPgB47HAM9wy1lXIACRo+joEoKRsMlXLFjfxmUIY3M0ZKn6woTZ3p64zqSp+Noi8ngmVo8Bz5E0QgNJKbN97BIs/i4YETzV7KloDb9wSgSBBvnq77Wg/3H0dCSOJ64pYLKyMQNkL+4nqMUZC1EZfHlwEAh3bWPs8HaM53O2NR3J5eXQtmN5npKwWclxVOmZy4aYwWwkG+or1TBVuHUgoAD+zvxf/8L46D3gRKZyPxcVpRV6n2ZQUJPp6pS6EmWFMq+iqNXJqs9IX8LHiOLmWCmpHOiQgFNkcXAYGwlTgz/xk4Fbh/lLR2ugHTNQy6e9SVFs/D3fciwPpxZva8CysjEDZCdmce4+M10wvVhqMdoBV9sa4gutqM5+/ssnsw+v+zd+fxUdX3/vhfZ5uZTPZlJoEQdgjIKqAsKohSEBCj1LZqb7XaWunytZeutvbX1vvVWlv90mvt9ba2V3tbrcstleIFRHGXTRAFZJM9kH0hyUxmOdvvj8kEAgkkJDNnzsnr+Xj4kJCZ5H1gMnze5/3+vD8orwmgqj52flruefb0ZabFzgI8cxhKMKzZpv0qo236aHxyoGZx1cPJ4nsdz0n6wlpS9vP1d+3tnecMcjF7Xd3uDUEQkJ/lQX032zszbPLeQuQU0dZT+FhoxUQ5D2lK79cYFKOUXgWj/jj0umO9+jouScEU/0R8VLMLYe3CN8+IeopJX4K5FQm6YZ6z/6YzUVXHgfJTva7yxY0YmA3DNPHhp7UAgLwLtHcCp0epA/H2Tnss4jPTFJjm6WEiusVVDydzt7XkdVbp89qkMmxnsnxupc8wTBimaXmVNS/T3a1BLsGQfVrHiZziowOvIiyJmFHCYwH6kjJyBiDJUPe/0+uvNb1oGqKGio9qd/VBZEQdcVWcYF21wnXmQPkpqJqB8cP7ZnP1iOLYMJcdB2JJ34X29AHosC8uGLJRpe+s9lRNNy2dZOhk7a/p6NmVPpWVviSIty1rxumkT2/7tZWVPiC2r687e/oCYfu0jhM5xZa63cjWTZQOvcLqUBxFcKdDHjoN6sHNMLULH1lzPsOzh8CXlo8tlWzxpL7HpC/B4q1wnZ1rdrbdRxogSyJGt02N7K2MNAWFuWmxVqo0BS6l6wEbZydNhmGiNaLZZmGW2Za0BtraU3XD2jPLnCye9EXP2qsaiuhM+pJAls89nD3eSWB5pS/Lg6ZgFKp2/vc7VvqIkqspUIMDQhjTXIWQRA7b6mtK6VVAJAjt2I5efR1BEDC9aCoOnDqE+lBjH0VHFMNVcYLFF8jhbhzQvutwPUpLstuf0xfi1b4LHTvgViS4ZLE9aYqP37fLwiyetLaEYnfZNJ17+hLF1eUgFzUpB7P3d6IgQEDHIxvikzytr/TF3mfqm7qu9pmmiUBI4xl9REm05cCrMAQB04dcZXUojiQVj4WQkQ91zxu9/lqXF00BAGzlmX3Ux5j0JVh32zsbmsOorG/FuD7azxfX3aQPiCV48UpffG+fXYYtZJxV6euL6Z3UuS6nd3KQS1IIggBZFjsc2RBPAK2ubsePbag9FeryMVHNgKYbtukiILI70zSxtXEfSqIGBg6+zOpwHEkQRLgmXge9cj+0ir29+lr5aXkYlTMcW6u2d3sIIFF3cFWcYPGhFxdq72w/qqGP9vPFjRiYBeD0Yux8Ms9I+gJt5/XZZ5BLbPpoPH7dsHaSoZN1Nr3TNE0OckkiWRI6VPrie/qsrm4XtL3PVLdNDO5M/IaSXboIiOyuvOkYKgUVl3uKIfBmaMIoY+ZASM9FdNs/ep2sTR8wDTWhOhxp7t1EUKIz8ac/wdyu2CL4Qu2duw/XIzfTjeKC9D79/sW+dAz2Z2DUoOwLPjbDq7S3RwZDbe2dNqn0uRQRiiy2Hzmh6wYk7ulLiM4qfeGoDtMEvG57vF7sTpY6Vvr0eKXP4gVdfrYHoiCgqj7Y5WMCNusiILK7TQdfg2SamDpsjtWhOJogu+C6dAn0qgPQT37Sq691qW88XKKCzRzoQn2Iq+IE62q8/Zl0w8Ceo40YNyyvzw8rlkQRP7/rcswcV3TBx2akKe3tkcGwve7GC4KAjDTljD19rPQlSnv1+owbGaG2PaCs9CXH2Ulf/NdWV/pkSURBtgcVdV0nfcGwvfYLE9mZbujY3nwIY0M6skomWh2O4ymlV0HIyEdk28peVfs8sgeTfBPwYc3HiOrqhZ9A1A1M+hKsO3v6jlS2oDWiYfywvm3t7KmMTvb02WkRn3lG0qrphuWTDJ0qPsglfMZrOn4+Ivf0JUesvQsZad8AACAASURBVDP19vQBgD83DZV1gS4/375fmEkfUcLtrt2DIAxclj4Ygsj350QTJAWuS5fAqDkMvXxnr77WjAFTEdLC2FXXu6ohUZz1KwSHO31kg9HlY3YfrocgAJcMtT7paw1r0A3j9N14GyV9Gd5Y0mqaJvf0JZAsiZBEocONjPi0V07vTI5Ype+M6Z0pck4fEEv6KuqCXd7lbt8v3A9fK6tXr8aiRYswf/58PPvss+d8/vXXX0dZWRluuOEGfOMb30BTU5MFUZKTbD76FtI1AxOGzbY6lH5DKb0SQqYPkV7u7RudOwI57mxsrmKLJ/UNJn0JdvrIBq3Lx+w+0oBhA7Isv/Od6XXBRKz9KhhWkeaWbFUti7V3qtCNtjPLUqDq4VRuRUI0evpGBit9ydXVnr5UeM0X5nrRGtbQEuq8Jam/DnKprq7GihUr8Nxzz+Hll1/GCy+8gIMHD7Z/PhAI4Oc//zn+8Ic/4J///CdKS0vx29/+1sKIye4CahCfBMsxuVWFa9B4q8PpNwRRhnvKDTDqjkI/9tFFfx1REHF50RTsrT+ApkhzH0ZI/ZX1KwSHU2QRAoBIF5W+YFjFkcpmy1s7gdOTOoMhFcGQZpshLnGZaS4EWtXTQy1SoOrhVG6XdFalz37twHZ2zvTO+Dl9ovWveX9uGgCgpqHzYxuCYQ2KLPbpeaR2sHHjRsyYMQM5OTnwer1YsGAB1q1b1/55VVXxs5/9DIWFhQCA0tJSVFZWWhUuOcD2qh3QAVyeOQyC7LI6nH5FHjULQlYhIttXwjS77vS6kBlFU2HCxAfVvTv0nQhg0pdwgiDA7ZK6PLLhRE0ApgmM7MZ0zUSLH3vQ0qoiGFZtl/RleBW0RjREtNiftZ2qlHbjVjomfaFI7NdprPQlxTmDXFKoul2Y5wUAVDd2fmxDIKT2y9bOmpoa+Hy+9o/9fj+qq6vbP87NzcVnPvMZAEA4HMYf/vAHzJs3L+lxknNsKd+IooiKIcOusDqUfkcQJbinlsGoL4d25OLbMwvT/RiaNRhbKnlmH/Ve//uX1wJuReryyIbKhtjCqKhtoWSl9gPOQ21Jn03O6IuLx98ciE3wZKUvcc5O+lrb9mmxvTM5upremQqv+YJsD0QBqG7sotIXUvtdaycAGIbRYTqzaZqdTmtuaWnBN7/5TYwZMwY33XRTj79Pfn5Gr+JMNp8v0+oQei0Vr+FkcxWOheuwOKih6NJZEF1dn9WbivFbqa/+PMz8eTix8xXoH/8TAy6/GoJw/ptyXX3feaNm4Y/bn0dQacKw3JI+iS0RnPA6csI1nA9XaEngVrqu9FU3tEKRxW4dnp5oHZK+kIa8TOtj6olMbyz+U4EIgNSYZOhUbkXs8JpujWhwKSL/zJNElsQO+4RT5Zw+IBabP8+Lmi4qfcGw1i/P6CsqKsK2bdvaP66trYXf7+/wmJqaGnzlK1/BjBkz8OMf//iivk99fQCGYY+KgM+XidraFqvD6JVUvYY1B9+GaJqYmjUc9U0qgM732PY2ficukvvy71OadAPCb/wnKre8AWXE9C4fd76/h9HeMZAFCev2vIObR9/QZ7H1pVT9OegJO12DKAoXdYPP+hVCP3D2/qczVdW3ojA3DWIfn893MTK8Z1f67LUwiyetjW1Jn5QC+5ucynX2nr6wxipfEp29py9VzumLG5CfzkrfWWbNmoVNmzahoaEBoVAI69evx+zZpycq6rqOZcuWYeHChbj//vv7/MxW6j8M08DWig8wqjWKvGFdJxqUePLwyyHmFiO6/WWYxsXt7UtXvBhfcAk+qN4Bzeh6KCDRhTDpS4LztXdWNYba98BYza1IcMkiWlqjbYNc7LWIjyd9p9raO1NlAexEsfbOM6Z3RjR4+2H1xirnTO80UuecPgAY6MtATWOo0z0ogXD/3NNXWFiI5cuX4/bbb8eNN96I66+/HhMnTsTdd9+NXbt24Y033sCePXvw6quvoqysDGVlZbj//vutDptsaE/9fjRpQUwLRCEPnmR1OP2aIIpwTb0RxqlKaIc2X/TXmTlgGgJqELvq9vZhdNTf9L9/eS3gVsROkz5NN1B3KoRppb5OnmWNDK+CulNhGKZpu0Eumd7YIJr29s4UaHVzKrciIRJlpc8q5x7OHt/Tlxqv+QEF6QhFNARCavvPJRDbxxYMaZYfT2OVJUuWYMmSJR1+76mnngIATJgwAfv27bMiLHKY9yu2IN0wMT5nJAR3utXh9HvysKkQ80sQ2b4K8ojpEMSeTy6+JL8UOe5svF+xBZf6JyQgSuoPUmOF4HAupfP2zrqmMHTDTIkhLnEZHgVVbXtx7HY3PqNt8ExT+yAXvrwT5ZxBLhGNxzUk0TmHs8fP6UuRluaBBbGF5tktnlHVgKYb/bK9kygZmiIt2F23F1ObWpE2cqbV4RAAQRDhmnoTzOZqqPvevqivIQoiZg64DPsaPkV9qLGPI6T+gqviJPC4Om/vrKpPncmdcRleBTVtCzW7LcwUWYLbJZ0xyCU1FsBOdM6RDaz0JdW5h7OnzvROIFbpA3DOMJdg25RXu91QIrKLLZXbYMDE5VEF8vDLrQ6H2shDLoU0cCwim1+A0VR1UV9j5oDLAACbKj/oy9CoH2HSlwRdTe+sajuuIVX29AGxfXGqFltA2nFhlpmmtCd9qXBmmVO5FBGqZrRPCWyNaEiz4evFrlL5nD4AKMxLhyAA1Wcd0B4IxZK+/treSZRIhmng/ZMbMSwUxcDRV0OQ+J6cKgRBgOfquwFJRuiN38PUez6QJT8tF2PyRmFT5QcwenHgO/VfqbFCcDjXWUMv4qoaWpGRpqTUAih+QDtgv0ofEFtMxts7U6XVzYncrtiehIiqwzRN7ulLsq6md6ZKpU+RReRneVBzqmPSFwzFK332e28hSnUHTx1GXaQJl7dEoIy92upw6CxiRh48s++EUXsE0e0vX9TXuGLgdJyKNGFP/f4+jo76AyZ9SeBpG29vnDXJrrqhNaVaOwF0OJDdjguzDK+ScpMMncijxJK+qKojqhowTJNJXxLJkghNM9qnY+q6CQFIiaNf4grzvKhuOLu9M3Z32443lIhS3XsnNsGjm5jsnwjRm2N1ONQJZdg0KGNmI/rR/0Kr6PkkzgkFY5GhpGNjxdYEREdOx1VxErjbFsjqWdW+qhRM+s6ctGfX9s64VKl6OJFLOV3pa43EFvJs70weWRJgAu03kjTDgCQJKXW2mz83DdVnHdsQCLO9kygRAmoQH9XuxqUtIaSPX2B1OHQe7plfhJBdiPCbT8EMB3r0XFmUMWPANOyq34umiD0OEqfUwaQvCc5cIMeFIhqaglEU5qVZFVan4osxlyy2x20nZyatqbK/yYnc7a9pA61tC3lW+pJHlmOvbU07XelLtdd7Ya63/diGuNPtnXytEPWlrZXbocPEDDkfkn+41eHQeQiKG2nX3AOztQnhd5/p9DzT85k18HIYpoEtldsSFCE5VWqtEhzK07b/KXxG0hcf4lKUl1pn6MSTPru2X51ZQZC5py9hztzTF6/08ciG5ImfQakZse4BTTdS7vXuz43d0Ko549iGYEiDYtMbSkSpyjRNbDz+HgaFVQy55Dqrw6FukHzD4LpsKbQj26Dtf7dHzy30+jAyZxjer9za44SR+jeu0pIgXhWJnnFsQ3V70pealT673onP8J5O+iS2dyaM+4zqtdY27dXrtueNAjuKty7H/+w13Uy5PayFbUlfdWMrRhRnA4i1d7K1k6hvHW0+jsroKSwNAfKwy6wOx9aiqg6fLzPh3ycS1eGa93lUVu9FZNNzUMddCp9vYLeff13pHDyx5RnUmJUY7y/t8nHhiIaW5lCXn6f+xZ4re5vprL2zqqEVAgB/bqrt6YsnffZcmHXc05dai2AnOfNGRryCzUpf8sRf2/EJnrpupNweVl9OGgTh7EqfatsbSkSp6r2jb8FlGJg25Eoe09BLLkXCku+uSvj3Wf1YGZZ8dxWyhVL8MPsA3v/tz/Gb5uugo5tdEIIOz6Uyfvr3F6AemnTe78OdfxTHVXESdNXemZ/tgSKn1l9BupPaO5n0JYxLif3ZRlQdrW0TGbmnL3nak7629k7dSL09fbIUO7ah+pykz57vLUSpKKSF8WH9HkwMRJF5ybVWh0M91GSm4/ngTAyW67Ew7ePuP9GUoNcPhJRbBcjRxAVIjpJaqwSH6qy9s6qhFUX5qVXlA2KxumTRtlWbjDMHuaTYHicncXc2vZNJX9KcHuRyek9fKr7eC3PTUNN4+tiGQFhjeydRH9pW8QGiMDEzawSPabCpneoQbAyPxLWe3ZioHO/287SaEgiiCSm/IoHRkZMw6UuCM6siQGzTdXVDCEUp1toZd9Ps4bhywgCrw7goPLIhOdoHuUR1hMKx4RypVrV2svjQlnh7Zyru6QMAf5733PbONN4cIOorG4++jcKIhpHjrrc6FOqFf7RehuN6Ae7IeAelcveSODOUCSOQDdl3AgAHutCFpd4qwYE8rtgiJ97eeSoQRUTVU7LSBwALLh+M0SX2vGN45oJSEvnyTpSzK31s7Uyu9kqf3lbpM1JvTx8AFOakIRiOHdtgmiaCYdW2reNEqaa85QSOa82YbqZDLhxhdTjUC1Eo+H3LtajWs/GVzLcwTK7p1vO02kEQvQEI6U0JjpCcgKviJHC3Vfri7Z1V9UEAQGGKHczuBJIoIt0jQxQEiCnY7uYUsiRCEoXYOX0RzbbtwHZ1utLXtqcvBc/pA2KVPiA2wTOi6tB0Exnc00fUJ94/8Cpkw8T0EZ+xOhTqA62mG0+2zEOTkYavZWxAsVR/wefo9QNg6lJbtY/o/FJvleBAZ0/vrGprdxrApC8hMtKUlKx6OI1bkRBRdYTCKit9SXa60hdv70y9c/qA08c21DSEEAzF9n6y0kfUe1FdxbZTBzA+bCB75Cyrw6E+0mKm4T9aPoOIqeDrmRvgFy9QwTNk6PUDIOVXAqKWnCDJtpj0JYEsiZClWFUEAKrqW+GSReRkui2OzJkyvArP6EsCt0tqb+9MY6UvqU4f2XB6emcq7ukryI4d21Dd2IpgWAVg3+NgiFLJh0ffQUgwMcs3icc0OEyjkYHftcwHAHwj8zXkioHzPl6rHQRB0mOJH9F5pN4qwaHcioRIW3tndWMrCvO8EAUmJomQmebifr4kcCkSom1HNrDSl1xnJ32pOr1TkWPHNtQ0hhAIxZK+DA5yIeq1d4+/i3xVx5jxN1gdCiVArZGF/2iZB7eg4ZuZryFT6PqAdTOYDaM1A7K/HBzoQufDlXGSuNpa4YBYpY/7+RInL8vNFrIkcCsiItG2QS6s3iRVvH359OHsqVnpA2ItntWNIQTbznNkpY+od45U7MBRsxVXuAdASrfn0DW6sAo9D78PXIssMYRvZL4GrxDp4pECtOrBENObIWacSmqMZC+puUpwIE9bK5ymG6htCqGISV/C3DR7OJZ/fpLVYThefE8fK33J12mlL0Vbmv25XtQ0tiLYVunjDRmii2eaJt745B9wGSaunHq71eFQgh3VfPhjy1z4pWbck7kBbnR+ELtePxCmJkMuOprcAMlWmPQlSbzSV9MYgmkCRXlpVofkWOkeBf4c/vkmmluR0BJSoRsmp3cm2blJX2pX+oJhDdVth7Sn87VCdNEaD2/Gx2IIl3tLkJ7ptzocSoID2gA8HZiDEqkeyzI3wAX13AcZMrTaEoi5NRBcXbeCUv+WmqsEB4rv6atuiC18ivLSLY6IqHfcioRTLbF2kzRW+pLq7PbOVD2nD4hV+gDgcEUzXLLYPs2YiHrG1FW8vecf0AUB10z8vNXhUBLtVkvw58BsDJHr8LXMN6Dg3EmdevVgAIDkP57s8MgmmPQlSby9s6o96WMliuzNpUjt+7TY3plc50zvTNFz+gDA33Zsw7GqFrZ2EvVC68612Ow2cEl6MQoziqwOh5LsY3UIng1egRFyDe7OfPOcxM+MpsFo9EP2n+DxDdSp1FwlOFC8vbOqoRVZXoWDL8j23K7TFRu2dybXuUc2pOb0TgDw5aRBABDVDA5xIbpIRrARHxxYj4As4ppRC60OhyyyPToczwVnYZRcibsy3oIEvcPntaqhEGQVUn6FRRFSKuNKLUncitie9HGICzmBWzl9z4iVvuSSzm7vTOE9fYosIi/Lg/rmMI9roH4vMysNnot4v6x+/0/YmOVCcboPV42eAuECRz5FonqHG3Pn4/Nl9jgess4H0RGQBAO3pm/CnRlv4+nAHOiI/V0bgRwYwSzIhceh15ZYHCmlGv4LnCQeRW7f0zdpZIHV4RD1mlthpc8qoiBAEoUO0ztTdU8fABTmpaG+Ocz2Tur3PG4ZS767qkfPGSbX4Eb/ZpwclIvobh9uePOfF3zO6sfKevx9Lsbqx8oS/j3oXJsjoyDBwOfTt+COjHfxTGA2DIgABGhVQ+AasQtiVr3VYVKKSc1bww7kcoloDWtoblVRlM9KH9lfh/ZOVvqSTpZEaLoBwzBhmoAspu7beXyYC9s7iXpGgIHPerfizexMmJoMvb7Y6pAoRbwfKcXK4GWY5DqOL6W/BxFt7f4NA2BGXZCLjlkcIaUartSSxK1IMNt+XZTLpI/sj5U+a8mSAE0z26t9qXpOHxA7tgEA0tneSdQj092HkOk5hf0ZBdAqSwCD02/ptLcjYyEKBm70bkcUEv4WnAWYIrTaEijFh1DZUgMZHBxIMal7a9hhzlwgs9JHThB/TcuSCEXmQiTZZEmEZhjQjdjtJCmlK32xRUcG2zuJui1NiGJJ2odYk1EAEwL0msFWh0Qp6M3wOKwLTcQM9yFc7d4LANBqBsM0BKz99E2Lo6NUkrqrBIeJt8KJggAfDw4nB4gnfazyWUOWRGia0V7pS+U9fQPyY+eSZnldFkdCZB/XpX0MWYxiV44Eo9EPM8q1A3VuXWgSPooORpl3O0rlCkB1Q28YgLeObEJI42HtFMOkL0niC+SCHE/KTtkj6on4Ids8mN0asiRAM8z2CZ6p/L5SlOfFv35uEi4b47c6FCJbKBRP4Sr3Pvw9bTBMWYdWNdTqkCiFmRDwbOAKVOnZuCPjHRSIzdCqhiCsRbCpcpvV4VGKSN1VgsPEkz4e10BOET+ygUNcrCHLsUqfboM9fQAwcUR++40CIuqaDB23Z7yLkKlgV54AI5gFI5BjdViU4qJQ8FRgLgDgqxlvwtXqRWnBCLxd/j4M07A4OkoFTPqSJN7eyaSPnCL+mmZ7pzVkMTa9UzNSv9JHRN13k/cDDJIb8UdxEpDWCq1qCIDUvqlDqaHByMTTgTnwS834l4z3sHDU1agLN2BX3V6rQ6MUkPRVwvbt23HzzTejrKwMd9xxB06ePJnsECwRr/QVMukjh2jf08dKnyVkOXZO3+k9fUz6iOzuUtcRXOk5gA2hcThZ0Aoz6oLeMMDqsMhGPtUG4OXWaZjoKseow58i152Dt8rfszosSgFJXyV8//vfx4MPPohVq1ZhyZIlePDBB5MdgiUG5qdj/LA8TBiWZ3UoRH2Cg1ysFav0mdD1+PROVgKI7MwnNuOW9E04rPrwv+ZoSDm10GpLAJM3dKhn3omMwebICLS8/z+4wluCA6cO4WSg0uqwyGJJfSeJRqP49re/jTFjxgAASktLUVnZP16EXo+M73xhMgo4uZMcwsVKn6VkOd7emfrTO4no/BRo+HLG29BMCX8OzoZYdBymIUDjMQ10UQS8GJwBd/FoTPn4fbhEGa8ff9vqoMhiSV2tuVwulJWVAQAMw8ATTzyBefPm9ehr5OdnJCK0lObzZVodQlLxeu0hVzeQ6VUwvCS3x9dg12u+WIm4Xm+agrCqIzMzdiMpPy89pf5cUykWolQX38f3ny3XokkW4S44Ab12EKC6rQ6NbEqHhMLP/gDRP34P01tUvGfswMKh18Lv9VkdGlkkYUnf2rVr8fDDD3f4veHDh+OZZ55BNBrFfffdB03TcM899/To69bXB2C0DS7oD3y+TNTWtlgdRtLweu3l4a/NgMcl9+ga7H7NPZWo6zV0A+Gwhrr6AAAg0BJOmT/XvrhmURT65U0+6n+mug7jCs+neC00HnvVYihDPgEAaJXDLY6M7E7OzEXa/Hsxe83D2OzNw7qjb+D2S75gdVhkkYQlfQsXLsTChQvP+f1gMIivf/3ryMnJwZNPPglFURIVAhElmNfDn1+ryFJbe6cNzukjos75xSZ8IX0zDql+rAlNhuAKQfLFqnw8jJ36guQfjoJLl2L6of/FRuFDXDf0Wvi9BVaHRRawZJDLkCFD8Jvf/AYulyvZ356IyBFkKTa9U+f0TiJbUqDhzoy3oZoS/hyYDQMi5AGHAbDKR31LmbAAcyUfRMPAukPrrA6HLJLUVcKePXuwYcMGfPjhh7jppptQVlaGu+++O5khEBE5QqzSZ0I3OL2TyI4+692KgfIp/CV4JZpM7+kqXx2rfNS3BFGEb87dmN4SwQc1O1HTWmd1SGSBpA5yueSSS7B///5kfksiIkc63d4Zq/RJnN5JZBsz3Qcw03MQ60MTsE8tBgDIA44AALQKVvmo70k5A/GZoddgS/37WLvredwx/VtWh0RJxn4gIiIbirV3mtzTR2Qzo+UKfM67BXuiA7E2NCn2m0oYkq8cel0xq3yUMAWTbsAM1YVtgWOoaThidTiUZFwlEBHZUHulz+CePiK7iNadwJ0Zb6Naz8Yzbfv4AEAZ2LaXj1U+SiBBFLFg6h0QTWDth3+GafafafjEpI+IyJZkSYRumNA0tncS2YERbkHVC7+ADgl/CFyDCNqG2XWo8nmtDZIcL88/GjO9g7BNCKJ6/xtWh0NJxKSPiMiG5LYkL6LqsY9Fvp0TpSpTVxFe/1vogUY81TIXjcbpMyiVAazyUXItuPQOiBCw7sArMFqbrA6HkoSrBCIiG4q3c4ajsaSPlb7Ut3r1aixatAjz58/Hs88+2+XjfvCDH2DlypVJjIwSyTRNhN/+L+hVB+Bb8i0c032nP6mEIflPsMpHSZWbloNZ/snYni6j8r3/YptnP8Gkj4jIhuJJX6Qt6ZOZ9KW06upqrFixAs899xxefvllvPDCCzh48OA5j1m2bBleffVVi6KkRIjuWA3t4Ca4pi1FxiVXdPicMuAIAJNVPkq6BaMXQxBEvB48DO3QFqvDoSRg0kdEZEPxJC8c1SEAEAUmfals48aNmDFjBnJycuD1erFgwQKsW9fxkOTVq1fj2muvxcKFCy2KkvqaemgrottWQh41C65Ll3T8pBKG5C+HXj+QVT5Kuhx3Nq4YOAPbstJQsfmvbPPsB5j0ERHZUHt7p6pDkkQITPpSWk1NDXy+0219fr8f1dXVHR7z1a9+FZ/73OeSHRoliF5zCOG3noJUNBqe2Xee8zOqDDgCCCa0ihEWRUj93fyhcyGIEt7KEBHZ/LzV4VCCJfVwdiIi6htntneytTP1GYbRYdFvmmZCEvX8/IwLPyiF+HyZVofQa51dg3qqBhWvPQ45Mw/Ft/4Ikjer4wPiVb66gTAjrPJR4pzvZ8yHTFxbcwU2HHwXVx/dgnHBBUgbOqHPv49dOOEazodJHxGRDbVP74xqkEQmfamuqKgI27Zta/+4trYWfr+/z79PfX0AhmGPoQw+XyZqa1usDqNXOrsGM9qK1lUPwlBVeBf/EA1BAQi2tD8eAJSSA4jt5WOVjxLrQj9js/1X4s3Dm7C2KB8Fr/wnvDf/XwiS0qPv4dSf5VQlisJF3eBjeycRkQ2dOb2TB7OnvlmzZmHTpk1oaGhAKBTC+vXrMXv2bKvDoj5mGhpCr/0OxqlqpH3mW5ByBp7zGDGjEXJBBbSqYazykeVyPTlYMOQa7PIIOBCtR/TjtVaHRAnClQIRkQ2duaeP7Z2pr7CwEMuXL8ftt9+OG2+8Eddffz0mTpyIu+++G7t27bI6POoDpmki8t5foJ/8BJ7ZX4ZcfMk5jzEMA8qQPTAiHk7spJQxb/BsFHjy8M+BfoR2rIbRXGN1SJQAbO8kIrKhM6d3elySxdFQdyxZsgRLlnSc4PjUU0+d87hf/vKXyQqJ+pC6cy3UfW/DNfl6KKVXdfqY1w+/BzG9BdGDkwCDSzBKDYqk4ObRN+A/dz6DjdlpuPr9vyLtuuUcEOYwrPQREdlQx0EufCsnspJ6ZBsiW16CPPwyuC5b2uljAmoQz+/6J/TmPOgNRUmOkOj8xuePxSX5pXg9Px2nKnZDO7Ltwk8iW+FtJiIiG2pP+lQdMge5EPVKZlYaPO6LWxJlqtWofPMPcBePwoCbl0NU3J0+7uVtq9GqhqAemwyAP7OUeFFV79FEynum34bvrvu/WD+oCJ/f8jcUTZ4J0Z3Wre9DqY9JHxGRDZ25j0/inj6iXvG4ZSz57qoePy9XDOA7WWugmi78v92TELhvXaePE7xNcI/bhMWj5+LvWzpPCon6mkuRevy6lgeV4IOBRzAl2ozXH3wIL7dedsHnrH6s7GJDpCRiTxARkQ3J8um3b4ntnURJ5xGi+FrGG5Ch4/ct1yBgdlURMaEM2QtoLnxu/PVJjZGop7SKETCjbjxf4MOV7n0olhqsDon6CFcKREQ2JIviGb9mpY8omUQY+HL6OyiUmvB04GpUGzldPlbKr4CUeQpq+Wiku3hEA6U4Q4Z6fAya0nRszMrA59I3Q4A9zv6k82PSR0RkQ2dW+jjIhSiZTNzs3Yqxrgq82DoDB7QBXT9UUqGU7IcRyIZeV5y8EIl6QW8ogt6ci/X56fC76jHD/anVIVEf4EqBiMiGztzTx6SPKHnmevbgCs8BvB4ah82RUed9rDzwEKBEET12CTi8hexDgHrsEmiSiZdyfViS9iEyhZDVQVEvcaVARGRDZyZ6HORClBwTleO4IW07dkSH4JXQlPM+VvAEIBceg147CGYwO0kREvUNM5QJvboE+3KAgG11KQAAIABJREFUOg/w+fTNANs8bY1JHxGRDXWY3sk9fUQJN1iqw5cy3sVxvQDPBq6Aed7KXdvwFkOCemJ00mIk6kvqyVEwNRf+ku/HeFc5prqOWB0S9QKTPiIiG5JEEULbmpPtnUSJlSsG8NXMN9FipOGplrlQL3DilVR4HFJ2fSzh01xJipKoj+kK1PLRCKRHsSqrAJ/1bmWbp41xpUBEZFPxZE9meydRwsSPZlCgXeBohhghrRlKyT7op3zQa0qSFCVRYuh1xdAbCrGlQEIN2zxtjUkfEZFNxZM+ntNHlBgiDHw54+1uHc0Qe4IG18iPAc2F6OEJ4PAWsj8B0SPjYahuPFOYj9HuE5jiOmp1UHQRuFIgIrKpeIXvzDP7iKivtB3NoFTixeAFjmZoowzeB8ETRPTwRLZ1knPoCtRDkxB26fhrQQE+693CNk8b4kqBiMim2N5JlDjXeD7BFZ4DeC00Hpuj5z+aAQCkvErI/hPQKofDaM5PQoREyWMEcqGdHImD2QL2ZEls87QhJn1ERDYVT/Z4ZANR35rpPoAy74fYHhmK/w1desHHC65WKEM/gRHIhnZyZBIiJEo+rWIE9OZcvOzLwoD0ClzKNk9bYdJHRGRT7ZU+tncS9ZnJrqP4vHcz9kSL8WzwQkczABCM2D4+ANGDkwCTP4/kVAKihyZBN2X8uTAPN6Zzmqed8J2JiMimTg9yYaWPqC+MUU7iS+nv4Yjmx38F5kCHdMHnyMUHIWY0QT06DmbUm4QoiSykehA9PB51HgHvFLjwufQtME22edoBkz4iIps6vaePb+VEvTVMrsFXMt5ClZ6NpwLXXPAsPgAQM+shDzgMrWYQ9IYLD3ohcgLjVCG06sHYmJsGd04Vgnvetzok6gauFIiIbKp9eieTPqJeiVQfxdcyNqDRSMeTLfMQMrsxeVOOwjViJ8xwOtTjYxIfJFEKUY+XwmjNwPP+bBx69Q/QG05aHRJdAFcKREQ21d7eKbK9k+hiGU1VqPrbvyFiKniyZd4FD18HENvHN+JjQI4iemgSYFy4KkjkKKaE6MHJCAsS/uZLQ8u6/wejtcnqqOg8mPQREdkU9/QR9Y4RaEDr//4apmniP1o+g0YjoxvPMqEM2wUpux7qsUtgtmYlPE6iVGSGMxA9Oh6HXSKey9QRXP8bmFrU6rCoC0z6iIhsiu2dRBfPaG1CaM2jMCNBDLjl/0ONkd2NZ5lQhuyFXFAJtXwU9NqShMdJlMr0+oG4ffLN+CTdhf8x6xB66w8wTcPqsKgTXCkQEdkUB7kQXRzjVCVaVz0Io6UOadcth3vA8G49Tx54CHLhcaiVQ6FVdu85RE53fem1uG7INdiWnYZXmvYi+sFKq0OiTrAJnYjIpk6f08f2TqLu0ir3I7T+cQiiBO+S+yD5u5e8SYXHoAw6CK22GFp5KXCh8/uI+pHrhy9AQG3F29gM79E3sCC7EErpVVaHRWdg0kdEZFPx9k6JlT6iblEPbUH4zacgZhYgbeF3IGb5u/U8Kb8CriF7oTf6oR4ZByZ8RB0JgoAvlN6IVjWItdgF746/YXZmAeSBY60OjdpwpUBEZFOyzEEuRN1hmiYiH61BeMOTkPzD4S37SbcTPjG7FsqwXdCb8xA9OAlcOhF1ThRE3DHuVozNGYGVvgx88O5/QD9VYXVY1IbvXERENiWLbO8kuhDT0BF5/y+Ibn0R8vDLkbboexA83ZnSCYgZjXCN2gEzlInogSmAKSU4WiJ7k0UZd0+6E0MzBuJvBR7sen0FjFCz1WERmPQREdkWp3cSnZ+pRhBa/zjUPW/ANWkRPNcugyB34+B1AIK3Ca7R22FGPIjsn8az+Ii6yS258PUpX4Pfk48/5wD71jwEvZGHt1uNKwUiIpvi9E6irumNJ9G6+hfQy3fCfeXtcE//PAShez8rYm413GO3wtRlRPdfBmjdSxSJKCZd8eJb076OTHcWfp9jYNOrD0M9vNXqsPo1rhSIiGzq9CAXtncSxZm6isj2l9H695/FjmSY/224Lrmmu8+GPPAQ3KN2wAxlILJnBsxoWkLjJXKqHHc2vj99OQZnleBvfi/++eGf0brpbzAN3erQ+iX2KhAR2VR8kAsrfUQxetWnCL/7NIzGCsgjZsA96zaIaVnde7KoQxm2C3J+FbS6AVCPjOcePqJeynRl4NtTv4Hn963EG9iG6tpNuHXNMWRf+43u/2xSn+BKgYjIpuKDXCQOcqF+zoyGEH7vL2j95y9gRsNIu2450q5d1u1FZX1rI9xjt0DKq4JaPhrq4YlM+Ij6iCzK+OLYz+HmUTdgT4YHT0g1OLHq59BrDlsdWr/CSh8RkU15XLFFqVvh4pT6L+3YDoTf+2+YwVNQxs+De9pSCK7ut2QeaTqOP278bwieIKKfToFxqntHORBR9wmCgLklV6LQ68N/7foLnlAi+Jf1v8KYqbdAGTMHgsCbl4nGpI+IyKYuH1uInEw3stI5ZIKcKTMrDR5350uV8MkDOLVxJUIHPoDiGwzf534AT/HoHn39d45uwe93/BV5aTmI7JkAM5TZF2ET9StRVYfP172fnTm+aRg1cBAeeed3+KMg4MaPnsdVR7cg56rPIW3oxPMmf+GIhpbmUF+F3e8w6SMisim3S8KE4flWh0GUMB63jCXfXdX+sQAT45RyXOPZgxFKDVoNBW+EJ+ON/eOg798LYG/3vrASgVKyH3JBBfTmPDx0ww/xxTc3JOYiiBzOpUgdfk67RZoE18iP8PdC4JOWKtz0woNoiOTh1dAk7FUHAjg3+Vv9WBla+ibkfolJHxEREaU0BRqmuQ9jrmcPCqVm1OvpWBm8DJsjIxGB0oOvZELyH4cy6FNA1KGeHAGtYgSy3N07rJ2I+oiuILp/KuSBh7F34GEc8Powpz6Mu5s34KSWj1dDE7FbHYTOkj+6OEz6iIiIKCVpgVNY4PkYV3n2I1MMo1zLwzOBq/BxdAiMHs6iE9Kb4Br6CcT0ZuhN+VCPjYUZZrJHZB0RWsVI6PUDoQzZgzf9ddiUOQg31TTjbvlNnNBy8VpoAnapJdDBveu9xaSPiIiIUoYZDUE7+iHUg5vQcnIPFnkNfBItxhvhcTioFaLHd/4lFcqgA5D85YDqRvTgJOgNRT3/OkSUEGbEi+iBqRBzq2EM3oe/DfFgXb0fX2iowZ2Z76DVULBLHYzWg4NgZgyHIDF9uRj8UyMiIiJLmboKrXwXtIOboR3bAegqhMwC5My8Ed9fo6PGyL6Ir2pAKqiEUrIfkKPQq4dAPTEKMLj0IUo9AozGIkSaCiAXH0JD4VE8mZWJgsoRuLKlCZOU46h64ReAywt56FQoIy6HVDwWgsif5+7inxQRERElnamr0E7shnb4A6hHtgGRIARPJpTS2VBGzoBYOBJ5/izUvNLTAREqZN8JSIXHILrDMALZiO6fBrOVB0ETpTxDhlZeCr0u1vJZP/gkXo668ffqy/Cfi2cgvGsLtCPboB14F3CnQx4yBfLgiZAHjYPg8lodfUpj0kdERERJYUZDsYre0Q9x9MROmJFWQHZDHjoFysiZkAZdctF37gVPAHLhcUgFJyFIOvSmPESOXQLjlA9s5SSyFzOUiei+yyFm10EuOgq55CC+88kxXDZgCq6e+hP4G2ugHtoK7ej2WAIoSJCKRkIqmQi5ZCLEvEE8++8sSU/6tm3bhl/84hdQVRXFxcV45JFHkJ19MW0bRERElOqM1lPQjn0E7eiH0E/uAQwNgicTGWNmQisaD6l4HAT5Ys+aNCFm1UMuOgYppxamIUCvHwitagjMECt7RPYmwGjyIdrkg5DWgmvLBLxzdDPer9iCsXmjMXfSHIyZcxfM2iPQj++EVr4T0a0vIbr1JQjpuZBLJkAaNAFy8SUQ3OlWX4zlkp70/ehHP8KTTz6JkSNH4tFHH8Wf/vQnfOc730l2GERERJQApqFBrz4EvXwXtPJdMOqPAQCETB+U8fMgD50CyT8SvsJs1NZezKlbBsSMUxBzayDl1kD0tMKMuqCeGAmtpgTQ3H17QURkOTOUiXsuK8P8gdfivYoteOfE+/iPj/8L+Z48TPKNw4RRl2LEtJsghJrb3nt2Qj30AdR97wCCANE3DPKg2E0mqXBEv9wLmPQrXrNmDRRFgaqqqK6uRmlpabJDICIioj5kBOqhle+KLbZO7gHUECCIkIpGwXXZZyEPuRRibvHFt1uJGsTsOki5NZCyayEoKkxDgNGcj2jFCOj1AwCzZ0c4EJH9ZLjScd3QazBv8Gx8WLMTH1TvwDsnNuKN8nfhldMwLn8sJvouwdiRX0WGKEOvOQz9xCfQTuxGdMdq4MN/AooH0oAxkAeNgzRwDMTcYqsvKymSnvQpioL9+/fjzjvvhCzLPa7y5ef3vzN1fL5Mq0NIKl6v8/W3a+5v1wv0z2vuL0zThNlSC73qQOy/ygMwmqoAAEJ6XmyqXklbS9VFDlYIaxGUt5zApvpauEZvg5hVD0E0YWoK9FM+6I1+GE0FnMRJ1E/JoozLi6bg8qIpCGsR7Gs4gJ11e7C7fi8+qP4QkiBhdO4IlOaOxJARE1AyeSG8ug6tYh/0E7uhnfwEkeMfxb6YOx3G4LHQ80ZAGjAaYsEQR1YCE3ZFa9euxcMPP9zh94YPH45nnnkGpaWl2LhxI55//nksX74czz//fLe/bn19AIZh9nW4Kcvny7zI9hd74vU6X3+75v52vUDfXLMoCv3yJl8qMg0NRv2J00le1acwQ02xT7q8kIpGwT12DqSSiRBzBva4mqcaGioClTjWXI6jzeU41nIC1cEamIj9Wy94vNBrBkNvLITRkgP08FB2InI2j+zGZP8ETPZPgGEaONx0DDvrPsGuuj14+dAaAIAAAYVeH4ZklWDwsJEYMnEuBpoKxJpD0CsPQK39FOqn22JfUHZBKhwJqXAUxIIhkPJLIGQU2H4wTMKSvoULF2LhwoUdfi8SieD111/HvHnzAAA33HADHnnkkUSFQERElDJWr16NJ598Epqm4Y477sAXv/jFDp/fu3cv7r//fgSDQUybNg0PPPAAZDl5d5tNQ4fZXAO98SSMxpMwGtr+31QFGDoAQMjIh1R8CaSiUZCKRkPMHQhBuHASFtVV1IXqUR9uQG2oHnWhejTvbcLJpmrUhxqhm7Gvn6GkY0hWCab4JsT+P2wM/uX+NxN63UTkHKIgYmTOMIzMGYalI69HSzSA4y0ncKy5HMeaT2BPw35sqdre/tgCTx4KsvNRMuxKeFUZeaEQchvrkFNzFPKH/wTabj7BlQYprwRifgnE/MGxX+cVQ5Dts4c4qbVLWZbxwAMPoKioCOPHj8fatWsxZcqUZIZARESUdNXV1VixYgVWrlwJl8uFW265BdOnT8fIkSPbH/P9738fDz74ICZPnowf//jHePHFF3Hbbbf1yfc3TROItsIInoLZ2ggz2Agj2Aiz9VTs14E6GKcqAV1rf46Q6YOYOxCuwZNii5yiURAz8mGaJiJ6FK16GOHWOoT1MIJqK1qigdP/qad/3RxtQXO0Y+XXI3kwINOH4vQBmOybgMGZgzAkaxBy3Tkd7qZne9gmTEQXL9OVgXH5YzAufwyA2HvhqUgTjrWcQHnzCVSH6lAfqsd7x7YiqIZOPzEXyPQPQ5bkRoYBZKgavJFWpFduRcbx95GhG0jXDXgULzzeXKSl58OdXgA5swBCZj7EjAII3mwILm8vphP3raQmfZIkYcWKFfjpT38KXddRWFiIhx56KJkhEBERJd3GjRsxY8YM5OTkAAAWLFiAdevW4Vvf+hYA4OTJkwiHw5g8eTIAYOnSpXj88cd7nPR9uOlPaG2uga5HYWpRGJoKw1BhaFHopg4dgCEI0AVAFwQYsgJD8cDI9EDzjYbm8kCT3dBkBRoMRHUVmlGNSH05wtUbENEjCGuR9tbLziiigixXBjJcGcj1ZGNwZjHyPHnwpeWhwJuPgrR8pMte+P1Z/a71mYisJQgCcj05yPXkYLJvfPvv+3yZOFpRjbpQfXs3Qn2osf0GVp0YQItgIupKA5B21lcNATgBIVQOV9CEp8KE2zDhMk3IpgkFAhRIkEUJiihDERUokguSKEMSJUiC1PZrGZLU9n9RgSiKEAURghD7f+w/Cd60LFydv6TH1570XYrTpk3DypUrL/r5omjvftqL0d+umdfrfP3tmvvb9QK9v2an/ZnV1NTA5/O1f+z3+7Fz584uP+/z+VBdXd3j7/OOJ4oGEwBcbf+dX3whIQkSZFFuW5SIkETAI7qR4fK2LVBkuCU33JLr9P9lNzyiCy7ZBa/sRYaSDq/ihVvq/l3t7vw9+3PPXmAlBr8Pvw+/T+p/n0T+25DpTkemOx3DcgZ3+ZiooSIYDSKgtiKktSKiRxHRI4joUYS1CCKRIMLRFoSjQah6FKqhQTc0aIaOCHS0mgZUGNAA6IIBEwYMqKe/gdH233nkaTm4Gj1P+gTTNPvPVBQiIiILPPnkk4hEIvjXf/1XAMCLL76I3bt349/+7d8AANu3b8djjz2G5557DgBw9OhRLFu2DOvWrbMsZiIicg6OwCIiIkqwoqIi1NbWtn9cW1sLv9/f5efr6uo6fJ6IiKg3mPQREREl2KxZs7Bp0yY0NDQgFAph/fr1mD17dvvni4uL4Xa7sX17bKrcqlWrOnyeiIioN9jeSURElASrV6/G73//e6iqiptvvhl333037r77btx7772YMGEC9u3bh5/85CcIBAIYN24cHn74YbhcqTH1jYiI7I1JHxERERERkYOxvZOIiIiIiMjBmPQRERERERE5GJM+IiIiIiIiB2PSR0RERERE5GC2SfpWr16NRYsWYf78+Xj22WetDidhAoEArr/+epw4cQIAsHHjRixZsgTz58/HihUrLI6ubz3xxBNYvHgxFi9ejF/96lcAnH29APDv//7vWLRoERYvXoynn34agPOvGQAeeeQR3HfffQCAvXv3YunSpViwYAHuv/9+aJpmcXR960tf+hIWL16MsrIylJWV4eOPP3b0+9cbb7yBpUuXYuHChXjwwQcB9I/XNPWNbdu2YenSpViyZAmWLVuGpqYmq0Pqke3bt+Pmm29GWVkZ7rjjDpw8edLqkC7ab37zG/z2t7+1Ooxuc8r76tnrPjvpbB1nN52tyxzLtIGqqipz7ty5ZmNjoxkMBs0lS5aYn376qdVh9bmPPvrIvP76681x48aZ5eXlZigUMufMmWMeP37cVFXVvOuuu8y33nrL6jD7xPvvv29+4QtfMCORiBmNRs3bb7/dXL16tWOv1zRNc8uWLeYtt9xiqqpqhkIhc+7cuebevXsdfc2maZobN240p0+fbv7whz80TdM0Fy9ebO7YscM0TdP80Y9+ZD777LNWhtenDMMwr7zySlNV1fbfc/L71/Hjx80rr7zSrKysNKPRqHnrrbeab731luNf09R35s2b1/7z8Otf/9p87LHHLI6oZ+Lv46Zpmi+99JK5bNkyiyPquebmZvNHP/qROXHiRPPxxx+3Opxuccr76tnrPjvpbB23fv16q8Pqkc7WZYcOHbI6rISxRaVv48aNmDFjBnJycuD1erFgwQKsW7fO6rD63Isvvoif/exn8Pv9AICdO3diyJAhKCkpgSzLWLJkiWOu2+fz4b777oPL5YKiKBgxYgSOHj3q2OsFgMsvvxz//d//DVmWUV9fD13X0dzc7OhrPnXqFFasWIFly5YBAE6ePIlwOIzJkycDAJYuXeqo6z18+DAA4K677sINN9yAv/71r45+/3rttdewaNEiFBUVQVEUrFixAmlpaY5+TVPfWrNmDUaOHAlVVVFdXY2srCyrQ+q2aDSKb3/72xgzZgwAoLS0FJWVlRZH1XMbNmzA0KFDceedd1odSrc55X317HWfnXS2jquoqLA6rB7pbF3m9XqtDithbJH01dTUwOfztX/s9/tRXV1tYUSJ8dBDD2HatGntHzv5ukeNGtW+8D969CjWrl0LQRAce71xiqLg8ccfx+LFizFz5kxH/x0DwE9/+lMsX768fSF39vX6fD5HXW9zczNmzpyJ3/3ud3jmmWfw/PPPo6KiwrF/x8eOHYOu61i2bBnKysrw3HPPOf41TX1LURTs378fc+bMwZYtW7B48WKrQ+o2l8uFsrIyAIBhGHjiiScwb948i6PquRtvvBFf+9rXIEmS1aF0m1PeZ85e99lJZ+u4OXPmWBxVz529LissLLQ6pISxRdJnGAYEQWj/2DTNDh87VX+47k8//RR33XUXfvCDH6CkpMTx1wsA9957LzZt2oTKykocPXrUsdf80ksvYcCAAZg5c2b77zn9NX3ppZfiV7/6FTIzM5GXl4ebb74Zjz/+uGOvWdd1bNq0Cb/4xS/wwgsvYOfOnSgvL3fs9dLFW7t2LWbPnt3hvy9/+csAYhWyjRs34hvf+AaWL19ubaBdOF/80WgU3/ve96BpGu655x5rAz2P812D3Tj93xI7OXMdN3ToUKvDuShnrstefPFFq8NJGNnqALqjqKgI27Zta/+4trbWlqXwnioqKkJtbW37x0677u3bt+Pee+/Fj3/8YyxevBhbt2519PUeOnQI0WgUY8eORVpaGubPn49169Z1uLvqpGtes2YNamtrUVZWhqamJrS2tkIQhA5/x3V1dY65XiA2lEJV1fZE1zRNFBcXO/Z1XVBQgJkzZyIvLw8AMG/ePEe/puniLVy4EAsXLuzwe5FIBK+//np7deyGG27AI488YkV4F9RZ/AAQDAbx9a9/HTk5OXjyySehKIoF0XVPV9dgR/11XZhqzl7H2U1n67L9+/dbHVbC2KLSN2vWLGzatAkNDQ0IhUJYv349Zs+ebXVYCTdp0iQcOXKkvYXqlVdeccx1V1ZW4pvf/CYeffTR9jcKJ18vAJw4cQI/+clPEI1GEY1GsWHDBtxyyy2Oveann34ar7zyClatWoV7770X11xzDR5++GG43W5s374dALBq1SrHXC8AtLS04Fe/+hUikQgCgQD+8Y9/4Ne//rVj37/mzp2L9957D83NzdB1He+++y6uu+46x76mqW/JsowHHngAu3fvBhCrRE2ZMsXiqHrm+9//PoYMGYLf/OY3cLlcVofTb/TXdWEq6WwdZzedrcumTp1qdVgJY4tKX2FhIZYvX47bb78dqqri5ptvxsSJE60OK+Hcbjd++ctf4v/8n/+DSCSCOXPm4LrrrrM6rD7xpz/9CZFIBL/85S/bf++WW25x7PUCwJw5c7Bz507ceOONkCQJ8+fPx+LFi5GXl+fYa+7Mo48+ip/85CcIBAIYN24cbr/9dqtD6jNz587Fxx9/jBtvvBGGYeC2227D1KlTHfv+NWnSJHz1q1/FbbfdBlVVccUVV+DWW2/F8OHD+9Vrmi6OJElYsWIFfvrTn0LXdRQWFuKhhx6yOqxu27NnDzZs2ICRI0fipptuAhDbW/bUU09ZHJnz9dd1YSrpah136623WhhVz3S1LnMqwTRN0+ogiIiIiIiIKDFs0d5JREREREREF4dJHxERERERkYMx6SMiIiIiInIwJn1EREREREQOxqSPiIiIiIjIwZj0ERERERERORiTPiIiIiIiIgdj0kdERERERORgTPqIiIiIiIgcjEkfERERERGRgzHpIyIiIiIicjAmfURERERERA7GpI+IiIiIiMjBmPQRERERERE5GJM+IiIiIiIiB2PSR0RERERE5GBM+oiIiIiIiByMSR8REREREZGDMekjIiIiIiJyMCZ9REREREREDsakj4iIiIiIyMGY9BERERERETkYkz4iIiIiIiIHY9JHRERERETkYEz6iIiIiIiIHIxJHxERERERkYMx6SMiIiIiInIwJn1EREREREQOxqSPiIiIiIjIwZj0ERERERERORiTPiIiIiIiIgdj0kdERERERORgTPqIiIiIiIgcjEkfERERERGRgzHpIyIiIiIicjAmfURERERERA7GpI+IiIiIiMjBmPQRERERERE5GJM+IiIiIiIiB2PSR0RERERE5GBM+oiIiIiIiByMSR8REREREZGDMekjuoATJ06gtLQUL730Uoff/9Of/oT77rsv6fGsXLkS99xzT6efC4VCeOyxx7Bo0SIsWbIES5YswYoVKxAKhc77NdevX49bbrml/Xnf/OY3sW/fvkSET0REDqLrOp5++mksXboUZWVlWLRoEX79618jGo0m5Ptt2bIF119/fUK+NpGTMekj6gZRFPHII4/g8OHDVofSJU3TcNdddyEUCmHlypVYvXo1XnzxRQSDQdx1113QNK3T5z333HP47W9/i4ceeghr1qzB6tWr8fnPfx5f+cpX8MknnyT5KoiIyE5+/vOfY8eOHfjzn/+MVatW4X/+539w5MgR3H///VaHRkRnkK0OgMgOPB4P7rzzTnzve9/D888/D5fL1eHzLS0teOCBB7Bv3z4IgoCrrroK3/nOdyDLMsaPH49rr70W+/btw6OPPorbbrsNd955JzZu3IjW1lZ861vfwrp163DgwAH4/X78/+zdd3iT9d4G8Duze6aTAgJFxilggSpL2ciQglZALEuEgjhQFBShR0Dh+MoQz1FZRRQRxFoKiMoQEZChQEFGBZEioNCR7qYjzXjeP7CxoWnThjRJ0/tzXec6zZNnfPO0ktz5rTVr1sDd3R1JSUn44osvoNFoUFBQgLi4OMTGxlZb43fffYeSkhLMmzcPYvHt73Pc3Nwwf/58PProo9i3bx+GDRtmdEx5eTn++9//YsOGDQgPDzds79OnD+Li4vDee+8hISHBineSiIicxV9//YVdu3bhyJEj8PT0BAC4u7tj0aJFOH36dJ3eG5988kmjx+7u7liyZAny8/Oh0+kwYcIEjBo1yuj6NZ3/0KFDWL58OcRiMdq3b49jx45hy5YtOHHiBJKSklBaWgpPT0+sXbsWCxePdGOoAAAgAElEQVQuxPXr15Gfnw8PDw8sX74crVq1woQJExAREYFffvkFubm5GDNmDLKzs3HixAmUlpbivffeQ9u2be1x64nqjC19RLU0Y8YMuLu7Y+XKlVWeW7x4MXx9fbFr1y5s27YNv/32GzZs2AAA0Gg06NevH/bu3YuOHTuivLwcAQEBSEpKwqOPPor4+HjMnz8f3377LVQqFb7//nsUFxfjyy+/xLp167Bjxw6sXLkSy5Ytq7G+lJQUREVFGQJfBZFIhJ49e+L06dNVjrly5QrKy8sRERFR5bnqjiEiIgKA1NRUtG7d2hD4KgQGBmLw4MF1em+s/Lh9+/aYOXMmXnnlFSQnJ+Ozzz7Dhg0b8Msvvxhdp7rz5+Xl4dVXX8WyZcuwc+dOdOvWDZmZmYbjrly5gk2bNmHTpk04fPgwvL298cUXX2Dv3r3o0KEDNm/ebNj35s2b2Lp1K5YtW4Zly5bhgQceQHJyMh566CF89tln9Xh3iayLoY+olsRiMZYtW4bk5GQcPXrU6LnDhw9j/PjxEIlEkMvlGDt2LA4fPmx4Pioqymj/wYMHAwCaN2+ONm3aIDg4GGKxGE2bNkVBQQE8PDywZs0aHDp0CO+99x7WrFmDkpKSu6pfEAST20UiUbXH6PX6u7omERE5L7FYXOP7RF3fGyseX7t2DTdu3MC8efMwcuRIjB8/HmVlZfj1119rdf5Tp04hPDwc7dq1AwA89thjRsG0bdu2hsdDhgzBY489hk2bNmHx4sU4ceKE0fvtoEGDAADNmjUDADz00EMAbr9/FxQU1O2GEdkRQx9RHYSGhmLRokV47bXXkJeXZ9iu1+uNwpNerzcaQ+fu7m50HplMZvLnChkZGXj00Udx8+ZNdO3aFS+99JLZ2rp06YKTJ08a3oBVKhWKi4sB3B74ft999+H777/HyJEjMXLkSMTFxaF169aQSqW4cOGC4TwV34b+9NNPiIyMNHtdIiJqnDp16oSrV69CpVIZbc/MzMS0adPq/N5Y8Vin08HLyws7d+40/C8xMRGPP/640f7VnV8ikVT5orNyL5jK192yZQvmz58PV1dXREdHY/jw4UbH3jmcw9R7NlFDwNBHVEdDhgxB7969sXHjRsO2Bx98EJ999hkEQUB5eTkSExPRs2dPi69x4cIF+Pv749lnn8WDDz6IH374AcDtN8LqPPzww/D09MR//vMflJWV4eLFi4iJicEzzzwDiUSCYcOGYcCAAYY30ISEBMjlcrz88st4/fXXkZaWBp1Oh9mzZyMuLg7r1q2rVdgkIqLGKTg4GNHR0Zg3b54h+KlUKixcuBC+vr4Wvze2bNkSrq6u2LlzJwAgPT0dw4cPN/qCEqj+vbdLly64du2aYRbqvXv3orCw0GTPliNHjuCxxx7D6NGj0bJlSxw4cKDG91qihooTuRBZID4+HikpKUaPFy9ejOjoaGg0Gjz00EN45plnLD5/r169kJSUhCFDhkAkEuGBBx6Av78/rl+/Xu0xUqkUH330EVatWoXHHnsMEokEwO1vNJVKJX788Uf069evynFjx46FQqFAfHw8CgsLodFo0KxZM4SGhuLAgQNo164dXFxcLH4tRETkvBYsWIBVq1Zh7NixkEgkKC8vx8CBA/HCCy+guLjYovdGuVyOVatWYcmSJVi/fj20Wi1efPFFdO3aFT///LNhv+ree+VyOd5991289tprEIvF6NChA6RSKdzc3Kpc6+mnn8Ybb7yBpKQkAEBkZCQuX75svRtE5CBEQnUDfYjIaSiVSly/fr3K+ImaaLVaHDx4EAMGDKhx3B8REZEjUalUWLVqFV544QW4ubkhNTUV06dPx48//sj3M2q02NJH1AgEBgYiMDCwTsdIpVIMHDiwnioiIiKqH56enpDJZBg1ahSkUimkUinee+89Bj5q1NjSR0REZGUqlQpjx47FmjVr0LRpU6PnLl68iPnz56O4uBhRUVFYtGgRpFIpbt26hTlz5iAnJwctW7bE8uXL4eHhYadXQEREzoQTuRAREVnR2bNn8eSTT+LatWsmn58zZw7eeOMN7N27F4IgIDExEQCwaNEixMbGYs+ePejQoQNWrVplw6qJiMiZMfQRERFZUWJiIhYsWICgoKAqz928eRNlZWWG5VBiYmKwZ88eaDQanDx50rCGZ8V2IiIia+CYPiIiIitasmRJtc9lZWUZja8NDAxEZmYm8vLy4OnpCalUarSdiIjIGtjSR0REZCN3LiYtCAJEIpHh/yvjpBNERGQtDa6lLy+vGHq99eaeUSg8kZOjstr56ktDqRNoOLWyTutrKLWyTuuzdq1isQh+fs43iUlISAiUSqXhcXZ2NoKCguDv74+ioiLodDpIJBIolUqT3UPNseQ98tfredjy3WWUa/5ZkFoukyB2UBv86x6/OtfgbBrSf4e2wntiGu9LVbwnVd3tPbH0/bHBhT69XrBq6Ks4Z0PQUOoEGk6trNP6GkqtrNP6GlKt9hIWFgYXFxekpKSga9eu2LlzJ3r37g2ZTIaoqCh8++23iI6Oxo4dO9C7d+86n9+S98g2YT7wcpPhYkYeIJLCRS5FqybeaBPmw9/p33gfquI9MY33pSrek6rscU/YvZOIiKiexcXF4fz58wCA5cuX4+2338aQIUNQUlKCiRMnAgAWLFiAxMREDBs2DKdOncJLL71kk9rEYhFeeSISyDgIScFZTB8ZgVeeiIRYzO6lRETOosG19BERETUEBw4cMPyckJBg+Lldu3ZISkqqsn9YWBg2bdpkk9ruJBaLICr+C1JNBiJbB9ilBiIiqj9s6SMiIiIiInJiDH1EREREREROjKGPiIiIiIjIiTH0EREREREROTGGPiIiIiIiIifG0EdEREREROTEGPqIiIiIiIicGEMfERERERGRE2PoIyIiIiIicmJSexdARESNy/HUDCQfSkNOoRoKbxfE9AlHj4gQe5dFRETktBj6iIjIZo6nZmDj7kso1+oBADmFamzcfQkAGPyIiIjqCbt3EhGRzSQfSjMEvgrlWj2SD6XZqSIiIiLnx9BHREQ2k1OortN2IiIiunsMfUREZDMKb5c6bSciIqK7x9BHREQ2E9MnHHKp8VuPXCpGTJ9wO1VERETk/DiRCxER2UzFZC2cvZOIiMh2GPqIiMimekSEMOQRERHZELt3EhEREREROTGGPiIiIiIiIifG0EdEREREROTEGPqIiIiIiIicGEMfERERERGRE2PoIyIiIiIicmIMfURERERERE6MoY+IiIiIiMiJMfQRERERERE5MYY+IiIiIiIiJ8bQR0RERERE5MQY+oiIiIiIiJwYQx8REREREZETY+gjIiIiIiJyYgx9REREREREToyhj4iIiIiIyIkx9BERERERETkxhj4iIiIiIiInxtBHRERERETkxBj6iIiIiIiInJjU3gUQERE5k127dmH16tXQarWYNGkSxo0bZ3ju4sWLmDt3ruFxbm4ufHx88PXXX2P79u1YsWIFFAoFAKBv376YNWuWzesnIiLnw9BHRERkJZmZmVi5ciWSk5Mhl8sxduxYdOvWDa1btwYAtG/fHjt37gQAlJaWYvTo0Vi4cCEA4MKFC5g7dy6GDx9ur/KJiMhJsXsnERGRlRw7dgzdu3eHr68v3N3dMXjwYOzZs8fkvmvXrsX999+PqKgoAMD58+exfft2REdHY/bs2SgoKLBl6URE5MQY+oiIiKwkKysLgYGBhsdBQUHIzMyssl9RURESExPx/PPPG7YFBgbi2WefxVdffYXQ0FC8+eabNqmZiIicH7t3EhERWYler4dIJDI8FgTB6HGFr776CgMHDjSM3wOADz/80PDz1KlTMWjQoDpfX6HwrPMxFeTy2x8JAgO9LD6Hs+I9qYr3xDTel6p4T6qyxz2xS+j74IMPsHv3bgBAnz598Oqrr9qjDCIiIqsKCQnBqVOnDI+VSiWCgoKq7Ld//35Mnz7d8LioqAjbtm3DU089BeB2WJRIJHW+fk6OCnq9UPfCAZSXayGXS6FUFll0vLMKDPTiPbkD74lpvC9V8Z5Udbf3RCwWWfQFn827dx47dgxHjhzB9u3bsWPHDqSmpuK7776zdRlERERW17NnTxw/fhy5ubkoLS3Fvn370Lt3b6N9BEFAamoqOnfubNjm7u6O9evX4+zZswCAzz77zKKWPiIiIlNs3tIXGBiIuXPnQi6XAwDCw8Nx69YtW5dBRER2JOj10BUVQerjY+9SrCo4OBizZs3CxIkTodFoMGrUKHTq1AlxcXGYOXMmOnbsiNzcXMhkMri4uBiOk0gkeO+997Bw4UKUlZWhRYsWWLp0qR1fCRERORORIAiW9QOxgmvXruHJJ5/E559/jhYtWtirDCIisiF1Ti5+X/lfFP12Gd02b4T47y8B6e7dTffOKVMmQC6XYvXqj61cVcPG7mlV8Z6YxvtSFe9JVfbq3mm3iVx+//13TJ8+Ha+++mqdAt/dvKGZ0lD+GBtKnUDDqZV1Wl9DqZV1Wl9tay0+fw4ZGxKgV6sRNG4icgrUANRV9rP0TY2IiIiqskvoS0lJwcyZMzFv3jw88sgj9iiBiIhsSNBqkb09CXl790Ae1hRNpz8LlyZN7F0WERFRo2Dz0Jeeno7nnnsOK1euRI8ePWx9eSIisrFyZRYy1q1B2R9X4dO3PwLHjGWXTiIiIhuyeej76KOPoFar8X//93+GbWPHjsWTTz5p61KIiKieFZ06gcyNt8eIhc54Dl5d77dzRURERI2PzUNffHw84uPjbX1ZIiKyIb1aDeUXn6Pg8EG4tgpH6LRnIAsItHdZREREjZLdJnIhIiLnpL55E+lrV6H81k34DRmGgEdjIJLy7YaIiMhe+C5MRERWIQgCCn88jKytmyF2cUXYrNnwiOhg77KIiIgaPYY+IiK6a9qSEmQkrEHRiZ/h3j4CIVPjIPXxtXdZREREBIY+IiK6S2XX/sDZ9WtQlqVEQMwo+A0ZBpFYbO+yiIiI6G8MfUREZBFBr0f+/n1QbvsScj8/NJvzOtzuvdfeZREREdEdGPqIiKjOtEWFyNywHsXnz8GjcxdEvDIT+WX2roqIiIhMYegjIqI6Kbl0Eenr10KvUiEodjx8+g2AzMsLKCuyd2lERERkAkMfERHViqDXI2fXTuR+/RVkQcEImzkLrs3vsXdZREREZAZDHxERmaXJzUXG+rUovfwbvHv0QtC4CRC7utq7LCIiIqoFhj4iIqqR6uwvyPh4PQSNBiFPx8G7Zy97l0RERER1wNBHREQm6TUaZG/7Evn798GlWXOETn8W8pAQe5dFREREdcTQR0REVZRnZiJ93Wqor1+Db/+BCBg9BmKZ3N5lERERkQUY+oiIyEjKtj1w2bsNOojwY6tB6HrfAAQx8BERETVYDH1ERAQA0KvVuLAqAV6pp/CXayC+Cn4IhWJPXNh9CQDQI4JdO4mIiBoihj4iIoL6rz+RvnY1XNJv4ahfRxzxvw+CSAwAKNfqkXwojaGPiIiogWLoIyJqxARBQMGhH6D84nOI3dywtclAXHdvUmW/nEK1HaojIiIia2DoIyJqpHQlxcjc+DFUKafgHtEBIU/HQbX5AmAi4Cm8XexQIREREVkDQx8RUSNUmnYF6etWQ5ufj4DHx8Bv8BCIxGLE9AnHxt2XUK7VG/aVS29vJyIiooaJoY+IqBER9Hrk7d2D7B3bIPXzQ7NXX4dbeGvD8xXj9pIPpSGnUA2Ftwti+oRzPB8REVEDxtBHRORkjqdmmAxt2sJCZHy0DiWpF+DZNQrBkyZD4u5R5fgeESEMeURERE6EoY+IyIkcT80w6p6ZU6jGxt2XIL1xBf77v4S+uBhB4yfCp08/iEQiO1dLREREtsDQR0Tk4KpruTMl+VCa0Xg8kaBHt8wz8L50HpKQUDR9aTZcmjWzVelERETkABj6iIgcWHUtd4DpxdIrL63grVEhOvNHNCtT4qxXazz+7zkQu3AWTiIiosZGbO8CiIioene23AH/LJZuSsXSCveqbmDyn18jSJ2Hr4IfxIl7+zHwERERNVJs6SMicmDVLYpe3faYXs1x47Mt6Jx3ERku/tgZ3BvF7r6YxCUXiIiIGi2GPiIiO6nNWD2Ft4vJgGdqsfTyjAw02ZEARd4NnA/qgD1e98HXxx2TuOQCERFRo8bQR0RkB7Udq1fbxdILjx9F5mefQiSVosnzL6JNZGc8boPXQURERI6PoY+IyA5qGqtXOfSZWyxdX1aGrM2bUHj8KNzubYOQuGcg8/e33QshIiIih8fQR0RkB3UZq1fdYullN64jfe1qaLIy4R89EorhIyCSSKxeKxERETVsDH1ERPWkpjF7dRmrdydBEFDww/dQJm6F2NMTTV95Fe7t2lu9fiIiInIODH1ERPXA3Ji92o7Vu5OuuBiZn2yA6kwKPDp2QvDTUyH18q6/F0JEREQNHkMfEVE9MDdmz9xYPVNKr/yO9HVroC3IR+CYsfAd+DBEYi63SkRERDVj6CMiqge1GbNX3Vi9Owl6PfL2fIvsHcmQKRRoPnc+XFu2slqtRERE5NwY+oiILFRfY/Yq0xbkI2N9AkoupsLr/gcQNOEpSNzdrVI/1Y9du3Zh9erV0Gq1mDRpEsaNG2f0/AcffIBt27bB2/t2t9wxY8Zg3LhxuHjxIubPn4/i4mJERUVh0aJFkEr5Nk1ERHeP7yZERBaorzF7leWd+QXXV/wXenUZgidOhvdDvSESiaz7QsiqMjMzsXLlSiQnJ0Mul2Ps2LHo1q0bWrdubdjnwoULePfdd9G5c2ejY+fMmYPFixcjMjIS8+bNQ2JiImJjY239EoiIyAlxMAgRkQVqGrMH3A5+k4a2M7TsKbxdMGlou9p159RqoUxKxK8L34LEywvN5y+AT+8+DHwNwLFjx9C9e3f4+vrC3d0dgwcPxp49e4z2uXDhAtauXYvo6Gi8+eabUKvVuHnzJsrKyhAZGQkAiImJqXIcERGRpdjSR0RkAWuO2atMk61E+ro1KLuahuDBg+A1YhTELnXrEkr2k5WVhcDAQMPjoKAgnDt3zvC4uLgY7du3x5w5c3DPPfdg7ty5WLVqFfr27Wt0XGBgIDIzM+t8fYXC0+La5XLp39f2svgczor3pCreE9N4X6riPanKHveEoY+IyALWGrNXWVHKSWR+sgEAEDptBlo9MhBKZZHF5yPb0+v1Ri2ygiAYPfbw8EBCQoLh8dNPP4158+ahd+/eNR5XWzk5Kuj1gkW1l5drIZdL+Td3h8BAL96TO/CemMb7UhXvSVV3e0/EYpFFX/CxeycRkQVi+oRDLjX+J7SuY/Yq6MvLkfnZp0hf/SFkwSFo/sYieD3QzVqlkg2FhIRAqVQaHiuVSgQFBRke37p1C0lJSYbHgiBAKpVWOS47O9voOCIiorvB0EdEZIG7GbNXmfrWLdz4z1soOHgAfoOHoPnc+ZAH8sN+Q9WzZ08cP34cubm5KC0txb59+9C7d2/D866urli2bBn+/PNPCIKAzZs3Y9CgQQgLC4OLiwtSUlIAADt37jQ6joiI6G6weycRkRnVLc1gyZi9CoIgoPDoEWRt2QSx3AVNZs6CZ6f7rFw52VpwcDBmzZqFiRMnQqPRYNSoUejUqRPi4uIwc+ZMdOzYEW+++SZmzJgBjUaDLl26YPLkyQCA5cuXIz4+HiqVChEREZg4caKdXw0RETkLhj4iohqYW5rBEvqyUmRu2oiin3+CW7v2CJ06DVJfP6vVTPYVHR2N6Ohoo22Vx/ENHjwYgwcPrnJcu3btjLp+EhERWQtDHxFRDWpamsGS0Fd27RrS162GRpkFxcjH4P9INERi9rQnIiKi+sPQR0RUg9oszVAbgiAgf/8+KJMSIfX2RtM5c+Hepq01SiQiIiKqEUMfEVENrLE0g06lQsaGBBSfOwuP+yIRMnkqJJ6Wr6dGREREVBcMfURENYjpE240pg+o29IMJZd/Q0bCGmgLCxE4Nha+AwZZtP4aERERkaUY+oiIalAxbs/U7J01EfR65H6zCzlf7YAsMAjNX/83XFu0sEHFRERERMYY+oiIzKjr0gza/DykJ6xF6W+X4NWtO4LGT4LEza0eKyQiIiKqHkMfEZEVqc6dReaG9dCXqxE8eQq8ez7I7pxERERkVwx9RERWIGi1yE5OQt6+PZA3bYZm02dAHtrE3mURERERMfQREd2tcmUW0teuhvraH/Dp1x+Bo8dCLJfbuywiIiIiAAx9RER3pejEz8jc9AkgEiF0xvPw6hpl75KIiIiIjDD0ERFZQK9WQ/nFFhQcPgTXVuEInfYMZAGB9i6LiIiIqAqGPiKiOlLfvIn0tatQfusm/IY+goCRj0Ek5T+nRERE5JjE9rqwSqXC8OHD8ddff9mrBCKiOhEEAfmHD+LGkkXQFRUhbNZsBD4+moGPiIiIHJpdPqmcPXsW8fHxuHbtmj0uT0RUZ7qSEmRt+gRFJ0/AvX0EQqbGQerja++yiIiIiMyyS+hLTEzEggUL8Oqrr9rj8kTUyB1M+ROffJ2KnEI1FN4uiOkTjh4RITiemoHkQ2lVtpf9cRXp61ZDk5ODgJhR8BsyDCKx3TpKEBEREdWJXULfkiVLLD5WofC0YiW3BQZ6Wf2c9aGh1Ak0nFpZp/U5eq0HU/7EB1+ehVqjAwDkFKrx6Z7fcDO7GN+f+st4++5L8L1wHNIDX0Pu74eO/3kL3u3b2bReR7+flTWkWomIiBqTBjcQJSdHBb1esNr5AgO9oFQWWe189aWh1Ak0nFpZp/U1hFo/+TrVEOwqqDU67PnpOir/0+KmK8Mjt45CcukmPDp3RfCkyVB7etr09TWE+1nB2rWKxaJ6+ZKPiIioMWpwoY+I6G7kFKpNbq8c+JqXZCA680e46dTYF/AAnnt2BkQikY0qJCIiIrIuhj4ialQU3i4mg59YBAh6PXrlnkOvvHPIlXnjyyYDoAsMZeAjIiKiBo0zERBRoxLTJxwuMonRNrlUjEFtPDHu1nd4MO8cLniF45NmjyDfIwAxfcLtVCkRERGRddi1pe/AgQP2vDwRNUI9IkLg7eVqNHvnE03V8P1+I3RaDX64py9+ljU3mr2TiIiIqCFj904ianT6dm2GiOa+0Gs0yN72JfK/2gdZ83vQfNoMtA0JwXR7F0hERERkRQx9RNQolWdmIH3taqhvXIdv/4EIGP0ExDKZvcsiIiIisjqGPiJyaiYXXBf9gusfroFIIkGT52bCs3MXe5dJREREVG8Y+ojIaR1PzcDG3ZdQrtUDAArzVUjfsB6XC67A7d42CImbDpm/ws5VEhEREdUvhj4iclrJh9IMgS9QnYeRGYeh0BTgTGgXjJn9HEQSiZkzEBERETV8DH1E5LRyCtWAICCy8DIGZp9EmdgFW5sMwg33UDzBwEdERESNBEMfETmtUHegW9phtCu+jqvuTfB1UC+USN0Q6Odm79KIiIiIbIahj4icUmnaFYy/9hVQXIADii444RsBiESQS8WYOLS9vcsjIiIishmGPiJyKoJej7y9u5G9fRtc/P2RM3YG0i5rgEqzd/bt2gxKZZG9SyUiIiKyCYY+InIa2oICZGxIQEnqBXhG3Y/giU+hlbsH7h9o78qIiIiI7Iehj4icQvGvqcj4aB30JSUImjAJPr37QiQS2bssIiIiIrtj6COiBk3Q6ZCzcztyd38DeUgoms6aDZemzexdFhEREZHDYOgjogbpeGoG9n53Fr2v7EfTMiXKOkQhp+8IfPjVDeQU/m4Yv9cjIsTepRIRERHZFUMfETU4x1MzcCRxLx5LPwqxIGBn8EO4rG4J0Xdp0OoEALfX6Nu4+xIAMPgRERFRoya2dwFERHWh15Qj47NPMfLmD8iXeeHjZo/goldL6AQYAl+Fcq0eyYfS7FQpERERkWNgSx8RNRjlGelIX7saEcobOOnTHgcDukAnktR4TE6h2kbVERERETkmhj4icnjHUzNwPnk3et44Cr1Ygv33DMQFWZNaHavwdqnn6oiM7dq1C6tXr4ZWq8WkSZMwbtw4o+f379+P999/H4IgoGnTpnj77bfh4+OD7du3Y8WKFVAoFACAvn37YtasWfZ4CURE5GQY+ojIoR0/cx0Zmz5F38I03HANxq6QB1Ei84BULDLqzikRAaI7tsmlYsT0CbdH2dRIZWZmYuXKlUhOToZcLsfYsWPRrVs3tG7dGgCgUqmwcOFCbNu2DcHBwfjvf/+L999/H/Hx8bhw4QLmzp2L4cOH2/lVEBGRs+GYPiJyWGU3rkOy/l20L7yKI36d8HnYIBRJPaATABeZ2NCKp/B2wdPD/4XJw9obbZs0tB0ncSGbOnbsGLp37w5fX1+4u7tj8ODB2LNnj+F5jUaDBQsWIDg4GADQtm1bpKenAwDOnz+P7du3Izo6GrNnz0ZBQYFdXgMRETkftvQRkcMRBAH5P3yP7MStkAgybG0yCDfcjcNbcZkO77/Up8qxDHlkT1lZWQgMDDQ8DgoKwrlz5wyP/fz8MGjQIABAWVkZ1q1bhwkTJgAAAgMD8fTTT6NLly5499138eabb2LFihW2fQFEROSU6hT6MjMz8eeffyIqKqq+6iGiRk6nUiFj4wYUnzkNj46d8Ck64WZp1U4JHKtHjkiv10MkEhkeC4Jg9LhCUVERnnvuObRr1w6PPfYYAODDDz80PD916lRDOKwLhcLTgqpvk8tvfyQIDPSy+BzOivekqrrcE0EQTGyrZl/TJ6jdfjWct/ojajqmuv1NH6DWaOHt41a3k1U+r8VHVl+TvZWqNfD0dq3dznV4CXV6tULVHw2bKt23ih8FE2evfHuNfobhIOPzmzgvIAACUFKmscu/KWZD35YtW5CSkoL58+cjJiYGnp6eePjhh/HKK6/Yoj4iakRKf/8d6QmroS0oQOCYJ+E76GEM+zUTG3dfQrlWb9iPY9Q+RUYAACAASURBVPXIUYWEhODUqVOGx0qlEkFBQUb7ZGVlYcqUKejevTvmzZsH4HYI3LZtG5566ikAtz8wSCQ1z0xrSk6OCnq9ZR/+ysu1kMulUCqLLDremkQiEZT5pSgt19q7FHh7uaKwqKza5+3+WduCAu48xNSH3Jp4e7uhsLDUWuXUyzmqPXd1r9UK1/T2cUNhgen7Yom7Ksnef5d/8/FxQ4FF96T2L6DOL9VECDT1fHV/K3f799mxbTCKiyz/d1YsFln0BZ/Z0JeUlIR169Zhz549GDBgAN544w2MGTOGoY+IrEbQ65G7+xvk7NwOmSIAzV+Ph2uLlgD+6a6ZfCgNOYVqKLxdENMnnN04ySH17NkT77//PnJzc+Hm5oZ9+/bhrbfeMjyv0+nwzDPPYOjQoXj22WcN293d3bF+/Xp07twZ9913Hz777DOLWvqciVanR3GJxt5lQCaXOUQdjsRVo0eZWmfvMhyOTidAU+kLSgJ0egFaHe+JIzAb+kQiEQICAnD8+HEMHToUUqkUej1/eURkHdqCfGSsX4eSi7/C64FuCJrwFCRuxt1jekSEMORRgxAcHIxZs2Zh4sSJ0Gg0GDVqFDp16oS4uDjMnDkTGRkZ+PXXX6HT6bB3714AQIcOHbBkyRK89957WLhwIcrKytCiRQssXbrUzq+GiIichdnQJ5fLkZCQgBMnTmDx4sXYsmUL3Nws769MRFSh+MJ5ZHyUAL26DMGTJsP7wd4QiUQ4nprBlj1qsKKjoxEdHW20LSEhAQDQsWNHXLp0yeRxUVFR2L59e73XR0REjY/Z0LdkyRJ89NFHeOedd+Dj44OUlBQsXrzYFrURkZMStFpk70hG3p5vIQ9riqbTX4NLkzAAtxdirzyGL6dQjY27b39IZvAjIiIiqjuzoa9Vq1b497//jevXr0MQBCxevJgtfURkMU22Eunr1qDsahp8evdF4NhYiOVyw/PJh9KMJm0BgHKtHsmH0hj6iIiIiCxgdnH2X375BQMHDsT06dORmZmJvn374vTp07aojYicTFHKSVxf9AbK028hdPqzCJ74lFHgA2637JlS3XYiIiIiqpnZlr6lS5fik08+wezZsxESEoKlS5diyZIl2LZtmy3qIyInoC8vhzJxKwoOHoBry1YInTYDskoLWFcewycWAaZmnOe6fERERESWMdvSV1ZWhtatWxse9+nTBzodp+klotpR37qFG/95CwUHD8Bv8FA0e21elcC3cfclQ0ueqcDHdfmIiIiILGe2pU8qlaKgoAAikQgAcPXq1XoviogaPkEQUHj0CLK2bIJY7oKwF1+GR8dOVfYzNYYPgKHFj7N3EhEREd0ds6HvmWeewfjx45GdnY2XX34ZR48exZtvvmmL2oiogdKVliLrs40o+vknuLVrj9Cp0yD19TM8X7k7Z3X0ArBhbn9blEtERETk1MyGvv79+yM8PBxHjx6FXq/Hc889h/BwdrMiItPKrv2B9LWroclWQvFoDPyHDYdI/E9P8juXZKgOx/ARERERWUe1oS81NdXo8X333Qfg9hi/1NRURERE1G9lRNSgCIKAW199jRuffAqptw+avfo63O5tU2W/6rpzVsYxfERERETWU23oe+GFF6o9SCQS4fvvv6+Xgoio4dEVFSHj4/UoPncWHpGdEfLUFEg8PU3ua27pBY7hIyIiIrKuakPfgQMHbFkHETVQJZd/Q0bCGuiKitAybgqkDzxomPjJFIW3i8ngp/B2wbJne9VnqURERESNUrWhLyEhAXFxcVi8eLHJ5+Pj4+utKCJyfIJej9xvdiHnqx2QBQah2evxaBLVEUplUZV9K0/c4uEqgVQiglb3z9oM7M5JREREVH+qDX1eXl4AAF9fX5sVQ0QNgyYvDxkJa1B6+Td4deuB4AkTIXZ1M7nvnRO3FJfpIBEBnm5SqEq17M5JREREVM+qDX1jx44FAPj7+yM2NtbouXXr1tVvVUTksFTnfkHmho+gL1cjePJUePfsVaU7Z+WWvYr19irTCYCLTIL/vdjbhpUTERERNU7Vhr7PP/8cZWVl+OSTT6BW/zP+RqPRYOvWrZg2bZpNCiQixyBotcje9iXyvtsLedNmaDZ9BuShTarsd2fL3p2Br4K5CV2IiIiIyDqqDX1SqRSXL19GWVkZLl++bNgukUgwd+5cmxRHRI6hPCsL6etWQ33tD/j0G4DAMU9ALJOb3Lc2SzIAXIePiIiIyFaqDX2jR4/G6NGjsX//fgwcONCWNRGRAyk68TMyP/0YEIsROuN5eHWNMuq+qfB2QadwBc6l5SC3UI1qGvaMcOIWIiIiItupNvRViIyMxAcffID8/Hyj7Zy9k8i56dVqZG3djMIfD8M1vDVCpz0DmSKgSvfNnEI1fjhzy+z5Ksb2ceIWIiIiItsyG/rmzJkDV1dX/Otf/6px7S0ich7qm38hfe0qlKenw2/oIwgY+RhE0tv/XNS2+2ZlcqkYk4a2Y9AjIiIisgOzoS8jIwO7d++2RS1EZGeCIKDgx0NQfr4ZYlc3hL30CjwiOhjtU9cJWNiyR0RERGRfZkNfkyZNUFJSAnd3d1vUQ0R2oispQeann0B16gTc/xWBkClxkPpUXadT4e1Sq+Cn8HbBsmd71UepRERERFQHZkNfUFAQHn30UTzwwANwdXU1bOeYPiLnUXr1KjLWrYYmNwcBMaPgN2QYRGKxyX1j+oQbjekzhRO1EBERETkOs6EvLCwMYWFhtqiFiGxM0OuR991eZCcnQerri2avzYNbeGuT+1aesdPDVQK5TApVqbbK7J3+7M5JRERE5FDMhr7nn3++yraSkpJ6KYaIbEdbVIiMj9aj5MI5eHbpiuBJT+PEtSIkrzpqCHYikQiqUi08XCVQa/TQ6m4vyFBcpoNcKkZc9L+Mwl1goBeUyiJ7vSQiIiIiMsFs6Nu/fz/+97//oaSkBIIgQK/XIz8/H2fOnLFFfURUD0ouXUR6wlpoVSocbdYLRwpawSPhVJVgV6HyzxXKtXokH0pjix4RERGRgzMb+pYuXYqXXnoJn3/+OeLi4rB//354eHjYojYisjJBp0POrp3I/WYXdL4B2NxsGG5Jb0/WYirYmVPXmTyJiIiIyPZMz9RQiZubG4YNG4bIyEi4uLhg4cKFOHjwoA1KIyJr0uTm4K/l7yD366/g3aMXPm3+iCHwWUrh7WKl6oiIiIiovpgNfS4uLigvL0fz5s1x8eJFiMViLtJO1MCofjmD64veQNmNGwiZMg0hT09FZnHdFli/E2foJCIiImoYzHbv7N+/P6ZNm4Z33nkHTzzxBFJSUuDn52eL2ojoLuk1GmQnJSL/++/g0vwehE6fAXnw7TF4tV1vr4JEBLi5/jNjJ2foJCIiImoYzIa+Z555BiNGjEBwcDBWrVqFkydPYvjw4Xd10V27dmH16tXQarWYNGkSxo0bd1fnI6KqyjMzkL52NdQ3rsN3wCAEjBoDsUxmeN7UenuVg13l2TsZ8oiISK8XcDW9EIVXcuDtJkWrUG+Ixez9RdQQmA19qampAIC8vDwAQFRUFDIyMqBQKCy6YGZmJlauXInk5GTI5XKMHTsW3bp1Q+vWptcGI6K6K/zpGDI3fQqRRIImz78Iz8jOVfapCHAVa+8x2BERUXX0egGJB68gPacEGq0eMqkYoQp3jOnbmsGPqAEwG/peeOEFw88ajQbZ2dmIiIhAUlKSRRc8duwYunfvDl/f2xNIDB48GHv27DG5HiAR1Y1erUbW5k0oPHYEbve2QUjcdMj8q/+CpkdECEMeERGZdTW90BD4AECj1SM9pwRX0wvROszHztURkTlmQ9+BAweMHv/888/YtWuXxRfMyspCYGCg4XFQUBDOnTtX6+MVCk+Lr12dwEAvq5+zPjSUOoGGU6sz1Vl87Rp+W/YuSm/eQtMxo9B87BiIJBIbVGfMme6pI2godQINq1YiqpusvFJD4Kug0eqRlVfK0EfUAJgNfXfq1q0b/u///s/iC+r1eqPZPwVBqNNsoDk5Kuj1gsXXv1NgoBeUyiKrna++NJQ6gYZTq7PUKQgCCg7+AOUXWyD28ETTl+fAvf2/kJ1bYsMqb3OWe+ooGkqdgPVrFYtF9fIlH1FDVDGWLiuvFEF+bnYZSxfk5waZVGwU/GRSMYL83GxahyPiWEdqCGo9pg+4/eHywoULKCsrs/iCISEhOHXqlOGxUqlEUFCQxecjasx0JcXI3PgxVCmn4N6hI0KejoPU27vGY46nZnAcHxGRGY7yQd5RxtK1CvVGqMId12/lAWIp5DIJQhXuaBVa83uOs3OU3w+ROXUa0ycSiaBQKLBw4UKLL9izZ0+8//77yM3NhZubG/bt24e33nrL4vMRNValaVeQvm41tPn5CBg1Bn4PD4FIXPPSm8dTM4xm7MwpVGPj7ksAwOBHRPQ3R/og7yhj6cRiEcb0bY0lS9+B1D0A0Y+PZosWHOf3Q2ROncf03a3g4GDMmjULEydOhEajwahRo9CpUyerXoPImQl6PfL27kb29m2Q+SvQ7LX5cGvVymifO1vzOoUrcC4tx+S6fOVaPZIPpTH0ERH9zZE+yDvSWDqxWAR90Q3oS2+iddhUm17bUTnS74eoJjWGvuLiYmzduhWnT5+GXq9H586dERsbi/379yM4OBg9evSw6KLR0dGIjo626FiixkxbUICMDQkoSb0Az6j7ETxxMiTu7kb7mGrN++HMrRrPW5dF2omoZubWor148SLmz5+P4uJiREVFYdGiRZBKpbh16xbmzJmDnJwctGzZEsuXL4eHh4edXoX96PUCzl/NQeq1HHi7y+3SmuRIH+Q5ls6x8fdDDUW1oS8/Px9PPPEEwsPD0atXLwDATz/9hMcffxweHh749NNPbVYkEQHFv6YiY/1a6EtLETRhEnx69zWaBKly615dKbxdrFkqUaNVm7Vo58yZg8WLFyMyMhLz5s1DYmIiYmNjsWjRIsTGxuKRRx7Bhx9+iFWrVmHOnDl2fDW2p9cLWPHFL7h6qxBqjc5u3Sod6YM8x9I5Nv5+qKGodgDQ+++/j9GjR2PVqlUYN24cxo0bh/fffx9t27ZFixYt4OnJWdWIbEHQ6ZCdnISbK5dD4umJ5vEL4NunX5XAt3H3JYsCn1wqRkyfcGuWTNRoVV6L1t3d3bAWbYWbN2+irKwMkZGRAICYmBjs2bMHGo0GJ0+exODBg422NzbnruYYAh9g3K3Slio+yAs6DQRBMIRPe3yQrxhLV/7XAWizUhDdswUnCXEglX8/+uzT/P2Qw6q2pe/EiRPYsWOH0bb8/HykpaVBq9XWe2FEBGhycnB++dsouvQbvB/sjaAnx0HsUrVVLvlQmqE7Z11w9k4i6zK3Fu2dzwcGBiIzMxN5eXnw9PSEVCo12l5Xa3ZeQJ6F3bWFsCEoF4vwzubTFh1vDdkFZYbAV0Gj1WN/yl84eSnLprUIggC9phAisRw+voHQ6wV88cMVm9ZQmTSgIwDg5KUsm9+LyuQtH4FIJMLn3/9utxockTSgI0Qikd1/P45GKhVDa8HnE2f21bFrEO5i+Tk/bxfMf7p7nY+rNvSJRCJI7ljY2cPDA//73/8wa9asuldIRHWiOpOCjI8/gk6rw4EW/XEyoyk8Vv8EkUgEVanW7AQtNZFLxZg0tB3DHpGVmVuLtrrnTa1ZW5c1bCtIZRLI5BLzO5rQoWMHi46zJg93GXKLyiBU+jwkEgFuLhJIpTXPTlwfWrdqafNrVqf1ve3sXQIAx6kDANKu/AYACG/d1s6VOMZ9EQQBV/+4DohlCA0JgpuL1KJ/R6zFUX4/jlIHcLsWsUiEDh0iLD6HVGbZv/E1TuSiUqmMunHKZDKjbyiJyPr0mnIoE79AwQ/fQxvcFJ96dkOW6PZkDsVl/3wDXpsJWgBUCYds3SOqP+bWog0JCYFSqTQ8zs7ORlBQEPz9/VFUVASdTgeJRGLxGrZTh7WH/i6+QQ4M9IJSWWTx8XfLUcb0Vebr6478/BK7XNtROco9WbRvBQBg9JRhdq7kNnvel4plRkQyL0AsRW6hGqEKCcb0DbfbfzuL9q2AVCqx++/Hkf5OFu1bAU83OV5eFGvxOSz9fVYb+oYPH45///vfeOeddyCXywEAarUaCxYswIgRIyyrkohqVJ6RjvS1q6D+80/4DRqM5cowKFWWdadmax6R7ZlbizYsLAwuLi5ISUlB165dsXPnTvTu3RsymQxRUVH49ttvER0djR07dqB37952fCX2IRaL8MoTkTh/Ndeus3cSNTQVy4yIJDIAXC+Qqqo29E2ZMgWzZ8/GgAED0KHD7S4f58+fR7du3TBlyhSbFUjUWBQeO4rMzZ9CJJOhcORTSPhThhyVZWNz2JpHZB/VrUUbFxeHmTNnomPHjli+fDni4+OhUqkQERGBiRMnAgAWLFiAuXPnYvXq1QgNDcW7775r51djH2KxCJH3BiDY3w35RVxOhqg2HGmZEeB2y6PYqznE7gG4crOAX944gGpDn0QiwcqVK3H+/HmkpKQAAGbMmMGF1ImsTF9WiszNm1B0/BhueYYiOaAXVKl6AJYHvmXP9rJukURUa6bWok1ISDD83K5dOyQlJVU5LiwsDJs2bar3+ojI+TjSMiMVXU3lTfsDYil2Hbtm927aZGZMHwB07NgRHTt2tEUtRI3K8dQMHNr9M/qm7YevRoXjikgc8e0AQWT5ZAVcfoGIiBoDQ0uSq4ItSfhnmZH0nBJotHq7LjPCrqaOyWzoIyLrMSygXlCGrgWXMCI7BSUSV3weNgh/upnviunhKql29k526SQiosaALUlVVawXeDW9EFl5pQjyc7NbEHa0rqZ0G0MfkY1ULKAuVpciJusY2hT/iSvuTfFNcE+USlzNHs9um0RERGxJqo5YLELrMB+73wNH6mpK/6h1P7LCwsL6rIPI6SUfSkNgUQYm/7kL4cU3sT8gCkmh/WoV+Nhtk4iI6LaaWpLI/iq6msr+XlvTnl1N6R9mW/quXr2K559/HkVFRUhKSsJTTz2FDz74AOHh/ABKVBvHUzOw/eDvaHM9BQ/lnkWBzBObmg5BhmtArY4P9HPDow+2ZLdNIiIisCXJ0VXualpYpoW3q7TRj7l0BGZD3+LFizF//nwsW7YMwcHBGD9+PN544w1s3rzZFvURNTiGcXuFani4SiAtVWHorR/RojQDqZ4tsDeoO8rF8irHSUSAm6vUMF6vYnyevRdLJiIiciSONGkJmVbR1dSeC9aTMbOhLz8/H7169cKyZcsAAOPGjUNiYmK9F0bUkFQOepUF5dzA8KyjkOs1+DaoB855tQZEVb/p4iQsREREteNIk5YQNRS1mshFrVZD9PcHVaVSCb1eb+YIosajYoKW8krdTMSCHr1zzqB7fiqy5L7YEvYwcuS+Rscx6BEREVnGUSYtIWoozIa+2NhYTJkyBTk5OVixYgW++eYbTJ061Ra1ETm06lr3fDRFGJHxI8LU2Tjt3QYHAqKgFRv/p8aZOImIiIjqF9dz/IfZ0Ddq1Cjcc889OHjwILRaLd566y306sUPq9S4mWrdA4C2qusYmnUMALA9pDd+82xR5VjOxElERERUv7ieo7FqQ19+fr7h53vvvRf33nuv0XO+vr6mDiNqFJIPpRkFPqlei/7Zp9Cl8DJuugTgq5CHUCDzAlD9BC1EREREVD+4nqOxakNf9+7dIRKJIAiCYVvFY5FIhIsXL9qkQCJHUV13TkV5PkZmHEZQeT5+8o3AYUVn6EW316ZhyCMiIiKyvZrWc2Toq+TSpUu2rIPIIVUX9AAAgoBORVcwUHkSGrEUX4QOwB8eYQx6RERERHbG9RyNmR3Tp9PpsHXrVhw5cgQSiQT9+/dHTEyMLWojsok719UTiURQlWrh4SqBWqOHVidUOUauL8fgrJ8RofoD19xCsCv4QWhcPRE3tB3DHhEREZGdcT1HY2ZD31tvvYW0tDSMHDkSgiAgKSkJ169fx6xZs2xRH5HVVYS83EI13O8IdsVlOsN+lX+uLKQsGyMzf4SPRoVD/pH4ya8D/H3cEMvWPSIiIiKHwPUcjZkNfceOHcM333wDmez2IMgRI0ZgxIgRDH3UIN0562Z1wc4kQUBUwUX0yz4NldQVW8IeRmlwc3zEpReIiIiIHA7Xc/yH2dDn7+8PnU5nCH0ikQje3o2zWZQavjtn3awtN10ZHsk8htYlf+GyRzN8G9QTehc3TOLSC0RERETk4MyGvnbt2iE2NhYxMTGQSCT49ttv4efnh48//hgAMHny5HovkshaTE7IYkaz0gyMyPgRbjo19gU8gNM+baHwceVkLURERETUIJgNfWq1Gm3btkVqaioAoGnTpgCAy5cv129lRFZSeaIWsQjQV52XxSSRoMeDeefQI/c88mWe+O7eIegztBueZ9AjIiIiojrQ6wWIvZpD7xWEX65ko1MrhU3HF5oNfW+//bYt6iCqF3eO4TMV+Covnl4xeyeKChGTfRRNVOnw6t4DbcZPRHfXxjnFLxERERFZTq8XkHjwCuRN+0MQS7F2ZypaNfHGK09E2iz4mQ19P//8M9atW4eCggKj7UlJSfVWFNHdqE3LnlgECALgb2JNPdW5X5CxIRFCeTmCJk+FT68HbVg9ERERETmTq+mFSM8pgUhye44UtUaHq7cKce5qDiJbB9ikBrOhLz4+HhMmTEDz5s1tUQ+RWZVDncLbBZ3CFTiXlmNYZ6/yEgzVdeXUC8CuFSOhVBYZtglaLbK3fYm87/bCpVkzhE5/FvKQUFu8JCIiIiJyUll5pUaLxANAuUaHPzOLHCf0KRQKTJw40Ra1EJl1Z3fNnEI1fjhzy/B8bZdgUHi7GD0uz8pC+rrVUF/7Az79BiBwzBMQy+TWK5yIiIiIGqUgPzfIpGKj4CeXSdAs2MtmNZgNff3798fmzZvx0EMPQSr9Z/cmTZrUa2FEFSydiKU6cqkYMZWWWig88ROyPv0EEIsR+uwL8OrS9e4uQERERET0t1ah3ghVuCM9pwRarR5ymQStmnijUyuFzWowG/ry8vLw7rvvws3tn0ksRCIRTp8+Xa+FEQG1m4ilNirCoqLSGD6dWo2MTzag8MhhuIa3Rui0ZyBT2KaJnYiIiIgaB7FYhDF9W+NqeiFEEgnCFG6ON3vnDz/8gCNHjiAggB+GyfYsXUy9MrlUjElD2xlN1qK++RfOLlqD0r9uwn/YcChGPgaRRHK35RIRERERVSEWi9A6zAcd2wZDU1Zu8+vXakyfv7+/LWohqsKSxdQrL8GguGN2TkEQUHD4EJRbN0Pq4YGwWbPh8a8Ia5dNREREROQwzIa+Nm3aIDY2Fv369YNc/s/EFpMnT67XwoiA290xTQW/yt01K8/eeWfIq0xXUozMTz+B6tRJuEd0QMSrs1CgYeseERERETk3s6GvrKwMLVu2xLVr12xQDpGxmD7hRmP6ANPdNc0pvXoV6etWQZubi4DHR8Nv8FDIfX2ASks2EBERERE5I7Oh7+2337ZFHUQGd67D16tjSK1a8kwR9Hrk7duD7O3bIPX1RbPX5sEtvHU9vwIiIiIiIsdhNvSdOXMG69atQ0lJCQRBgF6vx19//YWDBw/aoDxqbEytw3f0fEadW/YAQFtYiIwNCSi5cB6eXboieNLTkHh41EfZREREREQOS2xuh/j4eHTu3BkqlQrR0dHw9PTEww8/bIvaqBEyNVtnuVaP5ENpdTpPyaWLuL7oDZReuoigcRMROuN5Bj4iIiIiapTMtvSJRCJMmzYNeXl5aNWqFaKjo/H444/bojZqhKqbrbO2s3gKOh1ydu1A7jdfQxYcjKYvvQyXZs2tWSIRERERUYNiNvR5/N060rx5c/z+++/o2rUrxGKzDYREFqlutk6Ft4vZYzW5OchIWIvS3y/Du9dDCIodD7GL+eOIiIiIiJyZ2dDXqVMnvPTSS3jxxRcxffp0XLt2DVKp2cOIauXOSVs6hStw9HxGldk6Y/qE13ge1S9nkPHxeghaHUKmToN39571XToRERERUYNgNr3NmzcPZ8+eRcuWLTF//nwcPXoUK1assEVt5OSqm7SlLrN16jUaZCclIv/77+DS/B6ETp8BeXDdJnwhIiIiInJmNYY+QRCg0+kQGRkJlUoFtVqN2NhYtGjRwkblkTOrbtKWc2k5WPZsL7PHl2dmIH3taqhvXIfvwIcR8PhoiGWy+iqXiIiIiKhBqnZw3pUrVzBgwAD8+OOPKCsrw+jRo7Fy5UpMmDABR48etWWN5KTuZtKWwp+O4fqbC6HJyUaT519E0NhYBj4iIiIiIhOqbelbunQpXnrpJfTr1w/btm0DAHzzzTfIzMzErFmz0KuX+ZYYoppYMmmLXq1G1uZNKDx2BG73tkFI3HTI/BX1WSYRUa3dunULc+bMQU5ODlq2bInly5cbJkSrkJWVhddffx3Z2dkQi8V49dVX0aNHD2g0GnTr1g3NmjUz7JucnAyJRGLrl0FERE6m2tCXnp6OESNGAAB+/vlnDBgwAGKxGKGhoVCpVDYrkJxXTJ9wozF9QM2Ttqj/vIFba1dBk5kJ/+iRUAwfARE/DBGRA1m0aBFiY2PxyCOP4MMPP8SqVaswZ84co32WLl2K/v37Y9y4cbh69SomTJiAw4cP47fffkPnzp3x0Ucf2al6IiJyVtWGvsrLMpw5cwbx8fGGx2p17dZMI6pJxeQslWfvNDVpiyAIKDh4AMovPofYwxNNX3kV7u3a26NkIqJqaTQanDx5Eh9++CEAICYmBuPHj68S+gYNGoTu3bsDAO655x6o1WqUlJTg/PnzyM3NRUxMDKRSKWbPno0HHnjA5q/DUcikYnh6yO1dBjzcpNBqbFSHYO3T3d0JhWoOd5VL4O4mq3Hnioe1qaG669SVtc5j9jrVvCapRASZlMuaVSapwz2p9a/vrn7PJn57gskfTFcZ4QAAIABJREFUq2ys6W/ZVn97d6Pa0Ofj44NLly5BpVJBqVTi/vvvBwCcPn0awcHBNiuQnFuP/2/vzuObqvP9j7+TLmEpUCgpLQgI6AVEEFkugzJUlrGUtlQqamF+rLLKFcalMwUcvXpZBFFUEJSdiwgIIohSdMQBFbiyOA6ggAiDIHSjZStLkzbn9wcPMpS0paVt0iav5+Phw+bke07e50NL+eScfL+twgqdmVOS8i5dUtqyxcr+fq+q3dtGYU8Ol3+Nmm5MCADFc/bsWQUFBTmXNbJarUpLS3MZFxkZ6fx60aJFatmypWrUqCGTyaQePXpo1KhROnLkiEaMGKGNGzeqTp06xc4QEhJU6vOwWmuU+hhloW7d0p9LmWng6QC+xyjkX9EFbS7y39uFHafkuxS5l3OfO4KLSlNqhdWlzJlUdm9CNKhV6FPFfYkyOW8j3/8k499f/3vbv1+nqDcuboxzczTjhgM7j3/DoMBAPwXXcP/fs4U2fc8++6yGDBmi7OxsPf/886pWrZoWLVqkd9991/kuJlCervxyRCnz31Xu+XOyPp6g4J4Py2TmHTQAnpecnKxp06bl29a4cWOZTKZ8225+fKOlS5dq9erVev/99yVJCQkJzufuuecetWnTRt9//7169uxZ7FyZmdlyOG7/H0dWaw1lZFy87f29ETVxRU0KRl1cURNX1WpVLVVNzGbTbb3BV2jT17ZtW3399de6evWqata8dmXl/vvv15o1a1iyAeXKcDh0dvMmnVm/TgF1QtQoaZKqNGnq6VgA4BQVFaWoqKh8265PxJKXlyc/Pz9lZGQoNDS0wP1nzJihbdu2acWKFQoLu3a3w/r169WuXTs1atRI0rV3hgOYlRgAUAaKvGwSGBjobPgkqV27djR8KFe558/r1Juv68y6tQpq10GNXnyZhg9ApRAQEKAOHTpo06ZNkq41cV27dnUZt3TpUn333XdauXKls+GTpMOHD2vx4sWSpGPHjungwYNq3769e8IDALxakYuzA2Vp54+pRU7acunHA0pdNF+OK1cUOmiIav0+oshbowCgonnppZeUlJSkefPmKTw8XG+88YYkaeXKlUpPT9e4ceP0zjvvKCgoSAMHDnTuN3/+fI0dO1YTJ05UTEyMTCaTpk+frqCgCvS5NgBApeWxpu/NN9+Un5+fnn76aU9FgBvt/DE13/IMmRdytCz5kCTpd83rKvOT9cpK/kyB4eG647k/y9LgDk/GBYDb0qBBAy1fvtxle//+/Z1f7969u9D933777XLJBQDwbW5v+i5evKhp06bps88+0/Dhw9398vCQdduO5luPT5JsuQ598cUPavDJHl09+otq/r6rQhP+KLOl8MXZAQAAAJSM25u+LVu26M4779TQoUPd/dLwoMwLrms7/kf2r+p9bKdsgWaFjRytmv/5Ow8kAwAAALyb25u+Rx55RJI0e/bs29q/LNYgullFWZPoVipLTkn68cQ5/W/yQZ05e0V1a1dVjWoBunjZLknyc+Spe+YetT9/WBnVrHrgjf9W1fDC1+orT5WlppUlp1R5spKz7FWmrAAA+JJya/oKWsOoadOmWrp0aamOW9o1iG5WWdYPqSw5pWsN3+wPf3Dezplx9or8TJK/n0k1r5xTXOrXqmc7qz11WqnJ/+uvbP/qyvbAuVWWmlaWnFLlyUrOslfWWW93HSIAAOCq3Jq+gtYwgm/43+SDLp/fy3MYan/5mB5K+T/Z5afNzSLVsU+3fLN3AgAAACh7LNmAUrt5KYabP78X6LDr4YzvdO/FY6ravIXCR4xS2+DaHkoLAAAA+BaaPpRKQUsx3Kje1UzFpX2tYHu29oS3V//nxspkNnsiKgAAAOCTPNb0sT6fdyhoKQZJkmGo/flD6nZmry77VdGaRpHq+ehDNHwAAACAm3GlD6VS0FIMVfKuKjp9h+6+9Jt+qXaHdtzVTdE9WvH5PQAAAMADaPpQKjd/hu+OK2nqk/aNquddlTVhgO7u8Qf1Npk8mBAAAADwbdxrh1KJj2imQH+zTIZDD2Tt04BTX8hh8tPF/k+pds+HZaLhAwAAADyKK30olc6twmTKvqCrK5eofnaKfqndTI1HjlCru7mVEwAAAKgIaPpQKpf275N11QI5bDkKHfKk7n6wi0JDa1aaBaUBAAAAb0fTh2K7cT0+a5C/Bvj9oqp7v1Zggzt0x6inZKlf39MRAQAAANyEpg8ubl5sPT6imSQ51+OrZb+oqIPfqGrOGV1t8zvdNXqYzIGBHk4NAAAAoCA0fcinoMXWlyUfUmCAWbZch5pnH1dU+k5J0sdhETrj/x96jYYPAAAAqLBo+pBPQYut23IdcthsijyzW/dfOKJTlrr6JKyrzgcESQWs0wcAAACg4qDpQz4FLbYeYjunuNSvFWo7p53BrfRNyP1ymK6t9hFS0+LuiAAAAABKgKYP+eRbbN0w1ObiL/pDxi7ZzQH66I4/6EiVcOfYQH+z8/N+AAAAAComFmdHPtcXWw902BSb9o16p+/U6aqhujrsWT30WA/nlb2QmhYNjmqhzq1Yjw8AAACoyLjS58MKmqWzc6sw+aX+JtO6daqRc1G763dQ08fi9bvW15ZjoMkDAAAAKheaPh9V4Cydmw6qyvffKPjbzfKvVUvhf5qoFnff7eGkAAAAAEqDps9H3TxLZ9W8q4o+vV3VD59S9fvbKWzwMPkFBXkwIQAAAICyQNPno26cpbPhlVT1Sf1GVfNy9EXd/9TYp8bIZDJ5MB0AAACAskLT56NCalqUdf6KHji7Xw9m7dPZgBpaU7+H8qzhNHwAAACAF6Hp81H92tdV9vuL1fBKmg7UaKrPrZ1kCrRoMEswAAAAAF6Fps8HZe/7QSErFyo416atjSP0fwGN883eCQAAAMB70PT5ECM3VxkfrdG5v30uS8OGajTqKTUPC9dITwcDAAAAUG5o+nyELS1NKfPnKefX4wru3kN1H3tC5oBAT8cCAAAAUM5o+nzAhe/+T+nLl0pmP9Uf+7SC7m/v6UgAAAAA3ISmz4s5cnKUvvJ9Xfj2G1W5626FjxitgJAQT8cCAAAA4EY0fV4q57eTSnlvnmypKarTO0YhcX1l8vPzdCwAAAAAbkbT52UMw9D5bX9XxuqVMlerpjueTVS1lvd4OhYAAAAAD6Hp8yJ5ly8pbdkSZe/do2qt7lXYsBHyr1XL07EAAAAAeBBNn5e4cuyoUubPU+7Zs6r76OOqHdlLJrPZ07EAAAAAeBhNXyVnOBw6+/lmnVn/kfyDg9XwzxNUtdldno4FAAAAoIKg6avEci9cUOqi+br84wEFte+geoOHyq9adU/HAgAAAFCB0PRVUpcP/qSUhe/JcemSQv84SLUe6iaTyeTpWADg006fPq3ExERlZmaqSZMmmjlzpqpXz/9m3KlTpxQTE6NGjRpJkurWratFixbJZrNp0qRJOnDggKpUqaKZM2eqWbNmnjgNAICXoemrZIy8PGV+sl5Zmz5VYL0w3fGn52Vp2LDAsTt/TNW6bUeVeSFHITUtio9ops6twtycGAB8x8svv6wBAwYoOjpa77zzjubOnavExMR8Yw4cOKDY2Fi98sor+bYvX75cVatWVXJysnbv3q0JEyboww8/dGd8AICXYqaPSsSemamTr72qrM82quaDXdTor/9dZMO3LPmQMi/kSJIyL+RoWfIh7fwx1Z2RAcBn2O127d69W5GRkZKk+Ph4bd682WXc/v379fPPPysuLk6DBg3S4cOHJUlbt25Vnz59JEkdO3ZUVlaWTp8+7b4TAAB4LZq+SiLzu1369eUXlXPypMJGjFLYkCdltlgKHb9u21HZch35ttlyHVq37Wh5RwUAn3T27FkFBQXJ3//aTTRWq1VpaWku4ywWi/r06aOPP/5YTz75pMaOHSubzab09HRZrVbnOKvVqtRU3qgDAJQet3dWcA67XWfWrNa5r76UpVFjhY96SoH16t1yv+tX+Iq7HQBQfMnJyZo2bVq+bY0bN3b5bHVBn7V++umnnV9HRETo9ddf17Fjx2QYRr7xhmHIXMKld0JCgko0viBWa41SH8PbUBNX1KRg1MUVNXHliZrQ9FVgttRUpcyfp5wTvyo8NkbVe8fJHBBQrH1DaloKbPBCahZ+dRAAUDxRUVGKiorKt81ut6tTp07Ky8uTn5+fMjIyFBoa6rLv8uXLFRMTo9q1a0u61tz5+/urXr16Sk9Pd07wcubMmQL3L0pmZrYcDuM2z+raP0QyMi7e9v7eiJq4oiYFoy6uqImr0tbEbDbd1ht83N5ZQV3YuUO//s9LsmeeUf3/Gq+mw4cWu+GTpPiIZgr0z//HG+hvVnwEM8EBQHkICAhQhw4dtGnTJknS+vXr1bVrV5dxu3fv1tq1ayVJu3btksPhUNOmTRUREaENGzZIkvbs2SOLxaL69eu77wQAAF6LK30VjOPqVaV/sFwXdmxX1bv/Q2EjRiugTp0CxxY1O+f1/zN7JwC4z0svvaSkpCTNmzdP4eHheuONNyRJK1euVHp6usaPH69JkyYpKSlJGzZskMVi0euvvy6z2ayBAwfqxRdfVHR0tAIDAzVjxgwPnw0AwFvQ9FUgOSdP6PR7c2VPS1Od2DiFxPSRyc+vwLHXZ+e8PlnL9dk5JeVr/GjyAMB9GjRooOXLl7ts79+/v/PrevXqacmSJS5jLBaLpk+fXq75AAC+iaavAjAMQ+f/vkUZH66SOShIdzz3Z1Vr0bLIfYqanZNGDwAAAMB1NH0elnfpktKWLlb2P/aqeus2qjdsuPxr1LzlfszOCQAAAKA4aPo86MovR5Qy/13lnj8n6+MJCu75sEzFnJ6b2TkBAAAAFAezd3qA4XAoa9OnOjljmkx+ZjVKmqTaD/cqdsMnMTsnAAAAgOLhSp+b5Z4/p9SFC3T54I+q0fE/FTpwiPyqVSvxcZidEwAAAEBx0PS50aUfDyh14Xw5cq6q3qChqvn7rjKZTLd9PGbnBAAAAHArNH1uYOTm6sz6dTq7eZMC6zfQHc//RZYGDTwdCwAAAIAPoOkrZ/YzGUqZ/66uHjuqWl0jZH1igMwWJlsBAAAA4B40feXo4t7dSlu6WJIUPnKMavxnJw8nAgAAAOBraPrKgcNmU8aHq3R+61ey3NlE4aPGKNAaWuz9d/6Y6jJBS5+HapRjYgAAAADeiqavjOWcPq2U+fNk++2kakf2Ut2+/WTyL36Zd/6YqmXJh2TLdUi6ttj6suRDqlmjilo1Ci6v2AAAAAC8FOv0lRHDMHT+2290YvJ/K+/cOdUf94ysjyWUqOGTri3BcL3hu86W69D/Jh8sw7QAAAAAfAVX+sqA4+oVpS1fpovf/Z+qtmip8OEj5R9c+7aOlXkhp8DtZ85eKU1EAAAAAD6Kpq+Urh4/rpT582TPSFdIXF/ViY6VyXz7F1BDaloKbPzq1q5ampgAAAAAfBRN320yDEPnvvxCGWs/lH/NmrojMUnV/qN5gWMLmpilsEXV4yOa5ftMnyQF+ps1KKpluZwHAAAAAO9G03cb8rKzlbpkoS798wdVv6+twoYOl19QUIFjC5uYRVKBjd/1bTc3iQ+1b6iMjIvldEYAAAAAvJXbm769e/dq2rRpstvtCg4O1tSpU9WgQQN3xyiRG6/UtTJlqXfK1/K7cknWhAEK7vEHmUymQvctbGKWdduOFnq1r3OrsEKfAwAAAICScPvsnYmJiZo8ebI2bNig2NhYTZ482d0RSuT6lbqs81f0YNY/FX3kM13IMXTuiTGq3fPhIhs+qfCJWQrbDgAAAABlya1Nn81m0/jx49WiRQtJUvPmzZWSkuLOCCW2bttRBV7NVsLpv+n3Wf/UT0F3aknDGK05VLymLaSmpUTbAQAAAKAsufX2zsDAQMXFxUmSHA6H5syZo549e5boGCEhBX92rjSs1hqFPhecckzRad/K38jTZ6EPaH+NZpLJpKwLOUXud92QmFaas+afyrHnObdZAvw0JKZVsfYvbs6KprJkJWfZqyxZyVn2KlNWAAB8Sbk1fcnJyZo2bVq+bU2bNtXSpUtls9mUlJSk3NxcjRo1qkTHzczMlsNhlFlOq7VGgROkGLm5OrNurR5L2aL0wGBtCOuqzMBg5/N1alqKNbFKq0bBGtSrucvELK0aBZdoYpbCclZElSUrOcteZclKzrJX1lnNZlO5vMkHAIAvKremLyoqSlFRUS7bL126pDFjxig4OFjz5s1TQEBAeUW4bbaMdKW8N085x/+lq21+p1VX79Jlx7/vhA30Nys+olmxj8fELAAAAAA8xe2zdyYmJqpx48Z6+eWXZS7FIubl5eKu75S2fKkkKXzMWNVo31F/LME6ewAAAABQkbi16fvpp5+0ZcsW3XXXXerbt68kKTQ0VAsWLHBnjAI5cnKUsfoDnf96m6o0babwkaMVUNcqiSt1AAAAACovtzZ999xzjw4fPuzOlyyWnFOnlPLeXNlOn1LtXr1V95F4mfxZtx4AAABA5efTnY1hGEr94m86sWCxzJYqavDM86re6l5PxwIAAACAMuOzTV/e5ctKX75UF3fvUrWWrRQ2fIT8awXfekcAAAAAqER8sum7+q9jSpk/T/bMTDUe+EcF/r6HTBVwUhkAAAAAKC2favoMh0Nn//a5zqxbK/9awWr45wm6o3O7SrMOFgAAAACUlM80fbkXLyht8UJd2r9P1e9vp7DBw+QXxMK/AAAAALybTzR9lw8dVMqC9+S4lK3QAf9Ptbr1kMlk8nQsAAAAACh3Xt30GXl5yvz0E2V9+okCQuupwfhnVKVRY0/HAgAAAAC38dqmz56VpdSF7+nKz4dV84EHFTpgoMxVqng6FgAAAAC4lVc2fdk//EOpSxbKyM1V2JMjVLPzg56OBAAAAAAe4VVNn8Nu15mP1ujcl1/I0rCRwkc9pcCwME/HAgAAAACP8Zqmz5aWppT585Tz63EFd++puo89IXNAgKdjAQAAAIBHeUXTl3f5sk5M/m/JZFb9seMUdH87T0cCAAAAgArBK5o+c5UqqhvfT9XbtFVASIin4wAAfNTp06eVmJiozMxMNWnSRDNnzlT16tXzjRk9erRSUlIkSQ6HQz///LPWrl2rFi1aqFOnTmrYsKFz7Lp16+Tn5+fWcwAAeB+vaPpMZrOCu/XwdAwAgI97+eWXNWDAAEVHR+udd97R3LlzlZiYmG/Mu+++6/z6rbfeUtu2bdW6dWsdOHBA999/vxYtWuTu2AAAL2f2dAAAALyB3W7X7t27FRkZKUmKj4/X5s2bCx1/7NgxrV+/Xn/5y18kSfv371dWVpbi4+P1+OOPa9euXW7JDQDwfl5xpQ8AAE87e/asgoKC5O9/7Ver1WpVWlpaoePnzp2rJ598UkFBQZIkk8mkHj16aNSoUTpy5IhGjBihjRs3qk6dOm7JDwDwXjR9AACUUHJysqZNm5ZvW+PGjWUymfJtu/nxdefPn9f27ds1ZcoU57aEhATn1/fcc4/atGmj77//Xj179ix2rpCQoGKPLYzVWqPUx/A21MQVNSkYdXFFTVx5oiY0fQAAlFBUVJSioqLybbPb7erUqZPy8vLk5+enjIwMhYaGFrj/tm3b1LVrV1ksFue29evXq127dmrUqJEkyTAMBZRw6aHMzGw5HEYJz+bfrNYaysi4eNv7eyNq4oqaFIy6uKImrkpbE7PZdFtv8PGZPgAAykBAQIA6dOigTZs2SbrWxHXt2rXAsT/88IM6dOiQb9vhw4e1ePFiSdc+73fw4EG1b9++fEMDAHwCTR8AAGXkpZde0ocffqjevXtrz549+tOf/iRJWrlypd566y3nuJMnT6pevXr59h07dqyysrIUExOj8ePHa/r06c7P+wEAUBrc3gkAQBlp0KCBli9f7rK9f//++R4vWLDAZUxQUJDefvvtcssGAPBdXOkDAAAAAC9G0wcAAAAAXoymDwAAAAC8GE0fAAAAAHgxmj4AAAAA8GI0fQAAAADgxWj6AAAAAMCL0fQBAAAAgBej6QMAAAAAL0bTBwAAAABejKYPAAAAALwYTR8AAAAAeDGaPgAAAADwYjR9AAAAAODFaPoAAAAAwIvR9AEAAACAF6PpAwAAAAAvRtMHAAAAAF6Mpg8AAAAAvBhNHwAAAAB4MZo+AAAAAPBi/p4OUBZ2/piqdduOKvNCjkJqWhQf0UydW4V5OhYAAAAAeFylb/p2/piqZcmHZMt1SJIyL+RoWfIhSaLxAwAAAODzKv3tneu2HXU2fNfZch1at+2ohxIBAAAAQMVR6Zu+zAs5JdoOAAAAAL6k0jd9ITUtJdoOAAAAAL6k0jd98RHNFOif/zQC/c2Kj2jmoUQAAAAAUHFU+olcrk/WwuydAAAAAOCq0jd90rXGjyYPAAAAAFxV+ts7AQAAAACFo+kDAAAAAC9G0wcAAAAAXoymDwAAAAC8mNubvj179ig+Pl6xsbEaPXq0zp8/7+4IAAAAAOAz3N70TZgwQTNmzNDGjRt11113adGiRe6OAAAAAAA+w+1LNmzatEkBAQGy2+1KS0tT8+bN3R0BAAAAAHyG25u+gIAAHT58WEOHDpW/v7+effbZEu0fEhJU5pms1hplfszyUFlySpUnKznLXmXJSs6yV5myAgDgS8qt6UtOTta0adPybWvatKmWLl2q5s2ba8eOHVq1apWeeeYZrVq1qtjHzczMlsNhlFlOq7WGMjIultnxyktlySlVnqzkLHuVJSs5y15ZZzWbTeXyJh8AAL6o3Jq+qKgoRUVF5duWk5OjL7/8Uj179pQk9enTR9OnTy+vCAAAeMSbb74pPz8/Pf300y7P2Ww2TZo0SQcOHFCVKlU0c+ZMNWvWTIZhaMaMGfr73/8us9ms//mf/1H79u09kB4A4G3cOpGLv7+/Xn75ZR04cEDStauB7dq1c2cEAADKzcWLFzVx4kQtWbKk0DHLly9X1apVlZycrIkTJ2rChAmSpM8//1xHjx7Vpk2b9M4772jChAnKzc11V3QAgBdz62f6/Pz8NGvWLL344ovKy8tTvXr1NGXKlBIdw2w2lXmu8jhmeagsOaXKk5WcZa+yZCVn2SvLrJXpvG+0ZcsW3XnnnRo6dGihY7Zu3arx48dLkjp27KisrCydPn1a27ZtU+/evWU2m9WkSROFh4frH//4hzp27Fjs1y+LulXW2pcnauKKmhSMuriiJq5KU5Pb3dftE7l06NBB69atu+39a9euXoZprqksnxupLDmlypOVnGWvsmQlZ9mrTFnLyyOPPCJJmj17dqFj0tPTZbVanY+tVqtSU1OVnp6u0NBQl+0lURa/I/lzdEVNXFGTglEXV9TElSdq4vamDwCAyq6oycpuxTAMmUymfI/NZrMcDkeB2wEAKC2aPgAASqigycqKq169ekpPT1ejRo0kSWfOnFFoaKjCwsKUnp7uHHd9OwAApcVbiAAAuFFERIQ2bNggSdqzZ48sFovq16+vrl27auPGjcrLy9Ovv/6q48ePq3Xr1h5OCwDwBlzpAwCgnK1cuVLp6ekaP368Bg4cqBdffFHR0dEKDAzUjBkzJEm9evXSvn371KdPH0nSlClTVKVKFU/GBgB4CZNhGGW30jkAAAAAoELh9k4AAAAA8GI0fQAAAADgxWj6AAAAAMCL0fQBAAAAgBfzuaZv79696tevn+Li4jR48GCdOnXKZYzNZlNiYqKioqLUt29fHT161ANJr3nzzTc1e/bsAp87deqU7r//fsXFxSkuLk5PPvmkm9PlV1TWilDT06dP649//KN69eqlMWPG6NKlSy5jPFnTjRs3qnfv3nr44Ye1YsUKl+cPHjyo+Ph4RUZGatKkScrNzXVbtpvdKuucOXPUrVs3Zx0LGuMu2dnZiomJ0W+//ebyXEWqaVE5K0o958yZo+joaEVHRztnnLxRRaonSu5WP9e+6Fbf875q+vTpSkpK8nSMCuOrr75SfHy8oqKiNHnyZE/HqRA2bNjg/NmZPn26p+N41M2/33fs2KHY2Fg9/PDDmjVrlvuCGD6mW7duxsGDBw3DMIw1a9YYo0ePdhmzcOFC469//athGIaxa9cu47HHHnNrRsMwjAsXLhgTJkww2rRpY7z99tsFjtm8ebMzpycVJ2tFqOnIkSONTz/91DAMw5gzZ44xY8YMlzGeqmlqaqrRrVs34+zZs8alS5eM2NhY48iRI/nGREdHG//4xz8MwzCMCRMmGCtWrHB7TsMoXtZRo0YZ33//vUfy3eiHH34wYmJijFatWhknT550eb6i1PRWOStCPbdv32488cQTRk5OjmGz2YxBgwYZX3zxRb4xFaWeKLni/Fz7muJ8z/uiHTt2GJ06dTL+8pe/eDpKhXDixAmjS5cuRkpKimGz2Yz+/fsbW7du9XQsj7p8+bLRsWNHIzMz07Db7Ua/fv2M7du3ezqWR9z8+/3KlStGRESEceLECcNutxvDhg1z2/eLT13ps9lsGj9+vFq0aCFJat68uVJSUlzGbd261blOUseOHZWVlaXTp0+7NeuWLVt05513aujQoYWO2b9/v37++WfFxcVp0KBBOnz4sBsT/ltxsnq6pna7Xbt371ZkZKQkKT4+Xps3b3YZ56ma7tixQ7/73e8UHBysatWqKTIyMl++U6dO6erVq2rbtm2R+StCVkk6cOCA3nvvPcXGxuqVV15RTk6OR7J++OGHeumllxQaGuryXEWqaVE5pYpRT6vVqqSkJAUGBiogIEDNmjXL9zNckeqJkivOz7WvudX3vC86d+6cZs2apdGjR3s6SoXxt7/9Tb1791ZYWJgCAgI0a9Ys3XfffZ6O5VF5eXlyOBy6cuWKcnNzlZubK4vF4ulYHnHz7/d9+/apcePGatiwofz9/RUbG+u2v2t9qukLDAxUXFycJMnhcGjOnDnq2bOny7j09HRZrVbnY6vVqtTUVLfLSbP7AAAMtElEQVTllKRHHnlEI0eOlJ+fX6FjLBaL+vTpo48//lhPPvmkxo4dK5vN5saU1xQnq6drevbsWQUFBcnf39/5+mlpaS7jPFXTm+sTGhqaL19B9SsovzvcKuulS5fUsmVLJSYm6uOPP9aFCxc0d+5cT0TVlClT1KFDhwKfq0g1LSpnRann3Xff7Wzojh8/ruTkZEVERDifr0j1RMnd6ufaF93qe94Xvfjii3rmmWdUs2ZNT0epMH799Vfl5eVp9OjRiouL0wcffKBatWp5OpZHBQUFafz48YqKilJERIQaNGigdu3aeTqWR9z8+92Tf9d6bdOXnJysrl275vtvyJAhkq5d8Xv++eeVm5urUaNGuexrGIZMJlO+x2Zz+ZSqqJy38vTTT2vAgAEym82KiIhQtWrVdOzYsXLJWdqsnq7pc889l+/1Jbk8ltxf0+scDodLfW58fKvn3elWWapXr64FCxaoWbNm8vf317Bhw7Rt2zZPRC1SRappUSpaPY8cOaJhw4bpz3/+s+68807n9spSTxSMP7/CFfY972vWrFmj8PBwde7c2dNRKpS8vDzt3LlTU6dO1erVq7Vv3z59/PHHno7lUYcOHdJHH32kv//97/rmm29kNpu1aNEiT8eqEDz5d62/W17FA6KiohQVFeWy/dKlSxozZoyCg4M1b948BQQEuIypV6+e0tPT1ahRI0nSmTNnCr3tqrxyFsfy5csVExOj2rVrS7r2jXP9SlZ5KE1WT9fUbrerU6dOysvLk5+fnzIyMgp8fXfX9LqwsDDt2bPH+fjmfGFhYcrIyHA+Ls/63cqtsp4+fVo7duxQv379JLmvhiVVkWpalIpUz71792rcuHGaOHGioqOj8z1XWeqJgt3q59pXFfU972s2bdqkjIwMxcXF6fz587p8+bKmTp2qiRMnejqaR9WtW1edO3dWnTp1JEk9e/bUvn37FB8f7+FknvPtt9+qc+fOCgkJkXTtdv8PPvhAw4cP93Ayz7v5d6U7/6712it9hUlMTFTjxo315ptvKjAwsMAxERER2rBhgyRpz549slgsql+/vjtjFsvu3bu1du1aSdKuXbvkcDjUtGlTD6cqmKdrGhAQoA4dOmjTpk2SpPXr16tr164u4zxV0wceeEA7d+5UVlaWrly5oi+++CJfvgYNGshisWjv3r2Srs2KVVB+d7hV1ipVqui1117TyZMnZRiGVqxYoT/84Q8eyVqUilTTolSUeqakpGjs2LGaOXNmgf/4rSz1RMFu9XPti271Pe9rlixZok8//VQbNmzQuHHj1L17d59v+CSpW7du+vbbb3XhwgXl5eXpm2++UatWrTwdy6NatGihHTt26PLlyzIMQ1999ZVat27t6VgVwn333ad//etfztuCP/30U7f9XVvx3n4vRz/99JO2bNmiu+66S3379pV07V7aBQsWaOXKlUpPT9f48eM1cOBAvfjii4qOjlZgYGCFmqb5xpyTJk1SUlKSNmzYIIvFotdff73cbpm8HRWtpi+99JKSkpI0b948hYeH64033nDJ6ama1qtXT88884wGDRoku92ufv36qU2bNhoxYoTGjRun1q1ba+bMmXrhhReUnZ2tVq1aadCgQeWe63azvvLKKxozZozsdrvatWtX5CQ/7lYRa1qQilbPRYsWKScnR6+++qpzW0JCgr766qtKUU8UrbCfa19W2Pd8//79PZgKFc19992n4cOHa8CAAbLb7XrwwQf16KOPejqWR3Xp0kU//fST4uPjFRAQoNatW2vkyJGejlUhWCwWvfrqq3r66aeVk5OjiIgI9erVyy2vbTIMw3DLKwEAAAAA3K7iXBYCAAAAAJQ5mj4AAAAA8GI0fQAAAADgxWj6AAAAAMCL0fQBAAAAgBej6QMAAAAAL0bTh0pv8uTJiouLU1xcnO69915FRkY6H1+9elXNmzdXVlaWR7INGzbM+dojRozQL7/8clvHSUpK0qJFiwp87rffflNiYqIiIyPVp08f9evXT2vWrLntzMVR0Hl99913iomJKdfXBQAAQMn51OLs8E4vvPCC8+vu3btr5syZat26tQcT/dv27dudXy9YsKDMj5+SkqKEhAQ9++yzeu211yRJaWlpev7553X8+HElJiaW+WtKBZ9XZmZmubwWAAAASocrffAJs2fPVnx8vLp3764VK1Y4t69Zs0bx8fF65JFHNGTIEB09elSSdPHiRT3//POKiYlRbGysZsyYodzcXEnSvffeq/HjxysyMlL79+/X0aNHNWzYMMXHxysuLk5r166VJE2YMEGSNHjwYKWkpKh79+7av3+/JGnt2rWKjo5WbGysBg0apJSUFDkcDk2ePFmPPfaYevfuraioKO3du7fI85o/f7569eql+Ph457Z69epp1qxZev/995WWluZyBe7Gx2fOnNFTTz2lJ554Qt27d9fAgQOdzVv37t01e/ZsDRgwQN26ddObb755y/O6zmazaerUqerbt6/69OmjpKQkZWdnS5I++OAD9enTR48++qgGDBhw21c/AQAAUDw0ffAJDRs21Lp16zRnzhy9+uqrstvt2rVrl9avX68VK1Zo/fr1Gj58uP7rv/5L0rVbRoODg7Vx40Z99NFHOnz4sBYvXixJstvt6tatmz7//HO1bNlS48aN03PPPad169bp/fff1+LFi/XDDz9o2rRpkqRly5YpPDzcmeXQoUOaOXOmFi5cqI0bN6p79+6aN2+e/vnPfyo9PV2rV6/Wpk2b1Ldv31teHdy7d686duzosr1u3bpq1qyZ9u3bV+T+n332mdq2bavVq1dry5YtqlKlijZs2OB8/vLly/rggw+0atUqLV68WCdPniz0vG40f/58+fn5ad26dfrkk08UGhqqmTNnKi8vT1OnTtXChQv10Ucf6fHHH79lYwsAAIDS4fZO+ITrV7Zatmwpm82m7Oxsbd26Vb/++qsSEhKc4y5cuKBz587p66+/1sqVK2UymRQYGKiEhAQtW7ZMI0eOlCR16NBBknT8+HGdOHFCEydOdB7j6tWr+umnn9S2bdsCs+zcuVNdunRxNkxDhgxxPlerVi2tWrVKJ0+e1Hfffafq1auX6rwdDkeRzw8ePFh79uzRkiVLdPz4cR05ckT33Xef8/kePXpIunb1MCQkROfPn1fDhg1v+bpbt27VxYsXtWPHDknXGuWQkBD5+fmpV69eSkhI0EMPPaQuXbooIiKiFGcIAACAW6Hpg0/w97/2rW4ymSRJhmHI4XAoLi7O+bk3h8Oh9PR01apVSw6Hwzn2+nPXb++UpGrVqkmS8vLyVKNGjXxXx86cOaMaNWoUmsXPzy/fsa9evapTp07p5MmTmjJlioYOHaoePXqoadOm+uSTT4o8r3bt2mnXrl2KjIyUdO1zdcHBwTp//ryOHj2qNm3a6OTJkzIMw7mP3W53fv3aa69p3759evTRR9WpUyfl5ubmG2uxWJxfm0ymfM8VxeFwaOLEic6G7tKlS8rJyZEkzZw5Uz///LN27Nih+fPna8OGDXrrrbeKdVwAAACUHLd3wmd16dJFn332mdLT0yVJK1eu1ODBg53Pvf/++zIMQzabTR9++KEeeOABl2M0adIk3y2RKSkpiomJ0YEDByRda/BubBYlqVOnTtq5c6fzdVetWqXXXntN27dvV7du3TRgwADde++9+vLLL5WXl1fkOYwaNUqff/65Pv74Y0nSp59+qtjYWD311FNKSEhQeHi46tSpo9OnTyszM1OGYeizzz5z7v/tt99q8ODBeuSRRxQSEqIdO3bc8jULO68bdenSRStWrJDNZpPD4dBf//pXvfHGG8rKylJERISCg4M1ZMgQ/elPf3L5PCAAAADKFlf64LO6dOmiESNGaNiwYTKZTAoKCtKcOXNkMpn0wgsvaPLkyYqNjZXdbtfvf/97jR492uUYgYGBmjt3rqZMmaKFCxcqNzdX48ePV/v27SVJvXr10sCBAzV79mznPs2bN1diYqKGDx8uSbJarZo6daqys7P13HPPKTY2Vrm5uXrwwQf1xRdfFHmLZnh4uFavXq1Zs2bp3Xfflb+/v/z9/RUSEqJjx47pyJEjuvvuu5WQkKBHH31UVqtVDz30kLPRGjt2rGbMmKG33npLAQEBateunU6cOHHL2hV0Xjd66qmnNH36dPXt21d5eXlq2bKlkpKSFBQUpDFjxmjIkCGqUqWK/Pz8NHny5Fu+HgAAAG6fySju/VoAKpVDhw7JYrGoSZMmno4CAAAAD6LpAwAAAAAvxmf6AAAAAMCL0fQBAAAAgBej6QMAAAAAL0bTBwAAAABejKYPAAAAALwYTR8AAAAAeLH/D2Ae5+VwUCh7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30AAANtCAYAAAAkXBIiAAAABHNCSVQICAgIfAhkiAAAAAlwSFlzAAALEgAACxIB0t1+/AAAADl0RVh0U29mdHdhcmUAbWF0cGxvdGxpYiB2ZXJzaW9uIDIuMi4yLCBodHRwOi8vbWF0cGxvdGxpYi5vcmcvhp/UCwAAIABJREFUeJzs3Xl4U2X2B/DvzZ42LVAom6gsyiKKIKLsCuPIruO4oQyoKKIjOG6IIo6K4jDKT1zQUZlxZhzFDRV1HFFGRmdYBBdUUJBF9qUtLV3SrPfe9/dHcm+TNmmTNkvTfD/P4/PYJL15bxrae3LOe44khBAgIiIiIiKiFsmQ7gUQERERERFR8jDoIyIiIiIiasEY9BEREREREbVgDPqIiIiIiIhaMAZ9RERERERELRiDPiIiIiIiohaMQR9lvG+//RZTp07FpEmTMHHiRNxwww3YuXOnfv/06dNRVlaWsOebOXMm3nnnnSYd4y9/+QvuueceAMB9992H9evXJ2JpYcdNtKeeegorV66sc3tZWRl69erVpGP36tUroT8jIqLmJNLvuHfeeQczZ84EEP33a6ilS5fi3//+d9LWmExTp07FqlWr0vb8odcBM2bMwK5duxJy3O+//x6///3v4/6+BQsW4JlnnknY4+L12muv4cUXXwQAvPXWW3j11VcT/hzU/JjSvQCipvD5fJg5cyZeeukl9O3bFwDw3nvvYcaMGfj0009hNBqxbt26NK+yfgsXLkz3EmLyu9/9Lt1LICJqkWL5/bpx40accsopKVhNyxN6HbBs2bKEHXfXrl0oKipK2PFS5aqrrtL//+uvv8app56axtVQqjDoo4zmdrtRVVUFl8ul33bRRRfB4XBAURTMnz8fAHDNNdfgxRdfxPbt2/HCCy/A5/OhrKwMv/rVr3Dbbbdh48aNWLJkCU488UTs3LkTsizjoYcewsCBA1FUVIR77rkHxcXF6Ny5M0pLS/XnWrFiBd544w34/X5UVFRgxowZuPrqq/HOO+9gxYoVcLvdcDgceOmll/DII49g/fr1aNu2Ldq2bYu8vDwAgU9Ap0yZAqPRiKVLl+rH3r9/Py644AI8/vjj+Oabb7B48WK43W4YDAbMmjULo0aNgt/vj3rcULXX849//ANvvfUWXnvtNaiqitatW+P+++9Hjx498NVXX2HRokVQVRVAILM5ZswY3HPPPTj11FNx/fXX45NPPsGSJUtgt9tx+umnhz3Pxx9/jBdeeKHO13v27MGCBQtQXV2NkpIS9O7dG08++SSsVmsC3xFERJkn9Pfr008/jdWrV8NsNqNNmzb4wx/+gNWrV2Pr1q147LHHYDQaMXjwYDz00EPYvn07JEnCiBEjcMcdd8BkMuHzzz/H4sWLYTAY0KdPH6xfvx7Lly/Hpk2bwv4OvPDCC3jwwQexb98+lJeXIzc3F4sXL0b37t0xdepU9O3bF99++y3KyspwxRVX4NixY9i0aRPcbjeefPLJOhUe77zzDlatWgVVVXH48GF06NABixYtQocOHfTHHDx4EJMmTcLmzZvrfF1SUoK5c+fi+PHjAIDzzjsPt912W53Xavfu3Vi4cCHKy8uhKAqmTp2Kyy67DNXV1bj33nuxb98+GAwG9O3bFwsWLMB9990HoOY6YMqUKXjqqafgcrnwxBNPoFOnTtizZw/sdjtuvPFG/OMf/8CePXtw4YUXYt68eVBVFY8++ii+++47VFdXQwiBRx55BJ07d8bTTz+Nqqoq3HvvvfjDH/6ANWvW4E9/+hP8fj9sNhvmzp2LAQMGwOl04r777sP27dvRvn17GI1GDBw4sM651fe4oqIiLFiwAEeOHIHf78eECRNw00034eDBg7j22mtx3nnn4bvvvkNlZSXmzJmDX/7yl9i9ezfuu+8++Hw+CCFw2WWXYcqUKXjmmWdw/PhxDBkyBGvWrMG6detgs9nw8ssv4/e//z2GDRsGIFCJ1LNnT1xzzTUJeJdT2gmiDPfSSy+Jfv36idGjR4u77rpLvPXWW8Llcun39+zZU5SWlgpVVcVvfvMbsWfPHiGEEEePHhV9+vQRpaWl4osvvhB9+vQRP/74oxBCiL/85S9iypQpQgghfvvb34olS5YIIYTYu3ev6N+/v3j77beF0+kUV1xxhSgrKxNCCLF582bRv39/IYQQb7/9thg0aJCoqqoSQgjxt7/9TUybNk14vV5RXV0tLrnkEjF37lwhhBC/+c1vxEcffRR2Tp9++qm44IILRElJiSgvLxcXXnihOHDggL7ukSNHikOHDtV73FC117Nx40Zx9dVX66/T//73PzF27FghhBDTpk0T//znP4UQQmzbtk08+OCDQggh5s6dK/785z+LkpISMXDgQLFz504hhBDPP/+86Nmzp/48N954Y9jzal8vWrRIrFy5UgghhM/nExMnThSrVq0K+xkREbVEPXv2FBMnThQXXXSR/t95552n/37Ufr8ePnxYnHXWWcLr9QohAn+LVq9eLYQI/1tx9913i4cfflioqiq8Xq+YPn26eOGFF0RZWZk455xzxLZt24QQQrzzzjuiZ8+e4sCBA3X+Dnz00Ufi4Ycf1td4//33iwULFujPNWvWLCGEEN9++63o2bOn+PTTT4UQQixcuFDMnz+/zjm+/fbbon///uLnn38WQgjx+OOPi9mzZ4et/cCBA/rfSSFE2NdLly4V999/vxBCiOrqanHbbbeJysrKsOfw+/1i/PjxYuvWrUIIISorK8W4cePE5s2bxbvvviumT58uhBBClmVx3333ib179+qvv/Y3ZtSoUeL777/X/+7/8MMPQgghrr/+enHllVcKr9crSktLRd++fcXRo0fFN998I2bPni0URRFCCPHCCy+ImTNn6ues/Qz37NkjJk6cqF8T7NixQwwbNkxUV1eLhQsXirvvvluoqipKS0vFyJEjxdNPP13nNazvcVOnTtV/Bh6PR0ydOlV8+OGH4sCBA6Jnz55izZo1QgghVq1aJc4//3whhBD33nuveOGFF4QQQhQXF4vbbrtNKIoinn76afHQQw8JIWree0II8de//lXceuutQgghqqqqxODBg0VFRUWddVJmYqaPMt51112Hyy+/HF9++SW+/PJLLFu2DMuWLcOKFSvCsl6SJOH555/HZ599hn/+85/YvXs3hBBwu90AgM6dO6NPnz4AgNNOOw3vvvsuAGD9+vWYO3cuAODkk0/GueeeCwDIzc3F888/j88//xx79+7F9u3bwzKOvXr1gsPhAABs2LABEydOhMVigcViwaRJk/DTTz9FPJ9vv/0WDz74IP7617+iXbt2+Pzzz1FSUoJbbrkl7Fx++umnuI4bup7PPvsM+/btw+TJk/X7KysrUV5ejnHjxmHBggVYs2YNhg4dijvuuCPsOF9//TV69uyplxldeeWVeOKJJ+r9GQHAnDlzsG7dOixbtgx79+5FcXFx2OtFRNSS/f3vf0dBQYH+tVYJEapDhw7o3bs3LrnkEowcORIjR47EkCFD6hzrv//9L1577TVIkgSLxYLJkyfj73//O7p164YePXqgd+/eAIBLLrkEjzzyiP59oX8Hxo4dixNPPBH/+Mc/sG/fPmzatAkDBgzQH/vLX/4SAHDiiScCAEaMGAEAOOmkk7Bp06aI5zhs2DB069YNAHDFFVfg4osvjvn1GTFiBG688UYcOXIEQ4cOxZ133lmncmXv3r3Yv38/5s2bp9/m8Xjw448/YsSIEViyZAmmTp2KoUOH4pprrsHJJ59c73N26dIFp512mn5eeXl5sFgsKCgoQG5uLioqKjBgwAC0atUKr7/+Og4cOICNGzciNze3zrHWrVuH4uJiXHvttfptkiRh//792LBhA+bNmwdJklBQUKC/trVFe5zL5cKXX36JiooKPPXUU/pt27dvR79+/WA2m3HeeecBCFy/lJeXAwj8DOfOnYvvv/8eQ4YMwfz582EwRG/n8etf/xrPPvssysrKsGrVKpx//vnIz8+v9zWkzMGgjzLa119/jc2bN+OGG27AqFGjMGrUKNxxxx2YOHEi1q1bh7Fjx+qPdblcuOSSS3DBBRfg7LPPxqWXXop///vfEEIAAGw2m/5YSZL020P/HwBMpsA/m6NHj+LKK6/EFVdcgYEDB2Ls2LH4z3/+oz8uJycn6rqNRmPE2/fs2YPZs2dj8eLF6NGjBwBAURT06NEDb731lv64oqIiFBQU4I033ojpuLXXo6oqLr74YsyZM0f/uri4GK1atcLkyZMxatQorFu3Dv/73/+wdOnSOhvwI70eQN3Xyu/36/9/xx13QFEUjBs3Dueffz6OHDkS9lgiomxnMBjwyiuvYMuWLdiwYQMeffRRjBgxAnfffXfY41RVhSRJYV/Lsgyj0Vjn92roRX7o34Hly5fjzTffxJQpUzBp0iS0bt0aBw8e1O+3WCxhxzGbzQ2uP/RvkKqqdf4m1fc3ol+/fvj000+xYcMGfPHFF7j88suxbNmysC0EiqIgLy8P7733nn7bsWPHkJeXB6vVitWrV2Pjxo344osvcN1112HBggUYPXp01PXWPsfQv2eazz77DAsXLsR1112HX/ziF+jevTvef//9Oo9TVRVDhgzBk08+qd925MgRtG/fHkD43836/lZHepyqqhBC4PXXX4fdbgcQaKJmtVpx/PhxmM1m/ecc+r4YNWoUPv74Y6xfvx4bNmzAs88+W28juvz8fIwdOxbvv/8+PvjgAzzwwANRH0uZh907KaMVFBTgT3/6E7766iv9tpKSEjidTvTs2RNA4JemLMvYt28fnE4nbrvtNowePRobN26Ez+fT965FM2LECD24Onz4MDZu3AgA2Lp1KwoKCvDb3/4Ww4cP1wM+RVEiHmPlypXwer3wer3417/+VecxJSUlmDFjBu6++249mwgA/fv3x759+/Dll18CALZt24YxY8agqKgopuNGMnz4cHz44YcoLi4GEOjkpdXsT548Gdu2bcOvf/1rPPzww6isrERJSYn+vYMGDcKuXbuwfft2AAj7A1JQUICdO3fC6/XC7/eHfYq9du1a3HLLLRg/fjwA4Lvvvov4WhERZavt27dj4sSJ6NGjB2bOnIlrr70WW7ZsAVDztwwI/A5/5ZVXIISAz+fDm2++iaFDh+Kss87SK08A4OOPP0ZlZWVYIKBZu3YtLrnkElx++eXo1q0b1qxZ0+TfyV988YXe2OT111/HqFGjwu7Pz8+H3+/Xu2d++OGH+n2LFy/Gc889hwsuuAD33XcfTjnllLBO3ADQrVs32Gw2Peg7cuQIJk6ciK1bt2L58uW49957MXz4cMyZMwfDhw/Hjz/+WOe1i9e6deswatQoXH311Tj99NPx73//W3+dQo87ZMgQrFu3Drt37wYAfP7557jooovg8XgwYsQIrFixAqqqoqKiAp9++mnE54r2OIfDgf79++Ovf/0rgEBlzlVXXRX1OJo777wT//rXvzBhwgQ88MADcDgc2L9/f9hjar82U6ZMwcsvvwwhBPr169eIV4yaK2b6KKN169YNzz77LJYsWYKjR4/CarUiLy8Pjz76KLp37w4gUMIydepUPPXUUzj//PMxbtw4WCwWvURx3759dT7tC/XAAw/g3nvvxbhx49CxY0e9bGbYsGFYsWIFxo4dC0mScM4556CgoAD79u2rc4zJkydj//79mDhxIlq3bh2x5OSZZ55BaWkp/v73v+PPf/4zAKB9+/ZYtmwZnn76aTz22GPwer0QQuCxxx5Dly5dYjpuJMOHD8eMGTMwffp0SJIEh8OBpUuXQpIk3HXXXXj00Ufx5JNPQpIkzJo1C126dNG/t6CgAIsXL8Zdd90Fs9mMQYMG6fcNGzYMgwYNwrhx41BYWIhzzz1XLze9/fbbccsttyAnJwcOhwODBg2q88eHiCib9e7dG+PGjcOll16KnJwc2Gw2vSHZ6NGj8cQTT8Dv92P+/Pl45JFHMGnSJPj9fowYMQI33XQTLBYLnnjiCcydOxcGgwGnn346TCaTnh0KNX36dPz+97/HihUrAAQ+YNyxY0eT1t+hQwfMmTMHJSUlOOWUU7BgwYKw+/Py8jBnzhzMmDEDBQUFYdU411xzDe655x59y0KvXr0wYcKEsO+3WCx47rnnsHDhQvz5z3+GLMv43e9+h4EDB6JPnz7YtGkTxo8fD7vdjk6dOmHq1KkAaq4DGjP+YPLkybjzzjsxadIkyLKMYcOG4ZNPPoGqqujfvz+effZZzJo1C0uXLsWCBQtwxx13QAgBk8mEP/3pT8jNzcXs2bPxwAMPYNy4cSgoKNA/lK6tvsctXrwYDz/8MCZNmgSfz4eJEyfioosuCsvO1vbb3/4W9913H9544w0YjUZccMEFGDRokP7hNQCMHDkSixYtAhBo3Na7d2+96odaFkmwvoqIiIgo4zmdTjz33HOYPXs27HY7fvjhB8ycORP/+9//Imb7Eql292bKTPv379fnKkb6sIAyFzN9RERERC2Aw+GA2WzGZZddBpPJBJPJpFdtEDXkqaeewptvvomHHnqIAV8LxEwfERERERFRC8ZGLkRERERERC0Ygz4iIiIiIqIWjEEfERERERFRC8agj4iIiIiIqAXLuO6dx49XQ1Wzp/dM27YOlJY6072MlOH5tnzZds7Zdr5AYs7ZYJDQpk1uglaUPTLpb2RL+LeR6eeQ6esHeA7NQaavH8isc2js38eMC/pUVWTMH7RE4fm2bNl2vkD2nXO2nS+QnefcHGTa38hMWms0mX4Omb5+gOfQHGT6+oGWcQ71YXknERERERFRC8agj4iIiIiIqAXLuPJOIiIiIiJqWYQQOH68BD6fB0BqSy2Liw1QVTWlz9kwCRaLDW3aFEKSpCYfjUEfERERERGlldNZAUmS0KFDF0hSaosRTSYDZLl5BX1CqCgvPwanswJ5ea2bfDyWdxIRERERUVq53U7k5bVOecDXXEmSAXl5beB2J6arKF9VIiIiIiJKK1VVYDSyCDGU0WiCqioJORaDPiIiIiIiSrtE7F1rSRL5ejCcJiIiIiIiCvrmm6/w0ksvYunSFwEALlc1brvtFpxxxpn4/PM1sNlsMJnMkGU/2rUrxE03zUbv3n0AAJddNkm/X9OzZy/Mm/dAWs5Fw6CPiIiIiIgoApfLhTvvnI0BAwbi5ptn4/PP1+Dxx59Cp06dAQDr16/FnXfOwquvvo3WrQMNV0Lvby5Y3klERERERFSL2+3GnDm/w1lnDcLNN8+O+JihQ4ejT5++WL16VYpXFx9m+oiIiIiIqNnw71gH/0//Tcqxzb1GwtxzWIOP83o9uPvu27B79y784Q+L631s9+49sG/fXv3rOXN+F1beefnlkzFhwkWNXnMiMOgjIiIiIiIKsW3bj7jhhptw8sldsWjRI3j00cfrebQEq9Wqf9UcyzsZ9BERERERUbNh7jkspmxcMp1+ej9ce+0N8Hg8uPbaq7Fy5dv41a8ujfjY3bt3YdSo0SleYXy4p4+yxmffHsL/vb453csgIiIiombOZArkxmw2G+6/fwGee+5p7Nnzc53HrV37X+zc+RNGj/5lqpcYF2b6KGscKHJi16HKdC+DiIiIiDJI376n48orr8aDD86Dz+cL27PXqlVr/N//PYOcnFz98bX39NlsNjz//EspX3coBn2UNWRFhayo6V4GERFRi5CXb4fNmvxLSY9XRlWlO+nPQ6Q566yzcdZZZ4fddv31M3H99TMb/N4VKz5I1rKahEEfZQ1ZEVBUAVUVMBikdC+HiIgoo9msJky6872kP88H/3cxqpL+LEQtG/f0UdZQ1ECWz89sHxERERFlEQZ9lDUURQAA/DKDPiIiIiLKHgz6KGto+/m4r4+IiIiIsgmDPsoasspMHxERERFlHwZ9lDUUZvqIiIiIKAsx6KOswUwfEREREWUjBn2UNbRMH7t3EhEREVF9jhw5jOHDz8aXX34Rdvtll03CkSOHoSgK5s2bA4/HA7/fj4cfvh9TplyG6dOnYN++vVGPW1JSjIsvHqN/XVxchEceeSBZp6Fj0EdZQw5275SZ6SMiIiKiBphMJvzxjwvhclXXuW/lyhU455zBsNlseOut12Gz2fHqqytw6613YuHCByMeb8OGtZg9+yaUlpbqt7Vv3wEFBQXYsGFtsk4DAIezUxaRmekjIiIiavY2HvkaG458mZRjD+k0COd2GhjTY9u1K8SgQefimWeexNy59+m3CyGwYsUbWLbsZQCBYO6GG24CAPTvfxbKy4/j6NGj6NixY9jx/vnP9/Doo49h2rTJYbePHTsBTzzxGIYMGd6UU6sXM32UNRTu6SMiIiKiOMyadRs2bdoQVuZZXe2Ew+GAw+EAABw7VoK2bdvp97dt2w4lJUV1jrVw4ePo3v2UOrd3734K9u79GZWVFUk4gwBm+ihr1HTvFGleCRERERFFc26ngTFn45ItN9eBuXPn449/XIiXX34dAPDllxtRWNhBf4wQApIkhXyXgCTFl1srLGyPw4cPIT+/VSKWXQczfZQ1tGDPLytpXgkRERERZYpzzhmsl3kGSDCZanJnhYXtcezYMf3r0tJStGtXGNdzGI2muAPFeDDoo6whM9NHRERERI2glXmWlh7DoEHn4MiRw/p9Q4YMw6pVHwIAvvvuW1gs1jr7+RpSUlKETp06J3TNoRj0Udbgnj4iIiIiagytzNPv9yM314GKinI4nU4AwKWXXgm/34ff/OYKPPXU47j//gUAgO3bf8Rdd93a4LF//nkXTjqpK/Lz85O2fu7po6xRU97JoI+IiIiIouvUqTNWrPgg7LZzzhmMtWu/AgBcfvlV+PjjD3HppVfCarVi/vyH6hyjV68+Ecs8tWNo/vnP93DVVVMTuPq6mOmjrCCE4HB2IiIiIkqISy65DF9+uREejyfqY4qLizBmzPh6j1NUdBSlpaUYOjR54xoAZvooS6hCQNvJx0wfERERETWFyWTCokVP1PuYDh06okOH+vf2dejQEQ899GgilxYRM32UFUKbt8jM9BFRGnzwwQcYP348LrzwQrz66qt17v/5558xdepUXHTRRbj++utRUZG8eU1ERJRdGPRRVlBCgj5m+ogo1YqKirBkyRIsX74cK1euxBtvvIFdu3bp9wshcPPNN2PGjBl4//330adPH7z44otpXDEREbUkDPooK8hqTaDHTB8Rpdr69esxePBgtG7dGjk5ORgzZgxWrVql3//DDz8gJycHI0eOBADcdNNNmDJlSrqWS0RELQyDPsoKzPQRUToVFxejsLCmg1v79u1RVFSkf71//360a9cO8+bNwyWXXIIHHngAOTk56VgqERG1QGzkQlkhNLvHTB8RpZqqqpAkSf9aCBH2tSzL2LRpE1555RWcccYZePLJJ7Fo0SIsWrQorudp29aRsDWnQmFhXrqX0GSZfg6Zsv761pkp51CfTD+HRKy/uNgAk6kmH2XPscJmTXyo4vHKcLu8dW4PfW4AOHz4MH772xlYufLDsNsHDz4Ljz22BNu3/4gbb7w54nP88MNW/Oc/n2LWrN81eb0GgyEhry+DPsoK2mB2gJk+Ikq9jh074quvauYylZSUoH379vrXhYWFOPnkk3HGGWcAACZOnIhbb214oG9tpaVOqCG/75qzwsI8lJRUpXsZTZLp59DU9acyUIm2zkz/GQCZfw6JWr+qqpBDrtFsVhMm3flek49b2wf/dzGqKt1ht5lMhrDnBqCP+qp9OwAMHToCQ4eOiHgfAOzevRulpaVR74+Hqqphr6/BIDXqAz6Wd1JWCM3ucU4fEaXa0KFDsWHDBpSVlcHtduOTTz7R9+8BwIABA1BWVobt27cDANasWYO+ffuma7lERFSPf/3rAyxc+CAAYOnSJ3HNNVfhuuuuxksvvYiqqir8+c/PY+3a/+Lvf/9Lehcagpk+ygqhe/oS8akLEVE8OnTogNtvvx3Tpk2D3+/HZZddhn79+mHGjBm49dZbccYZZ+DZZ5/F/Pnz4Xa70bFjRzz22GPpXjYRUVY7dqwE1157ddT7jx49gi++WI9XXnkTHo8Hjz76ECwWC2644SZs3vw1rrnm+hSutn4M+igrMNNHROk2adIkTJo0Key2ZcuW6f9/5plnYsWKFaleFhERRdGuXSH+9rflYbcNH3522P1WqxU33zwdQ4eOwM03z4bVak31MmPC8k7KCtqePovZwD19RERERNRkJpMJL774N9xww82oqKjATTddh/3796V7WRGlJehbunQpJkyYgAkTJrB8hVJCy/TZLCbISmY0OSAiIiKi5mvHju2YNetGnHnmAMyadRu6du2O/fv3wWg0QlGUdC8vTMqDvvXr12Pt2rV49913sXLlSvzwww9YvXp1qpdBWUYL9OwWI/xy8/pHSERERESZp2fP3jj99H6YNu1KTJ8+BV27dsPgwUPRp09f/PDDFvzpT8+ke4m6lO/pKywsxD333AOLxQIA6NGjBw4fPpzqZVCWUUIyfZUuX5pXQ0RERET18XhlfPB/FyfluLHo1KkzVqz4oM7ta9cGxu+MHx/Yo33LLb/DLbeEz+M76aST8cYbK5u40sRKedB36qmn6v+/d+9efPTRR3jttddSvQzKMnJwT5/NYkRpJff0ERERETVnVZVuZO70wuYnbd07d+7ciZkzZ+Luu+9G165dY/6+xgwjzHSpHH7aHCTjfHMOVAAA8vOs2FdU1axe0+a0llTJtnPOtvMFsvOciYiImqu0BH1ff/01br31VsybNw8TJkyI63tLS51Q1expxFFYmIeSkuz5nCNZ53v8uAsAYATgl9Vm85pm288XyL5zzrbzBRJzzgaDlJUf8hERESVDyoO+I0eO4JZbbsGSJUswZMiQVD89ZSlZ1fb0GaGoAqoqYDBIaV4VEREREWmEEJAkXp9phEhcoivlQd9f/vIXeL1eLFq0SL9t8uTJuOqqq1K9FMoiSrB7p80aeMv7FRVWgzGdSyIiIiKiIJPJgurqSuTm5jPwQyDgq66uhMlkScjxUh70zZ8/H/Pnz0/101KWq+neGQj0/LIKq5lBHxEREVFz0KZNIY4fL4HTWZ7y5zYYDFDV5tfoz2SyoE3421opAAAgAElEQVSbwsQcKyFHIWrmarp3Bt7y2rB2IiIiIko/o9GEdu06peW5s2H/fcqHsxOlgxbk2UMyfURERERE2YBBH2UFWRGQJMASLOlkpo+IiIiIsgWDPsoKiqrCaDDAbAq85ZnpIyIiIqJswaCPsoKiCJiMEkzGYNDHTB8RERERZQkGfZQVZEWFyViT6ZOZ6SMiIiKiLMGgj7KCrAgYjRLMzPQRERERUZZh0EdZQVFUmAwS9/QRERERUdZh0EdZQVEFjEYDTEYJQCDzR0RERESUDRj0UVaovafPLytpXhERERERUWow6KOsICsCJkNN905m+oiIiIgoWzDoo6wgqyqMRs7pIyIiIqLsw6CPsoIS7N6pz+lj0EdEREREWYJBH2WFOt07ObKBiIiIiLKEKd0LINIUlbngVgTswQ6biSSrAjlmI4wGCRKY6SMiIiKi7MFMHzUbr67egftfWJ+UgEzr3ilJgWyfzEwfEREREWUJBn3UbFRW+1BW6cX6rUcSfmxFETAaAhlEk9HATB8RERERZQ0GfdRsVHv8AICPNu6HqiZ2pIKsBhq5AGCmj4iIiIiyCoM+ajacHhmd2uai+LgbX/1UnNBjK8HyTiAQ9DHTR0RERETZgkEfNQuyosLrUzBqYBd0LMjBvzbsgxCJy/YF9vTVlHcy00dERERE2YJBHzULLo8MAMjPtWDc4JOwv9iJrXvKEnZ8WREwMtNHRERERFmIQR8ljccnw+tXYnqstp/PkWPBkL4d0SbPin9t2JewtShqrUYuzPQRERERUZZg0EdJ8+w7W/DKxz/F9NhqdyDTl5djgclowJhzTsJPB8qx61BFQtZSe0+fzEwfEREREWUJBn2UNMXlbhQdd8f0WKee6TMDAM47szMcdnPCsn2yIvQ9fWaj1Cwyfdv2luH6havhdPvTvRQiIiIiasEY9FHSuL0KqmIMaKrd4UGf1WLEBQO74Ntdx3CwxNmkdahCQBUCJoOW6TOmfU+fEAJvfbYbxWUuHKuILTAmIiIiImoMBn2UFEIIuL2yHsw1pNpTU96pGT2wC6xmIz76omnZPkUJdAE16t07JchKYucAxmvLz6XYe7QKAOD1xbbvkYiIiIioMRj0UVL4ZBWKKlDt9sc0aN3l8UMCkGMz67c57Gac178zNv5YjJLyxmfDtPEMRkNo9870BVpCCLy/bq/eWMbNoI+IiIiIkohBHyWF2xvI3AkAruD/16faLSPHZtIDIc2Yc06CJAEfb9rf6LUowaAzfE5f+jJ9P+wpw8+HKzH6rC4AmOkjIiIiouRi0EdJ4Q4J9GJpVFLt8SM3JMunaZNnxRnd2+Kn/eWNXouW6TM1gzl9Qgi8t24PCvKt+MXZwaAvxrEWRERERESNwaCPkiI0u+d0NRz0OT1+5NpNEe/LtZvg8TWcLYymprwzZE5fmoK+H/cex+5DlZgw+GQ4bIHz9TDTR0RERERJFPkqm6iJ4s70ueWw/XyhbGZTkwKjmvLOkDl9aRjZoGX52uRZMbxfZ0jBStamBLRERERERA1hpo+Swu2tCdKq3L4GHx8o74z8GYTNamxS0CfX6t5pNhqgqCKmBjOJtG3fcew6WIHxg0+G2WSAyWiA2WTgnj5KOFlR8dP+4+leBhERETUTDPooKVyemuxetbvhTJbLIyPXHjnTZzUboaii0SWZSoQ9fQBSOqBdCIH31+5Ba4cFI8/spN9ut5rg4Z4+SrDNO4/hj8s3cwYkERERAWDQR0kST6ZPFSJqIxcAsFmMABrf8ETL9IV27wSQ0n19P+0vxw49y2fUb7dZTcz0UcJp5dWxfOBCRERELR+DPkoKl1eGBCA/19LggHaPV4YQ0Bub1GYNBn2eGEY/RKKodef0AUjpvr731+1BK4cF5/XvHHa73dK00lWiSLTsNveLEhEREcCgj5LE7ZVhs5qQl2NGVQPdO52ewIVptPJOuyXY5TJBmT69vDNFmb5dhyqwfX85xp0bnuUDtEwfL8wpsbT3PD9QICIiIoBBHyWJ2ysjx2pEnt3cYKZPuz+noUxfIy9gtayHMVjWqZV3pirTt+9oFQDg3D7t69zHPX2UDHIwu80ZkM3PBx98gPHjx+PCCy/Eq6++Wuf+pUuXYtSoUbj44otx8cUXR3wMERFRvDiygZLC7ZVht5qQazfjSKmr3sdWB5u+NLinr5FBX7ozfdrICkdO3fOzW004drz+14coXsz0NU9FRUVYsmQJ3nnnHVgsFkyePBnnnnsuTjnlFP0xW7duxRNPPIEBAwakcaVERNTSMNNHSaEFfQ67GU5X/Y1cXA2Ud9q08s5GlkHWDGcPz/Slqnun0xUYR6E9fygb9/RREtTs6eN7qzlZv349Bg8ejNatWyMnJwdjxozBqlWrwh6zdetWvPDCC5g0aRIWLFgAr9ebptUSEVFLwqCPksLllZGjBX1uGUJEn4mnlXc22MilseWdauRMn5yiTF+V2wdHtIDW2rTB80SRaO95NnJpXoqLi1FYWKh/3b59exQVFelfV1dXo0+fPpgzZw7effddVFZW4rnnnkvHUomIqIVheSclhdsro3O7XDjsZqhCBPb4RSnf1Bq5RLvf1sSgT661p8+c6kyf2x816MuxmrjvihJOe89zHEjzoqoqJEnSvxZChH2dm5uLZcuW6V9Pnz4d8+bNw+233x7zc7Rt60jMYlOksDAv3Utoskw/h0xZf33rzJRzqE+mn0Omrx9oGedQHwZ9lBRur6KXdwKBwCdaUFft9sNqNuoZuNpsZi3oa+zIhmCmz5CmPX0uP9rkWSPeZ7Oa4JdVKKoasfyTqDH0PX38QKFZ6dixI7766iv965KSErRvX9Pg6fDhw1i/fj0uu+wyAIGg0GSK7890aakTqhq9sqI5KSzMQ0lJVbqX0SSZfg5NXX8qL5KjrTPTfwZA5p9Dpq8fyKxzMBikRn3Ax6tMSjihZfZCgr6qejp4Vnv8UTt3AoEgzSBJTRjOXrt7pxS8PTUXRk6PP2ITF6Bmv6LXl7qZgdH4ZRWPv7YZe45Upnsp1ET6nj4vg77mZOjQodiwYQPKysrgdrvxySefYOTIkfr9NpsNjz/+OA4cOAAhBF599VX88pe/TOOKiYiopWDQRwnnk1Uoqghk+oLBTn1jG1weOWrnTgCQJAlWi7HRF7BK1O6dqbkgdrr8yLNbIt5ntzYti5lIZVUebNt3HNv3HU/3UqiJtA80WDrcvHTo0AG33347pk2bhl/96leYOHEi+vXrhxkzZmDLli0oKCjAggULcPPNN2Ps2LEQQuC6665L97KJiKgFYHknJZzWjbN2eWc01W4/HPb634o2i7Hxw9mDM8tMhtpz+pKf6fP6FfhkFblRzs9uNemPSzctqK6orr/bKjV/ijanrxl8mEDhJk2ahEmTJoXdFrqPb8yYMRgzZkyql0VERC0cM32UcG6vFvQFhrMDgWxXNNUNZPqApo020II7Yxrm9GnnnZcTOdNns2rjKNIf9Gk/NwZ9mY9z+oiIiCgUgz5KOC14yLGaYLeaYJAkOD3Rgz6nxx81E6axWYyN7kSo6HP6AkGfPqcvFUGfNo4iSvdOu76nL/0X53rQ5+RcsEyn7WNlIxciIiICGPRREtRk+kyQJAm5dlPUTJ8QAtXuhjN9VrOxSd07jQZJb42uZ/pSMLKhoaDPZm3aOIpEcvuY6Wsp9Dl9bORCREREYNBHSeAKCfoABAe0Rw76fLIKWVHr7d4JBLpcNjYbJiuqnt0DAhk/CanJ9FW5AwFUXpTundpr5PGnf++VOxggVDLoy3j6nD5m+oiIiAgM+igJQss7gfqDPq3pS26UTJjGZm3anj6tcycQ6AZqNhn0C+Nk0jKc0c5Pb+TSHDJ9wZ9btUdO2QxDSg7u6SMiIqJQDPoo4bSMUSyZPm2Ug6OhRi7mxnfvVBRVn9GnMRkNKdvTJwHIjZLJtDWnPX0h5bPM9mU2rXunrKgp+XCDiIiImjcGfZRwLq8MSQKslsB+NYfdHHU4e3WwwUu0oEhjs5gavadPVoTexEWTskyfOzB43miI/E/NZmlGe/pC9n9xX19mCx1HwhJPIiIiYtBHCef2yrBbAl07AcCRY0a12w8h6s7Fc7pjK++0Wozw+VWoavyz9RRVDSvvBFKb6XNEGdcAAEajAWaToVl0WfR4a4Lqimp28MxkSsgHGmzmQkRERAz6KOHcXlkv7QQCmT5ZEREzDjWZvobn9AGNy1oE9vSFv9VTlemrcsU2eL45lHe6vDLycwMBKjN9mU1WBLSPOZrDBwpERESUXmkL+pxOJyZOnIiDBw+mawmUJHWCPlv0Ae1a0NdQ905rE8ogZUWtU15pNqUu05dnj57pA7RxFOm/MPd4ZXRoYwcAVDoZ9GWy0I64zeEDBSIiIkqvtAR93333Ha666irs3bs3HU9PSeb2ysgJzp8DAuWdACIOaHd5ZBgNkp7Ji6Zm71v8+/oUVUQu70zRnr5oM/o0NkvjZxAmksurwGE3w2E3o5yZvoymqEIvmW4O7y0iIiJKr7QEfW+++SYeeOABtG/fPh1PT0nmilDeCUTJ9Ln9yLWZ9MHp0djMwXl2jchaBLp3RmjkkuRMnxAiuKev4f2KzaHZhscX+Lm1clhQ4eSevkymKKpeMs1MHxEREdVfU5ckCxcuTMfTUoq4PDI6t8vVv9aDvggdPJ0eucEmLkDInr5GlXcKmGqXdxqlpO918vlV+GUVeQ1m+kxhTVTSRWvA0yrXwpENGU5WBHLtjf+ghIiIiFqWtAR9TdG2rSPdS0i5wsK8dC8hLl6/goJWdn3dluCeNmE01DkXv6KidZ4t7PZI51seHOJutVvifj0kgwSb1RT2fbk5Vrgr3El9bYvLXACAju3z6n2efIcVTrc/rT9nIQTcPgUFbexQJODHPWVJXU+mvaebqvb5bvrhKD775iDunnp2TN/v9Ss4WFSFHl1ax/R4RQi0a50DoAzmWu/9VMm2nzEREVFzlnFBX2mps1Ft+zNVYWEeSkqq0r2MmAkhUO2WIQmhr1tVA50Ei0qcdc7leKUHbRxW/fZo5+sOjhAoOlaFkpLcOvfXx+2VYTEZwo6rKgo8Xjmpr+2+o5WB/5GVqM9TWJgHSQg4Xf60/py9fiXw70pRYTMacLzSg+LiygbLbhsj097TTRXpfN9c/RN+OlCOKb84BRZz/ftZAeDTrw/i9U934pnbRsBmafjXtiyr0Cqaj5W5Uv56J+JnbDBIWfkhHxERUTJwZAMllM+vQhUibE+fwSAhx2aKOKC92i0jp4FxDQD0C91G7+mLMJzdLye37E0rZ82EPX3uYHmpzWpCfq4FflkNG9ZOiVPp8mHHwXIAkUueIymr8kBRBbz+hvehqkIEGrnYtH8z6S8dJiIiovRi0EcJ5QoGD6FBHwA4ciyojnCB6/L69b1H9WnKnr5A987wt7rJaICsJDdjrDWuia17Z/MI+uxWI1o5tFl9bOaSDN/tOgYRfOvFGvRp7yUlho6zSvB9bTIams04ECIiIkqvtJZ3rlmzJp1PT0mgBQ85tYM+u6nOBa6sBLJJjhgyfVZz0+b01R7ZkIo5fVpms8Ggz2yErKjBdabncxjtdbVbTDCbAmuorPahU9v4SmmpYZt3HIMEQAARs9+RaP92YhkzoqiBx5iMhmaRRSYiIqL0Y6aPEsodLdNnM9cZ2aBlBWPp3mkwSLCYDY0qVZMVAWOETF+ygz6nyw8J0FvnR2MNlq6m8+I8NEPbKlfL9LGDZ6J5fDK27inDad0KAEQeYxKJFhzGkp3WHmM0Ss0ii0xERETpx6CPEipqpi/HXGc4u1buqe09aojNYmpceaeiwhRhT5+c5OHsTo8fuXYzDIYGZhA2oXQ1UTyhQZ/DCgCocDLoS7StP5dBVlScd2ZnAPGXd8YyW1IrATUZDbCZjZzTR0RERAz6KLFcIXvDQjnsdTN91Z7YM31AoAyyUY1c1LqZPrPRAEUVSe0E63T5GyztBGqCvnRmZPSfm8WIXJsJRoPETF8SfLOjBA67Gf1PbQcJQJUrttdYCw5lteGgT8v0mQwSrBYjG7kQERERgz5KrKjlnXYzfLIaVsKoZfpyYs70NS7okxURcU8fENseqcZyuv0Ndu4EavYrprO80xPs1Gm3mSBJElo5LGzkkmCyouK73aXof2o7mIwG5Njq7nONRFWF/m8llkyfFhgGyjtNLO8kIiIiBn2UWFqb/0hBH4CwDp6uYKYvlkYuABqdtYjUIEX7Opn7+qpc/pjOTc/0edOXkdFHNgTX0irX0izKO5ev3oH/fXc43ctIiO37jsPtlXFWz0IAgY62sQR9To8fWj5ajiEzLYd272QjFyIiIgKDPkowl1eGJNUEDxqHPdAcJPQiV9vjF3N5p8UU9wWsCM4sizSnD0BS9/VVe2LM9GlBXxovzt0+GVazEUZD4HVplWttFuWdG7cVYcvPpeleRkJ8s6MEVosRfbu2AQDk2c2oiqGRS2hZdDx7+owGAxu5EBEREQAGfZRgbq8MuyVQIhjKEZzFF9qiXi/vtMZW3mltxAWsomqdDFOb6RNCoMrlR15Me/qC3TvTeHHu9iqwhezDzM+1pD3oE0LA5ZFbRNCiCoHNO4/hjO5tYTYFXmeH3Rxbpi/kMbF079Te8yaj1Oh9sERERNSyMOijhHJ55DqlnUCglA0IL++s9sjIsZoa7G6paUzWomZQdWozfV6/AllR49rTl9ZMXzBY17TKtaDK5Utqo5uGeP0KFFW0iKDl50OVqKj24aye7fTbHDmxBX2h2cBY3q+yEj6nz+OTIUT6fo5ERLFqJbkw2LITBiS3uzZRNkrrcHZqedzeKEFfMOPlDAv6/Mi1x/4WbEzWQmtqYTKkNtOnleTFs6cvrZk+X/jPrZXDAiEC3SW1EQ6ppu35bAndJ7/ZUQKjQUK/7jVBn1beKYSokxkP5XTXZFxjC/pCMn0WI4QIvM8tZmMD30lElD49TYcxzbEWeQYPTvUexSvVwyCYmyBKGP5rooRye2XkWOteXGqz+EL3J1W7ZeTE2MQFAGzWwMyxeLIWcgOZvmR179TKWOPK9KW1vFMOG7PRHAa0V+tBX2Zn+oQQ+GZHCfp0bRPWqdaRY4asqA3uUw0v74x3T1/g+dKZRSYiqo8EgQtt3+PmvH+jWljxH/dpONu6B5NzN0ACqxSIEoWZPkoot1dGm7y6mSGT0QC7NbxFvcvjhyPGcQ1AYO+bKkRcWQv9Arj2nD6tvDNJmT6tjDUv2MCmPgaDBIvZkObh7Apah2T0WuUGB7SnM+gLvoaZHvTtO1qF4nI3xp57Utjtevbb5deDs0jCyztj795pDGb6gMBrmJ8T99KJiJIqR/LiN7lr0ddyCF95u+GN6sHwwQwPTBhn/x6yMOIt17npXiZRi8CgjxLK5ZVxQmFuxPscdlOt7p0y2rayxXzs0IxYrEGf1uK+TvdOY/PJ9AHB0tU0d+8M3dOX7whm+tI4tqG6hZR3frH1CCQAA05tF3a7FvRVuf1o19oe9furXH7YrSa4vXJsmT41ZE+fOf2lw0REkZxoPIbrHJ+jlcGNt6rPwVpvLwCBv9Wr3GfCDAUX2H+ADCOEuDi9iyVqARj0UUJF29MHBMY2OGt178yNp7wzZLRBfozfo4Q0tQill3cme09fjOMorBYjvGkMbtxeOax7Z015Z/oGtLuCIz1kRUSctZgpNmw5gh4ntKqzNzIvwhiTSJxuP9rkWWMO+mrv6QMY9BFRcyIwzLoDv875EpWqHU9VjsV+pV2tx0j4wH0WTJKK823bUPafVyBOv7je/c9EVD8GfZQwQgi4vUo9QZ8Zla5A5kgVIv5GLo0YYh5tT5/2dSzlco1R5fZDkhC2h6s+VrMpbWWMqhDweJWw0RlWsxF2q7FZ7OkDAtldhz3zgr5j5W78fKgCV4w6pc59WhbY2cCsPqfbhzYOCw4fq46xvLOmpFnf05fh2VIiahkkqLg6dz3Osf6MH32d8Y/q4XCJaBU/Et51nQ0TFAzfsBIWr4D17EtSul6iliTzrqKaibJKDx5b/g0qnOnLhDQ3Pr8KVYioc/ccdnPNPi2vAiEQZ6YvOM8ujjJIOaSpRaiaTF9yAi0ti2mI8VNJmzV989S8PgUCqLOvLD/Xiso0Bn0ub00wFE+g35xs3nkMAMJGNWhCyzvrU+XyIy/XAqNBirG8M/hBh0GC1ZL+JkFERJq+5oM4x/ozVrtPx4vOX9QT8GkkrHCdi7wzR8P3zXvwbv4gJeskaokY9DXSrkMV2L6/HFv3lKV7Kc2GK3hhXl+mTytlqw6W7sWaCQPQqAvY0EHVobRSwWRm+vJi3M8HBPb0xRPMJpI7+HOr/bNolWtJ754+d3imLxNt23ccndvlon2bul1UcmwmSFL4SIZInG4/HHYzjMbYgr7QTB+DPiJqToZZd6JczcG/3P0hENuHogIS2o2/CaZThsD35dvwbfk4yaskapkY9DVSefBieO/RqjSvpPlwNxj0BUoYZUXVZ7DFMsdO05j9SQ1170zenj5fzPv5AG1PX3qDPu311bTKtaS5vDMk05eBQYsQArsOVaBv97YR7zdIUuCDkHrKO/2yCo9PQZ7dDLPRENOHFEqkPX0c2UBEaVZgcKK3+RC+8J4CNc7LT8lghO38G2A6eQC8m96C6uG1F1G8GPQ1UnmwrHPv0co0r6T5aDDoy6lpXOEMXtDnxhEY2YKdCN1x7E+KvqcvyUFfMDsTq8Dg+fSUMLqDAVXtn1sg6EtnIxdZ/xw4E/ekHS1zwen2o0/XgqiPcdjN9ZZ3OvUusBYYjYbYMn1a906DQf83k4mvHxG1LIOtOwFI2OA9tVHfLxmMsAz6NaDIkHesTeziiLIAg75G0vby7S9yxnQhlg30MsF6yjuBQOMKbW9fbjxz+oLHjScjJjfUvTOJIxviCvos6Wvk4okSrLdyWOD2KmnLElV7ZLQOznyM9bVRhYAqmscw350HKwAAfbpFD/ryGsj0OfV5j2aYYy7vrJnTZzYZYJCkjMyUElHLYYCKwdZd+NF/AsrVyGOdYmEsOBHGDqfCt+0zCMFrL6J4MOhrJK280y+rOHysOs2raR5q9vRFnqGnB31uv96ZMZ5MX+icvlgpUeb0GQ0SJCQn0yeEQLXbH/OMPiBY3pmm4Er/udUq78wPjm1IVzOXao8fBfmBoM8dYyOXZ9/ZgsWvbW4WH8TsPFgOh92MEwodUR/jyLHUO7KhKtjtNrCnL9byTq15kQRJktJaOkxEBACnmw+glcGN9d6eTT6W+bRREBVFUA5vT8DKiLIHg75GKnd60SV4Mcd9fQGxNHIBgkFfIzJ9ZpMBRoPUuO6dtTJ9khTIgiQjOAjsWxT6HLZYWC1GfR5dqnmilncGAq507etzeWS0zQ90dos10D9S6sL2/eVYvnpHMpcWk10HK3Bql1b1zpWKtbwzL0fb0xdbpk8L+IDAXk1m+ogonYbaduC4koMf/Z2bfCxTt7MhWR3w/7gmASsjyh4M+hqp3OlFrxNbw241MegLariRS2imzw+LyQCzKXJWMBqbxQiPN55GLpH39AVuMyQl06fvw2rEfsV0XJxrTXUi7ekDkJYOnkIIuDwyCvK0oC+2TJ/bK8NqMeKzbw/js82HkrnEelVW+1B03I1TurSq93F5OYHyThGlJLXKFbqnT4Icw/u19iB7m8UIDxu5EFGatDVUoY/5CDZ4T4VIwGWnZLLA1Gs45L2bobrKE7BCouzAoK8RvD4Fbq+CNvlWdO2Yh71H2MwFCFxwS1LdLpCa0Llk1R45rtJOTSBrEU8jl5qmFrUlK9PXqKCvEZ1JE8XjCzRMsdbu3unQyjtT38zF41OgCoH8XAtMxtj3pLm9Mkb264zTuxfg1dU7sPNgei4ItP18p57Qut7HOexmqEJELV91hmTEzUYDZDWG8k5VhH3IYTWzvJOI0meIdScUIeGLRjZwicTS53xAKPBv/2/CjknU0jHoa4Ty4EVwq1wLunbMw4FiZ9K6QGYSt0dBjtUUtZzNbArMDasOlnfGU9qpsVlMcWUttItkYzoyfXHu6QOQloyM26vAZjXWGSSfl2OGhPSUd2rjGnJtppib3MiKCp+sItduwsyL+qJtKxuefXcryio9yV5uHbsOlcNkNODkjnn1Pq6hAe1Olx85VhNMRkNgT18M71dFUcPKmeP9oISIKFGMUDDYugs/+LugQtSdV9pYhlYdYTyhL/zbP4dQ+aEWUSwY9DVCeVUg6GudZ0XXTvlQVIFDx5xpXlX6ubxy1NJOjcNm1hu55MYxo09jjXN/khKleyeQxEyfq6bjYqzSmelze2XYLHV/bkaDAXlpmtWnDWbPsZljDlr08mKLCbk2M2b/+gx4/QqefXcL/HJqX9ddByvQrVOe3iU2mrycmo62kVS5ffqHB2ajpI9jqI+shGf6bBYTM31ElBZnmA8gz+BJSAOX2sx9zodwlsK9+9uEH5uoJWLQ1wha587WjkB5JwDsPcJ9fe5Ygj67Wd/T19jyzvhGNkTu3gkkL9NX1ZhMXxrnqbl9ctQxG61yLWnZ0+cKy/TFFujX3lN6QqEDN0w4DXuOVOHlVT9F3TeXaD6/gr1HqxrczwcADnvN7MpInG6//uFBINPX8DnIqhpWzhzvByVERIky1LYDpUoutvs7JfzYpq4DINlbofKbjxN+bKKWiEFfI2gz+to4LGjXyoZcm4lD2hFj0Jdj1rt3Nqa80xrnEHNFrT/Tl4w5fU63DwZJavC1CKVl2tKW6YsyZqNVujJ9Hi3TF3t5p9tbtwvpwF6FuGhYV6zbejRljV32HKmEoooG9/MBNR8MRA36XDXzHgN7+mLs3hmW6WMjFyJKvXaGSvQyH01YA5faJIMJ5t4j4dr1DdSqYwk/PlFLw6CvEcqdPphNBtiD+9e6dspnpg+B4CFaxkjjCA6jbmx5Z9A4jLMAACAASURBVLxDzEMHVddmjrEbYrycLj9y7aY6e+TqY0vznr5oAWqrXEtaGrlo4z8cdjNs1vjKO3NqBbAXDe+G7p3z8dm3hxO/0Ah2HQo0cYkl06dl8aqilnfWzHs0GqWY5/QZQzN9bORCRGkwNNjAZaP3lKQ9h7nP+YAkwb/986Q9B1FLwaCvEcqdXrR2WPSGJV075uFgSTV8Wf5pemBPX/0jGBx2M8qdXviDDTfiFe/MMUVVYZCkiAFY8jJ9/rg6dwI1jVzSlemzR9jTBwD5jkCmL1WlkRqtkUt8mb5geWetDLJBktCjcysUlbmgpuA8dh6sQKe2OTG9B2wWI4wGKWKmTwiBKpcfeTmBElBzrI1c1Np7+ozw+pWUnDvV74MPPsD48eNx4YUX4tVXX436uM8++wyjR49O4cqIEssIBedad2Gr/0RUJrCBS20GR1vk9BgQbOjChlVE9WHQ1wiBoM+qf92tUz5UIXCgOLubucS6p88XvHBtXKbPGOdwdhFxRh8AmE3GpHXvjKeJCxC6py8NQZ8verDeKtcKWRF6uWWqVLtlGA0SrGZjzIG+q545kR3b5sAnqzhemdyspSqEPpQ9FpIkBUue65bQev0KZEUN39MXU3ln7Tl96SsdphpFRUVYsmQJli9fjpUrV+KNN97Arl276jzu2LFj+OMf/5iGFRIlTj/LfjgMXqzzJL6BS235Z42BcFdC3rs56c9FlMlabNBXVunBx5v2JyVDUe70hQV9ejOXLB7SLoSot0xQE5r9aEwjF6slEKgpMVz8AoELYGOE/XxAYGB7LOVy8QqU5Fni+h59ZEMaGrl4GijvBFI/tsHl8SPHFiifjrt7Z6SgryDwSfPRMldiF1rLkWPVcHllnNql4f18mjy7OWJ5p9bRM2xPX0zD2WvN6dOyyFleiZBu69evx+DBg9G6dWvk5ORgzJgxWLVqVZ3HzZ8/H7NmzUrDCokSZ5h1B44pDuyQE9/ApTZ7j/6QHG3h3/afpD8XUSZrsUHfui1H8MaaXUm5yCt3evXB1QDQJs+K/FxLVg9p9/lVqELEtKdP09g5fUDsWQul3kyfISmt/APNN+I7N4MUyGql+sJcUVV4/UrU8k4t6Kt0pnZfX7VHRk4wE6yVdzb0AU7Nnr6659KpbWqCvp1x7OfTaB1ta6vdBdZolGIbzh5hTh+Qniwy1SguLkZhYaH+dfv27VFUVBT2mJdffhmnnXYazjzzzFQvjyhh2hsqcKq5KNjAJfa97Y0lGYww9z4PyqEfoZYfTfrzEWWq+K+6M0TxcTcA4ECxE53a5ibsuG6vDI9PQZuQTJ8kSejaMS+rM331ldaFCh1j0NjyTiBwAZsTw/fLihpxXAMQ6OiZ6EyfECK4py++TB8QyMikugRPCwSiZvoc6cv0OYIfCtgtRggR+GBBy1pF4vYqMJsMETu1tsq1wGYx4mhpkoO+AxXIzzGjfWt7zN/jyLHgUEnd0nAtEMwLvpfMptgzfaHveZs5fftFqYaqqvo+cCDwuyL06x07duCTTz7B3/72Nxw92vgL17ZtHU1aZ6oVFualewlNlunnkOj1J6uBS9u2ufjgp3/jmyNb6twnDDI8J7SB6ftlOLvPKFzc+0IYDfX3GGhu+D5Kv5ZwDvVpsUFfUXlN0HdOnw4JO6528Rta3gkESjy3/FwKjy/yoOuWLuagz9bUTF/gl7g71kyfKiIGAYCW6Uvsnj6PT4GiirgbuQCBi/NUZ2Pcwb169Y1sAFIf9FV7ZL2BiS2k9LW+oM9Vz55SSZLQsSAHR8uqE7/YELsOleOULq3DLuYb0mB5p5bpM0hQVFEnWKhNVsP39KWzdLixhBD46IsD+M2E09K9lITp2LEjvvrqK/3rkpIStG/fXv961apVKCkpwaWXXgq/34/i4mJcffXVWL58eVzPU1rqhBpDRrg5KCzMQ0lJZn9Ymunn0NT1175IliBwtvVnbPGfiCoR+4dfDSmpLsUT//sLdlfswUl5J8BmtOn3mS1G+FUjjDYHvNXleH3L+9i471tc2/cqtLO3Tdgakinb30fNQSadg8EgNeoDvhYbnRQHy7gS3VxFm9EXWt4JAF075UMIYH+REz1PjH0/T0uhl9Y1EMg1dU+fLc4ul/Xv6Ut80KeV5OXFMZhdk44h2lrwHK280241wWQ0pCHo8+v78LQPUTw+BfUVTTbUSKhj2xzsPFCeyGWGqXB6UVLuweizusT1fQ67GdUeP1RVwBCSodPLO7U9fabA+1hWBMym6EFf7ZLm0NcvU5Q7ffjP5oMtKugbOnQonnnmGZSVlcFut+OTTz7Bww8/rN9/66234tZbbwUAHDx4ENOmTYs74CNKtxOMZcgzePC976SEHdNYcARzPl4IVVUxrc+VOKfjWWEffGkX6/KhH+H+8DH8eO54vFWxFY9uWoIre15S5/FE2apF7ulze2VUBj8lT3TQdzwY9EXK9AHZ28ylviYaobSshSHYoCNeNV0uY8taNLSnT07wyIbazTfiEW9n0kSINuZAI0lSYEC7M9XlnbL+AUKse9ICcyKjv6c6FuSgtNKbtDLHnQfj388HBP5NCFGTLddUuXwwSJL+Omiz9xp6z8q15/RlYCOX8hTvIU2FDh064Pbbb8e0adPwq1/9ChMnTkS/fv0wY8YMbNlSt1yNKBP1Ngfmoe7wJ6CBi0GGufv3sJzyHbrkd8K959yGczsNjBrAGTv3gZTfAWcc3Id559yOE/NOwMvb3sBff1gOlz+5pf1EmaBFZvq0/Xw9TsjH7kOVqHL59FKxpiqvilze2dphRZs8K/Yezc5mLrEGfVazEWaTATaLsVGfvMXbyKW+PX1mowGKKupkWJpCa73fmKDPajGi2p3aEjz951ZPSXJrR2oHtKtCBIM+rZFLsKTXW/9r02CmL5g5LDruwkkdEl+3v/NgBcwmA06O89g1A9p9Ye+bwN5Qkz5jsibTV3/QV3tOnz0DG7mUV7W8oA8AJk2ahEmTJoXdtmzZsjqP69KlC9asWZOqZRElTC/zERyU2zS5tNPgOA5z9+8hWd3wH+qBhy6/HWUN7MmWJAnmbgPh2/Ix2his+N2AmVi97zP8c88n+LliH6457Uqc2qZHk9ZFlMlaZKavOLifb2DPwH6JRGb7Kqq9sJgNEeeade2Yhz1HsjPT56qnc2JtDru5UU1cgPg7ETa0pw9AQge0O2t1XIxHYE9fioM+nxasR8+Q5edaUlre6fHKEIDeyMVmja08sb49fQD0hk7J6uC561A5unfKj/p+i0Z7r9Tu4Ol0hY/+MAYDuYaaD9UuabZmYNB3vAVm+ohaOgv86G4qxnZ/5yYcRYWp8y5Y+mwCJMC37VzIh06NuSmL8eQBgKpAPrAVBsmAMV1H466Bt8BsMOGpzS/ivd0fQVEz53chUSK1zKDveOCi7uxegfbYiQz6yp0+tM61RsxSde2Uj6IyF1wpHmTdHNRk+hr+xRwI+hqXZNaDvhhL1WRFhame7p3A/7P3ptFxnfeZ53PX2gv7UgAIgIu4iaQoUqL2xbQsRbLkVhInJ9Pu4xmf7pzMnBlPxqfHZzKZPmcy8ZnpT4nT7fkwM5m0Padjp91xYimyIkWyZa2kSJGUKFLgTgAkgMJeBdR6627z4dYtFAp1t6p7qwrA+/tiiyjcemvF+3+f//954Opcn97e6TScHSi6dza8vdPcvRMA2sK+hhZ9ehB8pdJnVRDnBMlUsezrCIACPHHwFAoy7sylHbd2AmvunOkKM5dUTlyn/HGM3fZOdd173mlLdCuQTAslhZNAIGwO9nBzYCkF1+po7WR3XAc3dBPyUgzCpcegpDsc/T7TuxuUPwJpci2ofSS6A//Tg3+IR2IP4K3JX+Nvb/xDzesjEDYzW7K9c245h7Ywj+72ANrCPO7MuVj0pQS0h6u3iu4szvVNzqVwYMTZF9VmJydIpaw5Kx4/HCupFk5x6kQoKWpps1yJ3XY5J6RyImiKsmxzrYafZxsf2WCjvbMtxCOdFbUC2qGKVQuZvFb8hEozffaUvlzBOGQeAHiOQWfU74nSdzu+CllRcU8NRZ9e2KUqlb6ciFixJRUoV/os2jsrXieW0WIsNlNkQyIlIBJypyWfQCA0hn1cHAWVwW2pNsd0um0BXGwC0twOiJP31nQNiqbBDN8HaeICVEUCRRf/jrA+fOPA7yDABvCru+9jf+c9ONpzqKb7IBA2K1tW6esr5mTt6A27rPQJaI/4qv5spGTmsv3m+nJ5GQGfvTm9rzy4w7HDoQ7PMaDgJJzduFDxROkrzmHVNq/YePfObLFY5znjr4K2EA8VqBor4AVrSp99IxdFUSEUZEulub8riLgHRd+NKc0VdPdgDUWfYXtnYV2b8JrSZ97eKSvqhkMVP8/YVsdbgWS6gKhLc9gEAqEx7OdmcEvsg4Qa8vG4PPhdl6BkwxDv7K9rHezo/UAhC3n2xoaffW33b2A4MogfX/lbLOcTdd0PgbDZ2JJF31wyh94O7YR8R28Y8aWMa2pOMlPYYOKiEwny6G7zY2IbzvVZzVO5BU1R4B0UR3JFUHU5Xih96dz6OSwn+DgGsqK6HiNhRl6wLtb1rL7VBrV46u3R+tynHXVXn020minVsvqyUFX3cswEUca7n05j71BbTbOqPo4Bz9Lr2jsVVUU6J61r72RstHcqqlp1jtXPM8gLm6joSwmIhmqb+yUQCI2nnc6gn1nBVamWeT4V/K5LAC2hcPMooNYXqs4OHgIYFtLEpxt/RrP41r3fgKzK+NEXf0Pm+wjbii1X9AkFGSvpAvo6NaVvuDcCWVExs1h/KHNOkCAU5A0ZfeWM9ke2p9LXoKIPcKaISYpxZINXM321OHcCzbHWzxWsX7do8f3eKBv9UntnYC3ew2cRXK+HzFs9lv7OIISCjKSLERS/PHcXyXQBv/VU7a5w4SCHVG5tTTlBgqKq61yHWRvtnXJRBax8zzdjXrQekmmhdNhAIBBan32sFtVQyzwfGxsH07YE8c4BqHnngdOVUJwPzOC9kCY/rXrA1xvsxu/t+y3cWpnAGxO/qvv+CITNwpYr+nTnznKlD3DHzCVpkNFXzmgsioVkfkOr1lanoUWfA5dLszk0r9w7azFxAewblrhJTpBKM3NG6JvvRpm5ZIqfnWCZ2Y9W6Bs/L1mbkSGxLu17YXap/kMgQHu9//HjOzi6pxt7d7TXfJ1wgFun9KWqGALZae/UC8LynD5A+8wIm8TIpSDKyOQl0t5JIGwi9nNxrCgBxGVn34NUKAl26AakpX7IC7WNfVSDHbkfamoBSmK66s9P9B/DQ/3H8ebEr3Ajccu1+yUQWpmtV/QVnTt7izN9fZ0BcCztUtFXPaOvHD2ja8rlUPhWRwvGbpTSxzpo71QMTWM4XTlxUelL5cSa4hoA5xmEbqAV6+atNLpyqStwXpPNS2AZCjy79vVkpe5ahczr6Fl9bpm5/OLUBPIFCb/91K66rhMJcOsOivQCsPy9ZKe9U1bU4m2rzPRtEiMX/XDNrKOCQCC0DhRU7OXixagGB/PsjAh+z0WoBR/EiXud/a4F7PB9ALDOxbOS3937MnoCXfjR2H9CWnTnIJBAaGW2XNE3l9CVPq3oY2gaQz0hV4q+lZLSZ7wZ0TfIWYsg6a1Go2b6AG0Daz+cXd2geuhwrFbsuKX0qaqKTK6O9k7OWRyFG+QEc8dLQDPPARpXjGaKwezlc4Z+n3mhr0dPWB08dER88HGMK2Yuiys5vHNhCo8djmGwp76WpHCQX+feqbd6Oo1s0H9WqW77eHbTGLkkisHsROkjEDYHg8wywrTgsLVTBTf6BSg+D/HWfYDs7gwvHeoA3bPLtOjzsz5869A/R6qQxl9f+c+uznoTCK3Iliv65hNZRIPcuo3sjt4w7syl6v5A21H6mjGX1Qo0UunzOTFyMZnpK7V3uqT05QQZsqLWXPQ5DZ53AzszfTSlqW4FsTEGM9m8uCHHMcAzpXiJauRstndSFIW+zoArSt8rH4yDoii8/PjOuq9V2d5ZLe/RTjh7aaaPrqL0bRIjF/17NmryPUsgEFqH/ZzzeT6mexps1yykqT2Os/jswo4chTJ/G0o2aXib4cgQXt7zAi4tXsF706c8WQeB0CpswaIvh96ybCsA2NEbQSYvlU6QayWZFuDjmNLmvBq6WrOdij5VVTXFyF+f45ZdnNjPm830sTY20U5IV1FnnKC/rxrZ3pm3qdDyXOOMQDJ5aYMLplVLr92ZPqDo4FlnQPuduRROX57FM8eH0Bn113UtQCvusoJUUur0Vs/qkQ0mSp9ipPRtHiOXNaWPuHcSCJuB/dwMpqQOpNWArdtT/jS4kTHIK12Q4vW1xpvBjt4PAJAmPzO93ZeGHsehrv34+c3XMZWa8Ww9BEKz2XJF31wiV8ro03HLzCWZ1oLZzeztfQ1uhWsFBFGGoqoNdu+0a+SyMbNMZ03pc+e10tvzIjVuVn1NKPqygoyAySGGjq+hRZ+4zsQFsD/TF7SYTwS0om9pJY9CHY/n7967jYCPxQuPjNR8jXL04k7PKEzlRLAMXfo+AcqUPhNlWj/A2DDTZ+F+2kok0wJ4jjY9XCMQCK2BUshhJ7tQnOezAaWA33MRUFgUbh+Gm3N8ldAdQ6Ai3aYtnoDWAfIvDvwuQmwA/+GLH6MgN8a0jEBoNFuq6CuIMhIpoTTPp6MXfXfqLvoKaLNoOfLx2lO6WU7V3UCfp2pc0cc6Cmc3muljbYZd20VvyQvVqvTVMNMnSjJml7MYj686bl8WJQWSrNh63ZzMUdZLNi9taO+0KvRzgmb+os9pmhHrCkGF1hVQC1cmE7h0ewlffXSkply+aujqcDpbKP6viEhw/VxjSelTzNo7Ddw7eQaSrLiaSekV2uGaz/RwjUAgtAb5yTGwlIJrNos+pucu6GAKhfFDgFh/l4QZFEWBHbkf8vQYVNG80yvCh/HNg7+HuewC3psibZ6ErUljdukNojKuQSfgY9Hd5ndF6Rvtj5jehqFpsAy1rYq+rGAvGNstfJxWgKiqaroxVBQVKjZmlum4PdOnt+TVGtlgFUIuiDJ+cWoCs8tZLK3ksbyax2rZHNh3fvc+HN7VZfv+9EDzVmzvDDps73QSGVLu4DnU68yARVVV/Ozdm+iM+vDMcffsxfX3jP4eqhb9UXLvtKH0bczpKzrDirJhu3OrkEwJ6CDzfATCpiA7/hkKKoPbUq/1jWkZ3MBtyKsdUJI93i8OWnSDePltSNOXwY0eN73t/s57cLBzH96efBePDz6MAOttUUogNJrW/uvvkPkK585yhvsidRV9qqqWTqCt0IuS7YJdEw238PsYqIClsYiRk6GO2+Hs4/FV8Cxt6z1SDZ5jQMG4vfPy7WW8fnoSd+fTCAc4HL2nB7/5xE78y68eAENTuH7XeFi9Groxip02Oh9HN6ToUxQVOaG60leQFMhK9dcqK0gIWOQN6uhFXy0OnueuLWA8nsLLj++ypSraJVx0qtTz+VLZwobojzWlz7l7Z8kkaBOYuSTSAtojpOgjEDYDudsXcVPsgwTr70O2dxIUL0Ca2gsv2zrLYWJ7AT4AacJ8rk/npV3PISNl8c7dDzxeGYHQeLaW0lcs+vqqFH07esP49PoChIJcUlSckBNkFETFXtG3iUwT3KDhRR+3poiZvZaSgZOhjpvh7Iqq4vy1BRze3VWKOHAKTVHgTWbXphe1Q4v/7VsnNjzuX56bwu2ZVUf3ZzfmANAOMhLp+oyQ7KCrxhuNXNacTUP+jUV8vmAdPaHj4xl0RHw1mbmcvTKHzqgPjx7qd/y7ZoQrlL5UTkRX2/pTZjszfXpOX6XSV3r+Wvx7STtcKxClj0DYBCjpJYhL07gmPmB9Y0YEOzAOOdntmVtnNSiaBbvjPsh3PoOqKKAMxj10hqNDuK/nEN658z6eGnoUYS7UoJUSCN6zxZS+LMIBbkNrGKAVfSqAqYXa1L6VjHVGn45metH6szNu0fCir6joWG1gdUWEMVD6GJoCBXeUvptTK1jJFHB8X30tK36TNsqZxQy62/xVC91dA1GMx1ehmMx7VaK/bn47RR/fmPe0HgC/wciluEYjpSprI2S+nP7OYE2xDQuJHIZ6wqANDhJqRS/6dDOgdFZEJLD+u0Z/v5pHNlR/z28Wg6lMXoIoKba+ZwkEQnORp74AAFyVrOf52P4JUKwIceoer5e18b5HjkLNp6DM37J1+xd3PgtBLuCXk+95vDICobE0peh77bXX8MILL+DZZ5/Fj3/8Y9euO5fIVVX5AGC4TgfPZEov+kh7ZyUNn+mz2aomGzgZ6lAUBY6lXTG3OH9tASxD477d3XVdxyyDcHoxg8Hu6qeOuwaiyBdkxJcytu9Ln+mz87rxHFOX26Vdsnkrpa/6vKOTmT4A6O8KYnY548j8RlVVLKzk0NNuz5bcCRyruVWmsyIkWUFWkDa0d1IUBYYxf78azfRZPX+tQrKoJpP2TgKh9ZGmLoMJd2JWbjO/IVsA2z8BebkPatbith7ADh8BKMbSxVNnINyPB/qO4t2pj7AiOOugIRBamYYXfXNzc/j+97+Pn/zkJ3jllVfw05/+FDdv3nTl2vOJbNV5PgDoavMj4GNrdvAsBbPb2Iw00t6+FVhT+hqX0wdYb2B11YM1aedgGbpupU9VVZy/Po9DOzvrVjuNXDIlWcHsUhYDPcZFHwBHLZ5rSp/NyIYGHGQYKn0WwfU5QXJ06BDrDCInyFjN2LfmTudE5ATZk6IPKAa05wql2IZqeY8cS5kqfZKhe2fRyKXFD6OcHK4RCITmoSoKpOkvENh1BFbzeWxsHKBliNN7GrO4Cig+CGZgv+2iDwBe2PkVyKqMf5p8x8OVEQiNpeFF36lTp/Dwww+jvb0dwWAQzz33HN588826rytKMpZXhQ3OnToURWFHTwh351M1XT9ZbO9sC9lo79yGM300Ra3LFPOSUp6dZXtnddWjHDeUvvF4CsurQt2tnYCep7axmJ1L5CArqqHS19cZRNDH4pajoq8YtWHDAKVRBxlrSl9l0Vds7zQp+pwqfQActXguJPMAgJ52bxzdIkEOqZxYim2olvfI0BZKXymcvdK907xobhX0udEOovQRCC2NsjQJCBkEdx41vyGXB9s7CXlpAGrO3P3cS9iRo1CScSjJWVu37w1245HYA/hw+gyWcgmPV0cgNIaGG7nMz8+jp2dtc9zb24vPP//c9u+//fabSKc3trClBBoqopi6fRmvLlU/zREzAdxJ8njllb+H0wioS3N+MLQPb735D5a3XZwPYlVg8Oqrf+/sTqoQifiRSuXrvo6XfDEbAENz+Id/+Hnd17LzeFcFGkAUH546jfHLovHt8trtPr3wCeZuVr9doRDF7fEJvPrqWM1r/mLODwo+zNz4GK/edpaVV/l4k4kQCjK14b0zvcoBCOHG5bNYuFV94x5mQ/js6l28WrD3WK4v+gAE8Mu3fgErF//biz7ISgA/f+XvUe84m9lrPJ7gAQTx4Xtvw8+tPZcreQZABO9/+BFufr7+tVRVICe04c7kTbz66mVba8iKFIA2vPnOR7jaYU/tm1rRXoPLn36EO2P2DwrsfoYzqyEkEhTefHsSQASff3oG8evrDwAkMYpbt2/j1Ve/qHqNO0ltjb9+522E+LU15ouP98y5c5i/5X3wcK3fW9eK78kPfv0G2qIh/N7vfd39xREIhLqRprTv2sDOIwDeNbwdN3AboFVITVL5dNiRoxBO/RjS5Kfg25+39TvPjz6DM/HzeHPil/jGgd/xeIUEgvc0vOhTFGVdtppV1loloZAPFLVx07siabvWnnYWkXB1xakvT2M8QQF8ABG/s825PMchyKuIRKxP+QM+GkmBtnVbO7h1Hc+YZ+Fj3Vun1XXootjK8jwiEWN1sVCsToJBzvB2HAPQDFPz2lUVmL3NI9amoKu9NnWi/L79Phr5LLVhPcIKC0BFrIsDy1TPAexro3B5hoY/6Icd0ZVOsqApFe1t1o89lNEuGAj6YTMZwRSj55tOaffT2e5bX4hy2mvJ8htfS00YpRAO2H8dwyrA0CoK4BGJ2Gt4kIpr6+vg4TStwc66Qn4amRQFhtfeRx1RDpHg+iebZQCGZQ2vx+eY4v3xKG9K8Be/MlmOs/1466WWz5SyxMLHau/JYJCofQRCqyJPXQbdNQImZDyjR/E5MD13IS8MQhWqd2E1CjrSA7pzh1b03Wev6Ovwt+PxwYfx/vRpfGXkafQGG5MtSCB4RcOLvv7+fpw7d6703wsLC+jttRHqWeTRR79U1aHwrbN3gBs38cJXnqk6CwMAO+Or+Hj8HIZ2HccD++3fJwCcmTmPwTCFkyePWd42Ll3H7NgsTp78sqP7qEZPTwQLC7W1pDaKy8ufQ2byOHnyRN3XsvN4M3kRP7/4AUZ3HcTJB3cY3u7WzAre+OI87j/6II7srh5a/u74WXS2+3Hy5JGa1js5m0L6k0/w9ZP78eR91g5mlVQ+3on8FaTGl3Hy5DPrbnf155fQ25HGs18xfk9131rCpb+9iJG9j2D/iLUl9vQ/XcOdlXlb71P6s2mcv3MNDz3y5bpb78xe48V3boKbncJXnnlh3b+vZgp49fMPsWvPIZysCEVfWsnjP184hSOHDjt6Dd6bOAsu5MPJk/fZuv3E61fQllzCs185afs+APuf4Xn1BmYuzmBk9wHg5jWcfOrkhuf6V7c+RndPGCdPHqp+kQtTODNxHU898QyiZVWfoqr46flfY2j4Hpx8Ypej9ddCrd9bl3/2OXrUHE6e/LLrDqkEAsEdVDEPee4m+MPPmd6OHdT8GqSZ3XXfZ0GU0dNj3B5q9jMd5uBDSH709+gMqWCC0aq3yQsSUqu50n8/N3oSp2bO4vXxt/Gte/+584UTCC1Ew4u+Rx99FD/4wQ+wvLyMQCCAt956C9/7JiVCUQAAIABJREFU3vfqvu5cIoeQnzUs+ABgsDsEmqJwZz7tuOhbSRdKZhlWmDkwbkWyDuep6mXNft7KyMXeTF89OX3nr8+Dpijcf099rp06fgPDFDPnTp2SmUt81VbRl3MQaO7jys1zvFNgMnlxg4kLYG7eU2tkSH9XEHdm7RcmC0lvnDt1wgEOQkFGotgWWe27zHKmz8CxVp+5bfXvpSQJZicQWh45fhVQZDBDBodPACh/Bkz3DOS5YaiF+r83eY7BS//61bqusYPJ4n9sU/C/f+//xSeF6oXoa3/2z1D+VyHKR/D0jsfx9uS7eHbkSxgMx+paA4HQTBpu5NLX14fvfOc7+OY3v4mXX34ZL774Io4cqU1lKcfMuVOH5xj0dwVxd87ZCbQWGCygzWZ2lI+jISuqK1EAm4FsvrFFH8vQYBnacgOrP/+sycAax1CmYddmqKqKT64uYN9wOyJBd3LFdBOg8igBSVYwn8hhwKLoCwc49HYEbDt45gTJlnMnoBWjAFDwOKsvm5c2xDUAWnFOU1TV1zxbo3tsrDOIhZWcbffWhZUceto8LPqKxi2zS1n4eQYcu/F9a+XeaeZYuxkMphJpgTh3EggtjjT1BcDwYPqNM/fYwRuAQkOc8b6zwC5TchdWlAAOctOOfu+Z4afgY3z4xe23PFoZgdAYGq70AcBLL72El156ydVrziVy2DNonf+yozeMG1NJR9fOCRIKkmJ7M+IrbZBl04JjK3BregVTC2lXnCud4OcZ63B2XfUwaRPjWNryOkZML2Ywt5zFsyYtpk7x80zpwIArDo7NLmdNnTvL2T0QxdhkwtasrJOYA96mY2q9ZPLiBudOQHPf9fNM1WzGepQ+VQXmkznL51aUFCRWBcuDpXqIFJW9+HLWsGPBOqdPD2ff+Nr7W7wDQVYUrGYK6CBFH4HQ0sjTV8DE9oIymC+nAimwXbNawSe1zudZBYUr4gCOcHdBQ4FiU/cIcUE8M/wkfjH+FiZW72A0OuzxSgkEb9gSFYkkK1hazdvakA33hrG8KiCdM3Z9rCShZ/TZLfo2iT16vSiqir/51Q20hXg8d8K9wscORgVAObJirfTVk9N3/toCKADHXGrtBKpHE0wvaG61VkofAOwaaMNKuoBEMe/MjFxBLt2fFaWWWs+LvupKH6ApeWbtnU5y+gCgv7MY27BkHduwuJKDCu/iGoC1ds655WzVuAYA4CyKPlkxPugwah3WaXZnwmpGhKqSYHYCoZVR8ikoiSkwsX2Gt+GGbkCVWEjxnQ1cmT3GCkMI0gWMsguOfu9LOx5HiAsStY+wqdkSRd/iSh6qCltF346+MAA4avFcSeuBwXbbOxuzQW42Z76Yw+2ZVfz2U7ttFw9u4bfRqiYbzDeVo+X0OXNy1Tl3bR737GhHm4vKxNq8YlnRt5gBRQGxLmv3M32uz05en5Nsu2rr8oKswUwfoBXE1Q5ScsV/c6z06UXf8sYImEoWktpgf2+7dw504WKLsCSrCAeqf9cwjFU4uwqWoaqqvNqscfU52Nszq/hv/uw9/P37t6oaZTWCpJ7RR5Q+AqFlkePXAQBMbH/Vn1P+DJiOeUhzI4Bs7LHQLK5JMcgq5bjF08/68czwU7iyfB3T6bhHqyMQvGVLFH1zxYBlo2D2cob7NIenybm07esnS0Wf0/bOrTvTJxRk/Oy9Wxjtj+DRw/0Nv3+zDayOrZk+loYoOS9k4ksZTC9kXG9rLRmWlBW0M4sZ9HYES+2eZuzoDYNlaNyeWbG8rVb02ZuD83Hac9gIpc+46DNX+uya0ugEfCzawrytgHavg9mBtfZOoHowO2Ct9EmyAsbg/W5UNAPA2MQyZEXFL05N4i/+9qKjTgi30NXp9og787EEAsF95PhVbZ6vp7qKx/begapQkOZbswUyr/K4LfXigMOiDwAeG3gIHM3hvamPPFgZgeA9W6Lom08UT+FtKH3RII+OiA935u0rfclie6ddIxfexGlwq/DGmUkkUgL+i2fuAe006d4FzDawOroiwprM9LFMbUrf+Wtaa8jxve4WfdVag+04d+qwDI2R/rClmYuqqsgXZMdKX8HDok+SFeQLsmF7p9FMWk6QQFMUeM7511msM4i4jfbOhWQOPEevi0Fwm1Bg7bWodaZPllXD97uZkcvEbAp9HQH8l7+xD1fvJPCnP/oEkw6cTd3A6eEagUBoPHL8Gpi+3aCYKn87aAlMzxTk5X5AbN3P8Zg4iCE2gTbK+ru/nBAXxIN99+Ps7KfIiM5+l0BoBbZM0RfwsetOys0Y7g3jjhOlLyUg4GNstzD6S+2dW1PpW1rJ440zd3DiQC/uGWpvyhqs5pMAQFJ0Uwsrpc/563T+2gJ2D0TRGXVX+dGVPv2xiZKM+UTWdtEHALsH2jAxmzItDgqSAllRbRd9fAPe07oLZzUjF8C40M8WFUsr45pq7OiNYGo+XZr/NGI+ocU11HIfdmFouvTYjZU+ylzpU8yUPmMjl/H4KnbGonjq6CD+6BvHISsq/o+/Po+PLjWujSmREkBTFKIuOeESCAR3UYUMlKW7hq2dTPc0KEbWWjtbmCviIADgAO9c7Xt6x2MQFRGn45+4vSwCwXO2RNE3l9TiGuxuyIb7IogvZWy3qiUzBbSF7J9aea2KSLKyztK/0fztu1rg6u88vadpazBq9SvHzkxfLUYu88kcJudSOL7PWdajHdby8LT3TnwpC1UFBnvsF327BqIQJaVkAFONfKkl0m57p/dzqtm8XvSZKX3V2ztrjQwZ7Y+gICmWZi5exzXo6AqfudJnNtOnGOZS+g1y+lbSAhIpAaP9Wuv7roEo/tf/6kHsHojir16/gv/4T9csi2I30GNxSCg7gdCayLM3AKgGJi4q2L47UNJRqBlrJ/VmEpfbkZCDjuf6AGAwHMOe9p14f+oUFHVrHuwTti5bouibT+TQ58BKfbgvAlUFphbsqX3JtGDbxAUob+90f4OcEyT8D//+Q3xydd71a9vhxlQSZ6/M4zdODKOrzbv5JivstHeaZZbpaEYuzr64L91aAgBPYipKSp+oFTczi/adO3V2xYoh7SZzfVmHMQc0TYFjaU+LvkxemyMzM3LJVYtsyNuPnqhkuFjoTJi0MqqqioVkztO4Bh09q8/IyMWOe6fR+12fg608MBovPvbR4vsGAKIhHv/6947iuRM78OtPp/HB594rfskUyegjEFoZKX4VoFkwvRuz9+joEuhApqjytfrBDYUxcQj7uBkwcP437amhx7CUT+Dy4hUP1kYgeMemL/okWcHSir24Bp2RooOn3RbPZEpwZCPu91AVmU/kkBUk3JiyNupwG0VV8ZNf3kBHxIcXHm5u+4bPRuaYVHQhNFI+AG0TLSuqI8dCfb6r24Oi11cR2TC9mAFDUyWnSTt0tfkRDfGmDp769f0OiiUf5224t6XS59Ne88qipR6lL9YZBM/RpvNrq5kCCqKCnnbvi75Isdgzau+0495ppGz7eQaqig3K9kR8FRQFDBe/F0v3RdP43S/twc5YFP94etLzSIdkuuDocI1AIDQWOX4NTO8uUOzGzynbNwlV5CEvx5qwMueMiYPwUxJ2sc4P0O/rvhftvja8N3XKg5URCN6x6Yu+pdU8ZEV1ZKXe1eZHyM/ijo3YBlVVi5uR1mjvXFrVXARnl6xt5t3m9OVZTM6m8PWndpcMR5pFeYi5EWZB1Tocq30ERAcb2kRKQEfY58l8V+VM3/RCBr0dAVMH0kooisKuWNTUzKWWbDsfR3sa2WCt9DFQVHVD0ZIV7BvSVELTFIZ7I5g0+S5Yc+5sfnunpdInK4bvlVIGZMX30sRsCgNdoaozyxRF4aVHR7G4kseZsTlbj6FWEikBHSSjj0BoSdRCDsriZNXWTsqXBd2+AGl+CFA3x7byutgPSaVravFkaAZPDD6Cq4kbmM14+71IILjJ5vh0mqA7d/Z12t+QURSFHb1hW0VfVpAgyQraHbj2cR7a2y+taBvQGRuOg27zjx9PYmcsgofu7Wv4fVdSzeWyEllWQQGm7qL6BtnJXF8i7d3mlGdpUFh7XDMOnDvL2TUQxexytlRIVaIXfX4HxbuPZ71t78wVlT6DgqdacD1Qn9IHACP9EdyZSxuqvfNJ7bPmZVyDjt7eaaz0WUU2qFWD2YGyOJCy509VVUzEV0vzfNW4b08XdvSG8frpSc8y/ARRRlaQSHsngdCiyHM3AFWpauLC9N4B0LoxDdUogMNNqQ8HazBzAYDHBk6ApVmi9hE2FZu+6NPNKnodnsIP90UwtZCxNChIlrKj7G9GaIqCz8A0oV50pS+REkob90axnBJwz1B7UyIaKvHbiMXQnQzNFDld6XPSupb0UJGgKKpkrS+IMhaSOUfzfDq7iyHt4wZqnz4b56RY8nHezvRliwWqsXtn9dc8J9Q+0wdoZi6CKBvm9S0k86AAdDfAyGXPYBt2DUQNW1w5hoKqwvB7SzJR+kpmPGXfS4mUgNWsuG6erxKKovDio6OYXc7i/PUFuw/FEaVgdqL0EQgtiRy/BlAMmL71Bm55SQDbMwV5uQ8QmzfnXwtjhUH0MyvopJ3H00T4MI733oePZ88jJ+U8WB2B4D6buuiTZAXvXJjCaH/EcX7WSF8EoqRYZnQlasyO8nG0N+2dRaUPAOYSjVP7JFmBUJANN+SNxkj1KUeWVdN5PsC50qeoqmbs4+HmVDfcmF3KQgUw2BO2/J1KRmNRUIBhi2fOoZELoBUNBU/bOyXwHG3SnlhdqcoVJAT8tbcbj/RpKpdRi+d8IoeOqK90QOAlx/b24N988wFDB0v9uTGa65PN3Dv5jUXfeFw3cTFW+gAtjzLWFcRrH0144hxcOlwjSh+B0JJI8Wuge3eC4tZ/Rj+cPAuKlSDPbR6VT2dMHAKAmlo8AeDpocdQkAv4OH7ezWURCJ6xqYu+Dy/FsbiSx8tP7HI8X7WjZOZifsJzc2oFFOXMPRHQcs28UEUWV/PoimpfuvHFxhV9maLJRtBAgWg01TawlUiyYtjqpuNU6UtnRUiyis6IdyeaujPp9KJmNFRLe2fAx2KgJ2Ro5pIrOG/v1N7THub05SVDhQuoXuhrxi7OitdKYt1B8KyxmUuj4hrssFb0VX8dZEU1yenTn781pXRidhUMTWG41/xggaYpfPWREUwtpHHx5lItSzeldLhGlD4CoeVQRQHK/DjYink+VVXxxo13oWQiUNIdTVpd7SwoESzIkZqLvuHoEHZGR/De1EckvoGwKdi0RZ8oKfjFqQnsHoji8K5Ox78f6wqCY2lLB8+LN5ewZ7DN0FjBCLMg5HpYWsnjwEgnaIpCfLlxZi6l1rtAayh9lXl21ZBk1dIAxanSl2iAIqEHz+vOnbVGBeyKRTEeX62qzOQEc1WtGl67d2byoqGJC1C9vbMWxbIShqaxozdsXPQlcuhpQFyDHXQVz0jpk2QVrMFBR7U52In4KgZ7QuBY6+L/oYN96G7z47VT7qt9yVQBANBB3DsJhJZDnrsJqPIGE5cbydu4uzKzSWIaqkFhTBzEPdwsONQ2LvP00KNYyC3hyvJ1l9dGILjPpi363r84g+VVAS8/6VzlA7SN3lBPyFTpS6QETM6lcGR3l+Pr+zjG9fZOoSAjnRPR1xlAT7vfsjXVTXSTjXCLKX1mM32yYtzqpuPUvTPRgNkjfaZvZiGD/q6go8KsnF0DUaRzIuaTG+cNcoKMQBW3RtN1eV70WSl9G4uWXPH/1zPTB2h5fZNzKSgVxYwgyljJFBri3GmHktJncEghKWbuneufP1VVMTGbwmi/8TxfOQxN46uPjGA8voqxiYTTpZuSTAvgObqu4p1AIHiDHL8KUDSYvnvW/ft7Ux8hzIcgL22OmIZqjImD4CkZu7naXDiP9h5GlI/g3amPXF4ZgeA+m7LoK4gyXj89gb1DbTg4UntLwXCf5tpndGp96bbWxnTfnm7H1/aiFW6xaOLSFfUj1hVqaNGXLil9rVb0mc/0GbW66XC6cuJQ6fOy6NNV4ukanTt19u5oBwD8+sLG1pV8QXKU0QfUf5AhiDL+r1cv49TnM1V/ns2LpjOj1do73VD6AGC0L4J8QS65AessFgtmp0ZRXlEq+gyNXIxz+nSlTy/cF5I5ZPISdlrM85Xz6KEYOiI+vHZqwsGqrUmmtWB2L2JQCARCfcjxa6C7R0Dxa9+Dy/kELi58gZO7HgPU5kY41cMtsQ8Flam5xZOlWTw++DDGlq5hPuuN0RWB4Babsuh797MZJNMF/GaNKp/OcF8EWUFaZ45SzsWbi+iK+mraeHvR3qmvs6vNj1hXEHPLWUv3UTMEUbZtwZ7JmTsrNho7Ri5mToY6elubbaUvJYCmKLQ5NA5ygo9jsJIpYHElX5Nzp06sK4Qv3T+Itz+5i6uT65WZrCAh6HP2h5rna3fvVFQVf/WLMZy9Mo+/fvNK1YOWTF4yb+8srjcvVGnvdKhaVjJSjCyobPHUVdJWUfoYi0MKWVbA0AZKH7deHZ8oPla7Sh+gKePPPzSM63eTuHbHPbVPz74kEAithSoVIM/f3tDa+cH0xwCA5/Y82YxluYYIFjfEftzLTQGorW398YGHwVAM3p867e7iCASX2XRFX0FU8I+nJ3BgpAP7husbHB4umrlMVpnrEyUZYxMJHNnTXVNh6UV751KZ0tffFYSsqFhMVi9YrVBVFf/mL8/grU/u2rq9buTSKkpfpWpRDbPMMh2W1X5ud6YvmRLQFuYN3RXdwM8zJUWxHqUPAH73S3vQ2xHAX70+hmx+rVjKC3LVMG4zfBwDSVZrOmh49YNxnLu2gL1Dbbg7l67qKmpt5FKlvbOk9NV30jzQHQLLbDRz0YPZa52rdBvOwr1TMnHv5FgaNEWVnr/x+CpYhsZgj7P32JP3DSAa5PCL05OOfs8Mrx1xCQRCbcjztwBFAluWz1eQRXw0cwZHug+iJ+R8/KXVGBMH0c2k0VNDdAMAtPkiuL/3ME7HzyEvCS6vjkBwj01X9J36Io7VrIiXn9hZ97WGesKgqOoOntfuJCGIMu7b7by1E/DGvXNpJQ+GptAe9mGgS9uozSzVZuaSEyQsreZt/34mJ4JC/W10bsGzNCjKaqbPOrLBahNdSSKV9zxLzFfmqFmP0qdf61+9eBDLKQF/88u1QfNasu3Wct6cFX0fj83itVMTePxIDH/4O/eB5xh8eCm+7jaSrEAQZVOlj6Fp8Cy9rujLutTeyTI0dvSGMDG7vhhdSOQQ8DEto3AzNtw7jdTtUgZk8fmbiKcw3Bd2PDPKcwyee2gYX4wvW7of20FVVSRSBaL0EQgtiBy/BoAC0782z3d+7jNkxCyeGnqseQtzkTFxEABwkJuq+RpPDz2GvJzH2VkS30BoXTZd0ffupzM4tLMT9wy1130tH8cg1lXdzOXizSXwLI39w7Xdj59nkHe56FtcyaEz6gNNU+jvCgIAZmuc61te1U6j9LZNK3RnxVYIZge0DawebWCEJCuWM32sbuQi2XutEmnvN6e6osUytTt3lrN7sA0vPjKKjy7P4vy1eQBaZIPfoTpWKvocvK9vzazgP7x+FXt3tOObz+1DwMfisSMxnBmbW3edkpJsYRTkL2YY6rg10wdoeX2TFTO+elxDq8yalWZQDYo+s5k+YK3tXFFVTMylMNpvf56vnON7ewDA0v3YDpm8BElW0E6cOwmElkOOXwPdNQzKt3YA+cHMx+gP9mJvx+4mrsw9lpUIZuU2HORrm+sDgNHoMIYjg/hg+mNPskwJBDfYdEVfNi/i5Sd2uXa94b4w7syv37ioqoqLtxZxcLQTPFdb2xhfDLJ288O/tJpHV1TLhwv5OURDfM1mLsvF9sGU7aJPapnWTh2ruUlZVgzt63WcK33et6HpxVWsK2Q4n+WUlx4bxUh/BP/fm9ewkhZqc++00VJbzvJqHv/n311Ce5jHf/ubh0qK0ldOjCBfkHHh2trQeykSxEJRqyz0c4IEinKWN2jESH8EOUHCQpnb6UKydeIagHKlzySc3eQ9ox9GzS5lIRRkR/N85XQUcyqXU7W1l5dTCmbfBu2dr732Gl544QU8++yz+PGPf7zh52+//TZeeuklfPWrX8Uf/dEfoVAoNGGVBIKGKouQ526Cie0t/dtMehaTq3fx6MCJljkMc4OxwiD2sHNQChvdru1AURQeHTiBmcws7qZqLx4JBC/ZdEXfgZEO7BqobaNSjeHeCBIpAavZtT+uM0tZLK7ka4pq0PFxNFTYnxWzw9JKHl1ta6HgA13BmrP6EsXNWjprs+jLiZYqTKPxl7WqVUMyCarWKUU22Hid8gUJOUFCp8ebU33Wrt55vnJYhsbvv3gQgijjh29cRV6QHKtja+2d1kWfUJDx73/2OQRRxh9+/QgiwTUV595dXehp9+ODMhdPXekL2lL6yoq+vFa8urH50AsgfcZXUVUsJPMtY+ICrL1fa1X6fMUMSL2N1YlzZ+U6oiEey6suFH1p77MvW4G5uTl8//vfx09+8hO88sor+OlPf4qbN2+Wfp7NZvGnf/qn+OEPf4jXX38dgiDg5z//eRNXTNjuyAvjgCyCKZvn+zh+DjRF40T/sSauzH3GxEGwlILcxOWar3G89yg4msXp+CcuroxAcI9NV/Q9++Cwq9cbKZq5lLd4fn5zEQDqKvpK7pIutXhKsoKVdKGk9AFAf1cI8cVsTWqi3t6ZdtDe2SrB7Do+zkrpMw6q1nESzp5okCKhq1b1zvNVMtAdwtef3o3Pby1BhfOWSCftnT984wruLqTxX/+zQxjsCa/7GU1TeOxwDFfvJEuqmn2lb317Z7aG4tWIge4QGJoqFUTJlABJVlomrgFAyZioWtGnKCoU1XimD1h7/ibiqVJ7e610RX2l75F6aEQMSitw6tQpPPzww2hvb0cwGMRzzz2HN998s/TzYDCId955B93d3cjlclhaWkI06t4BJ4HgFHnmKgCUlD5ZkXFm9jwOdx9EhA+b/eqm47bUi7zKInvzQs3XCHIBHO05jE/mPkNBtre3IhAayaYr+pw6zVmxo0876S6fTbl4awnDvWF0lhVYTuE57aktuBTbsLyahwqsU/pinUFkBQmrNtW6cvSNViYv2optyOTMnRWbgab0GRu5mAVV6zgJZ9fb0Lye6dOLKzeVPp0vHx/CgWK2pVPHS31dVq60sqLg7JV5fPnYkOHByWOHYqAAfFQ0dMnkdKXPoujzscgJ69s73Sr6OJbGUE+45OC50GJxDUC50rfxM6u7qpqZF/l5FkJBxvjsKkb6wnW50HZG/CVH4XpYU/q29kzf/Pw8enp6Sv/d29uLubn1gdAcx+G9997D008/jUQigccff7zRyyQQSsiz10F3DIH2a/uky0tXkBYzeCT2QJNX5j4yGFwTB5C9daGusZyHYw8gJ+Xw+ULtiiGB4BWtJd00gXCAQ1fUX1L6MnkRN6dW8MIj9SmKtZhemKFn9HWXFaKxbt3MJeM4N05v71RVTS0JW8zrZSyCs5uBn2dN28usWt0ATTmhYE/p0+cgO6LeFn27B9twbG8P9tVoImQGTVH4l189gP/ntTHsjDlTEfSDDKv3tF6UmRVLXW1+HBztwEeXZvG1x3cioyt9Fu9DP89grsLIxWneoBkj/RGcvzYPVVXLMvpqP/xxGzP3Tr0QNJsD9fEMMnkJq8sFfOn+wbrW0hn14/LEMlRVrau9NpEuIBzgSpmZWxVFUdY9T0bP21NPPYUzZ87gz//8z/Enf/In+LM/+zNH99PVtbkUmJ6e2lqMW4nN/hiqrV+VJUzM3UTkyNPoLv78wtXP0O6P4ql9D4Cht97ndUwcxH2rp9GmLsPXO1rTNbq6j+I/Xe/E+aXP8PxhZxmGW/F9tNnYCo/BjNbaxTeJ4b5waY7n8u1lKKpac1SDTilTzKWib1EPZi/bSMc69diGrOPMwuWUAIrSir5UtmBa9Cmqapmh1gz8PgY5s8gGG+HsFEWBY2nDGalydEXCa6WvI+LDf/dbhz27fmfUjz/6hvN5DLtGLnqMgpVq9/iRAfzf//AFrk4mShmCVjESG2b6BMnVtsCR/gjevziDpZU8FpJ50BRVl+LvNpxJ0ScXFXtzpY8pqXO1OnfqdEZ9EAoyskJ93w3JlLDlVT4A6O/vx7lz50r/vbCwgN7e3tJ/J5NJXL58uaTuvfTSS/jOd77j+H6WltK2ujdagZ6eCBYW6o/9aCab/TEYrV+evwVVzKPQsQsLCymsCClciF/Gl3c8ieUyA7mttEn+ojAEhCgsfPYhfMdqH+95sO843hj/Ja7euYOugL292VZ9H20mNtNjoGmqpgO+Tdfe6QUjfRHML2eRL0i4eGsR4QDnWAWppNQK51J759JqHhSwzkSkI+oDz9GIO8zqU1UVyykB/Z2aUqi31hmREySoaJ1gdp2wn0PaZO2SrFiGswPaXJ/dmb6Qn63Z0XWzs6Zemz9XOZsF3LG93Qj6WHz4eRyZvAQfz1gW6ZXunVlBQsBFBVovhCZmU1hIahEpTnPsvIQpRTZs3NTrhaCZeZGv7L1b73ecPl9c71xfYpsEsz/66KM4ffo0lpeXkcvl8NZbb+HJJ9eUAFVV8d3vfhczM5rB0Ztvvoljx7aWWQZh8yDNXAMAMP37AABnZ89DURU8vAVbO3VSagC+wb2Qxmuf6wOAh/u15+jM7DmLWxIIjaV1djNNZLgvAhXA5GwKl24t4cjurrpmXQCUCgOrDbJdllbyaI+s34DSFIVYZ8hxVl9OkCEUZOzo1U4JUjlzW3A9y6/V2jvDQQ45QaopqLocu0pfIiVsebMJM+y6d+qmLFZKH8cyeOjePpy/voDFlZyt95efZyCIWs4cAOQLsmszfQAw1KOZuUzOaUWfGzmJbmKm9On/ZmZepHcgBHxs3VEUeptzvXN9ybSw5Z07AaCvrw/f+c538M0R01X9AAAgAElEQVRvfhMvv/wyXnzxRRw5cgS///u/j0uXLqGjowPf+9738Ad/8Af42te+hvHxcXz3u99t9rIJ2xQ5fhV0ewx0sA2qquJ0/Bx2tY2gP9Rr/cubmNC+E1CWJqGkFqxvbEBXoAN7O3bj4/g5KKp7Du4EQr201i6+SQwXHTx//ek0MnkJ9+2pr7UTKG/vNFfR7FKe0VdOrCuIG1NJR9fS5/mG+yI4e2XeMrahFJzdYkqfHgOQyYloq7JptDPTBzhT+raDImGEXSOXrIPA9CeOxPDrC9O4eHPJllup7oorFGT4eaY40+fe1xjHMhjoDmFyNoX5RA7H9/VY/1IDYU3C2WVZb+80c+/UnqvR/gjoOmMuOotZfYk6ij5ZUbCaKXjeMt0qvPTSS3jppZfW/dtf/uVflv7/M888g2eeeabRyyIQ1qEqCuTZG+D2PAQAmFi9g7nsPL6x/+tNXpn3hPadwPI7/xHSxKfgDz9b83UeiT2IH439DW4mb2Nvxx4XV0gg1A5R+qDNUIUDHD65Mg+GpnDvaGfd11zbILtzyrNYkdGn098VxNKqYCs7TUc3JNGLXavYBl3pC7fYTF+kWISmDIpWOzN9gAOlLy1sm81pNWiaAsvQrs30AVpr9VBPCIqqImwjEqR0mFKQUZAUyIrqSjD7ujX1R3BrZgXpnNhScQ2AeTj7WnunSU5f8bkarTGfr5y2MA+GpkrfJ7WQyopQVe1aBAKhNVCW7gBirpTPdzr+CXiaw7HeI01emfdwnQOgOwYhTZyv6zr39RxCgPXj1Axp8SS0DqTog2bmMdIXhgrgnqE2W5tVK3gHQdZWKIqKREqoqvQNFHO2Zpftt3jqcQ39HUGwDG1Z9KVLzoqtJQzr5jMpg/VLsuraTJ8kK1hNF7Z1eycA+Dja0pxobabP+pCAoig8fmRAu72NQ4W1ok9CTrA3O+iUkb6ILQfSZkBTFBiasjByMc/pA4Cd/fXnv9EUhY6Ir672Tv27x8o9mEAgNA45fgUAwMT2QZALOD93Eff3HoGfbR1TKy9hR49Bnr0OJV+7qQfPcHig7358tvA5clLOxdURCLVDir4iw8W8viN1unbquBnZkEwLkBUV3QZKHwBHZi7LRVOY9ogPkSBnWDTp6EYvrebeGQ5q66lWtCqqdVC1DsfSljl9q5kCVGz9AGkr/DxjaU6UFSRQ0NxV7fDwvX1gaMqm0qfdJl+QS0WfmzN9wHpXy1Yr+gCtqDOLbDBz7xztj2D3QNS1OJDOqL8uI5cMKfoIhJZDmr6izfOFOvDZ/CXkZQGPxB5s9rIaBjt6HFBVyJOf1XWdR2IPQFQknJu76NLKCIT6IEVfkX3DHWAZCsf2ulP0sYx2Iu9G0VeKa6hS9PV1BEFRQNyBmctySkA0zINlaIQDnI2ZPnvGHI1Gb+9MZzca0cg2NsA6HENBslD6dHV0uxd9PMdYt3fmtcB0uzNj0SCPb//2ETz/0IjlbUtKnyA5mh10wo7ecGntrVn0UebtnSY5fbGuEP6Xbz5Qmoetl86ozzQr04p0ix4oEQjbFVWWIMevghk4CEBr7ewJdGFP+84mr6xx0N0joMJdkCbqc/EcjgxhINSPj+OkxZPQGpCir8iR3V34d//9E+jtCLpyPYqitA2yC+2devtUtfZOjqXR0x5A3GF7px79EA5wpfZNIzI5e3b6jSZk0t5pZwOsY0fp04u+7eAyaIaPYywdabOC5LgQO7K7C32d1p89XT30UunjOQax7iBCfrblDjoAY6VP1t07bRx0uEVX1I9ESqg5Fy7Toq3jBMJ2RZ6/BUgFMEMHsZBdwo3kbTwcewBUncZPmwmKosCOHoM0dRmqWHsnA0VReCT2ACZW72AmPeviCgmE2mitXXyTcXvz6OOsTS/ssLRiXPQBQKwz6Ki9U4se0K5lR+nL5kWEW3TzG/CxVdevzze55d6pF32tFNTdDHw2lT6viqX17Z3aOtye6QOAR+7tx4P7W9OaXFP6qrR3lt7zjfta74z4ICsqVjLmsS9G6EUfae8kEFoDeXoMoCiwsf34ePYcKFB4qP94s5fVcNjRY4AsQrr7eV3XebD/GGiKJmofoSUgRZ+H+HjWnaJvNY9wgCs571US6wphbjlr+7Q9kcqX2hTDQc7avTMvtWz7VSRQff2lzDLb7p3mz10iLYBl6JbLKmw0Pt5G0edyjEI51Yxc3D6sAYAXHh7BN39jv+vXdQNN6TNu72yk0qcfgiynamvxTOdEMDS1LjSeQCA0D2n6C9A9O6HyAXwcP4cDnXvR4XdnBngzwfTvBXyhuls8I3wYh7sP4uzsBchK/ftBAqEeSNHnIT6Odqe90yCuQSfWFYQkq1hcsXaIygkScoKMzmKwciTAIZMTTQvGdF5suYw+nbCBEU1pps+OeydLQ5TMXydNHeW3VYtLNXiOsc7p81DpC5Qpfdm8d0VfK2Pc3qm/5xuo9OlFX41mLpmchFCA2/afKwKhFVALOSjzt8EOHMS15ZtICit4ZGD7GLiUQ9EM2JGjkO5chKrUl7f8SOwBpMQ0Li9ddWl1BEJtkKLPQ+y0wtlhcSVf1blTJ1aMbZixYeayXGFIEgpwULGWrVaNTE5sWYXLqD1VUhwofQbKSTnlLbHbGTstyzlB9Ezp4zkaFAXkijN9TlxCtwosQ1c1HtLf83Zamt2iq3h4VKuZSyYvktZOAqFFkONXAVUBM3QvTsc/QYgN4nD3wWYvq2mwo8eBQhbyzLW6rnOwcx+ifASn45+4tDICoTZI0echdlrhrFBVFcurecN5PmAttmHWRtGXKLZhdRYLmLWAc+OZnExealmlT2vv3Lh2vYizswHmWOuZvmRK2PbOnUDxIMMyskFGwKNDAoqi4OeZUnun38fYdgndKrAMVZrfK0eWGz/TF/Cx8PFMzVl9rXygRCBsN6TpMYDhke+I4eLCZTzQfz84evt+PtmhQwDL1x3UztAMHuo/ji+WrmJFqD37j0CoF1L0eYgdp0MrVtIFFCTFtL0zHOAQDXK2zFz0NqzOspk+oHrWHaAVndrGrDWLPuP2TvvunVZGLqqqYjkloGObO3cC1u9pRVWR93CmD9DMXPKCjFzBuUvoVsBQ6dNn+my0NLsFRVGag2eN7Z3pXOvOCxMI2w15egxMbC/OL41BUmU8Enug2UtqKhTLgx06DGniAlS1vr3cw7EHoKgKzs7WV0ASCPVAij4PsaOKWDGf0NS7bgvXyP6ukK2svlL0QESf6dPyuowcPAVRhqyoLWupHg5wKIjKBkVVd++0Y2rRFuIhiLKhA2EmL0GSFaL0QXtPS7ICWan+BzAvSFABBD3cyK8pffI2LfqoUitnOWvh7I39Wu+M+GpX+kh7J4HQEijZJJTENJiBgzgzex6D4Rh2RAabvaymw44eg5pNQlmYqOs6/aFe7IwO4+zsBahqbRE3BEK9kKLPQ9xo71xIaOYsZkofoJm5xJcyll8miVQe0RBf2hjqxZyR0pdp8fBkPWQ6U7F+J+6d+4Y7AABXJxNVf06C2dfgiy6LQqF60aebq3ir9DGlnL7tWfTRkKQq7Z0ODjrcpDPqL80KOyWTE1v2QIlA2E7I02MAgKXuGCZX727LmIZqsCNHAYquu8UTAE70H8dMZhZT6bgLKyMQnEOKPg9xw8hFV/qsi74QMnmpaqtjOcsVs2klpc+o6NPDk1u06AuXZhIriz77G+DR/ggCPhZjE8tVf67PQbaToq8UG2L0vs56GKOg4+dZzb3T4zbSVoVl6KpKX6mludFKX9SH1UzBci62koIooyApLfvdQiBsJ6TpMcAXwifCLChQeKDvaLOX1BJQvhCYgf11RzcAwLG+I2AohrR4EpoGKfo8xMcxECXFdn5eNeaXs/DzjOXmNmbTzCWxKpTm+QDNDZFjacNiUVfQWtVsQS/6KotWJzN9NE1h/3A7rlgofZ2k6IO/qPQZxTaUlD4P3y/rjFwMsiu3MixrPtPHNHCmD0DJZCrhMKsvU3yvkPZOAqG5qKoKeXoM9OABfDL7KQ507kWbL9rsZbUM7OgxKMk45ORMXdcJcyEc6j6AT+Y+JZl9hKZAij4P0QOH61H75hM5dLf5LXOsYp1a0TdjYeaynBJKzp2AZsQQNgg4B9Y2Zi3r3lk0oklVOHjq7oZ27esPjnZicSWP+eTGrMNESgAFIBri61vsFoC3eE/rSl+j2ju3pdJHUwbh7MX3fIOLPv0wZMmhmUvpQKlFv1sIhO2CujILNbOMya5+JIQkHuo/1uwltRTsiPZ8SOP1q30P9R9DqpDG1cSNuq9FIDiFFH0eYtUKZ4f5RNY0rkGns82PgI/F5KyxHbAWzC6hI7pesTLKugPK2ztbc3NdUvqy1ZU+u6YWB0a0ub4rVVo8k2lh3RzkdsbHa8+BYdHXEKWP3d4zfWz1cHZJUcAyVMODztcC2p0qfa393UIgbBek4jzfeToLP+PDkZ57m7yi1oIOd4Lu2elKi+e9XfsRYoM4EyctnoTGQ3axHuLjzDfIdlhIZC3n+QCApijsGoji1vSK4W2M2hQ3s9IX8nOgsLG908lMH6C1x7aF+aotnpVzkNsZK/W6pPR53N6ZyYuQZHV7Fn109aJPltWGz/MBawZHTos+/TNL2jsJhOYiT49BjHTj0+R13N97BDxDuloqYUePQ1m4DSVTfQzE9nVoFsf7juLzxS+QkzZ2FhEIXkKKPg/xcdqGtNbYhmxeQiYv2Sr6AGD3QBTTCxnkihvvSoxcKCMGWXeA1oLFMjR4tjXfKjRNIRTYuH6n800UReHgSAeuTCagVDigkmD2NXyW7p3a6xDgvS369JdoWxZ9bPX2TllWG5rRp8NzDCJBzrGDZ+lAiRi5EAhNQ1VkSDNjuBobhCAXcIK0dlaFHS22eLqg9p3oPwZRkfDp/KW6r0UgOKE1d/JbBKtWOCv07Cs77Z0AsGewDSqA8fhq1Z8vF40WOiquFwpwGyIPdDJ5zVK90S1jTqjWnrpmX2//LX5gpBOprIjphfVzkYmUQJw7i/gsjFy07DwGtIfFh7+soNyWM32MWXtnc77SO6N+x1l9GaL0EQhNR4jfBgo5nOcVdPjasad9Z7OX1JIwHQOg2/pdKfpGozvQG+zG2dn6r0UgOIEUfR5Sr5HL4oq9jD6dnQOa25ZRi2eiaLTQEa5Q+opFXzWX0UxOQrjFT+LDwY3tqbXY1x8c1eb6yqMbCqKMTF4izp1FrI1cRM8LsXLHzm2p9DE0ZEXdoEhLsmLbuMhtOiO+0veLXdI5ESxDgefInyECoVnkJi5hlaFxLT+Ph/qPgabI59EIducDkGeuQMkm67oORVF4qP84biRvYylXPSqKQPAC8un2kLVWuBqVvhXt5Ly7LWDr9iE/h1hXELdmjJQ+AdEgB66iVTMc4KBizVihnExebHmjhUiAQypb4d7pcKYP0NSKvs7gurm+RFrbyLaHSdEH2Jjpy0sI+Lw9JPCXFXoB3zaMbCi+p+WKFk+tvbM5X+ldtSh9eVGbyW3hLgICYauTm/gcF/v6oEIlrZ0WcHsfA1QF0o1TdV/rwT7tuT47+2nd1yIQ7EKKPg+p171zaTUPnqURDdrfRO8ebMPtmVWo6kbVLpES0BHZqBoaZd1p/ya1rImLTrjaTF8xvNrpJvjgSAeu3U2W2ueSBnOQ2xWrlmUtRsHbQowofdprUNni2VSlL+pHviCX3FvtkMlJpLWTQGgiqiQgf/cKLoR4jEaH0RfqbfaSWhq6PQam7x6I1z6ousdyQlegA/e078LZ2fN1X4tAsAsp+jxkTRWpbnphxdJKHj0dAUcn4bsHokjnRMwlquXN5asWL+GgcdGnn8a3MuGgNtNX/sVZyixzuAk+MNIBoSCX5iKXSdG3DoamwTKUoXqdzUsIevx+KS/6tutMH1Ct6FObONPn3MEznWv9LgICYSsjz97ADAPE1RzJ5rMJt+8JKMk4lPlbdV/rof7jmM8tYmL1rgsrIxCsIUWfh9Td3rmaR09H0NHv7B5sA1B9rm95VShtzsqJBDR75mpZfbqRSysTCfCQFRX5sudZdujeqbN/pAMUgCsTWosnUfo24uMY08gGr9W3ciOXwDYsGvT2zkoHT1lRHbUzu0kpqy9lv+jTvlta+0CJQNjKyNNj+DQaAEMxONZ3X7OXsylgdz0IsDzEa+/Xfa2jvYfB0SzOzpLMPkJjaFrR9xd/8Rf4wQ9+0Ky7bwj1GrksreTR67DoG+gOIeBjNsz15QsSsoJUXekrbrwqWyRFSUFBVDxXbuql2vplRQVDOw+qDgc4DPdFMFac60ukBAR8zLpCY7vj402KvrzkaUYfAATK2zu34eti3t7ZvJk+AFhyYOaSybd+6ziBsJURpr/AxbYgDnXtR5gLNXs5mwKKD4DddQLirbNQRWfmVZUEWD/u6zmE83MXIcrVHdQJBDdp+A4hlUrhj//4j/HDH/6w0XfdcGiaAsfSNRV9gihjNSuit8OeiUvpPikKO2MbQ9rXgtmNZ/oqYxv0zLVwi6sppfbUMqVSkmu3rz8w2oFb0ysQCrLhHOR2RlP6NrYsK6panOnzWOkrXt/HexsN0aowJaVv/Wsgy0pTcvoAoC3Eg6Epx+2dre4MTCBsVdR8GtezcaxSKk7Ejjd7OZsKbt8TgJiHNH6u7mud6D+OjJTFp/EvXFgZgWBOw4u+X/3qVxgdHcW3vvWtRt91UzBrhTPj7nwaADDYG3b8u7sH2jC1kEa+sGaqYDabxnM0OJbeoPSl9fDkFj+Nj5SMaNYcPCVZddzaqXNwtAOyouLGVBKJtICOMO/KOrcKPMdUzenLCzJUwHOlT5/pK1f8thNcSemriGxQ1KYpfTRNoT3ss130FUQZoqS0fOs4gbBVkWau4ELEjxDrx71d+5u9nE0F078XVLTPlRbP/R17EOUjeG/iYxdWRiCY0/C/uC+//DIA1Nza2dXlvAhqJkE/C4qm0dMTcfR7b1+YBkUBR/b0IBpyVnQcO9iP105NIJGTcGRQy56TxrV2xT2jXejp3tjG0RbiISlYt875lFZEDfRFHa+/Hpzel1hs4aRYpvS7PM+C55ia1v1IWwDszy5hfD6D1UwBOwd7PH38jXxu3SAc5KFg47rnl7MAgL7usOVjqvcxswyNSIjfNM+dm+vsXMgAAMIR//rrUhSCAa5pz0lfVxCpvFS6f7N1LBUzSPt7IpvmNSQQthKZqUsYC/nwpZEHwdHk8MUJFEWB2/cECp/8DMrKHOi2vpqvxdAMHuy7H+9Of4Sv78qQNluCp3j2SX/jjTfwb//tv133b7t27cKPfvSjuq67tJSuGiLeqrAMjZVUHgsLKUe/d/ZyHKP9UURDvOPf7QppyteFsVnEisHud2a0MFFVFKteL+hjsZjIrvvZ9KzWIioVqv+OF/T0RBzfl1hsQ52ZS5V+N5URQFGoed27B6L45ItZLK8KCHCMZ4+/lsfbbGgAqUxhw7qniuq0LEqmj8mNx+znGfAMvSmeO7df42wxO3JxKY2OMqVMECQoktK05yQa4HBzegULCynLx6x3MqiSbHg7mqY23SEfgbBZ+HT5KsQohSdHHwY2z5aqZeD2PobCub+DeP1D+B787bqudaL/GH51931cmLuIJ4cedWmFBMJGPCv6nn/+eTz//PNeXX7T4OOcz/Rl8iJux1fx4iOjNd1nOMChvzOIW9NrZi7LKQHhAAeOrd4SFwpwGyIbMrlie2eLz90EfCwYmlq3fllW6nIyPDDagVc+GAdAnDsr8XE0Fqu8p/UZ0EbEKPh5Zltm9AFl7p1ShZGLojYtpw8AOqI+JK4KUGxkTunzwySygUBoPEpqARfYAnqYdtzTtROLi+lmL2nTQYc6wAwdhnj9Q/DHfxOUw0zgcoYiAxhpG8SZ2Quk6CN4Cols8BgfxziObBibSEBVgcO7umq+392DUdycXill1yVS1eMadCLBjQHnmby+MWvtoo+iKC2gfZ2RS32ZZQdHOkv/vyNMir5yfAYzfVlBOyRoRIzC3h3t2DPU5vn9tCIl986Kjge5DvMiN+iK+iErKlYzBcvblr5bWnxemEDYiszfOoXbQR4n+o46drgmrMHtewJqJgF5+nLd13py9GFMrN7BXGbehZURCNUhRZ/H1GLkcvn2EgI+FjsHap912T3YhnROxEJSm51ZXhWqOnfqhAMc0tn1m7VMXgRNUQj4Wt8wIxxcr1RKslKzkQsAjMYi8BWNQojStx6er+7emS0a/zRC6ftXLx7E1x7b6fn9tCKmkQ1NdDPVv1+WbcQ26J/VMCn6CISGczau5cI9NPJkk1eyuWFH7gflC0O89kHd13p85EFQoHBm9oILKyMQqtO0ou/b3/42vv3tbzfr7huGz2CDbISqqrg8voyDox1g6mgX2D2gh7RrLZ6JVN60eAkHOGTz0rp5yUxOy1zbDCeBkYqiVa7TyZBlaOzf0Q6AFH2VGB1k6Epfq+c6bnaMwtnrVbfrRe8ksOPgmclvjtZxAmGrIWeSOE+lsZuJoivQaf0LBEMohgV7zyOQJj6Fmq+vRbYj0IYDXXtxdvYCFNX+npFAcAJR+jxGa++UrG9YZGYxg0RKwKGd9X0ZD3aH4OcZ3JxZgSDKyOSrB7PrhAMcVKy1XaH4/zdL+1U4sL49td6ZPgB47HAM9wy1lXIACRo+joEoKRsMlXLFjfxmUIY3M0ZKn6woTZ3p64zqSp+Noi8ngmVo8Bz5E0QgNJKbN97BIs/i4YETzV7KloDb9wSgSBBvnq77Wg/3H0dCSOJ64pYLKyMQNkL+4nqMUZC1EZfHlwEAh3bWPs8HaM53O2NR3J5eXQtmN5npKwWclxVOmZy4aYwWwkG+or1TBVuHUgoAD+zvxf/8L46D3gRKZyPxcVpRV6n2ZQUJPp6pS6EmWFMq+iqNXJqs9IX8LHiOLmWCmpHOiQgFNkcXAYGwlTgz/xk4Fbh/lLR2ugHTNQy6e9SVFs/D3fciwPpxZva8CysjEDZCdmce4+M10wvVhqMdoBV9sa4gutqM5+/ssnsw+v+zd+fxUdX3/vhfZ5uZTPZlJoEQdgjIKqAsKohSEBCj1LZqb7XaWunytZeutvbX1vvVWlv90mvt9ba2V3tbrcstleIFRHGXTRAFZJM9kH0hyUxmOdvvj8kEAgkkJDNnzsnr+Xj4kJCZ5H1gMnze5/3+vD8orwmgqj52flruefb0ZabFzgI8cxhKMKzZpv0qo236aHxyoGZx1cPJ4nsdz0n6wlpS9vP1d+3tnecMcjF7Xd3uDUEQkJ/lQX032zszbPLeQuQU0dZT+FhoxUQ5D2lK79cYFKOUXgWj/jj0umO9+jouScEU/0R8VLMLYe3CN8+IeopJX4K5FQm6YZ6z/6YzUVXHgfJTva7yxY0YmA3DNPHhp7UAgLwLtHcCp0epA/H2Tnss4jPTFJjm6WEiusVVDydzt7XkdVbp89qkMmxnsnxupc8wTBimaXmVNS/T3a1BLsGQfVrHiZziowOvIiyJmFHCYwH6kjJyBiDJUPe/0+uvNb1oGqKGio9qd/VBZEQdcVWcYF21wnXmQPkpqJqB8cP7ZnP1iOLYMJcdB2JJ34X29AHosC8uGLJRpe+s9lRNNy2dZOhk7a/p6NmVPpWVviSIty1rxumkT2/7tZWVPiC2r687e/oCYfu0jhM5xZa63cjWTZQOvcLqUBxFcKdDHjoN6sHNMLULH1lzPsOzh8CXlo8tlWzxpL7HpC/B4q1wnZ1rdrbdRxogSyJGt02N7K2MNAWFuWmxVqo0BS6l6wEbZydNhmGiNaLZZmGW2Za0BtraU3XD2jPLnCye9EXP2qsaiuhM+pJAls89nD3eSWB5pS/Lg6ZgFKp2/vc7VvqIkqspUIMDQhjTXIWQRA7b6mtK6VVAJAjt2I5efR1BEDC9aCoOnDqE+lBjH0VHFMNVcYLFF8jhbhzQvutwPUpLstuf0xfi1b4LHTvgViS4ZLE9aYqP37fLwiyetLaEYnfZNJ17+hLF1eUgFzUpB7P3d6IgQEDHIxvikzytr/TF3mfqm7qu9pmmiUBI4xl9REm05cCrMAQB04dcZXUojiQVj4WQkQ91zxu9/lqXF00BAGzlmX3Ux5j0JVh32zsbmsOorG/FuD7azxfX3aQPiCV48UpffG+fXYYtZJxV6euL6Z3UuS6nd3KQS1IIggBZFjsc2RBPAK2ubsePbag9FeryMVHNgKYbtukiILI70zSxtXEfSqIGBg6+zOpwHEkQRLgmXge9cj+0ir29+lr5aXkYlTMcW6u2d3sIIFF3cFWcYPGhFxdq72w/qqGP9vPFjRiYBeD0Yux8Ms9I+gJt5/XZZ5BLbPpoPH7dsHaSoZN1Nr3TNE0OckkiWRI6VPrie/qsrm4XtL3PVLdNDO5M/IaSXboIiOyuvOkYKgUVl3uKIfBmaMIoY+ZASM9FdNs/ep2sTR8wDTWhOhxp7t1EUKIz8ac/wdyu2CL4Qu2duw/XIzfTjeKC9D79/sW+dAz2Z2DUoOwLPjbDq7S3RwZDbe2dNqn0uRQRiiy2Hzmh6wYk7ulLiM4qfeGoDtMEvG57vF7sTpY6Vvr0eKXP4gVdfrYHoiCgqj7Y5WMCNusiILK7TQdfg2SamDpsjtWhOJogu+C6dAn0qgPQT37Sq691qW88XKKCzRzoQn2Iq+IE62q8/Zl0w8Ceo40YNyyvzw8rlkQRP7/rcswcV3TBx2akKe3tkcGwve7GC4KAjDTljD19rPQlSnv1+owbGaG2PaCs9CXH2Ulf/NdWV/pkSURBtgcVdV0nfcGwvfYLE9mZbujY3nwIY0M6skomWh2O4ymlV0HIyEdk28peVfs8sgeTfBPwYc3HiOrqhZ9A1A1M+hKsO3v6jlS2oDWiYfywvm3t7KmMTvb02WkRn3lG0qrphuWTDJ0qPsglfMZrOn4+Ivf0JUesvQsZad8AACAASURBVDP19vQBgD83DZV1gS4/375fmEkfUcLtrt2DIAxclj4Ygsj350QTJAWuS5fAqDkMvXxnr77WjAFTEdLC2FXXu6ohUZz1KwSHO31kg9HlY3YfrocgAJcMtT7paw1r0A3j9N14GyV9Gd5Y0mqaJvf0JZAsiZBEocONjPi0V07vTI5Ype+M6Z0pck4fEEv6KuqCXd7lbt8v3A9fK6tXr8aiRYswf/58PPvss+d8/vXXX0dZWRluuOEGfOMb30BTU5MFUZKTbD76FtI1AxOGzbY6lH5DKb0SQqYPkV7u7RudOwI57mxsrmKLJ/UNJn0JdvrIBq3Lx+w+0oBhA7Isv/Od6XXBRKz9KhhWkeaWbFUti7V3qtCNtjPLUqDq4VRuRUI0evpGBit9ydXVnr5UeM0X5nrRGtbQEuq8Jam/DnKprq7GihUr8Nxzz+Hll1/GCy+8gIMHD7Z/PhAI4Oc//zn+8Ic/4J///CdKS0vx29/+1sKIye4CahCfBMsxuVWFa9B4q8PpNwRRhnvKDTDqjkI/9tFFfx1REHF50RTsrT+ApkhzH0ZI/ZX1KwSHU2QRAoBIF5W+YFjFkcpmy1s7gdOTOoMhFcGQZpshLnGZaS4EWtXTQy1SoOrhVG6XdFalz37twHZ2zvTO+Dl9ovWveX9uGgCgpqHzYxuCYQ2KLPbpeaR2sHHjRsyYMQM5OTnwer1YsGAB1q1b1/55VVXxs5/9DIWFhQCA0tJSVFZWWhUuOcD2qh3QAVyeOQyC7LI6nH5FHjULQlYhIttXwjS77vS6kBlFU2HCxAfVvTv0nQhg0pdwgiDA7ZK6PLLhRE0ApgmM7MZ0zUSLH3vQ0qoiGFZtl/RleBW0RjREtNiftZ2qlHbjVjomfaFI7NdprPQlxTmDXFKoul2Y5wUAVDd2fmxDIKT2y9bOmpoa+Hy+9o/9fj+qq6vbP87NzcVnPvMZAEA4HMYf/vAHzJs3L+lxknNsKd+IooiKIcOusDqUfkcQJbinlsGoL4d25OLbMwvT/RiaNRhbKnlmH/Ve//uX1wJuReryyIbKhtjCqKhtoWSl9gPOQ21Jn03O6IuLx98ciE3wZKUvcc5O+lrb9mmxvTM5upremQqv+YJsD0QBqG7sotIXUvtdaycAGIbRYTqzaZqdTmtuaWnBN7/5TYwZMwY33XRTj79Pfn5Gr+JMNp8v0+oQei0Vr+FkcxWOheuwOKih6NJZEF1dn9WbivFbqa/+PMz8eTix8xXoH/8TAy6/GoJw/ptyXX3feaNm4Y/bn0dQacKw3JI+iS0RnPA6csI1nA9XaEngVrqu9FU3tEKRxW4dnp5oHZK+kIa8TOtj6olMbyz+U4EIgNSYZOhUbkXs8JpujWhwKSL/zJNElsQO+4RT5Zw+IBabP8+Lmi4qfcGw1i/P6CsqKsK2bdvaP66trYXf7+/wmJqaGnzlK1/BjBkz8OMf//iivk99fQCGYY+KgM+XidraFqvD6JVUvYY1B9+GaJqYmjUc9U0qgM732PY2ficukvvy71OadAPCb/wnKre8AWXE9C4fd76/h9HeMZAFCev2vIObR9/QZ7H1pVT9OegJO12DKAoXdYPP+hVCP3D2/qczVdW3ojA3DWIfn893MTK8Z1f67LUwiyetjW1Jn5QC+5ucynX2nr6wxipfEp29py9VzumLG5CfzkrfWWbNmoVNmzahoaEBoVAI69evx+zZpycq6rqOZcuWYeHChbj//vv7/MxW6j8M08DWig8wqjWKvGFdJxqUePLwyyHmFiO6/WWYxsXt7UtXvBhfcAk+qN4Bzeh6KCDRhTDpS4LztXdWNYba98BYza1IcMkiWlqjbYNc7LWIjyd9p9raO1NlAexEsfbOM6Z3RjR4+2H1xirnTO80UuecPgAY6MtATWOo0z0ogXD/3NNXWFiI5cuX4/bbb8eNN96I66+/HhMnTsTdd9+NXbt24Y033sCePXvw6quvoqysDGVlZbj//vutDptsaE/9fjRpQUwLRCEPnmR1OP2aIIpwTb0RxqlKaIc2X/TXmTlgGgJqELvq9vZhdNTf9L9/eS3gVsROkz5NN1B3KoRppb5OnmWNDK+CulNhGKZpu0Eumd7YIJr29s4UaHVzKrciIRJlpc8q5x7OHt/Tlxqv+QEF6QhFNARCavvPJRDbxxYMaZYfT2OVJUuWYMmSJR1+76mnngIATJgwAfv27bMiLHKY9yu2IN0wMT5nJAR3utXh9HvysKkQ80sQ2b4K8ojpEMSeTy6+JL8UOe5svF+xBZf6JyQgSuoPUmOF4HAupfP2zrqmMHTDTIkhLnEZHgVVbXtx7HY3PqNt8ExT+yAXvrwT5ZxBLhGNxzUk0TmHs8fP6UuRluaBBbGF5tktnlHVgKYb/bK9kygZmiIt2F23F1ObWpE2cqbV4RAAQRDhmnoTzOZqqPvevqivIQoiZg64DPsaPkV9qLGPI6T+gqviJPC4Om/vrKpPncmdcRleBTVtCzW7LcwUWYLbJZ0xyCU1FsBOdM6RDaz0JdW5h7OnzvROIFbpA3DOMJdg25RXu91QIrKLLZXbYMDE5VEF8vDLrQ6H2shDLoU0cCwim1+A0VR1UV9j5oDLAACbKj/oy9CoH2HSlwRdTe+sajuuIVX29AGxfXGqFltA2nFhlpmmtCd9qXBmmVO5FBGqZrRPCWyNaEiz4evFrlL5nD4AKMxLhyAA1Wcd0B4IxZK+/treSZRIhmng/ZMbMSwUxcDRV0OQ+J6cKgRBgOfquwFJRuiN38PUez6QJT8tF2PyRmFT5QcwenHgO/VfqbFCcDjXWUMv4qoaWpGRpqTUAih+QDtgv0ofEFtMxts7U6XVzYncrtiehIiqwzRN7ulLsq6md6ZKpU+RReRneVBzqmPSFwzFK332e28hSnUHTx1GXaQJl7dEoIy92upw6CxiRh48s++EUXsE0e0vX9TXuGLgdJyKNGFP/f4+jo76AyZ9SeBpG29vnDXJrrqhNaVaOwF0OJDdjguzDK+ScpMMncijxJK+qKojqhowTJNJXxLJkghNM9qnY+q6CQFIiaNf4grzvKhuOLu9M3Z32443lIhS3XsnNsGjm5jsnwjRm2N1ONQJZdg0KGNmI/rR/0Kr6PkkzgkFY5GhpGNjxdYEREdOx1VxErjbFsjqWdW+qhRM+s6ctGfX9s64VKl6OJFLOV3pa43EFvJs70weWRJgAu03kjTDgCQJKXW2mz83DdVnHdsQCLO9kygRAmoQH9XuxqUtIaSPX2B1OHQe7plfhJBdiPCbT8EMB3r0XFmUMWPANOyq34umiD0OEqfUwaQvCc5cIMeFIhqaglEU5qVZFVan4osxlyy2x20nZyatqbK/yYnc7a9pA61tC3lW+pJHlmOvbU07XelLtdd7Ya63/diGuNPtnXytEPWlrZXbocPEDDkfkn+41eHQeQiKG2nX3AOztQnhd5/p9DzT85k18HIYpoEtldsSFCE5VWqtEhzK07b/KXxG0hcf4lKUl1pn6MSTPru2X51ZQZC5py9hztzTF6/08ciG5ImfQakZse4BTTdS7vXuz43d0Ko549iGYEiDYtMbSkSpyjRNbDz+HgaFVQy55Dqrw6FukHzD4LpsKbQj26Dtf7dHzy30+jAyZxjer9za44SR+jeu0pIgXhWJnnFsQ3V70pealT673onP8J5O+iS2dyaM+4zqtdY27dXrtueNAjuKty7H/+w13Uy5PayFbUlfdWMrRhRnA4i1d7K1k6hvHW0+jsroKSwNAfKwy6wOx9aiqg6fLzPh3ycS1eGa93lUVu9FZNNzUMddCp9vYLeff13pHDyx5RnUmJUY7y/t8nHhiIaW5lCXn6f+xZ4re5vprL2zqqEVAgB/bqrt6YsnffZcmHXc05dai2AnOfNGRryCzUpf8sRf2/EJnrpupNweVl9OGgTh7EqfatsbSkSp6r2jb8FlGJg25Eoe09BLLkXCku+uSvj3Wf1YGZZ8dxWyhVL8MPsA3v/tz/Gb5uugo5tdEIIOz6Uyfvr3F6AemnTe78OdfxTHVXESdNXemZ/tgSKn1l9BupPaO5n0JYxLif3ZRlQdrW0TGbmnL3nak7629k7dSL09fbIUO7ah+pykz57vLUSpKKSF8WH9HkwMRJF5ybVWh0M91GSm4/ngTAyW67Ew7ePuP9GUoNcPhJRbBcjRxAVIjpJaqwSH6qy9s6qhFUX5qVXlA2KxumTRtlWbjDMHuaTYHicncXc2vZNJX9KcHuRyek9fKr7eC3PTUNN4+tiGQFhjeydRH9pW8QGiMDEzawSPabCpneoQbAyPxLWe3ZioHO/287SaEgiiCSm/IoHRkZMw6UuCM6siQGzTdXVDCEUp1toZd9Ps4bhywgCrw7goPLIhOdoHuUR1hMKx4RypVrV2svjQlnh7Zyru6QMAf5733PbONN4cIOorG4++jcKIhpHjrrc6FOqFf7RehuN6Ae7IeAelcveSODOUCSOQDdl3AgAHutCFpd4qwYE8rtgiJ97eeSoQRUTVU7LSBwALLh+M0SX2vGN45oJSEvnyTpSzK31s7Uyu9kqf3lbpM1JvTx8AFOakIRiOHdtgmiaCYdW2reNEqaa85QSOa82YbqZDLhxhdTjUC1Eo+H3LtajWs/GVzLcwTK7p1vO02kEQvQEI6U0JjpCcgKviJHC3Vfri7Z1V9UEAQGGKHczuBJIoIt0jQxQEiCnY7uYUsiRCEoXYOX0RzbbtwHZ1utLXtqcvBc/pA2KVPiA2wTOi6tB0Exnc00fUJ94/8Cpkw8T0EZ+xOhTqA62mG0+2zEOTkYavZWxAsVR/wefo9QNg6lJbtY/o/FJvleBAZ0/vrGprdxrApC8hMtKUlKx6OI1bkRBRdYTCKit9SXa60hdv70y9c/qA08c21DSEEAzF9n6y0kfUe1FdxbZTBzA+bCB75Cyrw6E+0mKm4T9aPoOIqeDrmRvgFy9QwTNk6PUDIOVXAqKWnCDJtpj0JYEsiZClWFUEAKrqW+GSReRkui2OzJkyvArP6EsCt0tqb+9MY6UvqU4f2XB6emcq7ukryI4d21Dd2IpgWAVg3+NgiFLJh0ffQUgwMcs3icc0OEyjkYHftcwHAHwj8zXkioHzPl6rHQRB0mOJH9F5pN4qwaHcioRIW3tndWMrCvO8EAUmJomQmebifr4kcCkSom1HNrDSl1xnJ32pOr1TkWPHNtQ0hhAIxZK+DA5yIeq1d4+/i3xVx5jxN1gdCiVArZGF/2iZB7eg4ZuZryFT6PqAdTOYDaM1A7K/HBzoQufDlXGSuNpa4YBYpY/7+RInL8vNFrIkcCsiItG2QS6s3iRVvH359OHsqVnpA2ItntWNIQTbznNkpY+od45U7MBRsxVXuAdASrfn0DW6sAo9D78PXIssMYRvZL4GrxDp4pECtOrBENObIWacSmqMZC+puUpwIE9bK5ymG6htCqGISV/C3DR7OJZ/fpLVYThefE8fK33J12mlL0Vbmv25XtQ0tiLYVunjDRmii2eaJt745B9wGSaunHq71eFQgh3VfPhjy1z4pWbck7kBbnR+ELtePxCmJkMuOprcAMlWmPQlSbzSV9MYgmkCRXlpVofkWOkeBf4c/vkmmluR0BJSoRsmp3cm2blJX2pX+oJhDdVth7Sn87VCdNEaD2/Gx2IIl3tLkJ7ptzocSoID2gA8HZiDEqkeyzI3wAX13AcZMrTaEoi5NRBcXbeCUv+WmqsEB4rv6atuiC18ivLSLY6IqHfcioRTLbF2kzRW+pLq7PbOVD2nD4hV+gDgcEUzXLLYPs2YiHrG1FW8vecf0AUB10z8vNXhUBLtVkvw58BsDJHr8LXMN6Dg3EmdevVgAIDkP57s8MgmmPQlSby9s6o96WMliuzNpUjt+7TY3plc50zvTNFz+gDA33Zsw7GqFrZ2EvVC68612Ow2cEl6MQoziqwOh5LsY3UIng1egRFyDe7OfPOcxM+MpsFo9EP2n+DxDdSp1FwlOFC8vbOqoRVZXoWDL8j23K7TFRu2dybXuUc2pOb0TgDw5aRBABDVDA5xIbpIRrARHxxYj4As4ppRC60OhyyyPToczwVnYZRcibsy3oIEvcPntaqhEGQVUn6FRRFSKuNKLUncitie9HGICzmBWzl9z4iVvuSSzm7vTOE9fYosIi/Lg/rmMI9roH4vMysNnot4v6x+/0/YmOVCcboPV42eAuECRz5FonqHG3Pn4/Nl9jgess4H0RGQBAO3pm/CnRlv4+nAHOiI/V0bgRwYwSzIhceh15ZYHCmlGv4LnCQeRW7f0zdpZIHV4RD1mlthpc8qoiBAEoUO0ztTdU8fABTmpaG+Ocz2Tur3PG4ZS767qkfPGSbX4Eb/ZpwclIvobh9uePOfF3zO6sfKevx9Lsbqx8oS/j3oXJsjoyDBwOfTt+COjHfxTGA2DIgABGhVQ+AasQtiVr3VYVKKSc1bww7kcoloDWtoblVRlM9KH9lfh/ZOVvqSTpZEaLoBwzBhmoAspu7beXyYC9s7iXpGgIHPerfizexMmJoMvb7Y6pAoRbwfKcXK4GWY5DqOL6W/BxFt7f4NA2BGXZCLjlkcIaUartSSxK1IMNt+XZTLpI/sj5U+a8mSAE0z26t9qXpOHxA7tgEA0tneSdQj092HkOk5hf0ZBdAqSwCD02/ptLcjYyEKBm70bkcUEv4WnAWYIrTaEijFh1DZUgMZHBxIMal7a9hhzlwgs9JHThB/TcuSCEXmQiTZZEmEZhjQjdjtJCmlK32xRUcG2zuJui1NiGJJ2odYk1EAEwL0msFWh0Qp6M3wOKwLTcQM9yFc7d4LANBqBsM0BKz99E2Lo6NUkrqrBIeJt8KJggAfDw4nB4gnfazyWUOWRGia0V7pS+U9fQPyY+eSZnldFkdCZB/XpX0MWYxiV44Eo9EPM8q1A3VuXWgSPooORpl3O0rlCkB1Q28YgLeObEJI42HtFMOkL0niC+SCHE/KTtkj6on4Ids8mN0asiRAM8z2CZ6p/L5SlOfFv35uEi4b47c6FCJbKBRP4Sr3Pvw9bTBMWYdWNdTqkCiFmRDwbOAKVOnZuCPjHRSIzdCqhiCsRbCpcpvV4VGKSN1VgsPEkz4e10BOET+ygUNcrCHLsUqfboM9fQAwcUR++40CIuqaDB23Z7yLkKlgV54AI5gFI5BjdViU4qJQ8FRgLgDgqxlvwtXqRWnBCLxd/j4M07A4OkoFTPqSJN7eyaSPnCL+mmZ7pzVkMTa9UzNSv9JHRN13k/cDDJIb8UdxEpDWCq1qCIDUvqlDqaHByMTTgTnwS834l4z3sHDU1agLN2BX3V6rQ6MUkPRVwvbt23HzzTejrKwMd9xxB06ePJnsECwRr/QVMukjh2jf08dKnyVkOXZO3+k9fUz6iOzuUtcRXOk5gA2hcThZ0Aoz6oLeMMDqsMhGPtUG4OXWaZjoKseow58i152Dt8rfszosSgFJXyV8//vfx4MPPohVq1ZhyZIlePDBB5MdgiUG5qdj/LA8TBiWZ3UoRH2Cg1ysFav0mdD1+PROVgKI7MwnNuOW9E04rPrwv+ZoSDm10GpLAJM3dKhn3omMwebICLS8/z+4wluCA6cO4WSg0uqwyGJJfSeJRqP49re/jTFjxgAASktLUVnZP16EXo+M73xhMgo4uZMcwsVKn6VkOd7emfrTO4no/BRo+HLG29BMCX8OzoZYdBymIUDjMQ10UQS8GJwBd/FoTPn4fbhEGa8ff9vqoMhiSV2tuVwulJWVAQAMw8ATTzyBefPm9ehr5OdnJCK0lObzZVodQlLxeu0hVzeQ6VUwvCS3x9dg12u+WIm4Xm+agrCqIzMzdiMpPy89pf5cUykWolQX38f3ny3XokkW4S44Ab12EKC6rQ6NbEqHhMLP/gDRP34P01tUvGfswMKh18Lv9VkdGlkkYUnf2rVr8fDDD3f4veHDh+OZZ55BNBrFfffdB03TcM899/To69bXB2C0DS7oD3y+TNTWtlgdRtLweu3l4a/NgMcl9+ga7H7NPZWo6zV0A+Gwhrr6AAAg0BJOmT/XvrhmURT65U0+6n+mug7jCs+neC00HnvVYihDPgEAaJXDLY6M7E7OzEXa/Hsxe83D2OzNw7qjb+D2S75gdVhkkYQlfQsXLsTChQvP+f1gMIivf/3ryMnJwZNPPglFURIVAhElmNfDn1+ryFJbe6cNzukjos75xSZ8IX0zDql+rAlNhuAKQfLFqnw8jJ36guQfjoJLl2L6of/FRuFDXDf0Wvi9BVaHRRawZJDLkCFD8Jvf/AYulyvZ356IyBFkKTa9U+f0TiJbUqDhzoy3oZoS/hyYDQMi5AGHAbDKR31LmbAAcyUfRMPAukPrrA6HLJLUVcKePXuwYcMGfPjhh7jppptQVlaGu+++O5khEBE5QqzSZ0I3OL2TyI4+692KgfIp/CV4JZpM7+kqXx2rfNS3BFGEb87dmN4SwQc1O1HTWmd1SGSBpA5yueSSS7B///5kfksiIkc63d4Zq/RJnN5JZBsz3Qcw03MQ60MTsE8tBgDIA44AALQKVvmo70k5A/GZoddgS/37WLvredwx/VtWh0RJxn4gIiIbirV3mtzTR2Qzo+UKfM67BXuiA7E2NCn2m0oYkq8cel0xq3yUMAWTbsAM1YVtgWOoaThidTiUZFwlEBHZUHulz+CePiK7iNadwJ0Zb6Naz8Yzbfv4AEAZ2LaXj1U+SiBBFLFg6h0QTWDth3+GafafafjEpI+IyJZkSYRumNA0tncS2YERbkHVC7+ADgl/CFyDCNqG2XWo8nmtDZIcL88/GjO9g7BNCKJ6/xtWh0NJxKSPiMiG5LYkL6LqsY9Fvp0TpSpTVxFe/1vogUY81TIXjcbpMyiVAazyUXItuPQOiBCw7sArMFqbrA6HkoSrBCIiG4q3c4ajsaSPlb7Ut3r1aixatAjz58/Hs88+2+XjfvCDH2DlypVJjIwSyTRNhN/+L+hVB+Bb8i0c032nP6mEIflPsMpHSZWbloNZ/snYni6j8r3/YptnP8Gkj4jIhuJJX6Qt6ZOZ9KW06upqrFixAs899xxefvllvPDCCzh48OA5j1m2bBleffVVi6KkRIjuWA3t4Ca4pi1FxiVXdPicMuAIAJNVPkq6BaMXQxBEvB48DO3QFqvDoSRg0kdEZEPxJC8c1SEAEAUmfals48aNmDFjBnJycuD1erFgwQKsW9fxkOTVq1fj2muvxcKFCy2KkvqaemgrottWQh41C65Ll3T8pBKG5C+HXj+QVT5Kuhx3Nq4YOAPbstJQsfmvbPPsB5j0ERHZUHt7p6pDkkQITPpSWk1NDXy+0219fr8f1dXVHR7z1a9+FZ/73OeSHRoliF5zCOG3noJUNBqe2Xee8zOqDDgCCCa0ihEWRUj93fyhcyGIEt7KEBHZ/LzV4VCCJfVwdiIi6htntneytTP1GYbRYdFvmmZCEvX8/IwLPyiF+HyZVofQa51dg3qqBhWvPQ45Mw/Ft/4Ikjer4wPiVb66gTAjrPJR4pzvZ8yHTFxbcwU2HHwXVx/dgnHBBUgbOqHPv49dOOEazodJHxGRDbVP74xqkEQmfamuqKgI27Zta/+4trYWfr+/z79PfX0AhmGPoQw+XyZqa1usDqNXOrsGM9qK1lUPwlBVeBf/EA1BAQi2tD8eAJSSA4jt5WOVjxLrQj9js/1X4s3Dm7C2KB8Fr/wnvDf/XwiS0qPv4dSf5VQlisJF3eBjeycRkQ2dOb2TB7OnvlmzZmHTpk1oaGhAKBTC+vXrMXv2bKvDoj5mGhpCr/0OxqlqpH3mW5ByBp7zGDGjEXJBBbSqYazykeVyPTlYMOQa7PIIOBCtR/TjtVaHRAnClQIRkQ2duaeP7Z2pr7CwEMuXL8ftt9+OG2+8Eddffz0mTpyIu+++G7t27bI6POoDpmki8t5foJ/8BJ7ZX4ZcfMk5jzEMA8qQPTAiHk7spJQxb/BsFHjy8M+BfoR2rIbRXGN1SJQAbO8kIrKhM6d3elySxdFQdyxZsgRLlnSc4PjUU0+d87hf/vKXyQqJ+pC6cy3UfW/DNfl6KKVXdfqY1w+/BzG9BdGDkwCDSzBKDYqk4ObRN+A/dz6DjdlpuPr9vyLtuuUcEOYwrPQREdlQx0EufCsnspJ6ZBsiW16CPPwyuC5b2uljAmoQz+/6J/TmPOgNRUmOkOj8xuePxSX5pXg9Px2nKnZDO7Ltwk8iW+FtJiIiG2pP+lQdMge5EPVKZlYaPO6LWxJlqtWofPMPcBePwoCbl0NU3J0+7uVtq9GqhqAemwyAP7OUeFFV79FEynum34bvrvu/WD+oCJ/f8jcUTZ4J0Z3Wre9DqY9JHxGRDZ25j0/inj6iXvG4ZSz57qoePy9XDOA7WWugmi78v92TELhvXaePE7xNcI/bhMWj5+LvWzpPCon6mkuRevy6lgeV4IOBRzAl2ozXH3wIL7dedsHnrH6s7GJDpCRiTxARkQ3J8um3b4ntnURJ5xGi+FrGG5Ch4/ct1yBgdlURMaEM2QtoLnxu/PVJjZGop7SKETCjbjxf4MOV7n0olhqsDon6CFcKREQ2JIviGb9mpY8omUQY+HL6OyiUmvB04GpUGzldPlbKr4CUeQpq+Wiku3hEA6U4Q4Z6fAya0nRszMrA59I3Q4A9zv6k82PSR0RkQ2dW+jjIhSiZTNzs3Yqxrgq82DoDB7QBXT9UUqGU7IcRyIZeV5y8EIl6QW8ogt6ci/X56fC76jHD/anVIVEf4EqBiMiGztzTx6SPKHnmevbgCs8BvB4ah82RUed9rDzwEKBEET12CTi8hexDgHrsEmiSiZdyfViS9iEyhZDVQVEvcaVARGRDZyZ6HORClBwTleO4IW07dkSH4JXQlPM+VvAEIBceg147CGYwO0kREvUNM5QJvboE+3KAgG11KQAAIABJREFUOg/w+fTNANs8bY1JHxGRDXWY3sk9fUQJN1iqw5cy3sVxvQDPBq6Aed7KXdvwFkOCemJ00mIk6kvqyVEwNRf+ku/HeFc5prqOWB0S9QKTPiIiG5JEEULbmpPtnUSJlSsG8NXMN9FipOGplrlQL3DilVR4HFJ2fSzh01xJipKoj+kK1PLRCKRHsSqrAJ/1bmWbp41xpUBEZFPxZE9meydRwsSPZlCgXeBohhghrRlKyT7op3zQa0qSFCVRYuh1xdAbCrGlQEIN2zxtjUkfEZFNxZM+ntNHlBgiDHw54+1uHc0Qe4IG18iPAc2F6OEJ4PAWsj8B0SPjYahuPFOYj9HuE5jiOmp1UHQRuFIgIrKpeIXvzDP7iKivtB3NoFTixeAFjmZoowzeB8ETRPTwRLZ1knPoCtRDkxB26fhrQQE+693CNk8b4kqBiMim2N5JlDjXeD7BFZ4DeC00Hpuj5z+aAQCkvErI/hPQKofDaM5PQoREyWMEcqGdHImD2QL2ZEls87QhJn1ERDYVT/Z4ZANR35rpPoAy74fYHhmK/w1desHHC65WKEM/gRHIhnZyZBIiJEo+rWIE9OZcvOzLwoD0ClzKNk9bYdJHRGRT7ZU+tncS9ZnJrqP4vHcz9kSL8WzwQkczABCM2D4+ANGDkwCTP4/kVAKihyZBN2X8uTAPN6Zzmqed8J2JiMimTg9yYaWPqC+MUU7iS+nv4Yjmx38F5kCHdMHnyMUHIWY0QT06DmbUm4QoiSykehA9PB51HgHvFLjwufQtME22edoBkz4iIps6vaePb+VEvTVMrsFXMt5ClZ6NpwLXXPAsPgAQM+shDzgMrWYQ9IYLD3ohcgLjVCG06sHYmJsGd04Vgnvetzok6gauFIiIbKp9eieTPqJeiVQfxdcyNqDRSMeTLfMQMrsxeVOOwjViJ8xwOtTjYxIfJFEKUY+XwmjNwPP+bBx69Q/QG05aHRJdAFcKREQ21d7eKbK9k+hiGU1VqPrbvyFiKniyZd4FD18HENvHN+JjQI4iemgSYFy4KkjkKKaE6MHJCAsS/uZLQ8u6/wejtcnqqOg8mPQREdkU9/QR9Y4RaEDr//4apmniP1o+g0YjoxvPMqEM2wUpux7qsUtgtmYlPE6iVGSGMxA9Oh6HXSKey9QRXP8bmFrU6rCoC0z6iIhsiu2dRBfPaG1CaM2jMCNBDLjl/0ONkd2NZ5lQhuyFXFAJtXwU9NqShMdJlMr0+oG4ffLN+CTdhf8x6xB66w8wTcPqsKgTXCkQEdkUB7kQXRzjVCVaVz0Io6UOadcth3vA8G49Tx54CHLhcaiVQ6FVdu85RE53fem1uG7INdiWnYZXmvYi+sFKq0OiTrAJnYjIpk6f08f2TqLu0ir3I7T+cQiiBO+S+yD5u5e8SYXHoAw6CK22GFp5KXCh8/uI+pHrhy9AQG3F29gM79E3sCC7EErpVVaHRWdg0kdEZFPx9k6JlT6iblEPbUH4zacgZhYgbeF3IGb5u/U8Kb8CriF7oTf6oR4ZByZ8RB0JgoAvlN6IVjWItdgF746/YXZmAeSBY60OjdpwpUBEZFOyzEEuRN1hmiYiH61BeMOTkPzD4S37SbcTPjG7FsqwXdCb8xA9OAlcOhF1ThRE3DHuVozNGYGVvgx88O5/QD9VYXVY1IbvXERENiWLbO8kuhDT0BF5/y+Ibn0R8vDLkbboexA83ZnSCYgZjXCN2gEzlInogSmAKSU4WiJ7k0UZd0+6E0MzBuJvBR7sen0FjFCz1WERmPQREdkWp3cSnZ+pRhBa/zjUPW/ANWkRPNcugyB34+B1AIK3Ca7R22FGPIjsn8az+Ii6yS258PUpX4Pfk48/5wD71jwEvZGHt1uNKwUiIpvi9E6irumNJ9G6+hfQy3fCfeXtcE//PAShez8rYm413GO3wtRlRPdfBmjdSxSJKCZd8eJb076OTHcWfp9jYNOrD0M9vNXqsPo1rhSIiGzq9CAXtncSxZm6isj2l9H695/FjmSY/224Lrmmu8+GPPAQ3KN2wAxlILJnBsxoWkLjJXKqHHc2vj99OQZnleBvfi/++eGf0brpbzAN3erQ+iX2KhAR2VR8kAsrfUQxetWnCL/7NIzGCsgjZsA96zaIaVnde7KoQxm2C3J+FbS6AVCPjOcePqJeynRl4NtTv4Hn963EG9iG6tpNuHXNMWRf+43u/2xSn+BKgYjIpuKDXCQOcqF+zoyGEH7vL2j95y9gRsNIu2450q5d1u1FZX1rI9xjt0DKq4JaPhrq4YlM+Ij6iCzK+OLYz+HmUTdgT4YHT0g1OLHq59BrDlsdWr/CSh8RkU15XLFFqVvh4pT6L+3YDoTf+2+YwVNQxs+De9pSCK7ut2QeaTqOP278bwieIKKfToFxqntHORBR9wmCgLklV6LQ68N/7foLnlAi+Jf1v8KYqbdAGTMHgsCbl4nGpI+IyKYuH1uInEw3stI5ZIKcKTMrDR5350uV8MkDOLVxJUIHPoDiGwzf534AT/HoHn39d45uwe93/BV5aTmI7JkAM5TZF2ET9StRVYfP172fnTm+aRg1cBAeeed3+KMg4MaPnsdVR7cg56rPIW3oxPMmf+GIhpbmUF+F3e8w6SMisim3S8KE4flWh0GUMB63jCXfXdX+sQAT45RyXOPZgxFKDVoNBW+EJ+ON/eOg798LYG/3vrASgVKyH3JBBfTmPDx0ww/xxTc3JOYiiBzOpUgdfk67RZoE18iP8PdC4JOWKtz0woNoiOTh1dAk7FUHAjg3+Vv9WBla+ibkfolJHxEREaU0BRqmuQ9jrmcPCqVm1OvpWBm8DJsjIxGB0oOvZELyH4cy6FNA1KGeHAGtYgSy3N07rJ2I+oiuILp/KuSBh7F34GEc8Powpz6Mu5s34KSWj1dDE7FbHYTOkj+6OEz6iIiIKCVpgVNY4PkYV3n2I1MMo1zLwzOBq/BxdAiMHs6iE9Kb4Br6CcT0ZuhN+VCPjYUZZrJHZB0RWsVI6PUDoQzZgzf9ddiUOQg31TTjbvlNnNBy8VpoAnapJdDBveu9xaSPiIiIUoYZDUE7+iHUg5vQcnIPFnkNfBItxhvhcTioFaLHd/4lFcqgA5D85YDqRvTgJOgNRT3/OkSUEGbEi+iBqRBzq2EM3oe/DfFgXb0fX2iowZ2Z76DVULBLHYzWg4NgZgyHIDF9uRj8UyMiIiJLmboKrXwXtIOboR3bAegqhMwC5My8Ed9fo6PGyL6Ir2pAKqiEUrIfkKPQq4dAPTEKMLj0IUo9AozGIkSaCiAXH0JD4VE8mZWJgsoRuLKlCZOU46h64ReAywt56FQoIy6HVDwWgsif5+7inxQRERElnamr0E7shnb4A6hHtgGRIARPJpTS2VBGzoBYOBJ5/izUvNLTAREqZN8JSIXHILrDMALZiO6fBrOVB0ETpTxDhlZeCr0u1vJZP/gkXo668ffqy/Cfi2cgvGsLtCPboB14F3CnQx4yBfLgiZAHjYPg8lodfUpj0kdERERJYUZDsYre0Q9x9MROmJFWQHZDHjoFysiZkAZdctF37gVPAHLhcUgFJyFIOvSmPESOXQLjlA9s5SSyFzOUiei+yyFm10EuOgq55CC+88kxXDZgCq6e+hP4G2ugHtoK7ej2WAIoSJCKRkIqmQi5ZCLEvEE8++8sSU/6tm3bhl/84hdQVRXFxcV45JFHkJ19MW0bRERElOqM1lPQjn0E7eiH0E/uAQwNgicTGWNmQisaD6l4HAT5Ys+aNCFm1UMuOgYppxamIUCvHwitagjMECt7RPYmwGjyIdrkg5DWgmvLBLxzdDPer9iCsXmjMXfSHIyZcxfM2iPQj++EVr4T0a0vIbr1JQjpuZBLJkAaNAFy8SUQ3OlWX4zlkp70/ehHP8KTTz6JkSNH4tFHH8Wf/vQnfOc730l2GERERJQApqFBrz4EvXwXtPJdMOqPAQCETB+U8fMgD50CyT8SvsJs1NZezKlbBsSMUxBzayDl1kD0tMKMuqCeGAmtpgTQ3H17QURkOTOUiXsuK8P8gdfivYoteOfE+/iPj/8L+Z48TPKNw4RRl2LEtJsghJrb3nt2Qj30AdR97wCCANE3DPKg2E0mqXBEv9wLmPQrXrNmDRRFgaqqqK6uRmlpabJDICIioj5kBOqhle+KLbZO7gHUECCIkIpGwXXZZyEPuRRibvHFt1uJGsTsOki5NZCyayEoKkxDgNGcj2jFCOj1AwCzZ0c4EJH9ZLjScd3QazBv8Gx8WLMTH1TvwDsnNuKN8nfhldMwLn8sJvouwdiRX0WGKEOvOQz9xCfQTuxGdMdq4MN/AooH0oAxkAeNgzRwDMTcYqsvKymSnvQpioL9+/fjzjvvhCzLPa7y5ef3vzN1fL5Mq0NIKl6v8/W3a+5v1wv0z2vuL0zThNlSC73qQOy/ygMwmqoAAEJ6XmyqXklbS9VFDlYIaxGUt5zApvpauEZvg5hVD0E0YWoK9FM+6I1+GE0FnMRJ1E/JoozLi6bg8qIpCGsR7Gs4gJ11e7C7fi8+qP4QkiBhdO4IlOaOxJARE1AyeSG8ug6tYh/0E7uhnfwEkeMfxb6YOx3G4LHQ80ZAGjAaYsEQR1YCE3ZFa9euxcMPP9zh94YPH45nnnkGpaWl2LhxI55//nksX74czz//fLe/bn19AIZh9nW4Kcvny7zI9hd74vU6X3+75v52vUDfXLMoCv3yJl8qMg0NRv2J00le1acwQ02xT7q8kIpGwT12DqSSiRBzBva4mqcaGioClTjWXI6jzeU41nIC1cEamIj9Wy94vNBrBkNvLITRkgP08FB2InI2j+zGZP8ETPZPgGEaONx0DDvrPsGuuj14+dAaAIAAAYVeH4ZklWDwsJEYMnEuBpoKxJpD0CsPQK39FOqn22JfUHZBKhwJqXAUxIIhkPJLIGQU2H4wTMKSvoULF2LhwoUdfi8SieD111/HvHnzAAA33HADHnnkkUSFQERElDJWr16NJ598Epqm4Y477sAXv/jFDp/fu3cv7r//fgSDQUybNg0PPPAAZDl5d5tNQ4fZXAO98SSMxpMwGtr+31QFGDoAQMjIh1R8CaSiUZCKRkPMHQhBuHASFtVV1IXqUR9uQG2oHnWhejTvbcLJpmrUhxqhm7Gvn6GkY0hWCab4JsT+P2wM/uX+NxN63UTkHKIgYmTOMIzMGYalI69HSzSA4y0ncKy5HMeaT2BPw35sqdre/tgCTx4KsvNRMuxKeFUZeaEQchvrkFNzFPKH/wTabj7BlQYprwRifgnE/MGxX+cVQ5Dts4c4qbVLWZbxwAMPoKioCOPHj8fatWsxZcqUZIZARESUdNXV1VixYgVWrlwJl8uFW265BdOnT8fIkSPbH/P9738fDz74ICZPnowf//jHePHFF3Hbbbf1yfc3TROItsIInoLZ2ggz2Agj2Aiz9VTs14E6GKcqAV1rf46Q6YOYOxCuwZNii5yiURAz8mGaJiJ6FK16GOHWOoT1MIJqK1qigdP/qad/3RxtQXO0Y+XXI3kwINOH4vQBmOybgMGZgzAkaxBy3Tkd7qZne9gmTEQXL9OVgXH5YzAufwyA2HvhqUgTjrWcQHnzCVSH6lAfqsd7x7YiqIZOPzEXyPQPQ5bkRoYBZKgavJFWpFduRcbx95GhG0jXDXgULzzeXKSl58OdXgA5swBCZj7EjAII3mwILm8vphP3raQmfZIkYcWKFfjpT38KXddRWFiIhx56KJkhEBERJd3GjRsxY8YM5OTkAAAWLFiAdevW4Vvf+hYA4OTJkwiHw5g8eTIAYOnSpXj88cd7nPR9uOlPaG2uga5HYWpRGJoKw1BhaFHopg4dgCEI0AVAFwQYsgJD8cDI9EDzjYbm8kCT3dBkBRoMRHUVmlGNSH05wtUbENEjCGuR9tbLziiigixXBjJcGcj1ZGNwZjHyPHnwpeWhwJuPgrR8pMte+P1Z/a71mYisJQgCcj05yPXkYLJvfPvv+3yZOFpRjbpQfXs3Qn2osf0GVp0YQItgIupKA5B21lcNATgBIVQOV9CEp8KE2zDhMk3IpgkFAhRIkEUJiihDERUokguSKEMSJUiC1PZrGZLU9n9RgSiKEAURghD7f+w/Cd60LFydv6TH1570XYrTpk3DypUrL/r5omjvftqL0d+umdfrfP3tmvvb9QK9v2an/ZnV1NTA5/O1f+z3+7Fz584uP+/z+VBdXd3j7/OOJ4oGEwBcbf+dX3whIQkSZFFuW5SIkETAI7qR4fK2LVBkuCU33JLr9P9lNzyiCy7ZBa/sRYaSDq/ihVvq/l3t7vw9+3PPXmAlBr8Pvw+/T+p/n0T+25DpTkemOx3DcgZ3+ZiooSIYDSKgtiKktSKiRxHRI4joUYS1CCKRIMLRFoSjQah6FKqhQTc0aIaOCHS0mgZUGNAA6IIBEwYMqKe/gdH233nkaTm4Gj1P+gTTNPvPVBQiIiILPPnkk4hEIvjXf/1XAMCLL76I3bt349/+7d8AANu3b8djjz2G5557DgBw9OhRLFu2DOvWrbMsZiIicg6OwCIiIkqwoqIi1NbWtn9cW1sLv9/f5efr6uo6fJ6IiKg3mPQREREl2KxZs7Bp0yY0NDQgFAph/fr1mD17dvvni4uL4Xa7sX17bKrcqlWrOnyeiIioN9jeSURElASrV6/G73//e6iqiptvvhl333037r77btx7772YMGEC9u3bh5/85CcIBAIYN24cHn74YbhcqTH1jYiI7I1JHxERERERkYOxvZOIiIiIiMjBmPQRERERERE5GJM+IiIiIiIiB2PSR0RERERE5GC2SfpWr16NRYsWYf78+Xj22WetDidhAoEArr/+epw4cQIAsHHjRixZsgTz58/HihUrLI6ubz3xxBNYvHgxFi9ejF/96lcAnH29APDv//7vWLRoERYvXoynn34agPOvGQAeeeQR3HfffQCAvXv3YunSpViwYAHuv/9+aJpmcXR960tf+hIWL16MsrIylJWV4eOPP3b0+9cbb7yBpUuXYuHChXjwwQcB9I/XNPWNbdu2YenSpViyZAmWLVuGpqYmq0Pqke3bt+Pmm29GWVkZ7rjjDpw8edLqkC7ab37zG/z2t7+1Ooxuc8r76tnrPjvpbB1nN52tyxzLtIGqqipz7ty5ZmNjoxkMBs0lS5aYn376qdVh9bmPPvrIvP76681x48aZ5eXlZigUMufMmWMeP37cVFXVvOuuu8y33nrL6jD7xPvvv29+4QtfMCORiBmNRs3bb7/dXL16tWOv1zRNc8uWLeYtt9xiqqpqhkIhc+7cuebevXsdfc2maZobN240p0+fbv7whz80TdM0Fy9ebO7YscM0TdP80Y9+ZD777LNWhtenDMMwr7zySlNV1fbfc/L71/Hjx80rr7zSrKysNKPRqHnrrbeab731luNf09R35s2b1/7z8Otf/9p87LHHLI6oZ+Lv46Zpmi+99JK5bNkyiyPquebmZvNHP/qROXHiRPPxxx+3Opxuccr76tnrPjvpbB23fv16q8Pqkc7WZYcOHbI6rISxRaVv48aNmDFjBnJycuD1erFgwQKsW7fO6rD63Isvvoif/exn8Pv9AICdO3diyJAhKCkpgSzLWLJkiWOu2+fz4b777oPL5YKiKBgxYgSOHj3q2OsFgMsvvxz//d//DVmWUV9fD13X0dzc7OhrPnXqFFasWIFly5YBAE6ePIlwOIzJkycDAJYuXeqo6z18+DAA4K677sINN9yAv/71r45+/3rttdewaNEiFBUVQVEUrFixAmlpaY5+TVPfWrNmDUaOHAlVVVFdXY2srCyrQ+q2aDSKb3/72xgzZgwAoLS0FJWVlRZH1XMbNmzA0KFDceedd1odSrc55X317HWfnXS2jquoqLA6rB7pbF3m9XqtDithbJH01dTUwOfztX/s9/tRXV1tYUSJ8dBDD2HatGntHzv5ukeNGtW+8D969CjWrl0LQRAce71xiqLg8ccfx+LFizFz5kxH/x0DwE9/+lMsX768fSF39vX6fD5HXW9zczNmzpyJ3/3ud3jmmWfw/PPPo6KiwrF/x8eOHYOu61i2bBnKysrw3HPPOf41TX1LURTs378fc+bMwZYtW7B48WKrQ+o2l8uFsrIyAIBhGHjiiScwb948i6PquRtvvBFf+9rXIEmS1aF0m1PeZ85e99lJZ+u4OXPmWBxVz529LissLLQ6pISxRdJnGAYEQWj/2DTNDh87VX+47k8//RR33XUXfvCDH6CkpMTx1wsA9957LzZt2oTKykocPXrUsdf80ksvYcCAAZg5c2b77zn9NX3ppZfiV7/6FTIzM5GXl4ebb74Zjz/+uGOvWdd1bNq0Cb/4xS/wwgsvYOfOnSgvL3fs9dLFW7t2LWbPnt3hvy9/+csAYhWyjRs34hvf+AaWL19ubaBdOF/80WgU3/ve96BpGu655x5rAz2P812D3Tj93xI7OXMdN3ToUKvDuShnrstefPFFq8NJGNnqALqjqKgI27Zta/+4trbWlqXwnioqKkJtbW37x0677u3bt+Pee+/Fj3/8YyxevBhbt2519PUeOnQI0WgUY8eORVpaGubPn49169Z1uLvqpGtes2YNamtrUVZWhqamJrS2tkIQhA5/x3V1dY65XiA2lEJV1fZE1zRNFBcXO/Z1XVBQgJkzZyIvLw8AMG/ePEe/puniLVy4EAsXLuzwe5FIBK+//np7deyGG27AI488YkV4F9RZ/AAQDAbx9a9/HTk5OXjyySehKIoF0XVPV9dgR/11XZhqzl7H2U1n67L9+/dbHVbC2KLSN2vWLGzatAkNDQ0IhUJYv349Zs+ebXVYCTdp0iQcOXKkvYXqlVdeccx1V1ZW4pvf/CYeffTR9jcKJ18vAJw4cQI/+clPEI1GEY1GsWHDBtxyyy2Oveann34ar7zyClatWoV7770X11xzDR5++GG43W5s374dALBq1SrHXC8AtLS04Fe/+hUikQgCgQD+8Y9/4Ne//rVj37/mzp2L9957D83NzdB1He+++y6uu+46x76mqW/JsowHHngAu3fvBhCrRE2ZMsXiqHrm+9//PoYMGYLf/OY3cLlcVofTb/TXdWEq6WwdZzedrcumTp1qdVgJY4tKX2FhIZYvX47bb78dqqri5ptvxsSJE60OK+Hcbjd++ctf4v/8n/+DSCSCOXPm4LrrrrM6rD7xpz/9CZFIBL/85S/bf++WW25x7PUCwJw5c7Bz507ceOONkCQJ8+fPx+LFi5GXl+fYa+7Mo48+ip/85CcIBAIYN24cbr/9dqtD6jNz587Fxx9/jBtvvBGGYeC2227D1KlTHfv+NWnSJHz1q1/FbbfdBlVVccUVV+DWW2/F8OHD+9Vrmi6OJElYsWIFfvrTn0LXdRQWFuKhhx6yOqxu27NnDzZs2ICRI0fipptuAhDbW/bUU09ZHJnz9dd1YSrpah136623WhhVz3S1LnMqwTRN0+ogiIiIiIiIKDFs0d5JREREREREF4dJHxERERERkYMx6SMiIiIiInIwJn1EREREREQOxqSPiIiIiIjIwZj0ERERERERORiTPiIiIiIiIgdj0kdERERERORgTPqIiIiIiIgcjEkfERERERGRgzHpIyIiIiIicjAmfURERERERA7GpI+IiIiIiMjBmPQRERERERE5GJM+IiIiIiIiB2PSR0RERERE5GBM+oiIiIiIiByMSR8REREREZGDMekjIiIiIiJyMCZ9REREREREDsakj4iIiIiIyMGY9BERERERETkYkz4iIiIiIiIHY9JHRERERETkYEz6iIiIiIiIHIxJHxERERERkYMx6SMiIiIiInIwJn1EREREREQOxqSPiIiIiIjIwZj0ERERERERORiTPiIiIiIiIgdj0kdERERERORgTPqIiIiIiIgcjEkfERERERGRgzHpIyIiIiIicjAmfURERERERA7GpI+IiIiIiMjBmPQRERERERE5GJM+IiIiIiIiB2PSR0RERERE5GBM+oiIiIiIiByMSR8REREREZGDMekjuoATJ06gtLQUL730Uoff/9Of/oT77rsv6fGsXLkS99xzT6efC4VCeOyxx7Bo0SIsWbIES5YswYoVKxAKhc77NdevX49bbrml/Xnf/OY3sW/fvkSET0REDqLrOp5++mksXboUZWVlWLRoEX79618jGo0m5Ptt2bIF119/fUK+NpGTMekj6gZRFPHII4/g8OHDVofSJU3TcNdddyEUCmHlypVYvXo1XnzxRQSDQdx1113QNK3T5z333HP47W9/i4ceeghr1qzB6tWr8fnPfx5f+cpX8MknnyT5KoiIyE5+/vOfY8eOHfjzn/+MVatW4X/+539w5MgR3H///VaHRkRnkK0OgMgOPB4P7rzzTnzve9/D888/D5fL1eHzLS0teOCBB7Bv3z4IgoCrrroK3/nOdyDLMsaPH49rr70W+/btw6OPPorbbrsNd955JzZu3IjW1lZ861vfwrp163DgwAH4/X78/+zdd3iT9d4G8Duze6aTAgJFxilggSpL2ciQglZALEuEgjhQFBShR0Dh+MoQz1FZRRQRxFoKiMoQEZChQEFGBZEioNCR7qYjzXjeP7CxoWnThjRJ0/tzXec6zZNnfPO0ktz5rTVr1sDd3R1JSUn44osvoNFoUFBQgLi4OMTGxlZb43fffYeSkhLMmzcPYvHt73Pc3Nwwf/58PProo9i3bx+GDRtmdEx5eTn++9//YsOGDQgPDzds79OnD+Li4vDee+8hISHBineSiIicxV9//YVdu3bhyJEj8PT0BAC4u7tj0aJFOH36dJ3eG5988kmjx+7u7liyZAny8/Oh0+kwYcIEjBo1yuj6NZ3/0KFDWL58OcRiMdq3b49jx45hy5YtOHHiBJKSklBaWgpPT0+sXbsWCxePdGOoAAAgAElEQVQuxPXr15Gfnw8PDw8sX74crVq1woQJExAREYFffvkFubm5GDNmDLKzs3HixAmUlpbivffeQ9u2be1x64nqjC19RLU0Y8YMuLu7Y+XKlVWeW7x4MXx9fbFr1y5s27YNv/32GzZs2AAA0Gg06NevH/bu3YuOHTuivLwcAQEBSEpKwqOPPor4+HjMnz8f3377LVQqFb7//nsUFxfjyy+/xLp167Bjxw6sXLkSy5Ytq7G+lJQUREVFGQJfBZFIhJ49e+L06dNVjrly5QrKy8sRERFR5bnqjiEiIgKA1NRUtG7d2hD4KgQGBmLw4MF1em+s/Lh9+/aYOXMmXnnlFSQnJ+Ozzz7Dhg0b8Msvvxhdp7rz5+Xl4dVXX8WyZcuwc+dOdOvWDZmZmYbjrly5gk2bNmHTpk04fPgwvL298cUXX2Dv3r3o0KEDNm/ebNj35s2b2Lp1K5YtW4Zly5bhgQceQHJyMh566CF89tln9Xh3iayLoY+olsRiMZYtW4bk5GQcPXrU6LnDhw9j/PjxEIlEkMvlGDt2LA4fPmx4Pioqymj/wYMHAwCaN2+ONm3aIDg4GGKxGE2bNkVBQQE8PDywZs0aHDp0CO+99x7WrFmDkpKSu6pfEAST20UiUbXH6PX6u7omERE5L7FYXOP7RF3fGyseX7t2DTdu3MC8efMwcuRIjB8/HmVlZfj1119rdf5Tp04hPDwc7dq1AwA89thjRsG0bdu2hsdDhgzBY489hk2bNmHx4sU4ceKE0fvtoEGDAADNmjUDADz00EMAbr9/FxQU1O2GEdkRQx9RHYSGhmLRokV47bXXkJeXZ9iu1+uNwpNerzcaQ+fu7m50HplMZvLnChkZGXj00Udx8+ZNdO3aFS+99JLZ2rp06YKTJ08a3oBVKhWKi4sB3B74ft999+H777/HyJEjMXLkSMTFxaF169aQSqW4cOGC4TwV34b+9NNPiIyMNHtdIiJqnDp16oSrV69CpVIZbc/MzMS0adPq/N5Y8Vin08HLyws7d+40/C8xMRGPP/640f7VnV8ikVT5orNyL5jK192yZQvmz58PV1dXREdHY/jw4UbH3jmcw9R7NlFDwNBHVEdDhgxB7969sXHjRsO2Bx98EJ999hkEQUB5eTkSExPRs2dPi69x4cIF+Pv749lnn8WDDz6IH374AcDtN8LqPPzww/D09MR//vMflJWV4eLFi4iJicEzzzwDiUSCYcOGYcCAAYY30ISEBMjlcrz88st4/fXXkZaWBp1Oh9mzZyMuLg7r1q2rVdgkIqLGKTg4GNHR0Zg3b54h+KlUKixcuBC+vr4Wvze2bNkSrq6u2LlzJwAgPT0dw4cPN/qCEqj+vbdLly64du2aYRbqvXv3orCw0GTPliNHjuCxxx7D6NGj0bJlSxw4cKDG91qihooTuRBZID4+HikpKUaPFy9ejOjoaGg0Gjz00EN45plnLD5/r169kJSUhCFDhkAkEuGBBx6Av78/rl+/Xu0xUqkUH330EVatWoXHHnsMEokEwO1vNJVKJX788Uf069evynFjx46FQqFAfHw8CgsLodFo0KxZM4SGhuLAgQNo164dXFxcLH4tRETkvBYsWIBVq1Zh7NixkEgkKC8vx8CBA/HCCy+guLjYovdGuVyOVatWYcmSJVi/fj20Wi1efPFFdO3aFT///LNhv+ree+VyOd5991289tprEIvF6NChA6RSKdzc3Kpc6+mnn8Ybb7yBpKQkAEBkZCQuX75svRtE5CBEQnUDfYjIaSiVSly/fr3K+ImaaLVaHDx4EAMGDKhx3B8REZEjUalUWLVqFV544QW4ubkhNTUV06dPx48//sj3M2q02NJH1AgEBgYiMDCwTsdIpVIMHDiwnioiIiKqH56enpDJZBg1ahSkUimkUinee+89Bj5q1NjSR0REZGUqlQpjx47FmjVr0LRpU6PnLl68iPnz56O4uBhRUVFYtGgRpFIpbt26hTlz5iAnJwctW7bE8uXL4eHhYadXQEREzoQTuRAREVnR2bNn8eSTT+LatWsmn58zZw7eeOMN7N27F4IgIDExEQCwaNEixMbGYs+ePejQoQNWrVplw6qJiMiZMfQRERFZUWJiIhYsWICgoKAqz928eRNlZWWG5VBiYmKwZ88eaDQanDx50rCGZ8V2IiIia+CYPiIiIitasmRJtc9lZWUZja8NDAxEZmYm8vLy4OnpCalUarSdiIjIGtjSR0REZCN3LiYtCAJEIpHh/yvjpBNERGQtDa6lLy+vGHq99eaeUSg8kZOjstr56ktDqRNoOLWyTutrKLWyTuuzdq1isQh+fs43iUlISAiUSqXhcXZ2NoKCguDv74+ioiLodDpIJBIolUqT3UPNseQ98tfredjy3WWUa/5ZkFoukyB2UBv86x6/OtfgbBrSf4e2wntiGu9LVbwnVd3tPbH0/bHBhT69XrBq6Ks4Z0PQUOoEGk6trNP6GkqtrNP6GlKt9hIWFgYXFxekpKSga9eu2LlzJ3r37g2ZTIaoqCh8++23iI6Oxo4dO9C7d+86n9+S98g2YT7wcpPhYkYeIJLCRS5FqybeaBPmw9/p33gfquI9MY33pSrek6rscU/YvZOIiKiexcXF4fz58wCA5cuX4+2338aQIUNQUlKCiRMnAgAWLFiAxMREDBs2DKdOncJLL71kk9rEYhFeeSISyDgIScFZTB8ZgVeeiIRYzO6lRETOosG19BERETUEBw4cMPyckJBg+Lldu3ZISkqqsn9YWBg2bdpkk9ruJBaLICr+C1JNBiJbB9ilBiIiqj9s6SMiIiIiInJiDH1EREREREROjKGPiIiIiIjIiTH0EREREREROTGGPiIiIiIiIifG0EdEREREROTEGPqIiIiIiIicGEMfERERERGRE2PoIyIiIiIicmJSexdARESNy/HUDCQfSkNOoRoKbxfE9AlHj4gQe5dFRETktBj6iIjIZo6nZmDj7kso1+oBADmFamzcfQkAGPyIiIjqCbt3EhGRzSQfSjMEvgrlWj2SD6XZqSIiIiLnx9BHREQ2k1OortN2IiIiunsMfUREZDMKb5c6bSciIqK7x9BHREQ2E9MnHHKp8VuPXCpGTJ9wO1VERETk/DiRCxER2UzFZC2cvZOIiMh2GPqIiMimekSEMOQRERHZELt3EhEREREROTGGPiIiIiIiIifG0EdEREREROTEGPqIiIiIiIicGEMfERERERGRE2PoIyIiIiIicmIMfURERERERE6MoY+IiIiIiMiJMfQRERERERE5MYY+IiIiIiIiJ8bQR0RERERE5MQY+oiIiIiIiJwYQx8REREREZETY+gjIiIiIiJyYgx9REREREREToyhj4iIiIiIyIkx9BERERERETkxhj4iIiIiIiInxtBHRERERETkxBj6iIiIiIiInJjU3gUQERE5k127dmH16tXQarWYNGkSxo0bZ3ju4sWLmDt3ruFxbm4ufHx88PXXX2P79u1YsWIFFAoFAKBv376YNWuWzesnIiLnw9BHRERkJZmZmVi5ciWSk5Mhl8sxduxYdOvWDa1btwYAtG/fHjt37gQAlJaWYvTo0Vi4cCEA4MKFC5g7dy6GDx9ur/KJiMhJsXsnERGRlRw7dgzdu3eHr68v3N3dMXjwYOzZs8fkvmvXrsX999+PqKgoAMD58+exfft2REdHY/bs2SgoKLBl6URE5MQY+oiIiKwkKysLgYGBhsdBQUHIzMyssl9RURESExPx/PPPG7YFBgbi2WefxVdffYXQ0FC8+eabNqmZiIicH7t3EhERWYler4dIJDI8FgTB6HGFr776CgMHDjSM3wOADz/80PDz1KlTMWjQoDpfX6HwrPMxFeTy2x8JAgO9LD6Hs+I9qYr3xDTel6p4T6qyxz2xS+j74IMPsHv3bgBAnz598Oqrr9qjDCIiIqsKCQnBqVOnDI+VSiWCgoKq7Ld//35Mnz7d8LioqAjbtm3DU089BeB2WJRIJHW+fk6OCnq9UPfCAZSXayGXS6FUFll0vLMKDPTiPbkD74lpvC9V8Z5Udbf3RCwWWfQFn827dx47dgxHjhzB9u3bsWPHDqSmpuK7776zdRlERERW17NnTxw/fhy5ubkoLS3Fvn370Lt3b6N9BEFAamoqOnfubNjm7u6O9evX4+zZswCAzz77zKKWPiIiIlNs3tIXGBiIuXPnQi6XAwDCw8Nx69YtW5dBRER2JOj10BUVQerjY+9SrCo4OBizZs3CxIkTodFoMGrUKHTq1AlxcXGYOXMmOnbsiNzcXMhkMri4uBiOk0gkeO+997Bw4UKUlZWhRYsWWLp0qR1fCRERORORIAiW9QOxgmvXruHJJ5/E559/jhYtWtirDCIisiF1Ti5+X/lfFP12Gd02b4T47y8B6e7dTffOKVMmQC6XYvXqj61cVcPG7mlV8Z6YxvtSFe9JVfbq3mm3iVx+//13TJ8+Ha+++mqdAt/dvKGZ0lD+GBtKnUDDqZV1Wl9DqZV1Wl9tay0+fw4ZGxKgV6sRNG4icgrUANRV9rP0TY2IiIiqskvoS0lJwcyZMzFv3jw88sgj9iiBiIhsSNBqkb09CXl790Ae1hRNpz8LlyZN7F0WERFRo2Dz0Jeeno7nnnsOK1euRI8ePWx9eSIisrFyZRYy1q1B2R9X4dO3PwLHjGWXTiIiIhuyeej76KOPoFar8X//93+GbWPHjsWTTz5p61KIiKieFZ06gcyNt8eIhc54Dl5d77dzRURERI2PzUNffHw84uPjbX1ZIiKyIb1aDeUXn6Pg8EG4tgpH6LRnIAsItHdZREREjZLdJnIhIiLnpL55E+lrV6H81k34DRmGgEdjIJLy7YaIiMhe+C5MRERWIQgCCn88jKytmyF2cUXYrNnwiOhg77KIiIgaPYY+IiK6a9qSEmQkrEHRiZ/h3j4CIVPjIPXxtXdZREREBIY+IiK6S2XX/sDZ9WtQlqVEQMwo+A0ZBpFYbO+yiIiI6G8MfUREZBFBr0f+/n1QbvsScj8/NJvzOtzuvdfeZREREdEdGPqIiKjOtEWFyNywHsXnz8GjcxdEvDIT+WX2roqIiIhMYegjIqI6Kbl0Eenr10KvUiEodjx8+g2AzMsLKCuyd2lERERkAkMfERHViqDXI2fXTuR+/RVkQcEImzkLrs3vsXdZREREZAZDHxERmaXJzUXG+rUovfwbvHv0QtC4CRC7utq7LCIiIqoFhj4iIqqR6uwvyPh4PQSNBiFPx8G7Zy97l0RERER1wNBHREQm6TUaZG/7Evn798GlWXOETn8W8pAQe5dFREREdcTQR0REVZRnZiJ93Wqor1+Db/+BCBg9BmKZ3N5lERERkQUY+oiIyEjKtj1w2bsNOojwY6tB6HrfAAQx8BERETVYDH1ERAQA0KvVuLAqAV6pp/CXayC+Cn4IhWJPXNh9CQDQI4JdO4mIiBoihj4iIoL6rz+RvnY1XNJv4ahfRxzxvw+CSAwAKNfqkXwojaGPiIiogWLoIyJqxARBQMGhH6D84nOI3dywtclAXHdvUmW/nEK1HaojIiIia2DoIyJqpHQlxcjc+DFUKafgHtEBIU/HQbX5AmAi4Cm8XexQIREREVkDQx8RUSNUmnYF6etWQ5ufj4DHx8Bv8BCIxGLE9AnHxt2XUK7VG/aVS29vJyIiooaJoY+IqBER9Hrk7d2D7B3bIPXzQ7NXX4dbeGvD8xXj9pIPpSGnUA2Ftwti+oRzPB8REVEDxtBHRORkjqdmmAxt2sJCZHy0DiWpF+DZNQrBkyZD4u5R5fgeESEMeURERE6EoY+IyIkcT80w6p6ZU6jGxt2XIL1xBf77v4S+uBhB4yfCp08/iEQiO1dLREREtsDQR0Tk4KpruTMl+VCa0Xg8kaBHt8wz8L50HpKQUDR9aTZcmjWzVelERETkABj6iIgcWHUtd4DpxdIrL63grVEhOvNHNCtT4qxXazz+7zkQu3AWTiIiosZGbO8CiIioene23AH/LJZuSsXSCveqbmDyn18jSJ2Hr4IfxIl7+zHwERERNVJs6SMicmDVLYpe3faYXs1x47Mt6Jx3ERku/tgZ3BvF7r6YxCUXiIiIGi2GPiIiO6nNWD2Ft4vJgGdqsfTyjAw02ZEARd4NnA/qgD1e98HXxx2TuOQCERFRo8bQR0RkB7Udq1fbxdILjx9F5mefQiSVosnzL6JNZGc8boPXQURERI6PoY+IyA5qGqtXOfSZWyxdX1aGrM2bUHj8KNzubYOQuGcg8/e33QshIiIih8fQR0RkB3UZq1fdYullN64jfe1qaLIy4R89EorhIyCSSKxeKxERETVsDH1ERPWkpjF7dRmrdydBEFDww/dQJm6F2NMTTV95Fe7t2lu9fiIiInIODH1ERPXA3Ji92o7Vu5OuuBiZn2yA6kwKPDp2QvDTUyH18q6/F0JEREQNHkMfEVE9MDdmz9xYPVNKr/yO9HVroC3IR+CYsfAd+DBEYi63SkRERDVj6CMiqge1GbNX3Vi9Owl6PfL2fIvsHcmQKRRoPnc+XFu2slqtRERE5NwY+oiILFRfY/Yq0xbkI2N9AkoupsLr/gcQNOEpSNzdrVI/1Y9du3Zh9erV0Gq1mDRpEsaNG2f0/AcffIBt27bB2/t2t9wxY8Zg3LhxuHjxIubPn4/i4mJERUVh0aJFkEr5Nk1ERHeP7yZERBaorzF7leWd+QXXV/wXenUZgidOhvdDvSESiaz7QsiqMjMzsXLlSiQnJ0Mul2Ps2LHo1q0bWrdubdjnwoULePfdd9G5c2ejY+fMmYPFixcjMjIS8+bNQ2JiImJjY239EoiIyAlxMAgRkQVqGrMH3A5+k4a2M7TsKbxdMGlou9p159RqoUxKxK8L34LEywvN5y+AT+8+DHwNwLFjx9C9e3f4+vrC3d0dgwcPxp49e4z2uXDhAtauXYvo6Gi8+eabUKvVuHnzJsrKyhAZGQkAiImJqXIcERGRpdjSR0RkAWuO2atMk61E+ro1KLuahuDBg+A1YhTELnXrEkr2k5WVhcDAQMPjoKAgnDt3zvC4uLgY7du3x5w5c3DPPfdg7ty5WLVqFfr27Wt0XGBgIDIzM+t8fYXC0+La5XLp39f2svgczor3pCreE9N4X6riPanKHveEoY+IyALWGrNXWVHKSWR+sgEAEDptBlo9MhBKZZHF5yPb0+v1Ri2ygiAYPfbw8EBCQoLh8dNPP4158+ahd+/eNR5XWzk5Kuj1gkW1l5drIZdL+Td3h8BAL96TO/CemMb7UhXvSVV3e0/EYpFFX/CxeycRkQVi+oRDLjX+J7SuY/Yq6MvLkfnZp0hf/SFkwSFo/sYieD3QzVqlkg2FhIRAqVQaHiuVSgQFBRke37p1C0lJSYbHgiBAKpVWOS47O9voOCIiorvB0EdEZIG7GbNXmfrWLdz4z1soOHgAfoOHoPnc+ZAH8sN+Q9WzZ08cP34cubm5KC0txb59+9C7d2/D866urli2bBn+/PNPCIKAzZs3Y9CgQQgLC4OLiwtSUlIAADt37jQ6joiI6G6weycRkRnVLc1gyZi9CoIgoPDoEWRt2QSx3AVNZs6CZ6f7rFw52VpwcDBmzZqFiRMnQqPRYNSoUejUqRPi4uIwc+ZMdOzYEW+++SZmzJgBjUaDLl26YPLkyQCA5cuXIz4+HiqVChEREZg4caKdXw0RETkLhj4iohqYW5rBEvqyUmRu2oiin3+CW7v2CJ06DVJfP6vVTPYVHR2N6Ohoo22Vx/ENHjwYgwcPrnJcu3btjLp+EhERWQtDHxFRDWpamsGS0Fd27RrS162GRpkFxcjH4P9INERi9rQnIiKi+sPQR0RUg9oszVAbgiAgf/8+KJMSIfX2RtM5c+Hepq01SiQiIiKqEUMfEVENrLE0g06lQsaGBBSfOwuP+yIRMnkqJJ6Wr6dGREREVBcMfURENYjpE240pg+o29IMJZd/Q0bCGmgLCxE4Nha+AwZZtP4aERERkaUY+oiIalAxbs/U7J01EfR65H6zCzlf7YAsMAjNX/83XFu0sEHFRERERMYY+oiIzKjr0gza/DykJ6xF6W+X4NWtO4LGT4LEza0eKyQiIiKqHkMfEZEVqc6dReaG9dCXqxE8eQq8ez7I7pxERERkVwx9RERWIGi1yE5OQt6+PZA3bYZm02dAHtrE3mURERERMfQREd2tcmUW0teuhvraH/Dp1x+Bo8dCLJfbuywiIiIiAAx9RER3pejEz8jc9AkgEiF0xvPw6hpl75KIiIiIjDD0ERFZQK9WQ/nFFhQcPgTXVuEInfYMZAGB9i6LiIiIqAqGPiKiOlLfvIn0tatQfusm/IY+goCRj0Ek5T+nRERE5JjE9rqwSqXC8OHD8ddff9mrBCKiOhEEAfmHD+LGkkXQFRUhbNZsBD4+moGPiIiIHJpdPqmcPXsW8fHxuHbtmj0uT0RUZ7qSEmRt+gRFJ0/AvX0EQqbGQerja++yiIiIiMyyS+hLTEzEggUL8Oqrr9rj8kTUyB1M+ROffJ2KnEI1FN4uiOkTjh4RITiemoHkQ2lVtpf9cRXp61ZDk5ODgJhR8BsyDCKx3TpKEBEREdWJXULfkiVLLD5WofC0YiW3BQZ6Wf2c9aGh1Ak0nFpZp/U5eq0HU/7EB1+ehVqjAwDkFKrx6Z7fcDO7GN+f+st4++5L8L1wHNIDX0Pu74eO/3kL3u3b2bReR7+flTWkWomIiBqTBjcQJSdHBb1esNr5AgO9oFQWWe189aWh1Ak0nFpZp/U1hFo/+TrVEOwqqDU67PnpOir/0+KmK8Mjt45CcukmPDp3RfCkyVB7etr09TWE+1nB2rWKxaJ6+ZKPiIioMWpwoY+I6G7kFKpNbq8c+JqXZCA680e46dTYF/AAnnt2BkQikY0qJCIiIrIuhj4ialQU3i4mg59YBAh6PXrlnkOvvHPIlXnjyyYDoAsMZeAjIiKiBo0zERBRoxLTJxwuMonRNrlUjEFtPDHu1nd4MO8cLniF45NmjyDfIwAxfcLtVCkRERGRddi1pe/AgQP2vDwRNUI9IkLg7eVqNHvnE03V8P1+I3RaDX64py9+ljU3mr2TiIiIqCFj904ianT6dm2GiOa+0Gs0yN72JfK/2gdZ83vQfNoMtA0JwXR7F0hERERkRQx9RNQolWdmIH3taqhvXIdv/4EIGP0ExDKZvcsiIiIisjqGPiJyaiYXXBf9gusfroFIIkGT52bCs3MXe5dJREREVG8Y+ojIaR1PzcDG3ZdQrtUDAArzVUjfsB6XC67A7d42CImbDpm/ws5VEhEREdUvhj4iclrJh9IMgS9QnYeRGYeh0BTgTGgXjJn9HEQSiZkzEBERETV8DH1E5LRyCtWAICCy8DIGZp9EmdgFW5sMwg33UDzBwEdERESNBEMfETmtUHegW9phtCu+jqvuTfB1UC+USN0Q6Odm79KIiIiIbIahj4icUmnaFYy/9hVQXIADii444RsBiESQS8WYOLS9vcsjIiIishmGPiJyKoJej7y9u5G9fRtc/P2RM3YG0i5rgEqzd/bt2gxKZZG9SyUiIiKyCYY+InIa2oICZGxIQEnqBXhG3Y/giU+hlbsH7h9o78qIiIiI7Iehj4icQvGvqcj4aB30JSUImjAJPr37QiQS2bssIiIiIrtj6COiBk3Q6ZCzcztyd38DeUgoms6aDZemzexdFhEREZHDYOgjogbpeGoG9n53Fr2v7EfTMiXKOkQhp+8IfPjVDeQU/m4Yv9cjIsTepRIRERHZFUMfETU4x1MzcCRxLx5LPwqxIGBn8EO4rG4J0Xdp0OoEALfX6Nu4+xIAMPgRERFRoya2dwFERHWh15Qj47NPMfLmD8iXeeHjZo/goldL6AQYAl+Fcq0eyYfS7FQpERERkWNgSx8RNRjlGelIX7saEcobOOnTHgcDukAnktR4TE6h2kbVERERETkmhj4icnjHUzNwPnk3et44Cr1Ygv33DMQFWZNaHavwdqnn6oiM7dq1C6tXr4ZWq8WkSZMwbtw4o+f379+P999/H4IgoGnTpnj77bfh4+OD7du3Y8WKFVAoFACAvn37YtasWfZ4CURE5GQY+ojIoR0/cx0Zmz5F38I03HANxq6QB1Ei84BULDLqzikRAaI7tsmlYsT0CbdH2dRIZWZmYuXKlUhOToZcLsfYsWPRrVs3tG7dGgCgUqmwcOFCbNu2DcHBwfjvf/+L999/H/Hx8bhw4QLmzp2L4cOH2/lVEBGRs+GYPiJyWGU3rkOy/l20L7yKI36d8HnYIBRJPaATABeZ2NCKp/B2wdPD/4XJw9obbZs0tB0ncSGbOnbsGLp37w5fX1+4u7tj8ODB2LNnj+F5jUaDBQsWIDg4GADQtm1bpKenAwDOnz+P7du3Izo6GrNnz0ZBQYFdXgMRETkftvQRkcMRBAH5P3yP7MStkAgybG0yCDfcjcNbcZkO77/Up8qxDHlkT1lZWQgMDDQ8DgoKwrlz5wyP/fz8MGjQIABAWVkZ1q1bhwkTJgAAAgMD8fTTT6NLly5499138eabb2LFihW2fQFEROSU6hT6MjMz8eeffyIqKqq+6iGiRk6nUiFj4wYUnzkNj46d8Ck64WZp1U4JHKtHjkiv10MkEhkeC4Jg9LhCUVERnnvuObRr1w6PPfYYAODDDz80PD916lRDOKwLhcLTgqpvk8tvfyQIDPSy+BzOivekqrrcE0EQTGyrZl/TJ6jdfjWct/ojajqmuv1NH6DWaOHt41a3k1U+r8VHVl+TvZWqNfD0dq3dznV4CXV6tULVHw2bKt23ih8FE2evfHuNfobhIOPzmzgvIAACUFKmscu/KWZD35YtW5CSkoL58+cjJiYGnp6eePjhh/HKK6/Yoj4iakRKf/8d6QmroS0oQOCYJ+E76GEM+zUTG3dfQrlWb9iPY9Q+RUYAACAASURBVPXIUYWEhODUqVOGx0qlEkFBQUb7ZGVlYcqUKejevTvmzZsH4HYI3LZtG5566ikAtz8wSCQ1z0xrSk6OCnq9ZR/+ysu1kMulUCqLLDremkQiEZT5pSgt19q7FHh7uaKwqKza5+3+WduCAu48xNSH3Jp4e7uhsLDUWuXUyzmqPXd1r9UK1/T2cUNhgen7Yom7Ksnef5d/8/FxQ4FF96T2L6DOL9VECDT1fHV/K3f799mxbTCKiyz/d1YsFln0BZ/Z0JeUlIR169Zhz549GDBgAN544w2MGTOGoY+IrEbQ65G7+xvk7NwOmSIAzV+Ph2uLlgD+6a6ZfCgNOYVqKLxdENMnnN04ySH17NkT77//PnJzc+Hm5oZ9+/bhrbfeMjyv0+nwzDPPYOjQoXj22WcN293d3bF+/Xp07twZ9913Hz777DOLWvqciVanR3GJxt5lQCaXOUQdjsRVo0eZWmfvMhyOTidAU+kLSgJ0egFaHe+JIzAb+kQiEQICAnD8+HEMHToUUqkUej1/eURkHdqCfGSsX4eSi7/C64FuCJrwFCRuxt1jekSEMORRgxAcHIxZs2Zh4sSJ0Gg0GDVqFDp16oS4uDjMnDkTGRkZ+PXXX6HT6bB3714AQIcOHbBkyRK89957WLhwIcrKytCiRQssXbrUzq+GiIichdnQJ5fLkZCQgBMnTmDx4sXYsmUL3Nws769MRFSh+MJ5ZHyUAL26DMGTJsP7wd4QiUQ4nprBlj1qsKKjoxEdHW20LSEhAQDQsWNHXLp0yeRxUVFR2L59e73XR0REjY/Z0LdkyRJ89NFHeOedd+Dj44OUlBQsXrzYFrURkZMStFpk70hG3p5vIQ9riqbTX4NLkzAAtxdirzyGL6dQjY27b39IZvAjIiIiqjuzoa9Vq1b497//jevXr0MQBCxevJgtfURkMU22Eunr1qDsahp8evdF4NhYiOVyw/PJh9KMJm0BgHKtHsmH0hj6iIiIiCxgdnH2X375BQMHDsT06dORmZmJvn374vTp07aojYicTFHKSVxf9AbK028hdPqzCJ74lFHgA2637JlS3XYiIiIiqpnZlr6lS5fik08+wezZsxESEoKlS5diyZIl2LZtmy3qIyInoC8vhzJxKwoOHoBry1YInTYDskoLWFcewycWAaZmnOe6fERERESWMdvSV1ZWhtatWxse9+nTBzodp+klotpR37qFG/95CwUHD8Bv8FA0e21elcC3cfclQ0ueqcDHdfmIiIiILGe2pU8qlaKgoAAikQgAcPXq1XoviogaPkEQUHj0CLK2bIJY7oKwF1+GR8dOVfYzNYYPgKHFj7N3EhEREd0ds6HvmWeewfjx45GdnY2XX34ZR48exZtvvmmL2oiogdKVliLrs40o+vknuLVrj9Cp0yD19TM8X7k7Z3X0ArBhbn9blEtERETk1MyGvv79+yM8PBxHjx6FXq/Hc889h/BwdrMiItPKrv2B9LWroclWQvFoDPyHDYdI/E9P8juXZKgOx/ARERERWUe1oS81NdXo8X333Qfg9hi/1NRURERE1G9lRNSgCIKAW199jRuffAqptw+avfo63O5tU2W/6rpzVsYxfERERETWU23oe+GFF6o9SCQS4fvvv6+Xgoio4dEVFSHj4/UoPncWHpGdEfLUFEg8PU3ua27pBY7hIyIiIrKuakPfgQMHbFkHETVQJZd/Q0bCGuiKitAybgqkDzxomPjJFIW3i8ngp/B2wbJne9VnqURERESNUrWhLyEhAXFxcVi8eLHJ5+Pj4+utKCJyfIJej9xvdiHnqx2QBQah2evxaBLVEUplUZV9K0/c4uEqgVQiglb3z9oM7M5JREREVH+qDX1eXl4AAF9fX5sVQ0QNgyYvDxkJa1B6+Td4deuB4AkTIXZ1M7nvnRO3FJfpIBEBnm5SqEq17M5JREREVM+qDX1jx44FAPj7+yM2NtbouXXr1tVvVUTksFTnfkHmho+gL1cjePJUePfsVaU7Z+WWvYr19irTCYCLTIL/vdjbhpUTERERNU7Vhr7PP/8cZWVl+OSTT6BW/zP+RqPRYOvWrZg2bZpNCiQixyBotcje9iXyvtsLedNmaDZ9BuShTarsd2fL3p2Br4K5CV2IiIiIyDqqDX1SqRSXL19GWVkZLl++bNgukUgwd+5cmxRHRI6hPCsL6etWQ33tD/j0G4DAMU9ALJOb3Lc2SzIAXIePiIiIyFaqDX2jR4/G6NGjsX//fgwcONCWNRGRAyk68TMyP/0YEIsROuN5eHWNMuq+qfB2QadwBc6l5SC3UI1qGvaMcOIWIiIiItupNvRViIyMxAcffID8/Hyj7Zy9k8i56dVqZG3djMIfD8M1vDVCpz0DmSKgSvfNnEI1fjhzy+z5Ksb2ceIWIiIiItsyG/rmzJkDV1dX/Otf/6px7S0ich7qm38hfe0qlKenw2/oIwgY+RhE0tv/XNS2+2ZlcqkYk4a2Y9AjIiIisgOzoS8jIwO7d++2RS1EZGeCIKDgx0NQfr4ZYlc3hL30CjwiOhjtU9cJWNiyR0RERGRfZkNfkyZNUFJSAnd3d1vUQ0R2oispQeann0B16gTc/xWBkClxkPpUXadT4e1Sq+Cn8HbBsmd71UepRERERFQHZkNfUFAQHn30UTzwwANwdXU1bOeYPiLnUXr1KjLWrYYmNwcBMaPgN2QYRGKxyX1j+oQbjekzhRO1EBERETkOs6EvLCwMYWFhtqiFiGxM0OuR991eZCcnQerri2avzYNbeGuT+1aesdPDVQK5TApVqbbK7J3+7M5JRERE5FDMhr7nn3++yraSkpJ6KYaIbEdbVIiMj9aj5MI5eHbpiuBJT+PEtSIkrzpqCHYikQiqUi08XCVQa/TQ6m4vyFBcpoNcKkZc9L+Mwl1goBeUyiJ7vSQiIiIiMsFs6Nu/fz/+97//oaSkBIIgQK/XIz8/H2fOnLFFfURUD0ouXUR6wlpoVSocbdYLRwpawSPhVJVgV6HyzxXKtXokH0pjix4RERGRgzMb+pYuXYqXXnoJn3/+OeLi4rB//354eHjYojYisjJBp0POrp3I/WYXdL4B2NxsGG5Jb0/WYirYmVPXmTyJiIiIyPZMz9RQiZubG4YNG4bIyEi4uLhg4cKFOHjwoA1KIyJr0uTm4K/l7yD366/g3aMXPm3+iCHwWUrh7WKl6oiIiIiovpgNfS4uLigvL0fz5s1x8eJFiMViLtJO1MCofjmD64veQNmNGwiZMg0hT09FZnHdFli/E2foJCIiImoYzHbv7N+/P6ZNm4Z33nkHTzzxBFJSUuDn52eL2ojoLuk1GmQnJSL/++/g0vwehE6fAXnw7TF4tV1vr4JEBLi5/jNjJ2foJCIiImoYzIa+Z555BiNGjEBwcDBWrVqFkydPYvjw4Xd10V27dmH16tXQarWYNGkSxo0bd1fnI6KqyjMzkL52NdQ3rsN3wCAEjBoDsUxmeN7UenuVg13l2TsZ8oiISK8XcDW9EIVXcuDtJkWrUG+Ixez9RdQQmA19qampAIC8vDwAQFRUFDIyMqBQKCy6YGZmJlauXInk5GTI5XKMHTsW3bp1Q+vWptcGI6K6K/zpGDI3fQqRRIImz78Iz8jOVfapCHAVa+8x2BERUXX0egGJB68gPacEGq0eMqkYoQp3jOnbmsGPqAEwG/peeOEFw88ajQbZ2dmIiIhAUlKSRRc8duwYunfvDl/f2xNIDB48GHv27DG5HiAR1Y1erUbW5k0oPHYEbve2QUjcdMj8q/+CpkdECEMeERGZdTW90BD4AECj1SM9pwRX0wvROszHztURkTlmQ9+BAweMHv/888/YtWuXxRfMyspCYGCg4XFQUBDOnTtX6+MVCk+Lr12dwEAvq5+zPjSUOoGGU6sz1Vl87Rp+W/YuSm/eQtMxo9B87BiIJBIbVGfMme6pI2godQINq1YiqpusvFJD4Kug0eqRlVfK0EfUAJgNfXfq1q0b/u///s/iC+r1eqPZPwVBqNNsoDk5Kuj1gsXXv1NgoBeUyiKrna++NJQ6gYZTq7PUKQgCCg7+AOUXWyD28ETTl+fAvf2/kJ1bYsMqb3OWe+ooGkqdgPVrFYtF9fIlH1FDVDGWLiuvFEF+bnYZSxfk5waZVGwU/GRSMYL83GxahyPiWEdqCGo9pg+4/eHywoULKCsrs/iCISEhOHXqlOGxUqlEUFCQxecjasx0JcXI3PgxVCmn4N6hI0KejoPU27vGY46nZnAcHxGRGY7yQd5RxtK1CvVGqMId12/lAWIp5DIJQhXuaBVa83uOs3OU3w+ROXUa0ycSiaBQKLBw4UKLL9izZ0+8//77yM3NhZubG/bt24e33nrL4vMRNValaVeQvm41tPn5CBg1Bn4PD4FIXPPSm8dTM4xm7MwpVGPj7ksAwOBHRPQ3R/og7yhj6cRiEcb0bY0lS9+B1D0A0Y+PZosWHOf3Q2ROncf03a3g4GDMmjULEydOhEajwahRo9CpUyerXoPImQl6PfL27kb29m2Q+SvQ7LX5cGvVymifO1vzOoUrcC4tx+S6fOVaPZIPpTH0ERH9zZE+yDvSWDqxWAR90Q3oS2+iddhUm17bUTnS74eoJjWGvuLiYmzduhWnT5+GXq9H586dERsbi/379yM4OBg9evSw6KLR0dGIjo626FiixkxbUICMDQkoSb0Az6j7ETxxMiTu7kb7mGrN++HMrRrPW5dF2omoZubWor148SLmz5+P4uJiREVFYdGiRZBKpbh16xbmzJmDnJwctGzZEsuXL4eHh4edXoX96PUCzl/NQeq1HHi7y+3SmuRIH+Q5ls6x8fdDDUW1oS8/Px9PPPEEwsPD0atXLwDATz/9hMcffxweHh749NNPbVYkEQHFv6YiY/1a6EtLETRhEnx69zWaBKly615dKbxdrFkqUaNVm7Vo58yZg8WLFyMyMhLz5s1DYmIiYmNjsWjRIsTGxuKRRx7Bhx9+iFWrVmHOnDl2fDW2p9cLWPHFL7h6qxBqjc5u3Sod6YM8x9I5Nv5+qKGodgDQ+++/j9GjR2PVqlUYN24cxo0bh/fffx9t27ZFixYt4OnJWdWIbEHQ6ZCdnISbK5dD4umJ5vEL4NunX5XAt3H3JYsCn1wqRkyfcGuWTNRoVV6L1t3d3bAWbYWbN2+irKwMkZGRAICYmBjs2bMHGo0GJ0+exODBg422NzbnruYYAh9g3K3Slio+yAs6DQRBMIRPe3yQrxhLV/7XAWizUhDdswUnCXEglX8/+uzT/P2Qw6q2pe/EiRPYsWOH0bb8/HykpaVBq9XWe2FEBGhycnB++dsouvQbvB/sjaAnx0HsUrVVLvlQmqE7Z11w9k4i6zK3Fu2dzwcGBiIzMxN5eXnw9PSEVCo12l5Xa3ZeQJ6F3bWFsCEoF4vwzubTFh1vDdkFZYbAV0Gj1WN/yl84eSnLprUIggC9phAisRw+voHQ6wV88cMVm9ZQmTSgIwDg5KUsm9+LyuQtH4FIJMLn3/9utxockTSgI0Qikd1/P45GKhVDa8HnE2f21bFrEO5i+Tk/bxfMf7p7nY+rNvSJRCJI7ljY2cPDA//73/8wa9asuldIRHWiOpOCjI8/gk6rw4EW/XEyoyk8Vv8EkUgEVanW7AQtNZFLxZg0tB3DHpGVmVuLtrrnTa1ZW5c1bCtIZRLI5BLzO5rQoWMHi46zJg93GXKLyiBU+jwkEgFuLhJIpTXPTlwfWrdqafNrVqf1ve3sXQIAx6kDANKu/AYACG/d1s6VOMZ9EQQBV/+4DohlCA0JgpuL1KJ/R6zFUX4/jlIHcLsWsUiEDh0iLD6HVGbZv/E1TuSiUqmMunHKZDKjbyiJyPr0mnIoE79AwQ/fQxvcFJ96dkOW6PZkDsVl/3wDXpsJWgBUCYds3SOqP+bWog0JCYFSqTQ8zs7ORlBQEPz9/VFUVASdTgeJRGLxGrZTh7WH/i6+QQ4M9IJSWWTx8XfLUcb0Vebr6478/BK7XNtROco9WbRvBQBg9JRhdq7kNnvel4plRkQyL0AsRW6hGqEKCcb0DbfbfzuL9q2AVCqx++/Hkf5OFu1bAU83OV5eFGvxOSz9fVYb+oYPH45///vfeOeddyCXywEAarUaCxYswIgRIyyrkohqVJ6RjvS1q6D+80/4DRqM5cowKFWWdadmax6R7ZlbizYsLAwuLi5ISUlB165dsXPnTvTu3RsymQxRUVH49ttvER0djR07dqB37952fCX2IRaL8MoTkTh/Ndeus3cSNTQVy4yIJDIAXC+Qqqo29E2ZMgWzZ8/GgAED0KHD7S4f58+fR7du3TBlyhSbFUjUWBQeO4rMzZ9CJJOhcORTSPhThhyVZWNz2JpHZB/VrUUbFxeHmTNnomPHjli+fDni4+OhUqkQERGBiRMnAgAWLFiAuXPnYvXq1QgNDcW7775r51djH2KxCJH3BiDY3w35RVxOhqg2HGmZEeB2y6PYqznE7gG4crOAX944gGpDn0QiwcqVK3H+/HmkpKQAAGbMmMGF1ImsTF9WiszNm1B0/BhueYYiOaAXVKl6AJYHvmXP9rJukURUa6bWok1ISDD83K5dOyQlJVU5LiwsDJs2bar3+ojI+TjSMiMVXU3lTfsDYil2Hbtm927aZGZMHwB07NgRHTt2tEUtRI3K8dQMHNr9M/qm7YevRoXjikgc8e0AQWT5ZAVcfoGIiBoDQ0uSq4ItSfhnmZH0nBJotHq7LjPCrqaOyWzoIyLrMSygXlCGrgWXMCI7BSUSV3weNgh/upnviunhKql29k526SQiosaALUlVVawXeDW9EFl5pQjyc7NbEHa0rqZ0G0MfkY1ULKAuVpciJusY2hT/iSvuTfFNcE+USlzNHs9um0RERGxJqo5YLELrMB+73wNH6mpK/6h1P7LCwsL6rIPI6SUfSkNgUQYm/7kL4cU3sT8gCkmh/WoV+Nhtk4iI6LaaWpLI/iq6msr+XlvTnl1N6R9mW/quXr2K559/HkVFRUhKSsJTTz2FDz74AOHh/ABKVBvHUzOw/eDvaHM9BQ/lnkWBzBObmg5BhmtArY4P9HPDow+2ZLdNIiIisCXJ0VXualpYpoW3q7TRj7l0BGZD3+LFizF//nwsW7YMwcHBGD9+PN544w1s3rzZFvURNTiGcXuFani4SiAtVWHorR/RojQDqZ4tsDeoO8rF8irHSUSAm6vUMF6vYnyevRdLJiIiciSONGkJmVbR1dSeC9aTMbOhLz8/H7169cKyZcsAAOPGjUNiYmK9F0bUkFQOepUF5dzA8KyjkOs1+DaoB855tQZEVb/p4iQsREREteNIk5YQNRS1mshFrVZD9PcHVaVSCb1eb+YIosajYoKW8krdTMSCHr1zzqB7fiqy5L7YEvYwcuS+Rscx6BEREVnGUSYtIWoozIa+2NhYTJkyBTk5OVixYgW++eYbTJ061Ra1ETm06lr3fDRFGJHxI8LU2Tjt3QYHAqKgFRv/p8aZOImIiIjqF9dz/IfZ0Ddq1Cjcc889OHjwILRaLd566y306sUPq9S4mWrdA4C2qusYmnUMALA9pDd+82xR5VjOxElERERUv7ieo7FqQ19+fr7h53vvvRf33nuv0XO+vr6mDiNqFJIPpRkFPqlei/7Zp9Cl8DJuugTgq5CHUCDzAlD9BC1EREREVD+4nqOxakNf9+7dIRKJIAiCYVvFY5FIhIsXL9qkQCJHUV13TkV5PkZmHEZQeT5+8o3AYUVn6EW316ZhyCMiIiKyvZrWc2Toq+TSpUu2rIPIIVUX9AAAgoBORVcwUHkSGrEUX4QOwB8eYQx6RERERHbG9RyNmR3Tp9PpsHXrVhw5cgQSiQT9+/dHTEyMLWojsok719UTiURQlWrh4SqBWqOHVidUOUauL8fgrJ8RofoD19xCsCv4QWhcPRE3tB3DHhEREZGdcT1HY2ZD31tvvYW0tDSMHDkSgiAgKSkJ169fx6xZs2xRH5HVVYS83EI13O8IdsVlOsN+lX+uLKQsGyMzf4SPRoVD/pH4ya8D/H3cEMvWPSIiIiKHwPUcjZkNfceOHcM333wDmez2IMgRI0ZgxIgRDH3UIN0562Z1wc4kQUBUwUX0yz4NldQVW8IeRmlwc3zEpReIiIiIHA7Xc/yH2dDn7+8PnU5nCH0ikQje3o2zWZQavjtn3awtN10ZHsk8htYlf+GyRzN8G9QTehc3TOLSC0RERETk4MyGvnbt2iE2NhYxMTGQSCT49ttv4efnh48//hgAMHny5HovkshaTE7IYkaz0gyMyPgRbjo19gU8gNM+baHwceVkLURERETUIJgNfWq1Gm3btkVqaioAoGnTpgCAy5cv129lRFZSeaIWsQjQV52XxSSRoMeDeefQI/c88mWe+O7eIegztBueZ9AjIiIiojrQ6wWIvZpD7xWEX65ko1MrhU3HF5oNfW+//bYt6iCqF3eO4TMV+Covnl4xeyeKChGTfRRNVOnw6t4DbcZPRHfXxjnFLxERERFZTq8XkHjwCuRN+0MQS7F2ZypaNfHGK09E2iz4mQ19P//8M9atW4eCggKj7UlJSfVWFNHdqE3LnlgECALgb2JNPdW5X5CxIRFCeTmCJk+FT68HbVg9ERERETmTq+mFSM8pgUhye44UtUaHq7cKce5qDiJbB9ikBrOhLz4+HhMmTEDz5s1tUQ+RWZVDncLbBZ3CFTiXlmNYZ6/yEgzVdeXUC8CuFSOhVBYZtglaLbK3fYm87/bCpVkzhE5/FvKQUFu8JCIiIiJyUll5pUaLxANAuUaHPzOLHCf0KRQKTJw40Ra1EJl1Z3fNnEI1fjhzy/B8bZdgUHi7GD0uz8pC+rrVUF/7Az79BiBwzBMQy+TWK5yIiIiIGqUgPzfIpGKj4CeXSdAs2MtmNZgNff3798fmzZvx0EMPQSr9Z/cmTZrUa2FEFSydiKU6cqkYMZWWWig88ROyPv0EEIsR+uwL8OrS9e4uQERERET0t1ah3ghVuCM9pwRarR5ymQStmnijUyuFzWowG/ry8vLw7rvvws3tn0ksRCIRTp8+Xa+FEQG1m4ilNirCoqLSGD6dWo2MTzag8MhhuIa3Rui0ZyBT2KaJnYiIiIgaB7FYhDF9W+NqeiFEEgnCFG6ON3vnDz/8gCNHjiAggB+GyfYsXUy9MrlUjElD2xlN1qK++RfOLlqD0r9uwn/YcChGPgaRRHK35RIRERERVSEWi9A6zAcd2wZDU1Zu8+vXakyfv7+/LWohqsKSxdQrL8GguGN2TkEQUHD4EJRbN0Pq4YGwWbPh8a8Ia5dNREREROQwzIa+Nm3aIDY2Fv369YNc/s/EFpMnT67XwoiA290xTQW/yt01K8/eeWfIq0xXUozMTz+B6tRJuEd0QMSrs1CgYeseERERETk3s6GvrKwMLVu2xLVr12xQDpGxmD7hRmP6ANPdNc0pvXoV6etWQZubi4DHR8Nv8FDIfX2ASks2EBERERE5I7Oh7+2337ZFHUQGd67D16tjSK1a8kwR9Hrk7duD7O3bIPX1RbPX5sEtvHU9vwIiIiIiIsdhNvSdOXMG69atQ0lJCQRBgF6vx19//YWDBw/aoDxqbEytw3f0fEadW/YAQFtYiIwNCSi5cB6eXboieNLTkHh41EfZREREREQOS2xuh/j4eHTu3BkqlQrR0dHw9PTEww8/bIvaqBEyNVtnuVaP5ENpdTpPyaWLuL7oDZReuoigcRMROuN5Bj4iIiIiapTMtvSJRCJMmzYNeXl5aNWqFaKjo/H444/bojZqhKqbrbO2s3gKOh1ydu1A7jdfQxYcjKYvvQyXZs2tWSIRERERUYNiNvR5/N060rx5c/z+++/o2rUrxGKzDYREFqlutk6Ft4vZYzW5OchIWIvS3y/Du9dDCIodD7GL+eOIiIiIiJyZ2dDXqVMnvPTSS3jxxRcxffp0XLt2DVKp2cOIauXOSVs6hStw9HxGldk6Y/qE13ge1S9nkPHxeghaHUKmToN39571XToRERERUYNgNr3NmzcPZ8+eRcuWLTF//nwcPXoUK1assEVt5OSqm7SlLrN16jUaZCclIv/77+DS/B6ETp8BeXDdJnwhIiIiInJmNYY+QRCg0+kQGRkJlUoFtVqN2NhYtGjRwkblkTOrbtKWc2k5WPZsL7PHl2dmIH3taqhvXIfvwIcR8PhoiGWy+iqXiIiIiKhBqnZw3pUrVzBgwAD8+OOPKCsrw+jRo7Fy5UpMmDABR48etWWN5KTuZtKWwp+O4fqbC6HJyUaT519E0NhYBj4iIiIiIhOqbelbunQpXnrpJfTr1w/btm0DAHzzzTfIzMzErFmz0KuX+ZYYoppYMmmLXq1G1uZNKDx2BG73tkFI3HTI/BX1WSYRUa3dunULc+bMQU5ODlq2bInly5cbJkSrkJWVhddffx3Z2dkQi8V49dVX0aNHD2g0GnTr1g3NmjUz7JucnAyJRGLrl0FERE6m2tCXnp6OESNGAAB+/vlnDBgwAGKxGKGhoVCpVDYrkJxXTJ9wozF9QM2Ttqj/vIFba1dBk5kJ/+iRUAwfARE/DBGRA1m0aBFiY2PxyCOP4MMPP8SqVaswZ84co32WLl2K/v37Y9y4cbh69SomTJiAw4cP47fffkPnzp3x0Ucf2al6IiJyVtWGvsrLMpw5cwbx8fGGx2p17dZMI6pJxeQslWfvNDVpiyAIKDh4AMovPofYwxNNX3kV7u3a26NkIqJqaTQanDx5Eh9++CEAICYmBuPHj68S+gYNGoTu3bsDAO655x6o1WqUlJTg/PnzyM3NRUxMDKRSKWbPno0HHnjA5q/DUcikYnh6yO1dBjzcpNBqbFSHYO3T3d0JhWoOd5VL4O4mq3Hnioe1qaG669SVtc5j9jrVvCapRASZlMuaVSapwz2p9a/vrn7PJn57gskfTFcZ4QAAIABJREFUq2ys6W/ZVn97d6Pa0Ofj44NLly5BpVJBqVTi/vvvBwCcPn0awcHBNiuQnFuP/2/vzuObqvP9j7+TLmEpUCgpLQgI6AVEEFkugzJUlrGUtlQqamF+rLLKFcalMwUcvXpZBFFUEJSdiwgIIohSdMQBFbiyOA6ggAiDIHSjZStLkzbn9wcPMpS0paVt0iav5+Phw+bke07e50NL+eScfL+twgqdmVOS8i5dUtqyxcr+fq+q3dtGYU8Ol3+Nmm5MCADFc/bsWQUFBTmXNbJarUpLS3MZFxkZ6fx60aJFatmypWrUqCGTyaQePXpo1KhROnLkiEaMGKGNGzeqTp06xc4QEhJU6vOwWmuU+hhloW7d0p9LmWng6QC+xyjkX9EFbS7y39uFHafkuxS5l3OfO4KLSlNqhdWlzJlUdm9CNKhV6FPFfYkyOW8j3/8k499f/3vbv1+nqDcuboxzczTjhgM7j3/DoMBAPwXXcP/fs4U2fc8++6yGDBmi7OxsPf/886pWrZoWLVqkd9991/kuJlCervxyRCnz31Xu+XOyPp6g4J4Py2TmHTQAnpecnKxp06bl29a4cWOZTKZ8225+fKOlS5dq9erVev/99yVJCQkJzufuuecetWnTRt9//7169uxZ7FyZmdlyOG7/H0dWaw1lZFy87f29ETVxRU0KRl1cURNX1WpVLVVNzGbTbb3BV2jT17ZtW3399de6evWqata8dmXl/vvv15o1a1iyAeXKcDh0dvMmnVm/TgF1QtQoaZKqNGnq6VgA4BQVFaWoqKh8265PxJKXlyc/Pz9lZGQoNDS0wP1nzJihbdu2acWKFQoLu3a3w/r169WuXTs1atRI0rV3hgOYlRgAUAaKvGwSGBjobPgkqV27djR8KFe558/r1Juv68y6tQpq10GNXnyZhg9ApRAQEKAOHTpo06ZNkq41cV27dnUZt3TpUn333XdauXKls+GTpMOHD2vx4sWSpGPHjungwYNq3769e8IDALxakYuzA2Vp54+pRU7acunHA0pdNF+OK1cUOmiIav0+oshbowCgonnppZeUlJSkefPmKTw8XG+88YYkaeXKlUpPT9e4ceP0zjvvKCgoSAMHDnTuN3/+fI0dO1YTJ05UTEyMTCaTpk+frqCgCvS5NgBApeWxpu/NN9+Un5+fnn76aU9FgBvt/DE13/IMmRdytCz5kCTpd83rKvOT9cpK/kyB4eG647k/y9LgDk/GBYDb0qBBAy1fvtxle//+/Z1f7969u9D933777XLJBQDwbW5v+i5evKhp06bps88+0/Dhw9398vCQdduO5luPT5JsuQ598cUPavDJHl09+otq/r6rQhP+KLOl8MXZAQAAAJSM25u+LVu26M4779TQoUPd/dLwoMwLrms7/kf2r+p9bKdsgWaFjRytmv/5Ow8kAwAAALyb25u+Rx55RJI0e/bs29q/LNYgullFWZPoVipLTkn68cQ5/W/yQZ05e0V1a1dVjWoBunjZLknyc+Spe+YetT9/WBnVrHrgjf9W1fDC1+orT5WlppUlp1R5spKz7FWmrAAA+JJya/oKWsOoadOmWrp0aamOW9o1iG5WWdYPqSw5pWsN3+wPf3Dezplx9or8TJK/n0k1r5xTXOrXqmc7qz11WqnJ/+uvbP/qyvbAuVWWmlaWnFLlyUrOslfWWW93HSIAAOCq3Jq+gtYwgm/43+SDLp/fy3MYan/5mB5K+T/Z5afNzSLVsU+3fLN3AgAAACh7LNmAUrt5KYabP78X6LDr4YzvdO/FY6ravIXCR4xS2+DaHkoLAAAA+BaaPpRKQUsx3Kje1UzFpX2tYHu29oS3V//nxspkNnsiKgAAAOCTPNb0sT6fdyhoKQZJkmGo/flD6nZmry77VdGaRpHq+ehDNHwAAACAm3GlD6VS0FIMVfKuKjp9h+6+9Jt+qXaHdtzVTdE9WvH5PQAAAMADaPpQKjd/hu+OK2nqk/aNquddlTVhgO7u8Qf1Npk8mBAAAADwbdxrh1KJj2imQH+zTIZDD2Tt04BTX8hh8tPF/k+pds+HZaLhAwAAADyKK30olc6twmTKvqCrK5eofnaKfqndTI1HjlCru7mVEwAAAKgIaPpQKpf275N11QI5bDkKHfKk7n6wi0JDa1aaBaUBAAAAb0fTh2K7cT0+a5C/Bvj9oqp7v1Zggzt0x6inZKlf39MRAQAAANyEpg8ubl5sPT6imSQ51+OrZb+oqIPfqGrOGV1t8zvdNXqYzIGBHk4NAAAAoCA0fcinoMXWlyUfUmCAWbZch5pnH1dU+k5J0sdhETrj/x96jYYPAAAAqLBo+pBPQYut23IdcthsijyzW/dfOKJTlrr6JKyrzgcESQWs0wcAAACg4qDpQz4FLbYeYjunuNSvFWo7p53BrfRNyP1ymK6t9hFS0+LuiAAAAABKgKYP+eRbbN0w1ObiL/pDxi7ZzQH66I4/6EiVcOfYQH+z8/N+AAAAAComFmdHPtcXWw902BSb9o16p+/U6aqhujrsWT30WA/nlb2QmhYNjmqhzq1Yjw8AAACoyLjS58MKmqWzc6sw+aX+JtO6daqRc1G763dQ08fi9bvW15ZjoMkDAAAAKheaPh9V4Cydmw6qyvffKPjbzfKvVUvhf5qoFnff7eGkAAAAAEqDps9H3TxLZ9W8q4o+vV3VD59S9fvbKWzwMPkFBXkwIQAAAICyQNPno26cpbPhlVT1Sf1GVfNy9EXd/9TYp8bIZDJ5MB0AAACAskLT56NCalqUdf6KHji7Xw9m7dPZgBpaU7+H8qzhNHwAAACAF6Hp81H92tdV9vuL1fBKmg7UaKrPrZ1kCrRoMEswAAAAAF6Fps8HZe/7QSErFyo416atjSP0fwGN883eCQAAAMB70PT5ECM3VxkfrdG5v30uS8OGajTqKTUPC9dITwcDAAAAUG5o+nyELS1NKfPnKefX4wru3kN1H3tC5oBAT8cCAAAAUM5o+nzAhe/+T+nLl0pmP9Uf+7SC7m/v6UgAAAAA3ISmz4s5cnKUvvJ9Xfj2G1W5626FjxitgJAQT8cCAAAA4EY0fV4q57eTSnlvnmypKarTO0YhcX1l8vPzdCwAAAAAbkbT52UMw9D5bX9XxuqVMlerpjueTVS1lvd4OhYAAAAAD6Hp8yJ5ly8pbdkSZe/do2qt7lXYsBHyr1XL07EAAAAAeBBNn5e4cuyoUubPU+7Zs6r76OOqHdlLJrPZ07EAAAAAeBhNXyVnOBw6+/lmnVn/kfyDg9XwzxNUtdldno4FAAAAoIKg6avEci9cUOqi+br84wEFte+geoOHyq9adU/HAgAAAFCB0PRVUpcP/qSUhe/JcemSQv84SLUe6iaTyeTpWADg006fPq3ExERlZmaqSZMmmjlzpqpXz/9m3KlTpxQTE6NGjRpJkurWratFixbJZrNp0qRJOnDggKpUqaKZM2eqWbNmnjgNAICXoemrZIy8PGV+sl5Zmz5VYL0w3fGn52Vp2LDAsTt/TNW6bUeVeSFHITUtio9ops6twtycGAB8x8svv6wBAwYoOjpa77zzjubOnavExMR8Yw4cOKDY2Fi98sor+bYvX75cVatWVXJysnbv3q0JEyboww8/dGd8AICXYqaPSsSemamTr72qrM82quaDXdTor/9dZMO3LPmQMi/kSJIyL+RoWfIh7fwx1Z2RAcBn2O127d69W5GRkZKk+Ph4bd682WXc/v379fPPPysuLk6DBg3S4cOHJUlbt25Vnz59JEkdO3ZUVlaWTp8+7b4TAAB4LZq+SiLzu1369eUXlXPypMJGjFLYkCdltlgKHb9u21HZch35ttlyHVq37Wh5RwUAn3T27FkFBQXJ3//aTTRWq1VpaWku4ywWi/r06aOPP/5YTz75pMaOHSubzab09HRZrVbnOKvVqtRU3qgDAJQet3dWcA67XWfWrNa5r76UpVFjhY96SoH16t1yv+tX+Iq7HQBQfMnJyZo2bVq+bY0bN3b5bHVBn7V++umnnV9HRETo9ddf17Fjx2QYRr7xhmHIXMKld0JCgko0viBWa41SH8PbUBNX1KRg1MUVNXHliZrQ9FVgttRUpcyfp5wTvyo8NkbVe8fJHBBQrH1DaloKbPBCahZ+dRAAUDxRUVGKiorKt81ut6tTp07Ky8uTn5+fMjIyFBoa6rLv8uXLFRMTo9q1a0u61tz5+/urXr16Sk9Pd07wcubMmQL3L0pmZrYcDuM2z+raP0QyMi7e9v7eiJq4oiYFoy6uqImr0tbEbDbd1ht83N5ZQV3YuUO//s9LsmeeUf3/Gq+mw4cWu+GTpPiIZgr0z//HG+hvVnwEM8EBQHkICAhQhw4dtGnTJknS+vXr1bVrV5dxu3fv1tq1ayVJu3btksPhUNOmTRUREaENGzZIkvbs2SOLxaL69eu77wQAAF6LK30VjOPqVaV/sFwXdmxX1bv/Q2EjRiugTp0CxxY1O+f1/zN7JwC4z0svvaSkpCTNmzdP4eHheuONNyRJK1euVHp6usaPH69JkyYpKSlJGzZskMVi0euvvy6z2ayBAwfqxRdfVHR0tAIDAzVjxgwPnw0AwFvQ9FUgOSdP6PR7c2VPS1Od2DiFxPSRyc+vwLHXZ+e8PlnL9dk5JeVr/GjyAMB9GjRooOXLl7ts79+/v/PrevXqacmSJS5jLBaLpk+fXq75AAC+iaavAjAMQ+f/vkUZH66SOShIdzz3Z1Vr0bLIfYqanZNGDwAAAMB1NH0elnfpktKWLlb2P/aqeus2qjdsuPxr1LzlfszOCQAAAKA4aPo86MovR5Qy/13lnj8n6+MJCu75sEzFnJ6b2TkBAAAAFAezd3qA4XAoa9OnOjljmkx+ZjVKmqTaD/cqdsMnMTsnAAAAgOLhSp+b5Z4/p9SFC3T54I+q0fE/FTpwiPyqVSvxcZidEwAAAEBx0PS50aUfDyh14Xw5cq6q3qChqvn7rjKZTLd9PGbnBAAAAHArNH1uYOTm6sz6dTq7eZMC6zfQHc//RZYGDTwdCwAAAIAPoOkrZ/YzGUqZ/66uHjuqWl0jZH1igMwWJlsBAAAA4B40feXo4t7dSlu6WJIUPnKMavxnJw8nAgAAAOBraPrKgcNmU8aHq3R+61ey3NlE4aPGKNAaWuz9d/6Y6jJBS5+HapRjYgAAAADeiqavjOWcPq2U+fNk++2kakf2Ut2+/WTyL36Zd/6YqmXJh2TLdUi6ttj6suRDqlmjilo1Ci6v2AAAAAC8FOv0lRHDMHT+2290YvJ/K+/cOdUf94ysjyWUqOGTri3BcL3hu86W69D/Jh8sw7QAAAAAfAVX+sqA4+oVpS1fpovf/Z+qtmip8OEj5R9c+7aOlXkhp8DtZ85eKU1EAAAAAD6Kpq+Urh4/rpT582TPSFdIXF/ViY6VyXz7F1BDaloKbPzq1q5ampgAAAAAfBRN320yDEPnvvxCGWs/lH/NmrojMUnV/qN5gWMLmpilsEXV4yOa5ftMnyQF+ps1KKpluZwHAAAAAO9G03cb8rKzlbpkoS798wdVv6+twoYOl19QUIFjC5uYRVKBjd/1bTc3iQ+1b6iMjIvldEYAAAAAvJXbm769e/dq2rRpstvtCg4O1tSpU9WgQQN3xyiRG6/UtTJlqXfK1/K7cknWhAEK7vEHmUymQvctbGKWdduOFnq1r3OrsEKfAwAAAICScPvsnYmJiZo8ebI2bNig2NhYTZ482d0RSuT6lbqs81f0YNY/FX3kM13IMXTuiTGq3fPhIhs+qfCJWQrbDgAAAABlya1Nn81m0/jx49WiRQtJUvPmzZWSkuLOCCW2bttRBV7NVsLpv+n3Wf/UT0F3aknDGK05VLymLaSmpUTbAQAAAKAsufX2zsDAQMXFxUmSHA6H5syZo549e5boGCEhBX92rjSs1hqFPhecckzRad/K38jTZ6EPaH+NZpLJpKwLOUXud92QmFaas+afyrHnObdZAvw0JKZVsfYvbs6KprJkJWfZqyxZyVn2KlNWAAB8Sbk1fcnJyZo2bVq+bU2bNtXSpUtls9mUlJSk3NxcjRo1qkTHzczMlsNhlFlOq7VGgROkGLm5OrNurR5L2aL0wGBtCOuqzMBg5/N1alqKNbFKq0bBGtSrucvELK0aBZdoYpbCclZElSUrOcteZclKzrJX1lnNZlO5vMkHAIAvKremLyoqSlFRUS7bL126pDFjxig4OFjz5s1TQEBAeUW4bbaMdKW8N085x/+lq21+p1VX79Jlx7/vhA30Nys+olmxj8fELAAAAAA8xe2zdyYmJqpx48Z6+eWXZS7FIubl5eKu75S2fKkkKXzMWNVo31F/LME6ewAAAABQkbi16fvpp5+0ZcsW3XXXXerbt68kKTQ0VAsWLHBnjAI5cnKUsfoDnf96m6o0babwkaMVUNcqiSt1AAAAACovtzZ999xzjw4fPuzOlyyWnFOnlPLeXNlOn1LtXr1V95F4mfxZtx4AAABA5efTnY1hGEr94m86sWCxzJYqavDM86re6l5PxwIAAACAMuOzTV/e5ctKX75UF3fvUrWWrRQ2fIT8awXfekcAAAAAqER8sum7+q9jSpk/T/bMTDUe+EcF/r6HTBVwUhkAAAAAKC2favoMh0Nn//a5zqxbK/9awWr45wm6o3O7SrMOFgAAAACUlM80fbkXLyht8UJd2r9P1e9vp7DBw+QXxMK/AAAAALybTzR9lw8dVMqC9+S4lK3QAf9Ptbr1kMlk8nQsAAAAACh3Xt30GXl5yvz0E2V9+okCQuupwfhnVKVRY0/HAgAAAAC38dqmz56VpdSF7+nKz4dV84EHFTpgoMxVqng6FgAAAAC4lVc2fdk//EOpSxbKyM1V2JMjVLPzg56OBAAAAAAe4VVNn8Nu15mP1ujcl1/I0rCRwkc9pcCwME/HAgAAAACP8Zqmz5aWppT585Tz63EFd++puo89IXNAgKdjAQAAAIBHeUXTl3f5sk5M/m/JZFb9seMUdH87T0cCAAAAgArBK5o+c5UqqhvfT9XbtFVASIin4wAAfNTp06eVmJiozMxMNWnSRDNnzlT16tXzjRk9erRSUlIkSQ6HQz///LPWrl2rFi1aqFOnTmrYsKFz7Lp16+Tn5+fWcwAAeB+vaPpMZrOCu/XwdAwAgI97+eWXNWDAAEVHR+udd97R3LlzlZiYmG/Mu+++6/z6rbfeUtu2bdW6dWsdOHBA999/vxYtWuTu2AAAL2f2dAAAALyB3W7X7t27FRkZKUmKj4/X5s2bCx1/7NgxrV+/Xn/5y18kSfv371dWVpbi4+P1+OOPa9euXW7JDQDwfl5xpQ8AAE87e/asgoKC5O9/7Ver1WpVWlpaoePnzp2rJ598UkFBQZIkk8mkHj16aNSoUTpy5IhGjBihjRs3qk6dOm7JDwDwXjR9AACUUHJysqZNm5ZvW+PGjWUymfJtu/nxdefPn9f27ds1ZcoU57aEhATn1/fcc4/atGmj77//Xj179ix2rpCQoGKPLYzVWqPUx/A21MQVNSkYdXFFTVx5oiY0fQAAlFBUVJSioqLybbPb7erUqZPy8vLk5+enjIwMhYaGFrj/tm3b1LVrV1ksFue29evXq127dmrUqJEkyTAMBZRw6aHMzGw5HEYJz+bfrNYaysi4eNv7eyNq4oqaFIy6uKImrkpbE7PZdFtv8PGZPgAAykBAQIA6dOigTZs2SbrWxHXt2rXAsT/88IM6dOiQb9vhw4e1ePFiSdc+73fw4EG1b9++fEMDAHwCTR8AAGXkpZde0ocffqjevXtrz549+tOf/iRJWrlypd566y3nuJMnT6pevXr59h07dqyysrIUExOj8ePHa/r06c7P+wEAUBrc3gkAQBlp0KCBli9f7rK9f//++R4vWLDAZUxQUJDefvvtcssGAPBdXOkDAAAAAC9G0wcAAAAAXoymDwAAAAC8GE0fAAAAAHgxmj4AAAAA8GI0fQAAAADgxWj6AAAAAMCL0fQBAAAAgBej6QMAAAAAL0bTBwAAAABejKYPAAAAALwYTR8AAAAAeDGaPgAAAADwYjR9AAAAAODFaPoAAAAAwIvR9AEAAACAF6PpAwAAAAAvRtMHAAAAAF6Mpg8AAAAAvBhNHwAAAAB4MZo+AAAAAPBi/p4OUBZ2/piqdduOKvNCjkJqWhQf0UydW4V5OhYAAAAAeFylb/p2/piqZcmHZMt1SJIyL+RoWfIhSaLxAwAAAODzKv3tneu2HXU2fNfZch1at+2ohxIBAAAAQMVR6Zu+zAs5JdoOAAAAAL6k0jd9ITUtJdoOAAAAAL6k0jd98RHNFOif/zQC/c2Kj2jmoUQAAAAAUHFU+olcrk/WwuydAAAAAOCq0jd90rXGjyYPAAAAAFxV+ts7AQAAAACFo+kDAAAAAC9G0wcAAAAAXoymDwAAAAC8mNubvj179ig+Pl6xsbEaPXq0zp8/7+4IAAAAAOAz3N70TZgwQTNmzNDGjRt11113adGiRe6OAAAAAAA+w+1LNmzatEkBAQGy2+1KS0tT8+bN3R0BAAAAAHyG25u+gIAAHT58WEOHDpW/v7+effbZEu0fEhJU5pms1hplfszyUFlySpUnKznLXmXJSs6yV5myAgDgS8qt6UtOTta0adPybWvatKmWLl2q5s2ba8eOHVq1apWeeeYZrVq1qtjHzczMlsNhlFlOq7WGMjIultnxyktlySlVnqzkLHuVJSs5y15ZZzWbTeXyJh8AAL6o3Jq+qKgoRUVF5duWk5OjL7/8Uj179pQk9enTR9OnTy+vCAAAeMSbb74pPz8/Pf300y7P2Ww2TZo0SQcOHFCVKlU0c+ZMNWvWTIZhaMaMGfr73/8us9ms//mf/1H79u09kB4A4G3cOpGLv7+/Xn75ZR04cEDStauB7dq1c2cEAADKzcWLFzVx4kQtWbKk0DHLly9X1apVlZycrIkTJ2rChAmSpM8//1xHjx7Vpk2b9M4772jChAnKzc11V3QAgBdz62f6/Pz8NGvWLL344ovKy8tTvXr1NGXKlBIdw2w2lXmu8jhmeagsOaXKk5WcZa+yZCVn2SvLrJXpvG+0ZcsW3XnnnRo6dGihY7Zu3arx48dLkjp27KisrCydPn1a27ZtU+/evWU2m9WkSROFh4frH//4hzp27Fjs1y+LulXW2pcnauKKmhSMuriiJq5KU5Pb3dftE7l06NBB69atu+39a9euXoZprqksnxupLDmlypOVnGWvsmQlZ9mrTFnLyyOPPCJJmj17dqFj0tPTZbVanY+tVqtSU1OVnp6u0NBQl+0lURa/I/lzdEVNXFGTglEXV9TElSdq4vamDwCAyq6oycpuxTAMmUymfI/NZrMcDkeB2wEAKC2aPgAASqigycqKq169ekpPT1ejRo0kSWfOnFFoaKjCwsKUnp7uHHd9OwAApcVbiAAAuFFERIQ2bNggSdqzZ48sFovq16+vrl27auPGjcrLy9Ovv/6q48ePq3Xr1h5OCwDwBlzpAwCgnK1cuVLp6ekaP368Bg4cqBdffFHR0dEKDAzUjBkzJEm9evXSvn371KdPH0nSlClTVKVKFU/GBgB4CZNhGGW30jkAAAAAoELh9k4AAAAA8GI0fQAAAADgxWj6AAAAAMCL0fQBAAAAgBfzuaZv79696tevn+Li4jR48GCdOnXKZYzNZlNiYqKioqLUt29fHT161ANJr3nzzTc1e/bsAp87deqU7r//fsXFxSkuLk5PPvmkm9PlV1TWilDT06dP649//KN69eqlMWPG6NKlSy5jPFnTjRs3qnfv3nr44Ye1YsUKl+cPHjyo+Ph4RUZGatKkScrNzXVbtpvdKuucOXPUrVs3Zx0LGuMu2dnZiomJ0W+//ebyXEWqaVE5K0o958yZo+joaEVHRztnnLxRRaonSu5WP9e+6Fbf875q+vTpSkpK8nSMCuOrr75SfHy8oqKiNHnyZE/HqRA2bNjg/NmZPn26p+N41M2/33fs2KHY2Fg9/PDDmjVrlvuCGD6mW7duxsGDBw3DMIw1a9YYo0ePdhmzcOFC469//athGIaxa9cu47HHHnNrRsMwjAsXLhgTJkww2rRpY7z99tsFjtm8ebMzpycVJ2tFqOnIkSONTz/91DAMw5gzZ44xY8YMlzGeqmlqaqrRrVs34+zZs8alS5eM2NhY48iRI/nGREdHG//4xz8MwzCMCRMmGCtWrHB7TsMoXtZRo0YZ33//vUfy3eiHH34wYmJijFatWhknT550eb6i1PRWOStCPbdv32488cQTRk5OjmGz2YxBgwYZX3zxRb4xFaWeKLni/Fz7muJ8z/uiHTt2GJ06dTL+8pe/eDpKhXDixAmjS5cuRkpKimGz2Yz+/fsbW7du9XQsj7p8+bLRsWNHIzMz07Db7Ua/fv2M7du3ezqWR9z8+/3KlStGRESEceLECcNutxvDhg1z2/eLT13ps9lsGj9+vFq0aCFJat68uVJSUlzGbd261blOUseOHZWVlaXTp0+7NeuWLVt05513aujQoYWO2b9/v37++WfFxcVp0KBBOnz4sBsT/ltxsnq6pna7Xbt371ZkZKQkKT4+Xps3b3YZ56ma7tixQ7/73e8UHBysatWqKTIyMl++U6dO6erVq2rbtm2R+StCVkk6cOCA3nvvPcXGxuqVV15RTk6OR7J++OGHeumllxQaGuryXEWqaVE5pYpRT6vVqqSkJAUGBiogIEDNmjXL9zNckeqJkivOz7WvudX3vC86d+6cZs2apdGjR3s6SoXxt7/9Tb1791ZYWJgCAgI0a9Ys3XfffZ6O5VF5eXlyOBy6cuWKcnNzlZubK4vF4ulYHnHz7/d9+/apcePGatiwofz9/RUbG+u2v2t9qukLDAxUXFycJMnhcGjOnDnq2bOny7j09HRZrVbnY6vVqtTUVLfLSbP7AAAMtElEQVTllKRHHnlEI0eOlJ+fX6FjLBaL+vTpo48//lhPPvmkxo4dK5vN5saU1xQnq6drevbsWQUFBcnf39/5+mlpaS7jPFXTm+sTGhqaL19B9SsovzvcKuulS5fUsmVLJSYm6uOPP9aFCxc0d+5cT0TVlClT1KFDhwKfq0g1LSpnRann3Xff7Wzojh8/ruTkZEVERDifr0j1RMnd6ufaF93qe94Xvfjii3rmmWdUs2ZNT0epMH799Vfl5eVp9OjRiouL0wcffKBatWp5OpZHBQUFafz48YqKilJERIQaNGigdu3aeTqWR9z8+92Tf9d6bdOXnJysrl275vtvyJAhkq5d8Xv++eeVm5urUaNGuexrGIZMJlO+x2Zz+ZSqqJy38vTTT2vAgAEym82KiIhQtWrVdOzYsXLJWdqsnq7pc889l+/1Jbk8ltxf0+scDodLfW58fKvn3elWWapXr64FCxaoWbNm8vf317Bhw7Rt2zZPRC1SRappUSpaPY8cOaJhw4bpz3/+s+68807n9spSTxSMP7/CFfY972vWrFmj8PBwde7c2dNRKpS8vDzt3LlTU6dO1erVq7Vv3z59/PHHno7lUYcOHdJHH32kv//97/rmm29kNpu1aNEiT8eqEDz5d62/W17FA6KiohQVFeWy/dKlSxozZoyCg4M1b948BQQEuIypV6+e0tPT1ahRI0nSmTNnCr3tqrxyFsfy5csVExOj2rVrS7r2jXP9SlZ5KE1WT9fUbrerU6dOysvLk5+fnzIyMgp8fXfX9LqwsDDt2bPH+fjmfGFhYcrIyHA+Ls/63cqtsp4+fVo7duxQv379JLmvhiVVkWpalIpUz71792rcuHGaOHGioqOj8z1XWeqJgt3q59pXFfU972s2bdqkjIwMxcXF6fz587p8+bKmTp2qiRMnejqaR9WtW1edO3dWnTp1JEk9e/bUvn37FB8f7+FknvPtt9+qc+fOCgkJkXTtdv8PPvhAw4cP93Ayz7v5d6U7/6712it9hUlMTFTjxo315ptvKjAwsMAxERER2rBhgyRpz549slgsql+/vjtjFsvu3bu1du1aSdKuXbvkcDjUtGlTD6cqmKdrGhAQoA4dOmjTpk2SpPXr16tr164u4zxV0wceeEA7d+5UVlaWrly5oi+++CJfvgYNGshisWjv3r2Srs2KVVB+d7hV1ipVqui1117TyZMnZRiGVqxYoT/84Q8eyVqUilTTolSUeqakpGjs2LGaOXNmgf/4rSz1RMFu9XPti271Pe9rlixZok8//VQbNmzQuHHj1L17d59v+CSpW7du+vbbb3XhwgXl5eXpm2++UatWrTwdy6NatGihHTt26PLlyzIMQ1999ZVat27t6VgVwn333ad//etfztuCP/30U7f9XVvx3n4vRz/99JO2bNmiu+66S3379pV07V7aBQsWaOXKlUpPT9f48eM1cOBAvfjii4qOjlZgYGCFmqb5xpyTJk1SUlKSNmzYIIvFotdff73cbpm8HRWtpi+99JKSkpI0b948hYeH64033nDJ6ama1qtXT88884wGDRoku92ufv36qU2bNhoxYoTGjRun1q1ba+bMmXrhhReUnZ2tVq1aadCgQeWe63azvvLKKxozZozsdrvatWtX5CQ/7lYRa1qQilbPRYsWKScnR6+++qpzW0JCgr766qtKUU8UrbCfa19W2Pd8//79PZgKFc19992n4cOHa8CAAbLb7XrwwQf16KOPejqWR3Xp0kU//fST4uPjFRAQoNatW2vkyJGejlUhWCwWvfrqq3r66aeVk5OjiIgI9erVyy2vbTIMw3DLKwEAAAAA3K7iXBYCAAAAAJQ5mj4AAAAA8GI0fQAAAADgxWj6AAAAAMCL0fQBAAAAgBej6QMAAAAAL0bTh0pv8uTJiouLU1xcnO69915FRkY6H1+9elXNmzdXVlaWR7INGzbM+dojRozQL7/8clvHSUpK0qJFiwp87rffflNiYqIiIyPVp08f9evXT2vWrLntzMVR0Hl99913iomJKdfXBQAAQMn51OLs8E4vvPCC8+vu3btr5syZat26tQcT/dv27dudXy9YsKDMj5+SkqKEhAQ9++yzeu211yRJaWlpev7553X8+HElJiaW+WtKBZ9XZmZmubwWAAAASocrffAJs2fPVnx8vLp3764VK1Y4t69Zs0bx8fF65JFHNGTIEB09elSSdPHiRT3//POKiYlRbGysZsyYodzcXEnSvffeq/HjxysyMlL79+/X0aNHNWzYMMXHxysuLk5r166VJE2YMEGSNHjwYKWkpKh79+7av3+/JGnt2rWKjo5WbGysBg0apJSUFDkcDk2ePFmPPfaYevfuraioKO3du7fI85o/f7569eql+Ph457Z69epp1qxZev/995WWluZyBe7Gx2fOnNFTTz2lJ554Qt27d9fAgQOdzVv37t01e/ZsDRgwQN26ddObb755y/O6zmazaerUqerbt6/69OmjpKQkZWdnS5I++OAD9enTR48++qgGDBhw21c/AQAAUDw0ffAJDRs21Lp16zRnzhy9+uqrstvt2rVrl9avX68VK1Zo/fr1Gj58uP7rv/5L0rVbRoODg7Vx40Z99NFHOnz4sBYvXixJstvt6tatmz7//HO1bNlS48aN03PPPad169bp/fff1+LFi/XDDz9o2rRpkqRly5YpPDzcmeXQoUOaOXOmFi5cqI0bN6p79+6aN2+e/vnPfyo9PV2rV6/Wpk2b1Ldv31teHdy7d686duzosr1u3bpq1qyZ9u3bV+T+n332mdq2bavVq1dry5YtqlKlijZs2OB8/vLly/rggw+0atUqLV68WCdPniz0vG40f/58+fn5ad26dfrkk08UGhqqmTNnKi8vT1OnTtXChQv10Ucf6fHHH79lYwsAAIDS4fZO+ITrV7Zatmwpm82m7Oxsbd26Vb/++qsSEhKc4y5cuKBz587p66+/1sqVK2UymRQYGKiEhAQtW7ZMI0eOlCR16NBBknT8+HGdOHFCEydOdB7j6tWr+umnn9S2bdsCs+zcuVNdunRxNkxDhgxxPlerVi2tWrVKJ0+e1Hfffafq1auX6rwdDkeRzw8ePFh79uzRkiVLdPz4cR05ckT33Xef8/kePXpIunb1MCQkROfPn1fDhg1v+bpbt27VxYsXtWPHDknXGuWQkBD5+fmpV69eSkhI0EMPPaQuXbooIiKiFGcIAACAW6Hpg0/w97/2rW4ymSRJhmHI4XAoLi7O+bk3h8Oh9PR01apVSw6Hwzn2+nPXb++UpGrVqkmS8vLyVKNGjXxXx86cOaMaNWoUmsXPzy/fsa9evapTp07p5MmTmjJlioYOHaoePXqoadOm+uSTT4o8r3bt2mnXrl2KjIyUdO1zdcHBwTp//ryOHj2qNm3a6OTJkzIMw7mP3W53fv3aa69p3759evTRR9WpUyfl5ubmG2uxWJxfm0ymfM8VxeFwaOLEic6G7tKlS8rJyZEkzZw5Uz///LN27Nih+fPna8OGDXrrrbeKdVwAAACUHLd3wmd16dJFn332mdLT0yVJK1eu1ODBg53Pvf/++zIMQzabTR9++KEeeOABl2M0adIk3y2RKSkpiomJ0YEDByRda/BubBYlqVOnTtq5c6fzdVetWqXXXntN27dvV7du3TRgwADde++9+vLLL5WXl1fkOYwaNUqff/65Pv74Y0nSp59+qtjYWD311FNKSEhQeHi46tSpo9OnTyszM1OGYeizzz5z7v/tt99q8ODBeuSRRxQSEqIdO3bc8jULO68bdenSRStWrJDNZpPD4dBf//pXvfHGG8rKylJERISCg4M1ZMgQ/elPf3L5PCAAAADKFlf64LO6dOmiESNGaNiwYTKZTAoKCtKcOXNkMpn0wgsvaPLkyYqNjZXdbtfvf/97jR492uUYgYGBmjt3rqZMmaKFCxcqNzdX48ePV/v27SVJvXr10sCBAzV79mznPs2bN1diYqKGDx8uSbJarZo6daqys7P13HPPKTY2Vrm5uXrwwQf1xRdfFHmLZnh4uFavXq1Zs2bp3Xfflb+/v/z9/RUSEqJjx47pyJEjuvvuu5WQkKBHH31UVqtVDz30kLPRGjt2rGbMmKG33npLAQEBateunU6cOHHL2hV0Xjd66qmnNH36dPXt21d5eXlq2bKlkpKSFBQUpDFjxmjIkCGqUqWK/Pz8NHny5Fu+HgAAAG6fySju/VoAKpVDhw7JYrGoSZMmno4CAAAAD6LpAwAAAAAvxmf6AAAAAMCL0fQBAAAAgBej6QMAAAAAL0bTBwAAAABejKYPAAAAALwYTR8AAAAAeLH/D2Ae5+VwUCh7AAAAAElFTkSuQmCC"/>
          <p:cNvSpPr>
            <a:spLocks noChangeAspect="1" noChangeArrowheads="1"/>
          </p:cNvSpPr>
          <p:nvPr/>
        </p:nvSpPr>
        <p:spPr bwMode="auto">
          <a:xfrm>
            <a:off x="307974" y="7937"/>
            <a:ext cx="4747729" cy="47477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582" y="1194194"/>
            <a:ext cx="3781644" cy="3713888"/>
          </a:xfrm>
          <a:prstGeom prst="rect">
            <a:avLst/>
          </a:prstGeom>
        </p:spPr>
      </p:pic>
    </p:spTree>
    <p:extLst>
      <p:ext uri="{BB962C8B-B14F-4D97-AF65-F5344CB8AC3E}">
        <p14:creationId xmlns:p14="http://schemas.microsoft.com/office/powerpoint/2010/main" val="37482328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Machine Learning:</a:t>
            </a:r>
            <a:endParaRPr dirty="0"/>
          </a:p>
        </p:txBody>
      </p:sp>
      <p:sp>
        <p:nvSpPr>
          <p:cNvPr id="815" name="Google Shape;815;p20"/>
          <p:cNvSpPr txBox="1">
            <a:spLocks noGrp="1"/>
          </p:cNvSpPr>
          <p:nvPr>
            <p:ph type="body" idx="1"/>
          </p:nvPr>
        </p:nvSpPr>
        <p:spPr>
          <a:xfrm>
            <a:off x="739680" y="1152528"/>
            <a:ext cx="3547398" cy="3098400"/>
          </a:xfrm>
          <a:prstGeom prst="rect">
            <a:avLst/>
          </a:prstGeom>
        </p:spPr>
        <p:txBody>
          <a:bodyPr spcFirstLastPara="1" wrap="square" lIns="91425" tIns="91425" rIns="91425" bIns="91425" anchor="t" anchorCtr="0">
            <a:noAutofit/>
          </a:bodyPr>
          <a:lstStyle/>
          <a:p>
            <a:r>
              <a:rPr lang="en-US" sz="1400" u="sng" dirty="0"/>
              <a:t>Forecasting with </a:t>
            </a:r>
            <a:r>
              <a:rPr lang="en-US" sz="1400" u="sng" dirty="0" smtClean="0"/>
              <a:t>ARIMA:</a:t>
            </a:r>
          </a:p>
          <a:p>
            <a:pPr lvl="1"/>
            <a:r>
              <a:rPr lang="en-US" sz="1400" dirty="0"/>
              <a:t>I finally build a predictive one-step ahead forecasting model as shown </a:t>
            </a:r>
            <a:r>
              <a:rPr lang="en-US" sz="1400" dirty="0" smtClean="0"/>
              <a:t>here:</a:t>
            </a: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47</a:t>
            </a:fld>
            <a:endParaRPr/>
          </a:p>
        </p:txBody>
      </p:sp>
      <p:sp>
        <p:nvSpPr>
          <p:cNvPr id="2" name="AutoShape 2" descr="data:image/png;base64,iVBORw0KGgoAAAANSUhEUgAAA30AAANtCAYAAAAkXBIiAAAABHNCSVQICAgIfAhkiAAAAAlwSFlzAAALEgAACxIB0t1+/AAAADl0RVh0U29mdHdhcmUAbWF0cGxvdGxpYiB2ZXJzaW9uIDIuMi4yLCBodHRwOi8vbWF0cGxvdGxpYi5vcmcvhp/UCwAAIABJREFUeJzs3Xl4U2X2B/DvzZ42LVAom6gsyiKKIKLsCuPIruO4oQyoKKIjOG6IIo6K4jDKT1zQUZlxZhzFDRV1HFFGRmdYBBdUUJBF9qUtLV3SrPfe9/dHcm+TNmmTNkvTfD/P4/PYJL15bxrae3LOe44khBAgIiIiIiKiFsmQ7gUQERERERFR8jDoIyIiIiIiasEY9BEREREREbVgDPqIiIiIiIhaMAZ9RERERERELRiDPiIiIiIiohaMQR9lvG+//RZTp07FpEmTMHHiRNxwww3YuXOnfv/06dNRVlaWsOebOXMm3nnnnSYd4y9/+QvuueceAMB9992H9evXJ2JpYcdNtKeeegorV66sc3tZWRl69erVpGP36tUroT8jIqLmJNLvuHfeeQczZ84EEP33a6ilS5fi3//+d9LWmExTp07FqlWr0vb8odcBM2bMwK5duxJy3O+//x6///3v4/6+BQsW4JlnnknY4+L12muv4cUXXwQAvPXWW3j11VcT/hzU/JjSvQCipvD5fJg5cyZeeukl9O3bFwDw3nvvYcaMGfj0009hNBqxbt26NK+yfgsXLkz3EmLyu9/9Lt1LICJqkWL5/bpx40accsopKVhNyxN6HbBs2bKEHXfXrl0oKipK2PFS5aqrrtL//+uvv8app56axtVQqjDoo4zmdrtRVVUFl8ul33bRRRfB4XBAURTMnz8fAHDNNdfgxRdfxPbt2/HCCy/A5/OhrKwMv/rVr3Dbbbdh48aNWLJkCU488UTs3LkTsizjoYcewsCBA1FUVIR77rkHxcXF6Ny5M0pLS/XnWrFiBd544w34/X5UVFRgxowZuPrqq/HOO+9gxYoVcLvdcDgceOmll/DII49g/fr1aNu2Ldq2bYu8vDwAgU9Ap0yZAqPRiKVLl+rH3r9/Py644AI8/vjj+Oabb7B48WK43W4YDAbMmjULo0aNgt/vj3rcULXX849//ANvvfUWXnvtNaiqitatW+P+++9Hjx498NVXX2HRokVQVRVAILM5ZswY3HPPPTj11FNx/fXX45NPPsGSJUtgt9tx+umnhz3Pxx9/jBdeeKHO13v27MGCBQtQXV2NkpIS9O7dG08++SSsVmsC3xFERJkn9Pfr008/jdWrV8NsNqNNmzb4wx/+gNWrV2Pr1q147LHHYDQaMXjwYDz00EPYvn07JEnCiBEjcMcdd8BkMuHzzz/H4sWLYTAY0KdPH6xfvx7Lly/Hpk2bwv4OvPDCC3jwwQexb98+lJeXIzc3F4sXL0b37t0xdepU9O3bF99++y3KyspwxRVX4NixY9i0aRPcbjeefPLJOhUe77zzDlatWgVVVXH48GF06NABixYtQocOHfTHHDx4EJMmTcLmzZvrfF1SUoK5c+fi+PHjAIDzzjsPt912W53Xavfu3Vi4cCHKy8uhKAqmTp2Kyy67DNXV1bj33nuxb98+GAwG9O3bFwsWLMB9990HoOY6YMqUKXjqqafgcrnwxBNPoFOnTtizZw/sdjtuvPFG/OMf/8CePXtw4YUXYt68eVBVFY8++ii+++47VFdXQwiBRx55BJ07d8bTTz+Nqqoq3HvvvfjDH/6ANWvW4E9/+hP8fj9sNhvmzp2LAQMGwOl04r777sP27dvRvn17GI1GDBw4sM651fe4oqIiLFiwAEeOHIHf78eECRNw00034eDBg7j22mtx3nnn4bvvvkNlZSXmzJmDX/7yl9i9ezfuu+8++Hw+CCFw2WWXYcqUKXjmmWdw/PhxDBkyBGvWrMG6detgs9nw8ssv4/e//z2GDRsGIFCJ1LNnT1xzzTUJeJdT2gmiDPfSSy+Jfv36idGjR4u77rpLvPXWW8Llcun39+zZU5SWlgpVVcVvfvMbsWfPHiGEEEePHhV9+vQRpaWl4osvvhB9+vQRP/74oxBCiL/85S9iypQpQgghfvvb34olS5YIIYTYu3ev6N+/v3j77beF0+kUV1xxhSgrKxNCCLF582bRv39/IYQQb7/9thg0aJCoqqoSQgjxt7/9TUybNk14vV5RXV0tLrnkEjF37lwhhBC/+c1vxEcffRR2Tp9++qm44IILRElJiSgvLxcXXnihOHDggL7ukSNHikOHDtV73FC117Nx40Zx9dVX66/T//73PzF27FghhBDTpk0T//znP4UQQmzbtk08+OCDQggh5s6dK/785z+LkpISMXDgQLFz504hhBDPP/+86Nmzp/48N954Y9jzal8vWrRIrFy5UgghhM/nExMnThSrVq0K+xkREbVEPXv2FBMnThQXXXSR/t95552n/37Ufr8ePnxYnHXWWcLr9QohAn+LVq9eLYQI/1tx9913i4cfflioqiq8Xq+YPn26eOGFF0RZWZk455xzxLZt24QQQrzzzjuiZ8+e4sCBA3X+Dnz00Ufi4Ycf1td4//33iwULFujPNWvWLCGEEN9++63o2bOn+PTTT4UQQixcuFDMnz+/zjm+/fbbon///uLnn38WQgjx+OOPi9mzZ4et/cCBA/rfSSFE2NdLly4V999/vxBCiOrqanHbbbeJysrKsOfw+/1i/PjxYuvWrUIIISorK8W4cePE5s2bxbvvviumT58uhBBClmVx3333ib179+qvv/Y3ZtSoUeL777/X/+7/8MMPQgghrr/+enHllVcKr9crSktLRd++fcXRo0fFN998I2bPni0URRFCCPHCCy+ImTNn6ues/Qz37NkjJk6cqF8T7NixQwwbNkxUV1eLhQsXirvvvluoqipKS0vFyJEjxdNPP13nNazvcVOnTtV/Bh6PR0ydOlV8+OGH4sCBA6Jnz55izZo1QgghVq1aJc4//3whhBD33nuveOGFF4QQQhQXF4vbbrtNKIoinn76afHQQw8JIWree0II8de//lXceuutQgghqqqqxODBg0VFRUWddVJmYqaPMt51112Hyy+/HF9++SW+/PJLLFu2DMuWLcOKFSvCsl6SJOH555/HZ599hn/+85/YvXs3hBBwu90AgM6dO6NPnz4AgNNOOw3vvvsuAGD9+vWYO3cuAODkk0/GueeeCwDIzc3F888/j88//xx79+7F9u3bwzKOvXr1gsPhAABs2LABEydOhMVigcViwaRJk/DTTz9FPJ9vv/0WDz74IP7617+iXbt2+Pzzz1FSUoJbbrkl7Fx++umnuI4bup7PPvsM+/btw+TJk/X7KysrUV5ejnHjxmHBggVYs2YNhg4dijvuuCPsOF9//TV69uyplxldeeWVeOKJJ+r9GQHAnDlzsG7dOixbtgx79+5FcXFx2OtFRNSS/f3vf0dBQYH+tVYJEapDhw7o3bs3LrnkEowcORIjR47EkCFD6hzrv//9L1577TVIkgSLxYLJkyfj73//O7p164YePXqgd+/eAIBLLrkEjzzyiP59oX8Hxo4dixNPPBH/+Mc/sG/fPmzatAkDBgzQH/vLX/4SAHDiiScCAEaMGAEAOOmkk7Bp06aI5zhs2DB069YNAHDFFVfg4osvjvn1GTFiBG688UYcOXIEQ4cOxZ133lmncmXv3r3Yv38/5s2bp9/m8Xjw448/YsSIEViyZAmmTp2KoUOH4pprrsHJJ59c73N26dIFp512mn5eeXl5sFgsKCgoQG5uLioqKjBgwAC0atUKr7/+Og4cOICNGzciNze3zrHWrVuH4uJiXHvttfptkiRh//792LBhA+bNmwdJklBQUKC/trVFe5zL5cKXX36JiooKPPXUU/pt27dvR79+/WA2m3HeeecBCFy/lJeXAwj8DOfOnYvvv/8eQ4YMwfz582EwRG/n8etf/xrPPvssysrKsGrVKpx//vnIz8+v9zWkzMGgjzLa119/jc2bN+OGG27AqFGjMGrUKNxxxx2YOHEi1q1bh7Fjx+qPdblcuOSSS3DBBRfg7LPPxqWXXop///vfEEIAAGw2m/5YSZL020P/HwBMpsA/m6NHj+LKK6/EFVdcgYEDB2Ls2LH4z3/+oz8uJycn6rqNRmPE2/fs2YPZs2dj8eLF6NGjBwBAURT06NEDb731lv64oqIiFBQU4I033ojpuLXXo6oqLr74YsyZM0f/uri4GK1atcLkyZMxatQorFu3Dv/73/+wdOnSOhvwI70eQN3Xyu/36/9/xx13QFEUjBs3Dueffz6OHDkS9lgiomxnMBjwyiuvYMuWLdiwYQMeffRRjBgxAnfffXfY41RVhSRJYV/Lsgyj0Vjn92roRX7o34Hly5fjzTffxJQpUzBp0iS0bt0aBw8e1O+3WCxhxzGbzQ2uP/RvkKqqdf4m1fc3ol+/fvj000+xYcMGfPHFF7j88suxbNmysC0EiqIgLy8P7733nn7bsWPHkJeXB6vVitWrV2Pjxo344osvcN1112HBggUYPXp01PXWPsfQv2eazz77DAsXLsR1112HX/ziF+jevTvef//9Oo9TVRVDhgzBk08+qd925MgRtG/fHkD43836/lZHepyqqhBC4PXXX4fdbgcQaKJmtVpx/PhxmM1m/ecc+r4YNWoUPv74Y6xfvx4bNmzAs88+W28juvz8fIwdOxbvv/8+PvjgAzzwwANRH0uZh907KaMVFBTgT3/6E7766iv9tpKSEjidTvTs2RNA4JemLMvYt28fnE4nbrvtNowePRobN26Ez+fT965FM2LECD24Onz4MDZu3AgA2Lp1KwoKCvDb3/4Ww4cP1wM+RVEiHmPlypXwer3wer3417/+VecxJSUlmDFjBu6++249mwgA/fv3x759+/Dll18CALZt24YxY8agqKgopuNGMnz4cHz44YcoLi4GEOjkpdXsT548Gdu2bcOvf/1rPPzww6isrERJSYn+vYMGDcKuXbuwfft2AAj7A1JQUICdO3fC6/XC7/eHfYq9du1a3HLLLRg/fjwA4Lvvvov4WhERZavt27dj4sSJ6NGjB2bOnIlrr70WW7ZsAVDztwwI/A5/5ZVXIISAz+fDm2++iaFDh+Kss87SK08A4OOPP0ZlZWVYIKBZu3YtLrnkElx++eXo1q0b1qxZ0+TfyV988YXe2OT111/HqFGjwu7Pz8+H3+/Xu2d++OGH+n2LFy/Gc889hwsuuAD33XcfTjnllLBO3ADQrVs32Gw2Peg7cuQIJk6ciK1bt2L58uW49957MXz4cMyZMwfDhw/Hjz/+WOe1i9e6deswatQoXH311Tj99NPx73//W3+dQo87ZMgQrFu3Drt37wYAfP7557jooovg8XgwYsQIrFixAqqqoqKiAp9++mnE54r2OIfDgf79++Ovf/0rgEBlzlVXXRX1OJo777wT//rXvzBhwgQ88MADcDgc2L9/f9hjar82U6ZMwcsvvwwhBPr169eIV4yaK2b6KKN169YNzz77LJYsWYKjR4/CarUiLy8Pjz76KLp37w4gUMIydepUPPXUUzj//PMxbtw4WCwWvURx3759dT7tC/XAAw/g3nvvxbhx49CxY0e9bGbYsGFYsWIFxo4dC0mScM4556CgoAD79u2rc4zJkydj//79mDhxIlq3bh2x5OSZZ55BaWkp/v73v+PPf/4zAKB9+/ZYtmwZnn76aTz22GPwer0QQuCxxx5Dly5dYjpuJMOHD8eMGTMwffp0SJIEh8OBpUuXQpIk3HXXXXj00Ufx5JNPQpIkzJo1C126dNG/t6CgAIsXL8Zdd90Fs9mMQYMG6fcNGzYMgwYNwrhx41BYWIhzzz1XLze9/fbbccsttyAnJwcOhwODBg2q88eHiCib9e7dG+PGjcOll16KnJwc2Gw2vSHZ6NGj8cQTT8Dv92P+/Pl45JFHMGnSJPj9fowYMQI33XQTLBYLnnjiCcydOxcGgwGnn346TCaTnh0KNX36dPz+97/HihUrAAQ+YNyxY0eT1t+hQwfMmTMHJSUlOOWUU7BgwYKw+/Py8jBnzhzMmDEDBQUFYdU411xzDe655x59y0KvXr0wYcKEsO+3WCx47rnnsHDhQvz5z3+GLMv43e9+h4EDB6JPnz7YtGkTxo8fD7vdjk6dOmHq1KkAaq4DGjP+YPLkybjzzjsxadIkyLKMYcOG4ZNPPoGqqujfvz+effZZzJo1C0uXLsWCBQtwxx13QAgBk8mEP/3pT8jNzcXs2bPxwAMPYNy4cSgoKNA/lK6tvsctXrwYDz/8MCZNmgSfz4eJEyfioosuCsvO1vbb3/4W9913H9544w0YjUZccMEFGDRokP7hNQCMHDkSixYtAhBo3Na7d2+96odaFkmwvoqIiIgo4zmdTjz33HOYPXs27HY7fvjhB8ycORP/+9//Imb7Eql292bKTPv379fnKkb6sIAyFzN9RERERC2Aw+GA2WzGZZddBpPJBJPJpFdtEDXkqaeewptvvomHHnqIAV8LxEwfERERERFRC8ZGLkRERERERC0Ygz4iIiIiIqIWjEEfERERERFRC8agj4iIiIiIqAXLuO6dx49XQ1Wzp/dM27YOlJY6072MlOH5tnzZds7Zdr5AYs7ZYJDQpk1uglaUPTLpb2RL+LeR6eeQ6esHeA7NQaavH8isc2js38eMC/pUVWTMH7RE4fm2bNl2vkD2nXO2nS+QnefcHGTa38hMWms0mX4Omb5+gOfQHGT6+oGWcQ71YXknERERERFRC8agj4iIiIiIqAXLuPJOIiIiIiJqWYQQOH68BD6fB0BqSy2Liw1QVTWlz9kwCRaLDW3aFEKSpCYfjUEfERERERGlldNZAUmS0KFDF0hSaosRTSYDZLl5BX1CqCgvPwanswJ5ea2bfDyWdxIRERERUVq53U7k5bVOecDXXEmSAXl5beB2J6arKF9VIiIiIiJKK1VVYDSyCDGU0WiCqioJORaDPiIiIiIiSrtE7F1rSRL5ejCcJiIiIiIiCvrmm6/w0ksvYunSFwEALlc1brvtFpxxxpn4/PM1sNlsMJnMkGU/2rUrxE03zUbv3n0AAJddNkm/X9OzZy/Mm/dAWs5Fw6CPiIiIiIgoApfLhTvvnI0BAwbi5ptn4/PP1+Dxx59Cp06dAQDr16/FnXfOwquvvo3WrQMNV0Lvby5Y3klERERERFSL2+3GnDm/w1lnDcLNN8+O+JihQ4ejT5++WL16VYpXFx9m+oiIiIiIqNnw71gH/0//Tcqxzb1GwtxzWIOP83o9uPvu27B79y784Q+L631s9+49sG/fXv3rOXN+F1beefnlkzFhwkWNXnMiMOgjIiIiIiIKsW3bj7jhhptw8sldsWjRI3j00cfrebQEq9Wqf9UcyzsZ9BERERERUbNh7jkspmxcMp1+ej9ce+0N8Hg8uPbaq7Fy5dv41a8ujfjY3bt3YdSo0SleYXy4p4+yxmffHsL/vb453csgIiIiombOZArkxmw2G+6/fwGee+5p7Nnzc53HrV37X+zc+RNGj/5lqpcYF2b6KGscKHJi16HKdC+DiIiIiDJI376n48orr8aDD86Dz+cL27PXqlVr/N//PYOcnFz98bX39NlsNjz//EspX3coBn2UNWRFhayo6V4GERFRi5CXb4fNmvxLSY9XRlWlO+nPQ6Q566yzcdZZZ4fddv31M3H99TMb/N4VKz5I1rKahEEfZQ1ZEVBUAVUVMBikdC+HiIgoo9msJky6872kP88H/3cxqpL+LEQtG/f0UdZQ1ECWz89sHxERERFlEQZ9lDUURQAA/DKDPiIiIiLKHgz6KGto+/m4r4+IiIiIsgmDPsoasspMHxERERFlHwZ9lDUUZvqIiIiIKAsx6KOswUwfEREREWUjBn2UNbRMH7t3EhEREVF9jhw5jOHDz8aXX34Rdvtll03CkSOHoSgK5s2bA4/HA7/fj4cfvh9TplyG6dOnYN++vVGPW1JSjIsvHqN/XVxchEceeSBZp6Fj0EdZQw5275SZ6SMiIiKiBphMJvzxjwvhclXXuW/lyhU455zBsNlseOut12Gz2fHqqytw6613YuHCByMeb8OGtZg9+yaUlpbqt7Vv3wEFBQXYsGFtsk4DAIezUxaRmekjIiIiavY2HvkaG458mZRjD+k0COd2GhjTY9u1K8SgQefimWeexNy59+m3CyGwYsUbWLbsZQCBYO6GG24CAPTvfxbKy4/j6NGj6NixY9jx/vnP9/Doo49h2rTJYbePHTsBTzzxGIYMGd6UU6sXM32UNRTu6SMiIiKiOMyadRs2bdoQVuZZXe2Ew+GAw+EAABw7VoK2bdvp97dt2w4lJUV1jrVw4ePo3v2UOrd3734K9u79GZWVFUk4gwBm+ihr1HTvFGleCRERERFFc26ngTFn45ItN9eBuXPn449/XIiXX34dAPDllxtRWNhBf4wQApIkhXyXgCTFl1srLGyPw4cPIT+/VSKWXQczfZQ1tGDPLytpXgkRERERZYpzzhmsl3kGSDCZanJnhYXtcezYMf3r0tJStGtXGNdzGI2muAPFeDDoo6whM9NHRERERI2glXmWlh7DoEHn4MiRw/p9Q4YMw6pVHwIAvvvuW1gs1jr7+RpSUlKETp06J3TNoRj0Udbgnj4iIiIiagytzNPv9yM314GKinI4nU4AwKWXXgm/34ff/OYKPPXU47j//gUAgO3bf8Rdd93a4LF//nkXTjqpK/Lz85O2fu7po6xRU97JoI+IiIiIouvUqTNWrPgg7LZzzhmMtWu/AgBcfvlV+PjjD3HppVfCarVi/vyH6hyjV68+Ecs8tWNo/vnP93DVVVMTuPq6mOmjrCCE4HB2IiIiIkqISy65DF9+uREejyfqY4qLizBmzPh6j1NUdBSlpaUYOjR54xoAZvooS6hCQNvJx0wfERERETWFyWTCokVP1PuYDh06okOH+vf2dejQEQ899GgilxYRM32UFUKbt8jM9BFRGnzwwQcYP348LrzwQrz66qt17v/5558xdepUXHTRRbj++utRUZG8eU1ERJRdGPRRVlBCgj5m+ogo1YqKirBkyRIsX74cK1euxBtvvIFdu3bp9wshcPPNN2PGjBl4//330adPH7z44otpXDEREbUkDPooK8hqTaDHTB8Rpdr69esxePBgtG7dGjk5ORgzZgxWrVql3//DDz8gJycHI0eOBADcdNNNmDJlSrqWS0RELQyDPsoKzPQRUToVFxejsLCmg1v79u1RVFSkf71//360a9cO8+bNwyWXXIIHHngAOTk56VgqERG1QGzkQlkhNLvHTB8RpZqqqpAkSf9aCBH2tSzL2LRpE1555RWcccYZePLJJ7Fo0SIsWrQorudp29aRsDWnQmFhXrqX0GSZfg6Zsv761pkp51CfTD+HRKy/uNgAk6kmH2XPscJmTXyo4vHKcLu8dW4PfW4AOHz4MH772xlYufLDsNsHDz4Ljz22BNu3/4gbb7w54nP88MNW/Oc/n2LWrN81eb0GgyEhry+DPsoK2mB2gJk+Ikq9jh074quvauYylZSUoH379vrXhYWFOPnkk3HGGWcAACZOnIhbb214oG9tpaVOqCG/75qzwsI8lJRUpXsZTZLp59DU9acyUIm2zkz/GQCZfw6JWr+qqpBDrtFsVhMm3flek49b2wf/dzGqKt1ht5lMhrDnBqCP+qp9OwAMHToCQ4eOiHgfAOzevRulpaVR74+Hqqphr6/BIDXqAz6Wd1JWCM3ucU4fEaXa0KFDsWHDBpSVlcHtduOTTz7R9+8BwIABA1BWVobt27cDANasWYO+ffuma7lERFSPf/3rAyxc+CAAYOnSJ3HNNVfhuuuuxksvvYiqqir8+c/PY+3a/+Lvf/9Lehcagpk+ygqhe/oS8akLEVE8OnTogNtvvx3Tpk2D3+/HZZddhn79+mHGjBm49dZbccYZZ+DZZ5/F/Pnz4Xa70bFjRzz22GPpXjYRUVY7dqwE1157ddT7jx49gi++WI9XXnkTHo8Hjz76ECwWC2644SZs3vw1rrnm+hSutn4M+igrMNNHROk2adIkTJo0Key2ZcuW6f9/5plnYsWKFaleFhERRdGuXSH+9rflYbcNH3522P1WqxU33zwdQ4eOwM03z4bVak31MmPC8k7KCtqePovZwD19RERERNRkJpMJL774N9xww82oqKjATTddh/3796V7WRGlJehbunQpJkyYgAkTJrB8hVJCy/TZLCbISmY0OSAiIiKi5mvHju2YNetGnHnmAMyadRu6du2O/fv3wWg0QlGUdC8vTMqDvvXr12Pt2rV49913sXLlSvzwww9YvXp1qpdBWUYL9OwWI/xy8/pHSERERESZp2fP3jj99H6YNu1KTJ8+BV27dsPgwUPRp09f/PDDFvzpT8+ke4m6lO/pKywsxD333AOLxQIA6NGjBw4fPpzqZVCWUUIyfZUuX5pXQ0RERET18XhlfPB/FyfluLHo1KkzVqz4oM7ta9cGxu+MHx/Yo33LLb/DLbeEz+M76aST8cYbK5u40sRKedB36qmn6v+/d+9efPTRR3jttddSvQzKMnJwT5/NYkRpJff0ERERETVnVZVuZO70wuYnbd07d+7ciZkzZ+Luu+9G165dY/6+xgwjzHSpHH7aHCTjfHMOVAAA8vOs2FdU1axe0+a0llTJtnPOtvMFsvOciYiImqu0BH1ff/01br31VsybNw8TJkyI63tLS51Q1expxFFYmIeSkuz5nCNZ53v8uAsAYATgl9Vm85pm288XyL5zzrbzBRJzzgaDlJUf8hERESVDyoO+I0eO4JZbbsGSJUswZMiQVD89ZSlZ1fb0GaGoAqoqYDBIaV4VEREREWmEEJAkXp9phEhcoivlQd9f/vIXeL1eLFq0SL9t8uTJuOqqq1K9FMoiSrB7p80aeMv7FRVWgzGdSyIiIiKiIJPJgurqSuTm5jPwQyDgq66uhMlkScjxUh70zZ8/H/Pnz0/101KWq+neGQj0/LIKq5lBHxEREVFz0KZNIY4fL4HTWZ7y5zYYDFDV5tfoz2SyoE3421opAAAgAElEQVSbwsQcKyFHIWrmarp3Bt7y2rB2IiIiIko/o9GEdu06peW5s2H/fcqHsxOlgxbk2UMyfURERERE2YBBH2UFWRGQJMASLOlkpo+IiIiIsgWDPsoKiqrCaDDAbAq85ZnpIyIiIqJswaCPsoKiCJiMEkzGYNDHTB8RERERZQkGfZQVZEWFyViT6ZOZ6SMiIiKiLMGgj7KCrAgYjRLMzPQRERERUZZh0EdZQVFUmAwS9/QRERERUdZh0EdZQVEFjEYDTEYJQCDzR0RERESUDRj0UVaovafPLytpXhERERERUWow6KOsICsCJkNN905m+oiIiIgoWzDoo6wgqyqMRs7pIyIiIqLsw6CPsoIS7N6pz+lj0EdEREREWYJBH2WFOt07ObKBiIiIiLKEKd0LINIUlbngVgTswQ6biSSrAjlmI4wGCRKY6SMiIiKi7MFMHzUbr67egftfWJ+UgEzr3ilJgWyfzEwfEREREWUJBn3UbFRW+1BW6cX6rUcSfmxFETAaAhlEk9HATB8RERERZQ0GfdRsVHv8AICPNu6HqiZ2pIKsBhq5AGCmj4iIiIiyCoM+ajacHhmd2uai+LgbX/1UnNBjK8HyTiAQ9DHTR0RERETZgkEfNQuyosLrUzBqYBd0LMjBvzbsgxCJy/YF9vTVlHcy00dERERE2YJBHzULLo8MAMjPtWDc4JOwv9iJrXvKEnZ8WREwMtNHRERERFmIQR8ljccnw+tXYnqstp/PkWPBkL4d0SbPin9t2JewtShqrUYuzPQRERERUZZg0EdJ8+w7W/DKxz/F9NhqdyDTl5djgclowJhzTsJPB8qx61BFQtZSe0+fzEwfEREREWUJBn2UNMXlbhQdd8f0WKee6TMDAM47szMcdnPCsn2yIvQ9fWaj1Cwyfdv2luH6havhdPvTvRQiIiIiasEY9FHSuL0KqmIMaKrd4UGf1WLEBQO74Ntdx3CwxNmkdahCQBUCJoOW6TOmfU+fEAJvfbYbxWUuHKuILTAmIiIiImoMBn2UFEIIuL2yHsw1pNpTU96pGT2wC6xmIz76omnZPkUJdAE16t07JchKYucAxmvLz6XYe7QKAOD1xbbvkYiIiIioMRj0UVL4ZBWKKlDt9sc0aN3l8UMCkGMz67c57Gac178zNv5YjJLyxmfDtPEMRkNo9870BVpCCLy/bq/eWMbNoI+IiIiIkohBHyWF2xvI3AkAruD/16faLSPHZtIDIc2Yc06CJAEfb9rf6LUowaAzfE5f+jJ9P+wpw8+HKzH6rC4AmOkjIiIiouRi0EdJ4Q4J9GJpVFLt8SM3JMunaZNnxRnd2+Kn/eWNXouW6TM1gzl9Qgi8t24PCvKt+MXZwaAvxrEWRERERESNwaCPkiI0u+d0NRz0OT1+5NpNEe/LtZvg8TWcLYymprwzZE5fmoK+H/cex+5DlZgw+GQ4bIHz9TDTR0RERERJFPkqm6iJ4s70ueWw/XyhbGZTkwKjmvLOkDl9aRjZoGX52uRZMbxfZ0jBStamBLRERERERA1hpo+Swu2tCdKq3L4GHx8o74z8GYTNamxS0CfX6t5pNhqgqCKmBjOJtG3fcew6WIHxg0+G2WSAyWiA2WTgnj5KOFlR8dP+4+leBhERETUTDPooKVyemuxetbvhTJbLIyPXHjnTZzUboaii0SWZSoQ9fQBSOqBdCIH31+5Ba4cFI8/spN9ut5rg4Z4+SrDNO4/hj8s3cwYkERERAWDQR0kST6ZPFSJqIxcAsFmMABrf8ETL9IV27wSQ0n19P+0vxw49y2fUb7dZTcz0UcJp5dWxfOBCRERELR+DPkoKl1eGBCA/19LggHaPV4YQ0Bub1GYNBn2eGEY/RKKodef0AUjpvr731+1BK4cF5/XvHHa73dK00lWiSLTsNveLEhEREcCgj5LE7ZVhs5qQl2NGVQPdO52ewIVptPJOuyXY5TJBmT69vDNFmb5dhyqwfX85xp0bnuUDtEwfL8wpsbT3PD9QICIiIoBBHyWJ2ysjx2pEnt3cYKZPuz+noUxfIy9gtayHMVjWqZV3pirTt+9oFQDg3D7t69zHPX2UDHIwu80ZkM3PBx98gPHjx+PCCy/Eq6++Wuf+pUuXYtSoUbj44otx8cUXR3wMERFRvDiygZLC7ZVht5qQazfjSKmr3sdWB5u+NLinr5FBX7ozfdrICkdO3fOzW004drz+14coXsz0NU9FRUVYsmQJ3nnnHVgsFkyePBnnnnsuTjnlFP0xW7duxRNPPIEBAwakcaVERNTSMNNHSaEFfQ67GU5X/Y1cXA2Ud9q08s5GlkHWDGcPz/Slqnun0xUYR6E9fygb9/RREtTs6eN7qzlZv349Bg8ejNatWyMnJwdjxozBqlWrwh6zdetWvPDCC5g0aRIWLFgAr9ebptUSEVFLwqCPksLllZGjBX1uGUJEn4mnlXc22MilseWdauRMn5yiTF+V2wdHtIDW2rTB80SRaO95NnJpXoqLi1FYWKh/3b59exQVFelfV1dXo0+fPpgzZw7effddVFZW4rnnnkvHUomIqIVheSclhdsro3O7XDjsZqhCBPb4RSnf1Bq5RLvf1sSgT661p8+c6kyf2x816MuxmrjvihJOe89zHEjzoqoqJEnSvxZChH2dm5uLZcuW6V9Pnz4d8+bNw+233x7zc7Rt60jMYlOksDAv3Utoskw/h0xZf33rzJRzqE+mn0Omrx9oGedQHwZ9lBRur6KXdwKBwCdaUFft9sNqNuoZuNpsZi3oa+zIhmCmz5CmPX0uP9rkWSPeZ7Oa4JdVKKoasfyTqDH0PX38QKFZ6dixI7766iv965KSErRvX9Pg6fDhw1i/fj0uu+wyAIGg0GSK7890aakTqhq9sqI5KSzMQ0lJVbqX0SSZfg5NXX8qL5KjrTPTfwZA5p9Dpq8fyKxzMBikRn3Ax6tMSjihZfZCgr6qejp4Vnv8UTt3AoEgzSBJTRjOXrt7pxS8PTUXRk6PP2ITF6Bmv6LXl7qZgdH4ZRWPv7YZe45Upnsp1ET6nj4vg77mZOjQodiwYQPKysrgdrvxySefYOTIkfr9NpsNjz/+OA4cOAAhBF599VX88pe/TOOKiYiopWDQRwnnk1Uoqghk+oLBTn1jG1weOWrnTgCQJAlWi7HRF7BK1O6dqbkgdrr8yLNbIt5ntzYti5lIZVUebNt3HNv3HU/3UqiJtA80WDrcvHTo0AG33347pk2bhl/96leYOHEi+vXrhxkzZmDLli0oKCjAggULcPPNN2Ps2LEQQuC6665L97KJiKgFYHknJZzWjbN2eWc01W4/HPb634o2i7Hxw9mDM8tMhtpz+pKf6fP6FfhkFblRzs9uNemPSzctqK6orr/bKjV/ijanrxl8mEDhJk2ahEmTJoXdFrqPb8yYMRgzZkyql0VERC0cM32UcG6vFvQFhrMDgWxXNNUNZPqApo020II7Yxrm9GnnnZcTOdNns2rjKNIf9Gk/NwZ9mY9z+oiIiCgUgz5KOC14yLGaYLeaYJAkOD3Rgz6nxx81E6axWYyN7kSo6HP6AkGfPqcvFUGfNo4iSvdOu76nL/0X53rQ5+RcsEyn7WNlIxciIiICGPRREtRk+kyQJAm5dlPUTJ8QAtXuhjN9VrOxSd07jQZJb42uZ/pSMLKhoaDPZm3aOIpEcvuY6Wsp9Dl9bORCREREYNBHSeAKCfoABAe0Rw76fLIKWVHr7d4JBLpcNjYbJiuqnt0DAhk/CanJ9FW5AwFUXpTundpr5PGnf++VOxggVDLoy3j6nD5m+oiIiAgM+igJQss7gfqDPq3pS26UTJjGZm3anj6tcycQ6AZqNhn0C+Nk0jKc0c5Pb+TSHDJ9wZ9btUdO2QxDSg7u6SMiIqJQDPoo4bSMUSyZPm2Ug6OhRi7mxnfvVBRVn9GnMRkNKdvTJwHIjZLJtDWnPX0h5bPM9mU2rXunrKgp+XCDiIiImjcGfZRwLq8MSQKslsB+NYfdHHU4e3WwwUu0oEhjs5gavadPVoTexEWTskyfOzB43miI/E/NZmlGe/pC9n9xX19mCx1HwhJPIiIiYtBHCef2yrBbAl07AcCRY0a12w8h6s7Fc7pjK++0Wozw+VWoavyz9RRVDSvvBFKb6XNEGdcAAEajAWaToVl0WfR4a4Lqimp28MxkSsgHGmzmQkRERAz6KOHcXlkv7QQCmT5ZEREzDjWZvobn9AGNy1oE9vSFv9VTlemrcsU2eL45lHe6vDLycwMBKjN9mU1WBLSPOZrDBwpERESUXmkL+pxOJyZOnIiDBw+mawmUJHWCPlv0Ae1a0NdQ905rE8ogZUWtU15pNqUu05dnj57pA7RxFOm/MPd4ZXRoYwcAVDoZ9GWy0I64zeEDBSIiIkqvtAR93333Ha666irs3bs3HU9PSeb2ysgJzp8DAuWdACIOaHd5ZBgNkp7Ji6Zm71v8+/oUVUQu70zRnr5oM/o0NkvjZxAmksurwGE3w2E3o5yZvoymqEIvmW4O7y0iIiJKr7QEfW+++SYeeOABtG/fPh1PT0nmilDeCUTJ9Ln9yLWZ9MHp0djMwXl2jchaBLp3RmjkkuRMnxAiuKev4f2KzaHZhscX+Lm1clhQ4eSevkymKKpeMs1MHxEREdVfU5ckCxcuTMfTUoq4PDI6t8vVv9aDvggdPJ0eucEmLkDInr5GlXcKmGqXdxqlpO918vlV+GUVeQ1m+kxhTVTSRWvA0yrXwpENGU5WBHLtjf+ghIiIiFqWtAR9TdG2rSPdS0i5wsK8dC8hLl6/goJWdn3dluCeNmE01DkXv6KidZ4t7PZI51seHOJutVvifj0kgwSb1RT2fbk5Vrgr3El9bYvLXACAju3z6n2efIcVTrc/rT9nIQTcPgUFbexQJODHPWVJXU+mvaebqvb5bvrhKD775iDunnp2TN/v9Ss4WFSFHl1ax/R4RQi0a50DoAzmWu/9VMm2nzEREVFzlnFBX2mps1Ft+zNVYWEeSkqq0r2MmAkhUO2WIQmhr1tVA50Ei0qcdc7leKUHbRxW/fZo5+sOjhAoOlaFkpLcOvfXx+2VYTEZwo6rKgo8Xjmpr+2+o5WB/5GVqM9TWJgHSQg4Xf60/py9fiXw70pRYTMacLzSg+LiygbLbhsj097TTRXpfN9c/RN+OlCOKb84BRZz/ftZAeDTrw/i9U934pnbRsBmafjXtiyr0Cqaj5W5Uv56J+JnbDBIWfkhHxERUTJwZAMllM+vQhUibE+fwSAhx2aKOKC92i0jp4FxDQD0C91G7+mLMJzdLye37E0rZ82EPX3uYHmpzWpCfq4FflkNG9ZOiVPp8mHHwXIAkUueIymr8kBRBbz+hvehqkIEGrnYtH8z6S8dJiIiovRi0EcJ5QoGD6FBHwA4ciyojnCB6/L69b1H9WnKnr5A987wt7rJaICsJDdjrDWuia17Z/MI+uxWI1o5tFl9bOaSDN/tOgYRfOvFGvRp7yUlho6zSvB9bTIams04ECIiIkqvtJZ3rlmzJp1PT0mgBQ85tYM+u6nOBa6sBLJJjhgyfVZz0+b01R7ZkIo5fVpms8Ggz2yErKjBdabncxjtdbVbTDCbAmuorPahU9v4SmmpYZt3HIMEQAARs9+RaP92YhkzoqiBx5iMhmaRRSYiIqL0Y6aPEsodLdNnM9cZ2aBlBWPp3mkwSLCYDY0qVZMVAWOETF+ygz6nyw8J0FvnR2MNlq6m8+I8NEPbKlfL9LGDZ6J5fDK27inDad0KAEQeYxKJFhzGkp3WHmM0Ss0ii0xERETpx6CPEipqpi/HXGc4u1buqe09aojNYmpceaeiwhRhT5+c5OHsTo8fuXYzDIYGZhA2oXQ1UTyhQZ/DCgCocDLoS7StP5dBVlScd2ZnAPGXd8YyW1IrATUZDbCZjZzTR0RERAz6KLFcIXvDQjnsdTN91Z7YM31AoAyyUY1c1LqZPrPRAEUVSe0E63T5GyztBGqCvnRmZPSfm8WIXJsJRoPETF8SfLOjBA67Gf1PbQcJQJUrttdYCw5lteGgT8v0mQwSrBYjG7kQERERgz5KrKjlnXYzfLIaVsKoZfpyYs70NS7okxURcU8fENseqcZyuv0Ndu4EavYrprO80xPs1Gm3mSBJElo5LGzkkmCyouK73aXof2o7mIwG5Njq7nONRFWF/m8llkyfFhgGyjtNLO8kIiIiBn2UWFqb/0hBH4CwDp6uYKYvlkYuABqdtYjUIEX7Opn7+qpc/pjOTc/0edOXkdFHNgTX0irX0izKO5ev3oH/fXc43ctIiO37jsPtlXFWz0IAgY62sQR9To8fWj5ajiEzLYd272QjFyIiIgKDPkowl1eGJNUEDxqHPdAcJPQiV9vjF3N5p8UU9wWsCM4sizSnD0BS9/VVe2LM9GlBXxovzt0+GVazEUZD4HVplWttFuWdG7cVYcvPpeleRkJ8s6MEVosRfbu2AQDk2c2oiqGRS2hZdDx7+owGAxu5EBEREQAGfZRgbq8MuyVQIhjKEZzFF9qiXi/vtMZW3mltxAWsomqdDFOb6RNCoMrlR15Me/qC3TvTeHHu9iqwhezDzM+1pD3oE0LA5ZFbRNCiCoHNO4/hjO5tYTYFXmeH3Rxbpi/kMbF079Te8yaj1Oh9sERERNSyMOijhHJ55DqlnUCglA0IL++s9sjIsZoa7G6paUzWomZQdWozfV6/AllR49rTl9ZMXzBY17TKtaDK5Utqo5uGeP0KFFW0iKDl50OVqKj24aye7fTbHDmxBX2h2cBY3q+yEj6nz+OTIUT6fo5ERLFqJbkw2LITBiS3uzZRNkrrcHZqedzeKEFfMOPlDAv6/Mi1x/4WbEzWQmtqYTKkNtOnleTFs6cvrZk+X/jPrZXDAiEC3SW1EQ6ppu35bAndJ7/ZUQKjQUK/7jVBn1beKYSokxkP5XTXZFxjC/pCMn0WI4QIvM8tZmMD30lElD49TYcxzbEWeQYPTvUexSvVwyCYmyBKGP5rooRye2XkWOteXGqz+EL3J1W7ZeTE2MQFAGzWwMyxeLIWcgOZvmR179TKWOPK9KW1vFMOG7PRHAa0V+tBX2Zn+oQQ+GZHCfp0bRPWqdaRY4asqA3uUw0v74x3T1/g+dKZRSYiqo8EgQtt3+PmvH+jWljxH/dpONu6B5NzN0ACqxSIEoWZPkoot1dGm7y6mSGT0QC7NbxFvcvjhyPGcQ1AYO+bKkRcWQv9Arj2nD6tvDNJmT6tjDUv2MCmPgaDBIvZkObh7Apah2T0WuUGB7SnM+gLvoaZHvTtO1qF4nI3xp57Utjtevbb5deDs0jCyztj795pDGb6gMBrmJ8T99KJiJIqR/LiN7lr0ddyCF95u+GN6sHwwQwPTBhn/x6yMOIt17npXiZRi8CgjxLK5ZVxQmFuxPscdlOt7p0y2rayxXzs0IxYrEGf1uK+TvdOY/PJ9AHB0tU0d+8M3dOX7whm+tI4tqG6hZR3frH1CCQAA05tF3a7FvRVuf1o19oe9furXH7YrSa4vXJsmT41ZE+fOf2lw0REkZxoPIbrHJ+jlcGNt6rPwVpvLwCBv9Wr3GfCDAUX2H+ADCOEuDi9iyVqARj0UUJF29MHBMY2OGt178yNp7wzZLRBfozfo4Q0tQill3cme09fjOMorBYjvGkMbtxeOax7Z015Z/oGtLuCIz1kRUSctZgpNmw5gh4ntKqzNzIvwhiTSJxuP9rkWWMO+mrv6QMY9BFRcyIwzLoDv875EpWqHU9VjsV+pV2tx0j4wH0WTJKK823bUPafVyBOv7je/c9EVD8GfZQwQgi4vUo9QZ8Zla5A5kgVIv5GLo0YYh5tT5/2dSzlco1R5fZDkhC2h6s+VrMpbWWMqhDweJWw0RlWsxF2q7FZ7OkDAtldhz3zgr5j5W78fKgCV4w6pc59WhbY2cCsPqfbhzYOCw4fq46xvLOmpFnf05fh2VIiahkkqLg6dz3Osf6MH32d8Y/q4XCJaBU/Et51nQ0TFAzfsBIWr4D17EtSul6iliTzrqKaibJKDx5b/g0qnOnLhDQ3Pr8KVYioc/ccdnPNPi2vAiEQZ6YvOM8ujjJIOaSpRaiaTF9yAi0ti2mI8VNJmzV989S8PgUCqLOvLD/Xiso0Bn0ub00wFE+g35xs3nkMAMJGNWhCyzvrU+XyIy/XAqNBirG8M/hBh0GC1ZL+JkFERJq+5oM4x/ozVrtPx4vOX9QT8GkkrHCdi7wzR8P3zXvwbv4gJeskaokY9DXSrkMV2L6/HFv3lKV7Kc2GK3hhXl+mTytlqw6W7sWaCQPQqAvY0EHVobRSwWRm+vJi3M8HBPb0xRPMJpI7+HOr/bNolWtJ754+d3imLxNt23ccndvlon2bul1UcmwmSFL4SIZInG4/HHYzjMbYgr7QTB+DPiJqToZZd6JczcG/3P0hENuHogIS2o2/CaZThsD35dvwbfk4yaskapkY9DVSefBieO/RqjSvpPlwNxj0BUoYZUXVZ7DFMsdO05j9SQ1170zenj5fzPv5AG1PX3qDPu311bTKtaS5vDMk05eBQYsQArsOVaBv97YR7zdIUuCDkHrKO/2yCo9PQZ7dDLPRENOHFEqkPX0c2UBEaVZgcKK3+RC+8J4CNc7LT8lghO38G2A6eQC8m96C6uG1F1G8GPQ1UnmwrHPv0co0r6T5aDDoy6lpXOEMXtDnxhEY2YKdCN1x7E+KvqcvyUFfMDsTq8Dg+fSUMLqDAVXtn1sg6EtnIxdZ/xw4E/ekHS1zwen2o0/XgqiPcdjN9ZZ3OvUusBYYjYbYMn1a906DQf83k4mvHxG1LIOtOwFI2OA9tVHfLxmMsAz6NaDIkHesTeziiLIAg75G0vby7S9yxnQhlg30MsF6yjuBQOMKbW9fbjxz+oLHjScjJjfUvTOJIxviCvos6Wvk4okSrLdyWOD2KmnLElV7ZLQOznyM9bVRhYAqmscw350HKwAAfbpFD/ryGsj0OfV5j2aYYy7vrJnTZzYZYJCkjMyUElHLYYCKwdZd+NF/AsrVyGOdYmEsOBHGDqfCt+0zCMFrL6J4MOhrJK280y+rOHysOs2raR5q9vRFnqGnB31uv96ZMZ5MX+icvlgpUeb0GQ0SJCQn0yeEQLXbH/OMPiBY3pmm4Er/udUq78wPjm1IVzOXao8fBfmBoM8dYyOXZ9/ZgsWvbW4WH8TsPFgOh92MEwodUR/jyLHUO7KhKtjtNrCnL9byTq15kQRJktJaOkxEBACnmw+glcGN9d6eTT6W+bRREBVFUA5vT8DKiLIHg75GKnd60SV4Mcd9fQGxNHIBgkFfIzJ9ZpMBRoPUuO6dtTJ9khTIgiQjOAjsWxT6HLZYWC1GfR5dqnmilncGAq507etzeWS0zQ90dos10D9S6sL2/eVYvnpHMpcWk10HK3Bql1b1zpWKtbwzL0fb0xdbpk8L+IDAXk1m+ogonYbaduC4koMf/Z2bfCxTt7MhWR3w/7gmASsjyh4M+hqp3OlFrxNbw241MegLariRS2imzw+LyQCzKXJWMBqbxQiPN55GLpH39AVuMyQl06fvw2rEfsV0XJxrTXUi7ekDkJYOnkIIuDwyCvK0oC+2TJ/bK8NqMeKzbw/js82HkrnEelVW+1B03I1TurSq93F5OYHyThGlJLXKFbqnT4Icw/u19iB7m8UIDxu5EFGatDVUoY/5CDZ4T4VIwGWnZLLA1Gs45L2bobrKE7BCouzAoK8RvD4Fbq+CNvlWdO2Yh71H2MwFCFxwS1LdLpCa0Llk1R45rtJOTSBrEU8jl5qmFrUlK9PXqKCvEZ1JE8XjCzRMsdbu3unQyjtT38zF41OgCoH8XAtMxtj3pLm9Mkb264zTuxfg1dU7sPNgei4ItP18p57Qut7HOexmqEJELV91hmTEzUYDZDWG8k5VhH3IYTWzvJOI0meIdScUIeGLRjZwicTS53xAKPBv/2/CjknU0jHoa4Ty4EVwq1wLunbMw4FiZ9K6QGYSt0dBjtUUtZzNbArMDasOlnfGU9qpsVlMcWUttItkYzoyfXHu6QOQloyM26vAZjXWGSSfl2OGhPSUd2rjGnJtppib3MiKCp+sItduwsyL+qJtKxuefXcryio9yV5uHbsOlcNkNODkjnn1Pq6hAe1Olx85VhNMRkNgT18M71dFUcPKmeP9oISIKFGMUDDYugs/+LugQtSdV9pYhlYdYTyhL/zbP4dQ+aEWUSwY9DVCeVUg6GudZ0XXTvlQVIFDx5xpXlX6ubxy1NJOjcNm1hu55MYxo09jjXN/khKleyeQxEyfq6bjYqzSmelze2XYLHV/bkaDAXlpmtWnDWbPsZljDlr08mKLCbk2M2b/+gx4/QqefXcL/HJqX9ddByvQrVOe3iU2mrycmo62kVS5ffqHB2ajpI9jqI+shGf6bBYTM31ElBZnmA8gz+BJSAOX2sx9zodwlsK9+9uEH5uoJWLQ1wha587WjkB5JwDsPcJ9fe5Ygj67Wd/T19jyzvhGNkTu3gkkL9NX1ZhMXxrnqbl9ctQxG61yLWnZ0+cKy/TFFujX3lN6QqEDN0w4DXuOVOHlVT9F3TeXaD6/gr1HqxrczwcADnvN7MpInG6//uFBINPX8DnIqhpWzhzvByVERIky1LYDpUoutvs7JfzYpq4DINlbofKbjxN+bKKWiEFfI2gz+to4LGjXyoZcm4lD2hFj0Jdj1rt3Nqa80xrnEHNFrT/Tl4w5fU63DwZJavC1CKVl2tKW6YsyZqNVujJ9Hi3TF3t5p9tbtwvpwF6FuGhYV6zbejRljV32HKmEoooG9/MBNR8MRA36XDXzHgN7+mLs3hmW6WMjFyJKvXaGSvQyH01YA5faJIMJ5t4j4dr1DdSqYwk/PlFLw6CvEcqdPphNBtiD+9e6dspnpg+B4CFaxkjjCA6jbmx5Z9A4jLMAACAASURBVLxDzEMHVddmjrEbYrycLj9y7aY6e+TqY0vznr5oAWqrXEtaGrlo4z8cdjNs1vjKO3NqBbAXDe+G7p3z8dm3hxO/0Ah2HQo0cYkl06dl8aqilnfWzHs0GqWY5/QZQzN9bORCRGkwNNjAZaP3lKQ9h7nP+YAkwb/986Q9B1FLwaCvEcqdXrR2WPSGJV075uFgSTV8Wf5pemBPX/0jGBx2M8qdXviDDTfiFe/MMUVVYZCkiAFY8jJ9/rg6dwI1jVzSlemzR9jTBwD5jkCmL1WlkRqtkUt8mb5geWetDLJBktCjcysUlbmgpuA8dh6sQKe2OTG9B2wWI4wGKWKmTwiBKpcfeTmBElBzrI1c1Np7+ozw+pWUnDvV74MPPsD48eNx4YUX4tVXX436uM8++wyjR49O4cqIEssIBedad2Gr/0RUJrCBS20GR1vk9BgQbOjChlVE9WHQ1wiBoM+qf92tUz5UIXCgOLubucS6p88XvHBtXKbPGOdwdhFxRh8AmE3GpHXvjKeJCxC6py8NQZ8verDeKtcKWRF6uWWqVLtlGA0SrGZjzIG+q545kR3b5sAnqzhemdyspSqEPpQ9FpIkBUue65bQev0KZEUN39MXU3ln7Tl96SsdphpFRUVYsmQJli9fjpUrV+KNN97Arl276jzu2LFj+OMf/5iGFRIlTj/LfjgMXqzzJL6BS235Z42BcFdC3rs56c9FlMlabNBXVunBx5v2JyVDUe70hQV9ejOXLB7SLoSot0xQE5r9aEwjF6slEKgpMVz8AoELYGOE/XxAYGB7LOVy8QqU5Fni+h59ZEMaGrl4GijvBFI/tsHl8SPHFiifjrt7Z6SgryDwSfPRMldiF1rLkWPVcHllnNql4f18mjy7OWJ5p9bRM2xPX0zD2WvN6dOyyFleiZBu69evx+DBg9G6dWvk5ORgzJgxWLVqVZ3HzZ8/H7NmzUrDCokSZ5h1B44pDuyQE9/ApTZ7j/6QHG3h3/afpD8XUSZrsUHfui1H8MaaXUm5yCt3evXB1QDQJs+K/FxLVg9p9/lVqELEtKdP09g5fUDsWQul3kyfISmt/APNN+I7N4MUyGql+sJcUVV4/UrU8k4t6Kt0pnZfX7VHRk4wE6yVdzb0AU7Nnr6659KpbWqCvp1x7OfTaB1ta6vdBdZolGIbzh5hTh+Qniwy1SguLkZhYaH+dfv27VFUVBT2mJdffhmnnXYazjzzzFQvjyhh2hsqcKq5KNjAJfa97Y0lGYww9z4PyqEfoZYfTfrzEWWq+K+6M0TxcTcA4ECxE53a5ibsuG6vDI9PQZuQTJ8kSejaMS+rM331ldaFCh1j0NjyTiBwAZsTw/fLihpxXAMQ6OiZ6EyfECK4py++TB8QyMikugRPCwSiZvoc6cv0OYIfCtgtRggR+GBBy1pF4vYqMJsMETu1tsq1wGYx4mhpkoO+AxXIzzGjfWt7zN/jyLHgUEnd0nAtEMwLvpfMptgzfaHveZs5fftFqYaqqvo+cCDwuyL06x07duCTTz7B3/72Nxw92vgL17ZtHU1aZ6oVFualewlNlunnkOj1J6uBS9u2ufjgp3/jmyNb6twnDDI8J7SB6ftlOLvPKFzc+0IYDfX3GGhu+D5Kv5ZwDvVpsUFfUXlN0HdOnw4JO6528Rta3gkESjy3/FwKjy/yoOuWLuagz9bUTF/gl7g71kyfKiIGAYCW6Uvsnj6PT4GiirgbuQCBi/NUZ2Pcwb169Y1sAFIf9FV7ZL2BiS2k9LW+oM9Vz55SSZLQsSAHR8uqE7/YELsOleOULq3DLuYb0mB5p5bpM0hQVFEnWKhNVsP39KWzdLixhBD46IsD+M2E09K9lITp2LEjvvrqK/3rkpIStG/fXv961apVKCkpwaWXXgq/34/i4mJcffXVWL58eVzPU1rqhBpDRrg5KCzMQ0lJZn9Ymunn0NT1175IliBwtvVnbPGfiCoR+4dfDSmpLsUT//sLdlfswUl5J8BmtOn3mS1G+FUjjDYHvNXleH3L+9i471tc2/cqtLO3Tdgakinb30fNQSadg8EgNeoDvhYbnRQHy7gS3VxFm9EXWt4JAF075UMIYH+REz1PjH0/T0uhl9Y1EMg1dU+fLc4ul/Xv6Ut80KeV5OXFMZhdk44h2lrwHK280241wWQ0pCHo8+v78LQPUTw+BfUVTTbUSKhj2xzsPFCeyGWGqXB6UVLuweizusT1fQ67GdUeP1RVwBCSodPLO7U9fabA+1hWBMym6EFf7ZLm0NcvU5Q7ffjP5oMtKugbOnQonnnmGZSVlcFut+OTTz7Bww8/rN9/66234tZbbwUAHDx4ENOmTYs74CNKtxOMZcgzePC976SEHdNYcARzPl4IVVUxrc+VOKfjWWEffGkX6/KhH+H+8DH8eO54vFWxFY9uWoIre15S5/FE2apF7ulze2VUBj8lT3TQdzwY9EXK9AHZ28ylviYaobSshSHYoCNeNV0uY8taNLSnT07wyIbazTfiEW9n0kSINuZAI0lSYEC7M9XlnbL+AUKse9ICcyKjv6c6FuSgtNKbtDLHnQfj388HBP5NCFGTLddUuXwwSJL+Omiz9xp6z8q15/RlYCOX8hTvIU2FDh064Pbbb8e0adPwq1/9ChMnTkS/fv0wY8YMbNlSt1yNKBP1Ngfmoe7wJ6CBi0GGufv3sJzyHbrkd8K959yGczsNjBrAGTv3gZTfAWcc3Id559yOE/NOwMvb3sBff1gOlz+5pf1EmaBFZvq0/Xw9TsjH7kOVqHL59FKxpiqvilze2dphRZs8K/Yezc5mLrEGfVazEWaTATaLsVGfvMXbyKW+PX1mowGKKupkWJpCa73fmKDPajGi2p3aEjz951ZPSXJrR2oHtKtCBIM+rZFLsKTXW/9r02CmL5g5LDruwkkdEl+3v/NgBcwmA06O89g1A9p9Ye+bwN5Qkz5jsibTV3/QV3tOnz0DG7mUV7W8oA8AJk2ahEmTJoXdtmzZsjqP69KlC9asWZOqZRElTC/zERyU2zS5tNPgOA5z9+8hWd3wH+qBhy6/HWUN7MmWJAnmbgPh2/Ix2his+N2AmVi97zP8c88n+LliH6457Uqc2qZHk9ZFlMlaZKavOLifb2DPwH6JRGb7Kqq9sJgNEeeade2Yhz1HsjPT56qnc2JtDru5UU1cgPg7ETa0pw9AQge0O2t1XIxHYE9fioM+nxasR8+Q5edaUlre6fHKEIDeyMVmja08sb49fQD0hk7J6uC561A5unfKj/p+i0Z7r9Tu4Ol0hY/+MAYDuYaaD9UuabZmYNB3vAVm+ohaOgv86G4qxnZ/5yYcRYWp8y5Y+mwCJMC37VzIh06NuSmL8eQBgKpAPrAVBsmAMV1H466Bt8BsMOGpzS/ivd0fQVEz53chUSK1zKDveOCi7uxegfbYiQz6yp0+tM61RsxSde2Uj6IyF1wpHmTdHNRk+hr+xRwI+hqXZNaDvhhL1WRFhame7p3A/7P3ptFxnfeZ53PX2gv7UgAIgIu4iaQoUqL2xbQsRbLkVhInJ9Pu4xmf7pzMnBlPxqfHZzKZPmcy8ZnpT4nT7fkwM5m0Padjp91xYimyIkWyZa2kSJGUKFLgTgAkgMJeBdR6627z4dYtFAp1t6p7qwrA+/tiiyjcemvF+3+f//954Opcn97e6TScHSi6dza8vdPcvRMA2sK+hhZ9ehB8pdJnVRDnBMlUsezrCIACPHHwFAoy7sylHbd2AmvunOkKM5dUTlyn/HGM3fZOdd173mlLdCuQTAslhZNAIGwO9nBzYCkF1+po7WR3XAc3dBPyUgzCpcegpDsc/T7TuxuUPwJpci2ofSS6A//Tg3+IR2IP4K3JX+Nvb/xDzesjEDYzW7K9c245h7Ywj+72ANrCPO7MuVj0pQS0h6u3iu4szvVNzqVwYMTZF9VmJydIpaw5Kx4/HCupFk5x6kQoKWpps1yJ3XY5J6RyImiKsmxzrYafZxsf2WCjvbMtxCOdFbUC2qGKVQuZvFb8hEozffaUvlzBOGQeAHiOQWfU74nSdzu+CllRcU8NRZ9e2KUqlb6ciFixJRUoV/os2jsrXieW0WIsNlNkQyIlIBJypyWfQCA0hn1cHAWVwW2pNsd0um0BXGwC0twOiJP31nQNiqbBDN8HaeICVEUCRRf/jrA+fOPA7yDABvCru+9jf+c9ONpzqKb7IBA2K1tW6esr5mTt6A27rPQJaI/4qv5spGTmsv3m+nJ5GQGfvTm9rzy4w7HDoQ7PMaDgJJzduFDxROkrzmHVNq/YePfObLFY5znjr4K2EA8VqBor4AVrSp99IxdFUSEUZEulub8riLgHRd+NKc0VdPdgDUWfYXtnYV2b8JrSZ97eKSvqhkMVP8/YVsdbgWS6gKhLc9gEAqEx7OdmcEvsg4Qa8vG4PPhdl6BkwxDv7K9rHezo/UAhC3n2xoaffW33b2A4MogfX/lbLOcTdd0PgbDZ2JJF31wyh94O7YR8R28Y8aWMa2pOMlPYYOKiEwny6G7zY2IbzvVZzVO5BU1R4B0UR3JFUHU5Xih96dz6OSwn+DgGsqK6HiNhRl6wLtb1rL7VBrV46u3R+tynHXVXn020minVsvqyUFX3cswEUca7n05j71BbTbOqPo4Bz9Lr2jsVVUU6J61r72RstHcqqlp1jtXPM8gLm6joSwmIhmqb+yUQCI2nnc6gn1nBVamWeT4V/K5LAC2hcPMooNYXqs4OHgIYFtLEpxt/RrP41r3fgKzK+NEXf0Pm+wjbii1X9AkFGSvpAvo6NaVvuDcCWVExs1h/KHNOkCAU5A0ZfeWM9ke2p9LXoKIPcKaISYpxZINXM321OHcCzbHWzxWsX7do8f3eKBv9UntnYC3ew2cRXK+HzFs9lv7OIISCjKSLERS/PHcXyXQBv/VU7a5w4SCHVG5tTTlBgqKq61yHWRvtnXJRBax8zzdjXrQekmmhdNhAIBBan32sFtVQyzwfGxsH07YE8c4BqHnngdOVUJwPzOC9kCY/rXrA1xvsxu/t+y3cWpnAGxO/qvv+CITNwpYr+nTnznKlD3DHzCVpkNFXzmgsioVkfkOr1lanoUWfA5dLszk0r9w7azFxAewblrhJTpBKM3NG6JvvRpm5ZIqfnWCZ2Y9W6Bs/L1mbkSGxLu17YXap/kMgQHu9//HjOzi6pxt7d7TXfJ1wgFun9KWqGALZae/UC8LynD5A+8wIm8TIpSDKyOQl0t5JIGwi9nNxrCgBxGVn34NUKAl26AakpX7IC7WNfVSDHbkfamoBSmK66s9P9B/DQ/3H8ebEr3Ajccu1+yUQWpmtV/QVnTt7izN9fZ0BcCztUtFXPaOvHD2ja8rlUPhWRwvGbpTSxzpo71QMTWM4XTlxUelL5cSa4hoA5xmEbqAV6+atNLpyqStwXpPNS2AZCjy79vVkpe5ahczr6Fl9bpm5/OLUBPIFCb/91K66rhMJcOsOivQCsPy9ZKe9U1bU4m2rzPRtEiMX/XDNrKOCQCC0DhRU7OXixagGB/PsjAh+z0WoBR/EiXud/a4F7PB9ALDOxbOS3937MnoCXfjR2H9CWnTnIJBAaGW2XNE3l9CVPq3oY2gaQz0hV4q+lZLSZ7wZ0TfIWYsg6a1Go2b6AG0Daz+cXd2geuhwrFbsuKX0qaqKTK6O9k7OWRyFG+QEc8dLQDPPARpXjGaKwezlc4Z+n3mhr0dPWB08dER88HGMK2Yuiys5vHNhCo8djmGwp76WpHCQX+feqbd6Oo1s0H9WqW77eHbTGLkkisHsROkjEDYHg8wywrTgsLVTBTf6BSg+D/HWfYDs7gwvHeoA3bPLtOjzsz5869A/R6qQxl9f+c+uznoTCK3Iliv65hNZRIPcuo3sjt4w7syl6v5A21H6mjGX1Qo0UunzOTFyMZnpK7V3uqT05QQZsqLWXPQ5DZ53AzszfTSlqW4FsTEGM9m8uCHHMcAzpXiJauRstndSFIW+zoArSt8rH4yDoii8/PjOuq9V2d5ZLe/RTjh7aaaPrqL0bRIjF/17NmryPUsgEFqH/ZzzeT6mexps1yykqT2Os/jswo4chTJ/G0o2aXib4cgQXt7zAi4tXsF706c8WQeB0CpswaIvh96ybCsA2NEbQSYvlU6QayWZFuDjmNLmvBq6WrOdij5VVTXFyF+f45ZdnNjPm830sTY20U5IV1FnnKC/rxrZ3pm3qdDyXOOMQDJ5aYMLplVLr92ZPqDo4FlnQPuduRROX57FM8eH0Bn113UtQCvusoJUUur0Vs/qkQ0mSp9ipPRtHiOXNaWPuHcSCJuB/dwMpqQOpNWArdtT/jS4kTHIK12Q4vW1xpvBjt4PAJAmPzO93ZeGHsehrv34+c3XMZWa8Ww9BEKz2XJF31wiV8ro03HLzCWZ1oLZzeztfQ1uhWsFBFGGoqoNdu+0a+SyMbNMZ03pc+e10tvzIjVuVn1NKPqygoyAySGGjq+hRZ+4zsQFsD/TF7SYTwS0om9pJY9CHY/n7967jYCPxQuPjNR8jXL04k7PKEzlRLAMXfo+AcqUPhNlWj/A2DDTZ+F+2kok0wJ4jjY9XCMQCK2BUshhJ7tQnOezAaWA33MRUFgUbh+Gm3N8ldAdQ6Ai3aYtnoDWAfIvDvwuQmwA/+GLH6MgN8a0jEBoNFuq6CuIMhIpoTTPp6MXfXfqLvoKaLNoOfLx2lO6WU7V3UCfp2pc0cc6Cmc3muljbYZd20VvyQvVqvTVMNMnSjJml7MYj686bl8WJQWSrNh63ZzMUdZLNi9taO+0KvRzgmb+os9pmhHrCkGF1hVQC1cmE7h0ewlffXSkply+aujqcDpbKP6viEhw/VxjSelTzNo7Ddw7eQaSrLiaSekV2uGaz/RwjUAgtAb5yTGwlIJrNos+pucu6GAKhfFDgFh/l4QZFEWBHbkf8vQYVNG80yvCh/HNg7+HuewC3psibZ6ErUljdukNojKuQSfgY9Hd5ndF6Rvtj5jehqFpsAy1rYq+rGAvGNstfJxWgKiqaroxVBQVKjZmlum4PdOnt+TVGtlgFUIuiDJ+cWoCs8tZLK3ksbyax2rZHNh3fvc+HN7VZfv+9EDzVmzvDDps73QSGVLu4DnU68yARVVV/Ozdm+iM+vDMcffsxfX3jP4eqhb9UXLvtKH0bczpKzrDirJhu3OrkEwJ6CDzfATCpiA7/hkKKoPbUq/1jWkZ3MBtyKsdUJI93i8OWnSDePltSNOXwY0eN73t/s57cLBzH96efBePDz6MAOttUUogNJrW/uvvkPkK585yhvsidRV9qqqWTqCt0IuS7YJdEw238PsYqIClsYiRk6GO2+Hs4/FV8Cxt6z1SDZ5jQMG4vfPy7WW8fnoSd+fTCAc4HL2nB7/5xE78y68eAENTuH7XeFi9Groxip02Oh9HN6ToUxQVOaG60leQFMhK9dcqK0gIWOQN6uhFXy0OnueuLWA8nsLLj++ypSraJVx0qtTz+VLZwobojzWlz7l7Z8kkaBOYuSTSAtojpOgjEDYDudsXcVPsgwTr70O2dxIUL0Ca2gsv2zrLYWJ7AT4AacJ8rk/npV3PISNl8c7dDzxeGYHQeLaW0lcs+vqqFH07esP49PoChIJcUlSckBNkFETFXtG3iUwT3KDhRR+3poiZvZaSgZOhjpvh7Iqq4vy1BRze3VWKOHAKTVHgTWbXphe1Q4v/7VsnNjzuX56bwu2ZVUf3ZzfmANAOMhLp+oyQ7KCrxhuNXNacTUP+jUV8vmAdPaHj4xl0RHw1mbmcvTKHzqgPjx7qd/y7ZoQrlL5UTkRX2/pTZjszfXpOX6XSV3r+Wvx7STtcKxClj0DYBCjpJYhL07gmPmB9Y0YEOzAOOdntmVtnNSiaBbvjPsh3PoOqKKAMxj10hqNDuK/nEN658z6eGnoUYS7UoJUSCN6zxZS+LMIBbkNrGKAVfSqAqYXa1L6VjHVGn45metH6szNu0fCir6joWG1gdUWEMVD6GJoCBXeUvptTK1jJFHB8X30tK36TNsqZxQy62/xVC91dA1GMx1ehmMx7VaK/bn47RR/fmPe0HgC/wciluEYjpSprI2S+nP7OYE2xDQuJHIZ6wqANDhJqRS/6dDOgdFZEJLD+u0Z/v5pHNlR/z28Wg6lMXoIoKba+ZwkEQnORp74AAFyVrOf52P4JUKwIceoer5e18b5HjkLNp6DM37J1+xd3PgtBLuCXk+95vDICobE0peh77bXX8MILL+DZZ5/Fj3/8Y9euO5fIVVX5AGC4TgfPZEov+kh7ZyUNn+mz2aomGzgZ6lAUBY6lXTG3OH9tASxD477d3XVdxyyDcHoxg8Hu6qeOuwaiyBdkxJcytu9Ln+mz87rxHFOX26Vdsnkrpa/6vKOTmT4A6O8KYnY548j8RlVVLKzk0NNuz5bcCRyruVWmsyIkWUFWkDa0d1IUBYYxf78azfRZPX+tQrKoJpP2TgKh9ZGmLoMJd2JWbjO/IVsA2z8BebkPatbith7ADh8BKMbSxVNnINyPB/qO4t2pj7AiOOugIRBamYYXfXNzc/j+97+Pn/zkJ3jllVfw05/+FDdv3nTl2vOJbNV5PgDoavMj4GNrdvAsBbPb2Iw00t6+FVhT+hqX0wdYb2B11YM1aedgGbpupU9VVZy/Po9DOzvrVjuNXDIlWcHsUhYDPcZFHwBHLZ5rSp/NyIYGHGQYKn0WwfU5QXJ06BDrDCInyFjN2LfmTudE5ATZk6IPKAa05wql2IZqeY8cS5kqfZKhe2fRyKXFD6OcHK4RCITmoSoKpOkvENh1BFbzeWxsHKBliNN7GrO4Cig+CGZgv+2iDwBe2PkVyKqMf5p8x8OVEQiNpeFF36lTp/Dwww+jvb0dwWAQzz33HN588826rytKMpZXhQ3OnToURWFHTwh351M1XT9ZbO9sC9lo79yGM300Ra3LFPOSUp6dZXtnddWjHDeUvvF4CsurQt2tnYCep7axmJ1L5CArqqHS19cZRNDH4pajoq8YtWHDAKVRBxlrSl9l0Vds7zQp+pwqfQActXguJPMAgJ52bxzdIkEOqZxYim2olvfI0BZKXymcvdK907xobhX0udEOovQRCC2NsjQJCBkEdx41vyGXB9s7CXlpAGrO3P3cS9iRo1CScSjJWVu37w1245HYA/hw+gyWcgmPV0cgNIaGG7nMz8+jp2dtc9zb24vPP//c9u+//fabSKc3trClBBoqopi6fRmvLlU/zREzAdxJ8njllb+H0wioS3N+MLQPb735D5a3XZwPYlVg8Oqrf+/sTqoQifiRSuXrvo6XfDEbAENz+Id/+Hnd17LzeFcFGkAUH546jfHLovHt8trtPr3wCeZuVr9doRDF7fEJvPrqWM1r/mLODwo+zNz4GK/edpaVV/l4k4kQCjK14b0zvcoBCOHG5bNYuFV94x5mQ/js6l28WrD3WK4v+gAE8Mu3fgErF//biz7ISgA/f+XvUe84m9lrPJ7gAQTx4Xtvw8+tPZcreQZABO9/+BFufr7+tVRVICe04c7kTbz66mVba8iKFIA2vPnOR7jaYU/tm1rRXoPLn36EO2P2DwrsfoYzqyEkEhTefHsSQASff3oG8evrDwAkMYpbt2/j1Ve/qHqNO0ltjb9+522E+LU15ouP98y5c5i/5X3wcK3fW9eK78kPfv0G2qIh/N7vfd39xREIhLqRprTv2sDOIwDeNbwdN3AboFVITVL5dNiRoxBO/RjS5Kfg25+39TvPjz6DM/HzeHPil/jGgd/xeIUEgvc0vOhTFGVdtppV1loloZAPFLVx07siabvWnnYWkXB1xakvT2M8QQF8ABG/s825PMchyKuIRKxP+QM+GkmBtnVbO7h1Hc+YZ+Fj3Vun1XXootjK8jwiEWN1sVCsToJBzvB2HAPQDFPz2lUVmL3NI9amoKu9NnWi/L79Phr5LLVhPcIKC0BFrIsDy1TPAexro3B5hoY/6Icd0ZVOsqApFe1t1o89lNEuGAj6YTMZwRSj55tOaffT2e5bX4hy2mvJ8htfS00YpRAO2H8dwyrA0CoK4BGJ2Gt4kIpr6+vg4TStwc66Qn4amRQFhtfeRx1RDpHg+iebZQCGZQ2vx+eY4v3xKG9K8Be/MlmOs/1466WWz5SyxMLHau/JYJCofQRCqyJPXQbdNQImZDyjR/E5MD13IS8MQhWqd2E1CjrSA7pzh1b03Wev6Ovwt+PxwYfx/vRpfGXkafQGG5MtSCB4RcOLvv7+fpw7d6703wsLC+jttRHqWeTRR79U1aHwrbN3gBs38cJXnqk6CwMAO+Or+Hj8HIZ2HccD++3fJwCcmTmPwTCFkyePWd42Ll3H7NgsTp78sqP7qEZPTwQLC7W1pDaKy8ufQ2byOHnyRN3XsvN4M3kRP7/4AUZ3HcTJB3cY3u7WzAre+OI87j/6II7srh5a/u74WXS2+3Hy5JGa1js5m0L6k0/w9ZP78eR91g5mlVQ+3on8FaTGl3Hy5DPrbnf155fQ25HGs18xfk9131rCpb+9iJG9j2D/iLUl9vQ/XcOdlXlb71P6s2mcv3MNDz3y5bpb78xe48V3boKbncJXnnlh3b+vZgp49fMPsWvPIZysCEVfWsnjP184hSOHDjt6Dd6bOAsu5MPJk/fZuv3E61fQllzCs185afs+APuf4Xn1BmYuzmBk9wHg5jWcfOrkhuf6V7c+RndPGCdPHqp+kQtTODNxHU898QyiZVWfoqr46flfY2j4Hpx8Ypej9ddCrd9bl3/2OXrUHE6e/LLrDqkEAsEdVDEPee4m+MPPmd6OHdT8GqSZ3XXfZ0GU0dNj3B5q9jMd5uBDSH709+gMqWCC0aq3yQsSUqu50n8/N3oSp2bO4vXxt/Gte/+584UTCC1Ew4u+Rx99FD/4wQ+wvLyMQCCAt956C9/7JiVCUQAAIABJREFU3vfqvu5cIoeQnzUs+ABgsDsEmqJwZz7tuOhbSRdKZhlWmDkwbkWyDuep6mXNft7KyMXeTF89OX3nr8+Dpijcf099rp06fgPDFDPnTp2SmUt81VbRl3MQaO7jys1zvFNgMnlxg4kLYG7eU2tkSH9XEHdm7RcmC0lvnDt1wgEOQkFGotgWWe27zHKmz8CxVp+5bfXvpSQJZicQWh45fhVQZDBDBodPACh/Bkz3DOS5YaiF+r83eY7BS//61bqusYPJ4n9sU/C/f+//xSeF6oXoa3/2z1D+VyHKR/D0jsfx9uS7eHbkSxgMx+paA4HQTBpu5NLX14fvfOc7+OY3v4mXX34ZL774Io4cqU1lKcfMuVOH5xj0dwVxd87ZCbQWGCygzWZ2lI+jISuqK1EAm4FsvrFFH8vQYBnacgOrP/+sycAax1CmYddmqKqKT64uYN9wOyJBd3LFdBOg8igBSVYwn8hhwKLoCwc49HYEbDt45gTJlnMnoBWjAFDwOKsvm5c2xDUAWnFOU1TV1zxbo3tsrDOIhZWcbffWhZUceto8LPqKxi2zS1n4eQYcu/F9a+XeaeZYuxkMphJpgTh3EggtjjT1BcDwYPqNM/fYwRuAQkOc8b6zwC5TchdWlAAOctOOfu+Z4afgY3z4xe23PFoZgdAYGq70AcBLL72El156ydVrziVy2DNonf+yozeMG1NJR9fOCRIKkmJ7M+IrbZBl04JjK3BregVTC2lXnCud4OcZ63B2XfUwaRPjWNryOkZML2Ywt5zFsyYtpk7x80zpwIArDo7NLmdNnTvL2T0QxdhkwtasrJOYA96mY2q9ZPLiBudOQHPf9fNM1WzGepQ+VQXmkznL51aUFCRWBcuDpXqIFJW9+HLWsGPBOqdPD2ff+Nr7W7wDQVYUrGYK6CBFH4HQ0sjTV8DE9oIymC+nAimwXbNawSe1zudZBYUr4gCOcHdBQ4FiU/cIcUE8M/wkfjH+FiZW72A0OuzxSgkEb9gSFYkkK1hazdvakA33hrG8KiCdM3Z9rCShZ/TZLfo2iT16vSiqir/51Q20hXg8d8K9wscORgVAObJirfTVk9N3/toCKADHXGrtBKpHE0wvaG61VkofAOwaaMNKuoBEMe/MjFxBLt2fFaWWWs+LvupKH6ApeWbtnU5y+gCgv7MY27BkHduwuJKDCu/iGoC1ds655WzVuAYA4CyKPlkxPugwah3WaXZnwmpGhKqSYHYCoZVR8ikoiSkwsX2Gt+GGbkCVWEjxnQ1cmT3GCkMI0gWMsguOfu9LOx5HiAsStY+wqdkSRd/iSh6qCltF346+MAA4avFcSeuBwXbbOxuzQW42Z76Yw+2ZVfz2U7ttFw9u4bfRqiYbzDeVo+X0OXNy1Tl3bR737GhHm4vKxNq8YlnRt5gBRQGxLmv3M32uz05en5Nsu2rr8oKswUwfoBXE1Q5ScsV/c6z06UXf8sYImEoWktpgf2+7dw504WKLsCSrCAeqf9cwjFU4uwqWoaqqvNqscfU52Nszq/hv/uw9/P37t6oaZTWCpJ7RR5Q+AqFlkePXAQBMbH/Vn1P+DJiOeUhzI4Bs7LHQLK5JMcgq5bjF08/68czwU7iyfB3T6bhHqyMQvGVLFH1zxYBlo2D2cob7NIenybm07esnS0Wf0/bOrTvTJxRk/Oy9Wxjtj+DRw/0Nv3+zDayOrZk+loYoOS9k4ksZTC9kXG9rLRmWlBW0M4sZ9HYES+2eZuzoDYNlaNyeWbG8rVb02ZuD83Hac9gIpc+46DNX+uya0ugEfCzawrytgHavg9mBtfZOoHowO2Ct9EmyAsbg/W5UNAPA2MQyZEXFL05N4i/+9qKjTgi30NXp9og787EEAsF95PhVbZ6vp7qKx/begapQkOZbswUyr/K4LfXigMOiDwAeG3gIHM3hvamPPFgZgeA9W6Lom08UT+FtKH3RII+OiA935u0rfclie6ddIxfexGlwq/DGmUkkUgL+i2fuAe006d4FzDawOroiwprM9LFMbUrf+Wtaa8jxve4WfdVag+04d+qwDI2R/rClmYuqqsgXZMdKX8HDok+SFeQLsmF7p9FMWk6QQFMUeM7511msM4i4jfbOhWQOPEevi0Fwm1Bg7bWodaZPllXD97uZkcvEbAp9HQH8l7+xD1fvJPCnP/oEkw6cTd3A6eEagUBoPHL8Gpi+3aCYKn87aAlMzxTk5X5AbN3P8Zg4iCE2gTbK+ru/nBAXxIN99+Ps7KfIiM5+l0BoBbZM0RfwsetOys0Y7g3jjhOlLyUg4GNstzD6S+2dW1PpW1rJ440zd3DiQC/uGWpvyhqs5pMAQFJ0Uwsrpc/563T+2gJ2D0TRGXVX+dGVPv2xiZKM+UTWdtEHALsH2jAxmzItDgqSAllRbRd9fAPe07oLZzUjF8C40M8WFUsr45pq7OiNYGo+XZr/NGI+ocU11HIfdmFouvTYjZU+ylzpU8yUPmMjl/H4KnbGonjq6CD+6BvHISsq/o+/Po+PLjWujSmREkBTFKIuOeESCAR3UYUMlKW7hq2dTPc0KEbWWjtbmCviIADgAO9c7Xt6x2MQFRGn45+4vSwCwXO2RNE3l9TiGuxuyIb7IogvZWy3qiUzBbSF7J9aea2KSLKyztK/0fztu1rg6u88vadpazBq9SvHzkxfLUYu88kcJudSOL7PWdajHdby8LT3TnwpC1UFBnvsF327BqIQJaVkAFONfKkl0m57p/dzqtm8XvSZKX3V2ztrjQwZ7Y+gICmWZi5exzXo6AqfudJnNtOnGOZS+g1y+lbSAhIpAaP9Wuv7roEo/tf/6kHsHojir16/gv/4T9csi2I30GNxSCg7gdCayLM3AKgGJi4q2L47UNJRqBlrJ/VmEpfbkZCDjuf6AGAwHMOe9p14f+oUFHVrHuwTti5bouibT+TQ58BKfbgvAlUFphbsqX3JtGDbxAUob+90f4OcEyT8D//+Q3xydd71a9vhxlQSZ6/M4zdODKOrzbv5JivstHeaZZbpaEYuzr64L91aAgBPYipKSp+oFTczi/adO3V2xYoh7SZzfVmHMQc0TYFjaU+LvkxemyMzM3LJVYtsyNuPnqhkuFjoTJi0MqqqioVkztO4Bh09q8/IyMWOe6fR+12fg608MBovPvbR4vsGAKIhHv/6947iuRM78OtPp/HB594rfskUyegjEFoZKX4VoFkwvRuz9+joEuhApqjytfrBDYUxcQj7uBkwcP437amhx7CUT+Dy4hUP1kYgeMemL/okWcHSir24Bp2RooOn3RbPZEpwZCPu91AVmU/kkBUk3JiyNupwG0VV8ZNf3kBHxIcXHm5u+4bPRuaYVHQhNFI+AG0TLSuqI8dCfb6r24Oi11cR2TC9mAFDUyWnSTt0tfkRDfGmDp769f0OiiUf5224t6XS59Ne88qipR6lL9YZBM/RpvNrq5kCCqKCnnbvi75Isdgzau+0495ppGz7eQaqig3K9kR8FRQFDBe/F0v3RdP43S/twc5YFP94etLzSIdkuuDocI1AIDQWOX4NTO8uUOzGzynbNwlV5CEvx5qwMueMiYPwUxJ2sc4P0O/rvhftvja8N3XKg5URCN6x6Yu+pdU8ZEV1ZKXe1eZHyM/ijo3YBlVVi5uR1mjvXFrVXARnl6xt5t3m9OVZTM6m8PWndpcMR5pFeYi5EWZB1Tocq30ERAcb2kRKQEfY58l8V+VM3/RCBr0dAVMH0kooisKuWNTUzKWWbDsfR3sa2WCt9DFQVHVD0ZIV7BvSVELTFIZ7I5g0+S5Yc+5sfnunpdInK4bvlVIGZMX30sRsCgNdoaozyxRF4aVHR7G4kseZsTlbj6FWEikBHSSjj0BoSdRCDsriZNXWTsqXBd2+AGl+CFA3x7byutgPSaVravFkaAZPDD6Cq4kbmM14+71IILjJ5vh0mqA7d/Z12t+QURSFHb1hW0VfVpAgyQraHbj2cR7a2y+taBvQGRuOg27zjx9PYmcsgofu7Wv4fVdSzeWyEllWQQGm7qL6BtnJXF8i7d3mlGdpUFh7XDMOnDvL2TUQxexytlRIVaIXfX4HxbuPZ71t78wVlT6DgqdacD1Qn9IHACP9EdyZSxuqvfNJ7bPmZVyDjt7eaaz0WUU2qFWD2YGyOJCy509VVUzEV0vzfNW4b08XdvSG8frpSc8y/ARRRlaQSHsngdCiyHM3AFWpauLC9N4B0LoxDdUogMNNqQ8HazBzAYDHBk6ApVmi9hE2FZu+6NPNKnodnsIP90UwtZCxNChIlrKj7G9GaIqCz8A0oV50pS+REkob90axnBJwz1B7UyIaKvHbiMXQnQzNFDld6XPSupb0UJGgKKpkrS+IMhaSOUfzfDq7iyHt4wZqnz4b56RY8nHezvRliwWqsXtn9dc8J9Q+0wdoZi6CKBvm9S0k86AAdDfAyGXPYBt2DUQNW1w5hoKqwvB7SzJR+kpmPGXfS4mUgNWsuG6erxKKovDio6OYXc7i/PUFuw/FEaVgdqL0EQgtiRy/BlAMmL71Bm55SQDbMwV5uQ8QmzfnXwtjhUH0MyvopJ3H00T4MI733oePZ88jJ+U8WB2B4D6buuiTZAXvXJjCaH/EcX7WSF8EoqRYZnQlasyO8nG0N+2dRaUPAOYSjVP7JFmBUJANN+SNxkj1KUeWVdN5PsC50qeoqmbs4+HmVDfcmF3KQgUw2BO2/J1KRmNRUIBhi2fOoZELoBUNBU/bOyXwHG3SnlhdqcoVJAT8tbcbj/RpKpdRi+d8IoeOqK90QOAlx/b24N988wFDB0v9uTGa65PN3Dv5jUXfeFw3cTFW+gAtjzLWFcRrH0144hxcOlwjSh+B0JJI8Wuge3eC4tZ/Rj+cPAuKlSDPbR6VT2dMHAKAmlo8AeDpocdQkAv4OH7ezWURCJ6xqYu+Dy/FsbiSx8tP7HI8X7WjZOZifsJzc2oFFOXMPRHQcs28UEUWV/PoimpfuvHFxhV9maLJRtBAgWg01TawlUiyYtjqpuNU6UtnRUiyis6IdyeaujPp9KJmNFRLe2fAx2KgJ2Ro5pIrOG/v1N7THub05SVDhQuoXuhrxi7OitdKYt1B8KyxmUuj4hrssFb0VX8dZEU1yenTn781pXRidhUMTWG41/xggaYpfPWREUwtpHHx5lItSzeldLhGlD4CoeVQRQHK/DjYink+VVXxxo13oWQiUNIdTVpd7SwoESzIkZqLvuHoEHZGR/De1EckvoGwKdi0RZ8oKfjFqQnsHoji8K5Ox78f6wqCY2lLB8+LN5ewZ7DN0FjBCLMg5HpYWsnjwEgnaIpCfLlxZi6l1rtAayh9lXl21ZBk1dIAxanSl2iAIqEHz+vOnbVGBeyKRTEeX62qzOQEc1WtGl67d2byoqGJC1C9vbMWxbIShqaxozdsXPQlcuhpQFyDHXQVz0jpk2QVrMFBR7U52In4KgZ7QuBY6+L/oYN96G7z47VT7qt9yVQBANBB3DsJhJZDnrsJqPIGE5cbydu4uzKzSWIaqkFhTBzEPdwsONQ2LvP00KNYyC3hyvJ1l9dGILjPpi363r84g+VVAS8/6VzlA7SN3lBPyFTpS6QETM6lcGR3l+Pr+zjG9fZOoSAjnRPR1xlAT7vfsjXVTXSTjXCLKX1mM32yYtzqpuPUvTPRgNkjfaZvZiGD/q6go8KsnF0DUaRzIuaTG+cNcoKMQBW3RtN1eV70WSl9G4uWXPH/1zPTB2h5fZNzKSgVxYwgyljJFBri3GmHktJncEghKWbuneufP1VVMTGbwmi/8TxfOQxN46uPjGA8voqxiYTTpZuSTAvgObqu4p1AIHiDHL8KUDSYvnvW/ft7Ux8hzIcgL22OmIZqjImD4CkZu7naXDiP9h5GlI/g3amPXF4ZgeA+m7LoK4gyXj89gb1DbTg4UntLwXCf5tpndGp96bbWxnTfnm7H1/aiFW6xaOLSFfUj1hVqaNGXLil9rVb0mc/0GbW66XC6cuJQ6fOy6NNV4ukanTt19u5oBwD8+sLG1pV8QXKU0QfUf5AhiDL+r1cv49TnM1V/ns2LpjOj1do73VD6AGC0L4J8QS65AessFgtmp0ZRXlEq+gyNXIxz+nSlTy/cF5I5ZPISdlrM85Xz6KEYOiI+vHZqwsGqrUmmtWB2L2JQCARCfcjxa6C7R0Dxa9+Dy/kELi58gZO7HgPU5kY41cMtsQ8Flam5xZOlWTw++DDGlq5hPuuN0RWB4Babsuh797MZJNMF/GaNKp/OcF8EWUFaZ45SzsWbi+iK+mraeHvR3qmvs6vNj1hXEHPLWUv3UTMEUbZtwZ7JmTsrNho7Ri5mToY6elubbaUvJYCmKLQ5NA5ygo9jsJIpYHElX5Nzp06sK4Qv3T+Itz+5i6uT65WZrCAh6HP2h5rna3fvVFQVf/WLMZy9Mo+/fvNK1YOWTF4yb+8srjcvVGnvdKhaVjJSjCyobPHUVdJWUfoYi0MKWVbA0AZKH7deHZ8oPla7Sh+gKePPPzSM63eTuHbHPbVPz74kEAithSoVIM/f3tDa+cH0xwCA5/Y82YxluYYIFjfEftzLTQGorW398YGHwVAM3p867e7iCASX2XRFX0FU8I+nJ3BgpAP7husbHB4umrlMVpnrEyUZYxMJHNnTXVNh6UV751KZ0tffFYSsqFhMVi9YrVBVFf/mL8/grU/u2rq9buTSKkpfpWpRDbPMMh2W1X5ud6YvmRLQFuYN3RXdwM8zJUWxHqUPAH73S3vQ2xHAX70+hmx+rVjKC3LVMG4zfBwDSVZrOmh49YNxnLu2gL1Dbbg7l67qKmpt5FKlvbOk9NV30jzQHQLLbDRz0YPZa52rdBvOwr1TMnHv5FgaNEWVnr/x+CpYhsZgj7P32JP3DSAa5PCL05OOfs8Mrx1xCQRCbcjztwBFAluWz1eQRXw0cwZHug+iJ+R8/KXVGBMH0c2k0VNDdAMAtPkiuL/3ME7HzyEvCS6vjkBwj01X9J36Io7VrIiXn9hZ97WGesKgqOoOntfuJCGIMu7b7by1E/DGvXNpJQ+GptAe9mGgS9uozSzVZuaSEyQsreZt/34mJ4JC/W10bsGzNCjKaqbPOrLBahNdSSKV9zxLzFfmqFmP0qdf61+9eBDLKQF/88u1QfNasu3Wct6cFX0fj83itVMTePxIDH/4O/eB5xh8eCm+7jaSrEAQZVOlj6Fp8Cy9rujLutTeyTI0dvSGMDG7vhhdSOQQ8DEto3AzNtw7jdTtUgZk8fmbiKcw3Bd2PDPKcwyee2gYX4wvW7of20FVVSRSBaL0EQgtiBy/BoAC0782z3d+7jNkxCyeGnqseQtzkTFxEABwkJuq+RpPDz2GvJzH2VkS30BoXTZd0ffupzM4tLMT9wy1130tH8cg1lXdzOXizSXwLI39w7Xdj59nkHe56FtcyaEz6gNNU+jvCgIAZmuc61te1U6j9LZNK3RnxVYIZge0DawebWCEJCuWM32sbuQi2XutEmnvN6e6osUytTt3lrN7sA0vPjKKjy7P4vy1eQBaZIPfoTpWKvocvK9vzazgP7x+FXt3tOObz+1DwMfisSMxnBmbW3edkpJsYRTkL2YY6rg10wdoeX2TFTO+elxDq8yalWZQDYo+s5k+YK3tXFFVTMylMNpvf56vnON7ewDA0v3YDpm8BElW0E6cOwmElkOOXwPdNQzKt3YA+cHMx+gP9mJvx+4mrsw9lpUIZuU2HORrm+sDgNHoMIYjg/hg+mNPskwJBDfYdEVfNi/i5Sd2uXa94b4w7syv37ioqoqLtxZxcLQTPFdb2xhfDLJ288O/tJpHV1TLhwv5OURDfM1mLsvF9sGU7aJPapnWTh2ruUlZVgzt63WcK33et6HpxVWsK2Q4n+WUlx4bxUh/BP/fm9ewkhZqc++00VJbzvJqHv/n311Ce5jHf/ubh0qK0ldOjCBfkHHh2trQeykSxEJRqyz0c4IEinKWN2jESH8EOUHCQpnb6UKydeIagHKlzySc3eQ9ox9GzS5lIRRkR/N85XQUcyqXU7W1l5dTCmbfBu2dr732Gl544QU8++yz+PGPf7zh52+//TZeeuklfPWrX8Uf/dEfoVAoNGGVBIKGKouQ526Cie0t/dtMehaTq3fx6MCJljkMc4OxwiD2sHNQChvdru1AURQeHTiBmcws7qZqLx4JBC/ZdEXfgZEO7BqobaNSjeHeCBIpAavZtT+uM0tZLK7ka4pq0PFxNFTYnxWzw9JKHl1ta6HgA13BmrP6EsXNWjprs+jLiZYqTKPxl7WqVUMyCarWKUU22Hid8gUJOUFCp8ebU33Wrt55vnJYhsbvv3gQgijjh29cRV6QHKtja+2d1kWfUJDx73/2OQRRxh9+/QgiwTUV595dXehp9+ODMhdPXekL2lL6yoq+vFa8urH50AsgfcZXUVUsJPMtY+ICrL1fa1X6fMUMSL2N1YlzZ+U6oiEey6suFH1p77MvW4G5uTl8//vfx09+8hO88sor+OlPf4qbN2+Wfp7NZvGnf/qn+OEPf4jXX38dgiDg5z//eRNXTNjuyAvjgCyCKZvn+zh+DjRF40T/sSauzH3GxEGwlILcxOWar3G89yg4msXp+CcuroxAcI9NV/Q9++Cwq9cbKZq5lLd4fn5zEQDqKvpK7pIutXhKsoKVdKGk9AFAf1cI8cVsTWqi3t6ZdtDe2SrB7Do+zkrpMw6q1nESzp5okCKhq1b1zvNVMtAdwtef3o3Pby1BhfOWSCftnT984wruLqTxX/+zQxjsCa/7GU1TeOxwDFfvJEuqmn2lb317Z7aG4tWIge4QGJoqFUTJlABJVlomrgFAyZioWtGnKCoU1XimD1h7/ibiqVJ7e610RX2l75F6aEQMSitw6tQpPPzww2hvb0cwGMRzzz2HN998s/TzYDCId955B93d3cjlclhaWkI06t4BJ4HgFHnmKgCUlD5ZkXFm9jwOdx9EhA+b/eqm47bUi7zKInvzQs3XCHIBHO05jE/mPkNBtre3IhAayaYr+pw6zVmxo0876S6fTbl4awnDvWF0lhVYTuE57aktuBTbsLyahwqsU/pinUFkBQmrNtW6cvSNViYv2optyOTMnRWbgab0GRu5mAVV6zgJZ9fb0Lye6dOLKzeVPp0vHx/CgWK2pVPHS31dVq60sqLg7JV5fPnYkOHByWOHYqAAfFQ0dMnkdKXPoujzscgJ69s73Sr6OJbGUE+45OC50GJxDUC50rfxM6u7qpqZF/l5FkJBxvjsKkb6wnW50HZG/CVH4XpYU/q29kzf/Pw8enp6Sv/d29uLubn1gdAcx+G9997D008/jUQigccff7zRyyQQSsiz10F3DIH2a/uky0tXkBYzeCT2QJNX5j4yGFwTB5C9daGusZyHYw8gJ+Xw+ULtiiGB4BWtJd00gXCAQ1fUX1L6MnkRN6dW8MIj9SmKtZhemKFn9HWXFaKxbt3MJeM4N05v71RVTS0JW8zrZSyCs5uBn2dN28usWt0ATTmhYE/p0+cgO6LeFn27B9twbG8P9tVoImQGTVH4l189gP/ntTHsjDlTEfSDDKv3tF6UmRVLXW1+HBztwEeXZvG1x3cioyt9Fu9DP89grsLIxWneoBkj/RGcvzYPVVXLMvpqP/xxGzP3Tr0QNJsD9fEMMnkJq8sFfOn+wbrW0hn14/LEMlRVrau9NpEuIBzgSpmZWxVFUdY9T0bP21NPPYUzZ87gz//8z/Enf/In+LM/+zNH99PVtbkUmJ6e2lqMW4nN/hiqrV+VJUzM3UTkyNPoLv78wtXP0O6P4ql9D4Cht97ndUwcxH2rp9GmLsPXO1rTNbq6j+I/Xe/E+aXP8PxhZxmGW/F9tNnYCo/BjNbaxTeJ4b5waY7n8u1lKKpac1SDTilTzKWib1EPZi/bSMc69diGrOPMwuWUAIrSir5UtmBa9Cmqapmh1gz8PgY5s8gGG+HsFEWBY2nDGalydEXCa6WvI+LDf/dbhz27fmfUjz/6hvN5DLtGLnqMgpVq9/iRAfzf//AFrk4mShmCVjESG2b6BMnVtsCR/gjevziDpZU8FpJ50BRVl+LvNpxJ0ScXFXtzpY8pqXO1OnfqdEZ9EAoyskJ93w3JlLDlVT4A6O/vx7lz50r/vbCwgN7e3tJ/J5NJXL58uaTuvfTSS/jOd77j+H6WltK2ujdagZ6eCBYW6o/9aCab/TEYrV+evwVVzKPQsQsLCymsCClciF/Gl3c8ieUyA7mttEn+ojAEhCgsfPYhfMdqH+95sO843hj/Ja7euYOugL292VZ9H20mNtNjoGmqpgO+Tdfe6QUjfRHML2eRL0i4eGsR4QDnWAWppNQK51J759JqHhSwzkSkI+oDz9GIO8zqU1UVyykB/Z2aUqi31hmREySoaJ1gdp2wn0PaZO2SrFiGswPaXJ/dmb6Qn63Z0XWzs6Zemz9XOZsF3LG93Qj6WHz4eRyZvAQfz1gW6ZXunVlBQsBFBVovhCZmU1hIahEpTnPsvIQpRTZs3NTrhaCZeZGv7L1b73ecPl9c71xfYpsEsz/66KM4ffo0lpeXkcvl8NZbb+HJJ9eUAFVV8d3vfhczM5rB0Ztvvoljx7aWWQZh8yDNXAMAMP37AABnZ89DURU8vAVbO3VSagC+wb2Qxmuf6wOAh/u15+jM7DmLWxIIjaV1djNNZLgvAhXA5GwKl24t4cjurrpmXQCUCgOrDbJdllbyaI+s34DSFIVYZ8hxVl9OkCEUZOzo1U4JUjlzW3A9y6/V2jvDQQ45QaopqLocu0pfIiVsebMJM+y6d+qmLFZKH8cyeOjePpy/voDFlZyt95efZyCIWs4cAOQLsmszfQAw1KOZuUzOaUWfGzmJbmKm9On/ZmZepHcgBHxs3VEUeptzvXN9ybSw5Z07AaCvrw/f+c538M0R01X9AAAgAElEQVRvfhMvv/wyXnzxRRw5cgS///u/j0uXLqGjowPf+9738Ad/8Af42te+hvHxcXz3u99t9rIJ2xQ5fhV0ewx0sA2qquJ0/Bx2tY2gP9Rr/cubmNC+E1CWJqGkFqxvbEBXoAN7O3bj4/g5KKp7Du4EQr201i6+SQwXHTx//ek0MnkJ9+2pr7UTKG/vNFfR7FKe0VdOrCuIG1NJR9fS5/mG+yI4e2XeMrahFJzdYkqfHgOQyYloq7JptDPTBzhT+raDImGEXSOXrIPA9CeOxPDrC9O4eHPJllup7oorFGT4eaY40+fe1xjHMhjoDmFyNoX5RA7H9/VY/1IDYU3C2WVZb+80c+/UnqvR/gjoOmMuOotZfYk6ij5ZUbCaKXjeMt0qvPTSS3jppZfW/dtf/uVflv7/M888g2eeeabRyyIQ1qEqCuTZG+D2PAQAmFi9g7nsPL6x/+tNXpn3hPadwPI7/xHSxKfgDz9b83UeiT2IH439DW4mb2Nvxx4XV0gg1A5R+qDNUIUDHD65Mg+GpnDvaGfd11zbILtzyrNYkdGn098VxNKqYCs7TUc3JNGLXavYBl3pC7fYTF+kWISmDIpWOzN9gAOlLy1sm81pNWiaAsvQrs30AVpr9VBPCIqqImwjEqR0mFKQUZAUyIrqSjD7ujX1R3BrZgXpnNhScQ2AeTj7WnunSU5f8bkarTGfr5y2MA+GpkrfJ7WQyopQVe1aBAKhNVCW7gBirpTPdzr+CXiaw7HeI01emfdwnQOgOwYhTZyv6zr39RxCgPXj1Axp8SS0DqTog2bmMdIXhgrgnqE2W5tVK3gHQdZWKIqKREqoqvQNFHO2Zpftt3jqcQ39HUGwDG1Z9KVLzoqtJQzr5jMpg/VLsuraTJ8kK1hNF7Z1eycA+Dja0pxobabP+pCAoig8fmRAu72NQ4W1ok9CTrA3O+iUkb6ILQfSZkBTFBiasjByMc/pA4Cd/fXnv9EUhY6Ir672Tv27x8o9mEAgNA45fgUAwMT2QZALOD93Eff3HoGfbR1TKy9hR49Bnr0OJV+7qQfPcHig7358tvA5clLOxdURCLVDir4iw8W8viN1unbquBnZkEwLkBUV3QZKHwBHZi7LRVOY9ogPkSBnWDTp6EYvrebeGQ5q66lWtCqqdVC1DsfSljl9q5kCVGz9AGkr/DxjaU6UFSRQ0NxV7fDwvX1gaMqm0qfdJl+QS0WfmzN9wHpXy1Yr+gCtqDOLbDBz7xztj2D3QNS1OJDOqL8uI5cMKfoIhJZDmr6izfOFOvDZ/CXkZQGPxB5s9rIaBjt6HFBVyJOf1XWdR2IPQFQknJu76NLKCIT6IEVfkX3DHWAZCsf2ulP0sYx2Iu9G0VeKa6hS9PV1BEFRQNyBmctySkA0zINlaIQDnI2ZPnvGHI1Gb+9MZzca0cg2NsA6HENBslD6dHV0uxd9PMdYt3fmtcB0uzNj0SCPb//2ETz/0IjlbUtKnyA5mh10wo7ecGntrVn0UebtnSY5fbGuEP6Xbz5Qmoetl86ozzQr04p0ix4oEQjbFVWWIMevghk4CEBr7ewJdGFP+84mr6xx0N0joMJdkCbqc/EcjgxhINSPj+OkxZPQGpCir8iR3V34d//9E+jtCLpyPYqitA2yC+2devtUtfZOjqXR0x5A3GF7px79EA5wpfZNIzI5e3b6jSZk0t5pZwOsY0fp04u+7eAyaIaPYywdabOC5LgQO7K7C32d1p89XT30UunjOQax7iBCfrblDjoAY6VP1t07bRx0uEVX1I9ESqg5Fy7Toq3jBMJ2RZ6/BUgFMEMHsZBdwo3kbTwcewBUncZPmwmKosCOHoM0dRmqWHsnA0VReCT2ACZW72AmPeviCgmE2mitXXyTcXvz6OOsTS/ssLRiXPQBQKwz6Ki9U4se0K5lR+nL5kWEW3TzG/CxVdevzze55d6pF32tFNTdDHw2lT6viqX17Z3aOtye6QOAR+7tx4P7W9OaXFP6qrR3lt7zjfta74z4ICsqVjLmsS9G6EUfae8kEFoDeXoMoCiwsf34ePYcKFB4qP94s5fVcNjRY4AsQrr7eV3XebD/GGiKJmofoSUgRZ+H+HjWnaJvNY9wgCs571US6wphbjlr+7Q9kcqX2hTDQc7avTMvtWz7VSRQff2lzDLb7p3mz10iLYBl6JbLKmw0Pt5G0edyjEI51Yxc3D6sAYAXHh7BN39jv+vXdQNN6TNu72yk0qcfgiynamvxTOdEMDS1LjSeQCA0D2n6C9A9O6HyAXwcP4cDnXvR4XdnBngzwfTvBXyhuls8I3wYh7sP4uzsBchK/ftBAqEeSNHnIT6Odqe90yCuQSfWFYQkq1hcsXaIygkScoKMzmKwciTAIZMTTQvGdF5suYw+nbCBEU1pps+OeydLQ5TMXydNHeW3VYtLNXiOsc7p81DpC5Qpfdm8d0VfK2Pc3qm/5xuo9OlFX41mLpmchFCA2/afKwKhFVALOSjzt8EOHMS15ZtICit4ZGD7GLiUQ9EM2JGjkO5chKrUl7f8SOwBpMQ0Li9ddWl1BEJtkKLPQ+y0wtlhcSVf1blTJ1aMbZixYeayXGFIEgpwULGWrVaNTE5sWYXLqD1VUhwofQbKSTnlLbHbGTstyzlB9Ezp4zkaFAXkijN9TlxCtwosQ1c1HtLf83Zamt2iq3h4VKuZSyYvktZOAqFFkONXAVUBM3QvTsc/QYgN4nD3wWYvq2mwo8eBQhbyzLW6rnOwcx+ifASn45+4tDICoTZI0echdlrhrFBVFcurecN5PmAttmHWRtGXKLZhdRYLmLWAc+OZnExealmlT2vv3Lh2vYizswHmWOuZvmRK2PbOnUDxIMMyskFGwKNDAoqi4OeZUnun38fYdgndKrAMVZrfK0eWGz/TF/Cx8PFMzVl9rXygRCBsN6TpMYDhke+I4eLCZTzQfz84evt+PtmhQwDL1x3UztAMHuo/ji+WrmJFqD37j0CoF1L0eYgdp0MrVtIFFCTFtL0zHOAQDXK2zFz0NqzOspk+oHrWHaAVndrGrDWLPuP2TvvunVZGLqqqYjkloGObO3cC1u9pRVWR93CmD9DMXPKCjFzBuUvoVsBQ6dNn+my0NLsFRVGag2eN7Z3pXOvOCxMI2w15egxMbC/OL41BUmU8Enug2UtqKhTLgx06DGniAlS1vr3cw7EHoKgKzs7WV0ASCPVAij4PsaOKWDGf0NS7bgvXyP6ukK2svlL0QESf6dPyuowcPAVRhqyoLWupHg5wKIjKBkVVd++0Y2rRFuIhiLKhA2EmL0GSFaL0QXtPS7ICWan+BzAvSFABBD3cyK8pffI2LfqoUitnOWvh7I39Wu+M+GpX+kh7J4HQEijZJJTENJiBgzgzex6D4Rh2RAabvaymw44eg5pNQlmYqOs6/aFe7IwO4+zsBahqbRE3BEK9kKLPQ9xo71xIaOYsZkofoJm5xJcyll8miVQe0RBf2hjqxZyR0pdp8fBkPWQ6U7F+J+6d+4Y7AABXJxNVf06C2dfgiy6LQqF60aebq3ir9DGlnL7tWfTRkKQq7Z0ODjrcpDPqL80KOyWTE1v2QIlA2E7I02MAgKXuGCZX727LmIZqsCNHAYquu8UTAE70H8dMZhZT6bgLKyMQnEOKPg9xw8hFV/qsi74QMnmpaqtjOcsVs2klpc+o6NPDk1u06AuXZhIriz77G+DR/ggCPhZjE8tVf67PQbaToq8UG2L0vs56GKOg4+dZzb3T4zbSVoVl6KpKX6mludFKX9SH1UzBci62koIooyApLfvdQiBsJ6TpMcAXwifCLChQeKDvaLOX1BJQvhCYgf11RzcAwLG+I2AohrR4EpoGKfo8xMcxECXFdn5eNeaXs/DzjOXmNmbTzCWxKpTm+QDNDZFjacNiUVfQWtVsQS/6KotWJzN9NE1h/3A7rlgofZ2k6IO/qPQZxTaUlD4P3y/rjFwMsiu3MixrPtPHNHCmD0DJZCrhMKsvU3yvkPZOAqG5qKoKeXoM9OABfDL7KQ507kWbL9rsZbUM7OgxKMk45ORMXdcJcyEc6j6AT+Y+JZl9hKZAij4P0QOH61H75hM5dLf5LXOsYp1a0TdjYeaynBJKzp2AZsQQNgg4B9Y2Zi3r3lk0oklVOHjq7oZ27esPjnZicSWP+eTGrMNESgAFIBri61vsFoC3eE/rSl+j2ju3pdJHUwbh7MX3fIOLPv0wZMmhmUvpQKlFv1sIhO2CujILNbOMya5+JIQkHuo/1uwltRTsiPZ8SOP1q30P9R9DqpDG1cSNuq9FIDiFFH0eYtUKZ4f5RNY0rkGns82PgI/F5KyxHbAWzC6hI7pesTLKugPK2ztbc3NdUvqy1ZU+u6YWB0a0ub4rVVo8k2lh3RzkdsbHa8+BYdHXEKWP3d4zfWz1cHZJUcAyVMODztcC2p0qfa393UIgbBek4jzfeToLP+PDkZ57m7yi1oIOd4Lu2elKi+e9XfsRYoM4EyctnoTGQ3axHuLjzDfIdlhIZC3n+QCApijsGoji1vSK4W2M2hQ3s9IX8nOgsLG908lMH6C1x7aF+aotnpVzkNsZK/W6pPR53N6ZyYuQZHV7Fn109aJPltWGz/MBawZHTos+/TNL2jsJhOYiT49BjHTj0+R13N97BDxDuloqYUePQ1m4DSVTfQzE9nVoFsf7juLzxS+QkzZ2FhEIXkKKPg/xcdqGtNbYhmxeQiYv2Sr6AGD3QBTTCxnkihvvSoxcKCMGWXeA1oLFMjR4tjXfKjRNIRTYuH6n800UReHgSAeuTCagVDigkmD2NXyW7p3a6xDgvS369JdoWxZ9bPX2TllWG5rRp8NzDCJBzrGDZ+lAiRi5EAhNQ1VkSDNjuBobhCAXcIK0dlaFHS22eLqg9p3oPwZRkfDp/KW6r0UgOKE1d/JbBKtWOCv07Cs77Z0AsGewDSqA8fhq1Z8vF40WOiquFwpwGyIPdDJ5zVK90S1jTqjWnrpmX2//LX5gpBOprIjphfVzkYmUQJw7i/gsjFy07DwGtIfFh7+soNyWM32MWXtnc77SO6N+x1l9GaL0EQhNR4jfBgo5nOcVdPjasad9Z7OX1JIwHQOg2/pdKfpGozvQG+zG2dn6r0UgOIEUfR5Sr5HL4oq9jD6dnQOa25ZRi2eiaLTQEa5Q+opFXzWX0UxOQrjFT+LDwY3tqbXY1x8c1eb6yqMbCqKMTF4izp1FrI1cRM8LsXLHzm2p9DE0ZEXdoEhLsmLbuMhtOiO+0veLXdI5ESxDgefInyECoVnkJi5hlaFxLT+Ph/qPgabI59EIducDkGeuQMkm67oORVF4qP84biRvYylXPSqKQPAC8un2kLVWuBqVvhXt5Ly7LWDr9iE/h1hXELdmjJQ+AdEgB66iVTMc4KBizVihnExebHmjhUiAQypb4d7pcKYP0NSKvs7gurm+RFrbyLaHSdEH2Jjpy0sI+Lw9JPCXFXoB3zaMbCi+p+WKFk+tvbM5X+ldtSh9eVGbyW3hLgICYauTm/gcF/v6oEIlrZ0WcHsfA1QF0o1TdV/rwT7tuT47+2nd1yIQ7EKKPg+p171zaTUPnqURDdrfRO8ebMPtmVWo6kbVLpES0BHZqBoaZd1p/ya1rImLTrjaTF8xvNrpJvjgSAeu3U2W2ueSBnOQ2xWrlmUtRsHbQowofdprUNni2VSlL+pHviCX3FvtkMlJpLWTQGgiqiQgf/cKLoR4jEaH0RfqbfaSWhq6PQam7x6I1z6ousdyQlegA/e078LZ2fN1X4tAsAsp+jxkTRWpbnphxdJKHj0dAUcn4bsHokjnRMwlquXN5asWL+GgcdGnn8a3MuGgNtNX/sVZyixzuAk+MNIBoSCX5iKXSdG3DoamwTKUoXqdzUsIevx+KS/6tutMH1Ct6FObONPn3MEznWv9LgICYSsjz97ADAPE1RzJ5rMJt+8JKMk4lPlbdV/rof7jmM8tYmL1rgsrIxCsIUWfh9Td3rmaR09H0NHv7B5sA1B9rm95VShtzsqJBDR75mpZfbqRSysTCfCQFRX5sudZdujeqbN/pAMUgCsTWosnUfo24uMY08gGr9W3ciOXwDYsGvT2zkoHT1lRHbUzu0kpqy9lv+jTvlta+0CJQNjKyNNj+DQaAEMxONZ3X7OXsylgdz0IsDzEa+/Xfa2jvYfB0SzOzpLMPkJjaFrR9xd/8Rf4wQ9+0Ky7bwj1GrksreTR67DoG+gOIeBjNsz15QsSsoJUXekrbrwqWyRFSUFBVDxXbuql2vplRQVDOw+qDgc4DPdFMFac60ukBAR8zLpCY7vj402KvrzkaUYfAATK2zu34eti3t7ZvJk+AFhyYOaSybd+6ziBsJURpr/AxbYgDnXtR5gLNXs5mwKKD4DddQLirbNQRWfmVZUEWD/u6zmE83MXIcrVHdQJBDdp+A4hlUrhj//4j/HDH/6w0XfdcGiaAsfSNRV9gihjNSuit8OeiUvpPikKO2MbQ9rXgtmNZ/oqYxv0zLVwi6sppfbUMqVSkmu3rz8w2oFb0ysQCrLhHOR2RlP6NrYsK6panOnzWOkrXt/HexsN0aowJaVv/Wsgy0pTcvoAoC3Eg6Epx+2dre4MTCBsVdR8GtezcaxSKk7Ejjd7OZsKbt8TgJiHNH6u7mud6D+OjJTFp/EvXFgZgWBOw4u+X/3qVxgdHcW3vvWtRt91UzBrhTPj7nwaADDYG3b8u7sH2jC1kEa+sGaqYDabxnM0OJbeoPSl9fDkFj+Nj5SMaNYcPCVZddzaqXNwtAOyouLGVBKJtICOMO/KOrcKPMdUzenLCzJUwHOlT5/pK1f8thNcSemriGxQ1KYpfTRNoT3ss130FUQZoqS0fOs4gbBVkWau4ELEjxDrx71d+5u9nE0F078XVLTPlRbP/R17EOUjeG/iYxdWRiCY0/C/uC+//DIA1Nza2dXlvAhqJkE/C4qm0dMTcfR7b1+YBkUBR/b0IBpyVnQcO9iP105NIJGTcGRQy56TxrV2xT2jXejp3tjG0RbiISlYt875lFZEDfRFHa+/Hpzel1hs4aRYpvS7PM+C55ia1v1IWwDszy5hfD6D1UwBOwd7PH38jXxu3SAc5KFg47rnl7MAgL7usOVjqvcxswyNSIjfNM+dm+vsXMgAAMIR//rrUhSCAa5pz0lfVxCpvFS6f7N1LBUzSPt7IpvmNSQQthKZqUsYC/nwpZEHwdHk8MUJFEWB2/cECp/8DMrKHOi2vpqvxdAMHuy7H+9Of4Sv78qQNluCp3j2SX/jjTfwb//tv133b7t27cKPfvSjuq67tJSuGiLeqrAMjZVUHgsLKUe/d/ZyHKP9UURDvOPf7QppyteFsVnEisHud2a0MFFVFKteL+hjsZjIrvvZ9KzWIioVqv+OF/T0RBzfl1hsQ52ZS5V+N5URQFGoed27B6L45ItZLK8KCHCMZ4+/lsfbbGgAqUxhw7qniuq0LEqmj8mNx+znGfAMvSmeO7df42wxO3JxKY2OMqVMECQoktK05yQa4HBzegULCynLx6x3MqiSbHg7mqY23SEfgbBZ+HT5KsQohSdHHwY2z5aqZeD2PobCub+DeP1D+B787bqudaL/GH51931cmLuIJ4cedWmFBMJGPCv6nn/+eTz//PNeXX7T4OOcz/Rl8iJux1fx4iOjNd1nOMChvzOIW9NrZi7LKQHhAAeOrd4SFwpwGyIbMrlie2eLz90EfCwYmlq3fllW6nIyPDDagVc+GAdAnDsr8XE0Fqu8p/UZ0EbEKPh5Zltm9AFl7p1ShZGLojYtpw8AOqI+JK4KUGxkTunzwySygUBoPEpqARfYAnqYdtzTtROLi+lmL2nTQYc6wAwdhnj9Q/DHfxOUw0zgcoYiAxhpG8SZ2Quk6CN4Cols8BgfxziObBibSEBVgcO7umq+392DUdycXill1yVS1eMadCLBjQHnmby+MWvtoo+iKC2gfZ2RS32ZZQdHOkv/vyNMir5yfAYzfVlBOyRoRIzC3h3t2DPU5vn9tCIl986Kjge5DvMiN+iK+iErKlYzBcvblr5bWnxemEDYiszfOoXbQR4n+o46drgmrMHtewJqJgF5+nLd13py9GFMrN7BXGbehZURCNUhRZ/H1GLkcvn2EgI+FjsHap912T3YhnROxEJSm51ZXhWqOnfqhAMc0tn1m7VMXgRNUQj4Wt8wIxxcr1RKslKzkQsAjMYi8BWNQojStx6er+7emS0a/zRC6ftXLx7E1x7b6fn9tCKmkQ1NdDPVv1+WbcQ26J/VMCn6CISGczau5cI9NPJkk1eyuWFH7gflC0O89kHd13p85EFQoHBm9oILKyMQqtO0ou/b3/42vv3tbzfr7huGz2CDbISqqrg8voyDox1g6mgX2D2gh7RrLZ6JVN60eAkHOGTz0rp5yUxOy1zbDCeBkYqiVa7TyZBlaOzf0Q6AFH2VGB1k6Epfq+c6bnaMwtnrVbfrRe8ksOPgmclvjtZxAmGrIWeSOE+lsZuJoivQaf0LBEMohgV7zyOQJj6Fmq+vRbYj0IYDXXtxdvYCFNX+npFAcAJR+jxGa++UrG9YZGYxg0RKwKGd9X0ZD3aH4OcZ3JxZgSDKyOSrB7PrhAMcVKy1XaH4/zdL+1U4sL49td6ZPgB47HAM9wy1lXIACRo+joEoKRsMlXLFjfxmUIY3M0ZKn6woTZ3p64zqSp+Noi8ngmVo8Bz5E0QgNJKbN97BIs/i4YETzV7KloDb9wSgSBBvnq77Wg/3H0dCSOJ64pYLKyMQNkL+4nqMUZC1EZfHlwEAh3bWPs8HaM53O2NR3J5eXQtmN5npKwWclxVOmZy4aYwWwkG+or1TBVuHUgoAD+zvxf/8L46D3gRKZyPxcVpRV6n2ZQUJPp6pS6EmWFMq+iqNXJqs9IX8LHiOLmWCmpHOiQgFNkcXAYGwlTgz/xk4Fbh/lLR2ugHTNQy6e9SVFs/D3fciwPpxZva8CysjEDZCdmce4+M10wvVhqMdoBV9sa4gutqM5+/ssnsw+v+zd+fxUdX3/vhfZ5uZTPZlJoEQdgjIKqAsKohSEBCj1LZqb7XaWunytZeutvbX1vvVWlv90mvt9ba2V3tbrcstleIFRHGXTRAFZJM9kH0hyUxmOdvvj8kEAgkkJDNnzsnr+Xj4kJCZ5H1gMnze5/3+vD8orwmgqj52flruefb0ZabFzgI8cxhKMKzZpv0qo236aHxyoGZx1cPJ4nsdz0n6wlpS9vP1d+3tnecMcjF7Xd3uDUEQkJ/lQX032zszbPLeQuQU0dZT+FhoxUQ5D2lK79cYFKOUXgWj/jj0umO9+jouScEU/0R8VLMLYe3CN8+IeopJX4K5FQm6YZ6z/6YzUVXHgfJTva7yxY0YmA3DNPHhp7UAgLwLtHcCp0epA/H2Tnss4jPTFJjm6WEiusVVDydzt7XkdVbp89qkMmxnsnxupc8wTBimaXmVNS/T3a1BLsGQfVrHiZziowOvIiyJmFHCYwH6kjJyBiDJUPe/0+uvNb1oGqKGio9qd/VBZEQdcVWcYF21wnXmQPkpqJqB8cP7ZnP1iOLYMJcdB2JJ34X29AHosC8uGLJRpe+s9lRNNy2dZOhk7a/p6NmVPpWVviSIty1rxumkT2/7tZWVPiC2r687e/oCYfu0jhM5xZa63cjWTZQOvcLqUBxFcKdDHjoN6sHNMLULH1lzPsOzh8CXlo8tlWzxpL7HpC/B4q1wnZ1rdrbdRxogSyJGt02N7K2MNAWFuWmxVqo0BS6l6wEbZydNhmGiNaLZZmGW2Za0BtraU3XD2jPLnCye9EXP2qsaiuhM+pJAls89nD3eSWB5pS/Lg6ZgFKp2/vc7VvqIkqspUIMDQhjTXIWQRA7b6mtK6VVAJAjt2I5efR1BEDC9aCoOnDqE+lBjH0VHFMNVcYLFF8jhbhzQvutwPUpLstuf0xfi1b4LHTvgViS4ZLE9aYqP37fLwiyetLaEYnfZNJ17+hLF1eUgFzUpB7P3d6IgQEDHIxvikzytr/TF3mfqm7qu9pmmiUBI4xl9REm05cCrMAQB04dcZXUojiQVj4WQkQ91zxu9/lqXF00BAGzlmX3Ux5j0JVh32zsbmsOorG/FuD7azxfX3aQPiCV48UpffG+fXYYtZJxV6euL6Z3UuS6nd3KQS1IIggBZFjsc2RBPAK2ubsePbag9FeryMVHNgKYbtukiILI70zSxtXEfSqIGBg6+zOpwHEkQRLgmXge9cj+0ir29+lr5aXkYlTMcW6u2d3sIIFF3cFWcYPGhFxdq72w/qqGP9vPFjRiYBeD0Yux8Ms9I+gJt5/XZZ5BLbPpoPH7dsHaSoZN1Nr3TNE0OckkiWRI6VPrie/qsrm4XtL3PVLdNDO5M/IaSXboIiOyuvOkYKgUVl3uKIfBmaMIoY+ZASM9FdNs/ep2sTR8wDTWhOhxp7t1EUKIz8ac/wdyu2CL4Qu2duw/XIzfTjeKC9D79/sW+dAz2Z2DUoOwLPjbDq7S3RwZDbe2dNqn0uRQRiiy2Hzmh6wYk7ulLiM4qfeGoDtMEvG57vF7sTpY6Vvr0eKXP4gVdfrYHoiCgqj7Y5WMCNusiILK7TQdfg2SamDpsjtWhOJogu+C6dAn0qgPQT37Sq691qW88XKKCzRzoQn2Iq+IE62q8/Zl0w8Ceo40YNyyvzw8rlkQRP7/rcswcV3TBx2akKe3tkcGwve7GC4KAjDTljD19rPQlSnv1+owbGaG2PaCs9CXH2Ulf/NdWV/pkSURBtgcVdV0nfcGwvfYLE9mZbujY3nwIY0M6skomWh2O4ymlV0HIyEdk28peVfs8sgeTfBPwYc3HiOrqhZ9A1A1M+hKsO3v6jlS2oDWiYfywvm3t7KmMTvb02WkRn3lG0qrphuWTDJ0qPsglfMZrOn4+Ivf0JUesvQsZad8AACAASURBVDP19vQBgD83DZV1gS4/375fmEkfUcLtrt2DIAxclj4Ygsj350QTJAWuS5fAqDkMvXxnr77WjAFTEdLC2FXXu6ohUZz1KwSHO31kg9HlY3YfrocgAJcMtT7paw1r0A3j9N14GyV9Gd5Y0mqaJvf0JZAsiZBEocONjPi0V07vTI5Ype+M6Z0pck4fEEv6KuqCXd7lbt8v3A9fK6tXr8aiRYswf/58PPvss+d8/vXXX0dZWRluuOEGfOMb30BTU5MFUZKTbD76FtI1AxOGzbY6lH5DKb0SQqYPkV7u7RudOwI57mxsrmKLJ/UNJn0JdvrIBq3Lx+w+0oBhA7Isv/Od6XXBRKz9KhhWkeaWbFUti7V3qtCNtjPLUqDq4VRuRUI0evpGBit9ydXVnr5UeM0X5nrRGtbQEuq8Jam/DnKprq7GihUr8Nxzz+Hll1/GCy+8gIMHD7Z/PhAI4Oc//zn+8Ic/4J///CdKS0vx29/+1sKIye4CahCfBMsxuVWFa9B4q8PpNwRRhnvKDTDqjkI/9tFFfx1REHF50RTsrT+ApkhzH0ZI/ZX1KwSHU2QRAoBIF5W+YFjFkcpmy1s7gdOTOoMhFcGQZpshLnGZaS4EWtXTQy1SoOrhVG6XdFalz37twHZ2zvTO+Dl9ovWveX9uGgCgpqHzYxuCYQ2KLPbpeaR2sHHjRsyYMQM5OTnwer1YsGAB1q1b1/55VVXxs5/9DIWFhQCA0tJSVFZWWhUuOcD2qh3QAVyeOQyC7LI6nH5FHjULQlYhIttXwjS77vS6kBlFU2HCxAfVvTv0nQhg0pdwgiDA7ZK6PLLhRE0ApgmM7MZ0zUSLH3vQ0qoiGFZtl/RleBW0RjREtNiftZ2qlHbjVjomfaFI7NdprPQlxTmDXFKoul2Y5wUAVDd2fmxDIKT2y9bOmpoa+Hy+9o/9fj+qq6vbP87NzcVnPvMZAEA4HMYf/vAHzJs3L+lxknNsKd+IooiKIcOusDqUfkcQJbinlsGoL4d25OLbMwvT/RiaNRhbKnlmH/Ve//uX1wJuReryyIbKhtjCqKhtoWSl9gPOQ21Jn03O6IuLx98ciE3wZKUvcc5O+lrb9mmxvTM5upremQqv+YJsD0QBqG7sotIXUvtdaycAGIbRYTqzaZqdTmtuaWnBN7/5TYwZMwY33XRTj79Pfn5Gr+JMNp8v0+oQei0Vr+FkcxWOheuwOKih6NJZEF1dn9WbivFbqa/+PMz8eTix8xXoH/8TAy6/GoJw/ptyXX3feaNm4Y/bn0dQacKw3JI+iS0RnPA6csI1nA9XaEngVrqu9FU3tEKRxW4dnp5oHZK+kIa8TOtj6olMbyz+U4EIgNSYZOhUbkXs8JpujWhwKSL/zJNElsQO+4RT5Zw+IBabP8+Lmi4qfcGw1i/P6CsqKsK2bdvaP66trYXf7+/wmJqaGnzlK1/BjBkz8OMf//iivk99fQCGYY+KgM+XidraFqvD6JVUvYY1B9+GaJqYmjUc9U0qgM732PY2ficukvvy71OadAPCb/wnKre8AWXE9C4fd76/h9HeMZAFCev2vIObR9/QZ7H1pVT9OegJO12DKAoXdYPP+hVCP3D2/qczVdW3ojA3DWIfn893MTK8Z1f67LUwiyetjW1Jn5QC+5ucynX2nr6wxipfEp29py9VzumLG5CfzkrfWWbNmoVNmzahoaEBoVAI69evx+zZpycq6rqOZcuWYeHChbj//vv7/MxW6j8M08DWig8wqjWKvGFdJxqUePLwyyHmFiO6/WWYxsXt7UtXvBhfcAk+qN4Bzeh6KCDRhTDpS4LztXdWNYba98BYza1IcMkiWlqjbYNc7LWIjyd9p9raO1NlAexEsfbOM6Z3RjR4+2H1xirnTO80UuecPgAY6MtATWOo0z0ogXD/3NNXWFiI5cuX4/bbb8eNN96I66+/HhMnTsTdd9+NXbt24Y033sCePXvw6quvoqysDGVlZbj//vutDptsaE/9fjRpQUwLRCEPnmR1OP2aIIpwTb0RxqlKaIc2X/TXmTlgGgJqELvq9vZhdNTf9L9/eS3gVsROkz5NN1B3KoRppb5OnmWNDK+CulNhGKZpu0Eumd7YIJr29s4UaHVzKrciIRJlpc8q5x7OHt/Tlxqv+QEF6QhFNARCavvPJRDbxxYMaZYfT2OVJUuWYMmSJR1+76mnngIATJgwAfv27bMiLHKY9yu2IN0wMT5nJAR3utXh9HvysKkQ80sQ2b4K8ojpEMSeTy6+JL8UOe5svF+xBZf6JyQgSuoPUmOF4HAupfP2zrqmMHTDTIkhLnEZHgVVbXtx7HY3PqNt8ExT+yAXvrwT5ZxBLhGNxzUk0TmHs8fP6UuRluaBBbGF5tktnlHVgKYb/bK9kygZmiIt2F23F1ObWpE2cqbV4RAAQRDhmnoTzOZqqPvevqivIQoiZg64DPsaPkV9qLGPI6T+gqviJPC4Om/vrKpPncmdcRleBTVtCzW7LcwUWYLbJZ0xyCU1FsBOdM6RDaz0JdW5h7OnzvROIFbpA3DOMJdg25RXu91QIrKLLZXbYMDE5VEF8vDLrQ6H2shDLoU0cCwim1+A0VR1UV9j5oDLAACbKj/oy9CoH2HSlwRdTe+sajuuIVX29AGxfXGqFltA2nFhlpmmtCd9qXBmmVO5FBGqZrRPCWyNaEiz4evFrlL5nD4AKMxLhyAA1Wcd0B4IxZK+/treSZRIhmng/ZMbMSwUxcDRV0OQ+J6cKgRBgOfquwFJRuiN38PUez6QJT8tF2PyRmFT5QcwenHgO/VfqbFCcDjXWUMv4qoaWpGRpqTUAih+QDtgv0ofEFtMxts7U6XVzYncrtiehIiqwzRN7ulLsq6md6ZKpU+RReRneVBzqmPSFwzFK332e28hSnUHTx1GXaQJl7dEoIy92upw6CxiRh48s++EUXsE0e0vX9TXuGLgdJyKNGFP/f4+jo76AyZ9SeBpG29vnDXJrrqhNaVaOwF0OJDdjguzDK+ScpMMncijxJK+qKojqhowTJNJXxLJkghNM9qnY+q6CQFIiaNf4grzvKhuOLu9M3Z32443lIhS3XsnNsGjm5jsnwjRm2N1ONQJZdg0KGNmI/rR/0Kr6PkkzgkFY5GhpGNjxdYEREdOx1VxErjbFsjqWdW+qhRM+s6ctGfX9s64VKl6OJFLOV3pa43EFvJs70weWRJgAu03kjTDgCQJKXW2mz83DdVnHdsQCLO9kygRAmoQH9XuxqUtIaSPX2B1OHQe7plfhJBdiPCbT8EMB3r0XFmUMWPANOyq34umiD0OEqfUwaQvCc5cIMeFIhqaglEU5qVZFVan4osxlyy2x20nZyatqbK/yYnc7a9pA61tC3lW+pJHlmOvbU07XelLtdd7Ya63/diGuNPtnXytEPWlrZXbocPEDDkfkn+41eHQeQiKG2nX3AOztQnhd5/p9DzT85k18HIYpoEtldsSFCE5VWqtEhzK07b/KXxG0hcf4lKUl1pn6MSTPru2X51ZQZC5py9hztzTF6/08ciG5ImfQakZse4BTTdS7vXuz43d0Ko549iGYEiDYtMbSkSpyjRNbDz+HgaFVQy55Dqrw6FukHzD4LpsKbQj26Dtf7dHzy30+jAyZxjer9za44SR+jeu0pIgXhWJnnFsQ3V70pealT673onP8J5O+iS2dyaM+4zqtdY27dXrtueNAjuKty7H/+w13Uy5PayFbUlfdWMrRhRnA4i1d7K1k6hvHW0+jsroKSwNAfKwy6wOx9aiqg6fLzPh3ycS1eGa93lUVu9FZNNzUMddCp9vYLeff13pHDyx5RnUmJUY7y/t8nHhiIaW5lCXn6f+xZ4re5vprL2zqqEVAgB/bqrt6YsnffZcmHXc05dai2AnOfNGRryCzUpf8sRf2/EJnrpupNweVl9OGgTh7EqfatsbSkSp6r2jb8FlGJg25Eoe09BLLkXCku+uSvj3Wf1YGZZ8dxWyhVL8MPsA3v/tz/Gb5uugo5tdEIIOz6Uyfvr3F6AemnTe78OdfxTHVXESdNXemZ/tgSKn1l9BupPaO5n0JYxLif3ZRlQdrW0TGbmnL3nak7629k7dSL09fbIUO7ah+pykz57vLUSpKKSF8WH9HkwMRJF5ybVWh0M91GSm4/ngTAyW67Ew7ePuP9GUoNcPhJRbBcjRxAVIjpJaqwSH6qy9s6qhFUX5qVXlA2KxumTRtlWbjDMHuaTYHicncXc2vZNJX9KcHuRyek9fKr7eC3PTUNN4+tiGQFhjeydRH9pW8QGiMDEzawSPabCpneoQbAyPxLWe3ZioHO/287SaEgiiCSm/IoHRkZMw6UuCM6siQGzTdXVDCEUp1toZd9Ps4bhywgCrw7goPLIhOdoHuUR1hMKx4RypVrV2svjQlnh7Zyru6QMAf5733PbONN4cIOorG4++jcKIhpHjrrc6FOqFf7RehuN6Ae7IeAelcveSODOUCSOQDdl3AgAHutCFpd4qwYE8rtgiJ97eeSoQRUTVU7LSBwALLh+M0SX2vGN45oJSEvnyTpSzK31s7Uyu9kqf3lbpM1JvTx8AFOakIRiOHdtgmiaCYdW2reNEqaa85QSOa82YbqZDLhxhdTjUC1Eo+H3LtajWs/GVzLcwTK7p1vO02kEQvQEI6U0JjpCcgKviJHC3Vfri7Z1V9UEAQGGKHczuBJIoIt0jQxQEiCnY7uYUsiRCEoXYOX0RzbbtwHZ1utLXtqcvBc/pA2KVPiA2wTOi6tB0Exnc00fUJ94/8Cpkw8T0EZ+xOhTqA62mG0+2zEOTkYavZWxAsVR/wefo9QNg6lJbtY/o/FJvleBAZ0/vrGprdxrApC8hMtKUlKx6OI1bkRBRdYTCKit9SXa60hdv70y9c/qA08c21DSEEAzF9n6y0kfUe1FdxbZTBzA+bCB75Cyrw6E+0mKm4T9aPoOIqeDrmRvgFy9QwTNk6PUDIOVXAqKWnCDJtpj0JYEsiZClWFUEAKrqW+GSReRkui2OzJkyvArP6EsCt0tqb+9MY6UvqU4f2XB6emcq7ukryI4d21Dd2IpgWAVg3+NgiFLJh0ffQUgwMcs3icc0OEyjkYHftcwHAHwj8zXkioHzPl6rHQRB0mOJH9F5pN4qwaHcioRIW3tndWMrCvO8EAUmJomQmebifr4kcCkSom1HNrDSl1xnJ32pOr1TkWPHNtQ0hhAIxZK+DA5yIeq1d4+/i3xVx5jxN1gdCiVArZGF/2iZB7eg4ZuZryFT6PqAdTOYDaM1A7K/HBzoQufDlXGSuNpa4YBYpY/7+RInL8vNFrIkcCsiItG2QS6s3iRVvH359OHsqVnpA2ItntWNIQTbznNkpY+od45U7MBRsxVXuAdASrfn0DW6sAo9D78PXIssMYRvZL4GrxDp4pECtOrBENObIWacSmqMZC+puUpwIE9bK5ymG6htCqGISV/C3DR7OJZ/fpLVYThefE8fK33J12mlL0Vbmv25XtQ0tiLYVunjDRmii2eaJt745B9wGSaunHq71eFQgh3VfPhjy1z4pWbck7kBbnR+ELtePxCmJkMuOprcAMlWmPQlSbzSV9MYgmkCRXlpVofkWOkeBf4c/vkmmluR0BJSoRsmp3cm2blJX2pX+oJhDdVth7Sn87VCdNEaD2/Gx2IIl3tLkJ7ptzocSoID2gA8HZiDEqkeyzI3wAX13AcZMrTaEoi5NRBcXbeCUv+WmqsEB4rv6atuiC18ivLSLY6IqHfcioRTLbF2kzRW+pLq7PbOVD2nD4hV+gDgcEUzXLLYPs2YiHrG1FW8vecf0AUB10z8vNXhUBLtVkvw58BsDJHr8LXMN6Dg3EmdevVgAIDkP57s8MgmmPQlSby9s6o96WMliuzNpUjt+7TY3plc50zvTNFz+gDA33Zsw7GqFrZ2EvVC68612Ow2cEl6MQoziqwOh5LsY3UIng1egRFyDe7OfPOcxM+MpsFo9EP2n+DxDdSp1FwlOFC8vbOqoRVZXoWDL8j23K7TFRu2dybXuUc2pOb0TgDw5aRBABDVDA5xIbpIRrARHxxYj4As4ppRC60OhyyyPToczwVnYZRcibsy3oIEvcPntaqhEGQVUn6FRRFSKuNKLUncitie9HGICzmBWzl9z4iVvuSSzm7vTOE9fYosIi/Lg/rmMI9roH4vMysNnot4v6x+/0/YmOVCcboPV42eAuECRz5FonqHG3Pn4/Nl9jgess4H0RGQBAO3pm/CnRlv4+nAHOiI/V0bgRwYwSzIhceh15ZYHCmlGv4LnCQeRW7f0zdpZIHV4RD1mlthpc8qoiBAEoUO0ztTdU8fABTmpaG+Ocz2Tur3PG4ZS767qkfPGSbX4Eb/ZpwclIvobh9uePOfF3zO6sfKevx9Lsbqx8oS/j3oXJsjoyDBwOfTt+COjHfxTGA2DIgABGhVQ+AasQtiVr3VYVKKSc1bww7kcoloDWtoblVRlM9KH9lfh/ZOVvqSTpZEaLoBwzBhmoAspu7beXyYC9s7iXpGgIHPerfizexMmJoMvb7Y6pAoRbwfKcXK4GWY5DqOL6W/BxFt7f4NA2BGXZCLjlkcIaUartSSxK1IMNt+XZTLpI/sj5U+a8mSAE0z26t9qXpOHxA7tgEA0tneSdQj092HkOk5hf0ZBdAqSwCD02/ptLcjYyEKBm70bkcUEv4WnAWYIrTaEijFh1DZUgMZHBxIMal7a9hhzlwgs9JHThB/TcuSCEXmQiTZZEmEZhjQjdjtJCmlK32xRUcG2zuJui1NiGJJ2odYk1EAEwL0msFWh0Qp6M3wOKwLTcQM9yFc7d4LANBqBsM0BKz99E2Lo6NUkrqrBIeJt8KJggAfDw4nB4gnfazyWUOWRGia0V7pS+U9fQPyY+eSZnldFkdCZB/XpX0MWYxiV44Eo9EPM8q1A3VuXWgSPooORpl3O0rlCkB1Q28YgLeObEJI42HtFMOkL0niC+SCHE/KTtkj6on4Ids8mN0asiRAM8z2CZ6p/L5SlOfFv35uEi4b47c6FCJbKBRP4Sr3Pvw9bTBMWYdWNdTqkCiFmRDwbOAKVOnZuCPjHRSIzdCqhiCsRbCpcpvV4VGKSN1VgsPEkz4e10BOET+ygUNcrCHLsUqfboM9fQAwcUR++40CIuqaDB23Z7yLkKlgV54AI5gFI5BjdViU4qJQ8FRgLgDgqxlvwtXqRWnBCLxd/j4M07A4OkoFTPqSJN7eyaSPnCL+mmZ7pzVkMTa9UzNSv9JHRN13k/cDDJIb8UdxEpDWCq1qCIDUvqlDqaHByMTTgTnwS834l4z3sHDU1agLN2BX3V6rQ6MUkPRVwvbt23HzzTejrKwMd9xxB06ePJnsECwRr/QVMukjh2jf08dKnyVkOXZO3+k9fUz6iOzuUtcRXOk5gA2hcThZ0Aoz6oLeMMDqsMhGPtUG4OXWaZjoKseow58i152Dt8rfszosSgFJXyV8//vfx4MPPohVq1ZhyZIlePDBB5MdgiUG5qdj/LA8TBiWZ3UoRH2Cg1ysFav0mdD1+PROVgKI7MwnNuOW9E04rPrwv+ZoSDm10GpLAJM3dKhn3omMwebICLS8/z+4wluCA6cO4WSg0uqwyGJJfSeJRqP49re/jTFjxgAASktLUVnZP16EXo+M73xhMgo4uZMcwsVKn6VkOd7emfrTO4no/BRo+HLG29BMCX8OzoZYdBymIUDjMQ10UQS8GJwBd/FoTPn4fbhEGa8ff9vqoMhiSV2tuVwulJWVAQAMw8ATTzyBefPm9ehr5OdnJCK0lObzZVodQlLxeu0hVzeQ6VUwvCS3x9dg12u+WIm4Xm+agrCqIzMzdiMpPy89pf5cUykWolQX38f3ny3XokkW4S44Ab12EKC6rQ6NbEqHhMLP/gDRP34P01tUvGfswMKh18Lv9VkdGlkkYUnf2rVr8fDDD3f4veHDh+OZZ55BNBrFfffdB03TcM899/To69bXB2C0DS7oD3y+TNTWtlgdRtLweu3l4a/NgMcl9+ga7H7NPZWo6zV0A+Gwhrr6AAAg0BJOmT/XvrhmURT65U0+6n+mug7jCs+neC00HnvVYihDPgEAaJXDLY6M7E7OzEXa/Hsxe83D2OzNw7qjb+D2S75gdVhkkYQlfQsXLsTChQvP+f1gMIivf/3ryMnJwZNPPglFURIVAhElmNfDn1+ryFJbe6cNzukjos75xSZ8IX0zDql+rAlNhuAKQfLFqnw8jJ36guQfjoJLl2L6of/FRuFDXDf0Wvi9BVaHRRawZJDLkCFD8Jvf/AYulyvZ356IyBFkKTa9U+f0TiJbUqDhzoy3oZoS/hyYDQMi5AGHAbDKR31LmbAAcyUfRMPAukPrrA6HLJLUVcKePXuwYcMGfPjhh7jppptQVlaGu+++O5khEBE5QqzSZ0I3OL2TyI4+692KgfIp/CV4JZpM7+kqXx2rfNS3BFGEb87dmN4SwQc1O1HTWmd1SGSBpA5yueSSS7B///5kfksiIkc63d4Zq/RJnN5JZBsz3Qcw03MQ60MTsE8tBgDIA44AALQKVvmo70k5A/GZoddgS/37WLvredwx/VtWh0RJxn4gIiIbirV3mtzTR2Qzo+UKfM67BXuiA7E2NCn2m0oYkq8cel0xq3yUMAWTbsAM1YVtgWOoaThidTiUZFwlEBHZUHulz+CePiK7iNadwJ0Zb6Naz8Yzbfv4AEAZ2LaXj1U+SiBBFLFg6h0QTWDth3+GafafafjEpI+IyJZkSYRumNA0tncS2YERbkHVC7+ADgl/CFyDCNqG2XWo8nmtDZIcL88/GjO9g7BNCKJ6/xtWh0NJxKSPiMiG5LYkL6LqsY9Fvp0TpSpTVxFe/1vogUY81TIXjcbpMyiVAazyUXItuPQOiBCw7sArMFqbrA6HkoSrBCIiG4q3c4ajsaSPlb7Ut3r1aixatAjz58/Hs88+2+XjfvCDH2DlypVJjIwSyTRNhN/+L+hVB+Bb8i0c032nP6mEIflPsMpHSZWbloNZ/snYni6j8r3/YptnP8Gkj4jIhuJJX6Qt6ZOZ9KW06upqrFixAs899xxefvllvPDCCzh48OA5j1m2bBleffVVi6KkRIjuWA3t4Ca4pi1FxiVXdPicMuAIAJNVPkq6BaMXQxBEvB48DO3QFqvDoSRg0kdEZEPxJC8c1SEAEAUmfals48aNmDFjBnJycuD1erFgwQKsW9fxkOTVq1fj2muvxcKFCy2KkvqaemgrottWQh41C65Ll3T8pBKG5C+HXj+QVT5Kuhx3Nq4YOAPbstJQsfmvbPPsB5j0ERHZUHt7p6pDkkQITPpSWk1NDXy+0219fr8f1dXVHR7z1a9+FZ/73OeSHRoliF5zCOG3noJUNBqe2Xee8zOqDDgCCCa0ihEWRUj93fyhcyGIEt7KEBHZ/LzV4VCCJfVwdiIi6htntneytTP1GYbRYdFvmmZCEvX8/IwLPyiF+HyZVofQa51dg3qqBhWvPQ45Mw/Ft/4Ikjer4wPiVb66gTAjrPJR4pzvZ8yHTFxbcwU2HHwXVx/dgnHBBUgbOqHPv49dOOEazodJHxGRDbVP74xqkEQmfamuqKgI27Zta/+4trYWfr+/z79PfX0AhmGPoQw+XyZqa1usDqNXOrsGM9qK1lUPwlBVeBf/EA1BAQi2tD8eAJSSA4jt5WOVjxLrQj9js/1X4s3Dm7C2KB8Fr/wnvDf/XwiS0qPv4dSf5VQlisJF3eBjeycRkQ2dOb2TB7OnvlmzZmHTpk1oaGhAKBTC+vXrMXv2bKvDoj5mGhpCr/0OxqlqpH3mW5ByBp7zGDGjEXJBBbSqYazykeVyPTlYMOQa7PIIOBCtR/TjtVaHRAnClQIRkQ2duaeP7Z2pr7CwEMuXL8ftt9+OG2+8Eddffz0mTpyIu+++G7t27bI6POoDpmki8t5foJ/8BJ7ZX4ZcfMk5jzEMA8qQPTAiHk7spJQxb/BsFHjy8M+BfoR2rIbRXGN1SJQAbO8kIrKhM6d3elySxdFQdyxZsgRLlnSc4PjUU0+d87hf/vKXyQqJ+pC6cy3UfW/DNfl6KKVXdfqY1w+/BzG9BdGDkwCDSzBKDYqk4ObRN+A/dz6DjdlpuPr9vyLtuuUcEOYwrPQREdlQx0EufCsnspJ6ZBsiW16CPPwyuC5b2uljAmoQz+/6J/TmPOgNRUmOkOj8xuePxSX5pXg9Px2nKnZDO7Ltwk8iW+FtJiIiG2pP+lQdMge5EPVKZlYaPO6LWxJlqtWofPMPcBePwoCbl0NU3J0+7uVtq9GqhqAemwyAP7OUeFFV79FEynum34bvrvu/WD+oCJ/f8jcUTZ4J0Z3Wre9DqY9JHxGRDZ25j0/inj6iXvG4ZSz57qoePy9XDOA7WWugmi78v92TELhvXaePE7xNcI/bhMWj5+LvWzpPCon6mkuRevy6lgeV4IOBRzAl2ozXH3wIL7dedsHnrH6s7GJDpCRiTxARkQ3J8um3b4ntnURJ5xGi+FrGG5Ch4/ct1yBgdlURMaEM2QtoLnxu/PVJjZGop7SKETCjbjxf4MOV7n0olhqsDon6CFcKREQ2JIviGb9mpY8omUQY+HL6OyiUmvB04GpUGzldPlbKr4CUeQpq+Wiku3hEA6U4Q4Z6fAya0nRszMrA59I3Q4A9zv6k82PSR0RkQ2dW+jjIhSiZTNzs3Yqxrgq82DoDB7QBXT9UUqGU7IcRyIZeV5y8EIl6QW8ogt6ci/X56fC76jHD/anVIVEf4EqBiMiGztzTx6SPKHnmevbgCs8BvB4ah82RUed9rDzwEKBEET12CTi8hexDgHrsEmiSiZdyfViS9iEyhZDVQVEvcaVARGRDZyZ6HORClBwTleO4IW07dkSH4JXQlPM+VvAEIBceg147CGYwO0kREvUNM5QJvboE+3KAgG11KQAAIABJREFUOg/w+fTNANs8bY1JHxGRDXWY3sk9fUQJN1iqw5cy3sVxvQDPBq6Aed7KXdvwFkOCemJ00mIk6kvqyVEwNRf+ku/HeFc5prqOWB0S9QKTPiIiG5JEEULbmpPtnUSJlSsG8NXMN9FipOGplrlQL3DilVR4HFJ2fSzh01xJipKoj+kK1PLRCKRHsSqrAJ/1bmWbp41xpUBEZFPxZE9meydRwsSPZlCgXeBohhghrRlKyT7op3zQa0qSFCVRYuh1xdAbCrGlQEIN2zxtjUkfEZFNxZM+ntNHlBgiDHw54+1uHc0Qe4IG18iPAc2F6OEJ4PAWsj8B0SPjYahuPFOYj9HuE5jiOmp1UHQRuFIgIrKpeIXvzDP7iKivtB3NoFTixeAFjmZoowzeB8ETRPTwRLZ1knPoCtRDkxB26fhrQQE+693CNk8b4kqBiMim2N5JlDjXeD7BFZ4DeC00Hpuj5z+aAQCkvErI/hPQKofDaM5PQoREyWMEcqGdHImD2QL2ZEls87QhJn1ERDYVT/Z4ZANR35rpPoAy74fYHhmK/w1desHHC65WKEM/gRHIhnZyZBIiJEo+rWIE9OZcvOzLwoD0ClzKNk9bYdJHRGRT7ZU+tncS9ZnJrqP4vHcz9kSL8WzwQkczABCM2D4+ANGDkwCTP4/kVAKihyZBN2X8uTAPN6Zzmqed8J2JiMimTg9yYaWPqC+MUU7iS+nv4Yjmx38F5kCHdMHnyMUHIWY0QT06DmbUm4QoiSykehA9PB51HgHvFLjwufQtME22edoBkz4iIps6vaePb+VEvTVMrsFXMt5ClZ6NpwLXXPAsPgAQM+shDzgMrWYQ9IYLD3ohcgLjVCG06sHYmJsGd04Vgnvetzok6gauFIiIbKp9eieTPqJeiVQfxdcyNqDRSMeTLfMQMrsxeVOOwjViJ8xwOtTjYxIfJFEKUY+XwmjNwPP+bBx69Q/QG05aHRJdAFcKREQ21d7eKbK9k+hiGU1VqPrbvyFiKniyZd4FD18HENvHN+JjQI4iemgSYFy4KkjkKKaE6MHJCAsS/uZLQ8u6/wejtcnqqOg8mPQREdkU9/QR9Y4RaEDr//4apmniP1o+g0YjoxvPMqEM2wUpux7qsUtgtmYlPE6iVGSGMxA9Oh6HXSKey9QRXP8bmFrU6rCoC0z6iIhsiu2dRBfPaG1CaM2jMCNBDLjl/0ONkd2NZ5lQhuyFXFAJtXwU9NqShMdJlMr0+oG4ffLN+CTdhf8x6xB66w8wTcPqsKgTXCkQEdkUB7kQXRzjVCVaVz0Io6UOadcth3vA8G49Tx54CHLhcaiVQ6FVdu85RE53fem1uG7INdiWnYZXmvYi+sFKq0OiTrAJnYjIpk6f08f2TqLu0ir3I7T+cQiiBO+S+yD5u5e8SYXHoAw6CK22GFp5KXCh8/uI+pHrhy9AQG3F29gM79E3sCC7EErpVVaHRWdg0kdEZFPx9k6JlT6iblEPbUH4zacgZhYgbeF3IGb5u/U8Kb8CriF7oTf6oR4ZByZ8RB0JgoAvlN6IVjWItdgF746/YXZmAeSBY60OjdpwpUBEZFOyzEEuRN1hmiYiH61BeMOTkPzD4S37SbcTPjG7FsqwXdCb8xA9OAlcOhF1ThRE3DHuVozNGYGVvgx88O5/QD9VYXVY1IbvXERENiWLbO8kuhDT0BF5/y+Ibn0R8vDLkbboexA83ZnSCYgZjXCN2gEzlInogSmAKSU4WiJ7k0UZd0+6E0MzBuJvBR7sen0FjFCz1WERmPQREdkWp3cSnZ+pRhBa/zjUPW/ANWkRPNcugyB34+B1AIK3Ca7R22FGPIjsn8az+Ii6yS258PUpX4Pfk48/5wD71jwEvZGHt1uNKwUiIpvi9E6irumNJ9G6+hfQy3fCfeXtcE//PAShez8rYm413GO3wtRlRPdfBmjdSxSJKCZd8eJb076OTHcWfp9jYNOrD0M9vNXqsPo1rhSIiGzq9CAXtncSxZm6isj2l9H695/FjmSY/224Lrmmu8+GPPAQ3KN2wAxlILJnBsxoWkLjJXKqHHc2vj99OQZnleBvfi/++eGf0brpbzAN3erQ+iX2KhAR2VR8kAsrfUQxetWnCL/7NIzGCsgjZsA96zaIaVnde7KoQxm2C3J+FbS6AVCPjOcePqJeynRl4NtTv4Hn963EG9iG6tpNuHXNMWRf+43u/2xSn+BKgYjIpuKDXCQOcqF+zoyGEH7vL2j95y9gRsNIu2450q5d1u1FZX1rI9xjt0DKq4JaPhrq4YlM+Ij6iCzK+OLYz+HmUTdgT4YHT0g1OLHq59BrDlsdWr/CSh8RkU15XLFFqVvh4pT6L+3YDoTf+2+YwVNQxs+De9pSCK7ut2QeaTqOP278bwieIKKfToFxqntHORBR9wmCgLklV6LQ68N/7foLnlAi+Jf1v8KYqbdAGTMHgsCbl4nGpI+IyKYuH1uInEw3stI5ZIKcKTMrDR5350uV8MkDOLVxJUIHPoDiGwzf534AT/HoHn39d45uwe93/BV5aTmI7JkAM5TZF2ET9StRVYfP172fnTm+aRg1cBAeeed3+KMg4MaPnsdVR7cg56rPIW3oxPMmf+GIhpbmUF+F3e8w6SMisim3S8KE4flWh0GUMB63jCXfXdX+sQAT45RyXOPZgxFKDVoNBW+EJ+ON/eOg798LYG/3vrASgVKyH3JBBfTmPDx0ww/xxTc3JOYiiBzOpUgdfk67RZoE18iP8PdC4JOWKtz0woNoiOTh1dAk7FUHAjg3+Vv9WBla+ibkfolJHxEREaU0BRqmuQ9jrmcPCqVm1OvpWBm8DJsjIxGB0oOvZELyH4cy6FNA1KGeHAGtYgSy3N07rJ2I+oiuILp/KuSBh7F34GEc8Powpz6Mu5s34KSWj1dDE7FbHYTOkj+6OEz6iIiIKCVpgVNY4PkYV3n2I1MMo1zLwzOBq/BxdAiMHs6iE9Kb4Br6CcT0ZuhN+VCPjYUZZrJHZB0RWsVI6PUDoQzZgzf9ddiUOQg31TTjbvlNnNBy8VpoAnapJdDBveu9xaSPiIiIUoYZDUE7+iHUg5vQcnIPFnkNfBItxhvhcTioFaLHd/4lFcqgA5D85YDqRvTgJOgNRT3/OkSUEGbEi+iBqRBzq2EM3oe/DfFgXb0fX2iowZ2Z76DVULBLHYzWg4NgZgyHIDF9uRj8UyMiIiJLmboKrXwXtIOboR3bAegqhMwC5My8Ed9fo6PGyL6Ir2pAKqiEUrIfkKPQq4dAPTEKMLj0IUo9AozGIkSaCiAXH0JD4VE8mZWJgsoRuLKlCZOU46h64ReAywt56FQoIy6HVDwWgsif5+7inxQRERElnamr0E7shnb4A6hHtgGRIARPJpTS2VBGzoBYOBJ5/izUvNLTAREqZN8JSIXHILrDMALZiO6fBrOVB0ETpTxDhlZeCr0u1vJZP/gkXo668ffqy/Cfi2cgvGsLtCPboB14F3CnQx4yBfLgiZAHjYPg8lodfUpj0kdERERJYUZDsYre0Q9x9MROmJFWQHZDHjoFysiZkAZdctF37gVPAHLhcUgFJyFIOvSmPESOXQLjlA9s5SSyFzOUiei+yyFm10EuOgq55CC+88kxXDZgCq6e+hP4G2ugHtoK7ej2WAIoSJCKRkIqmQi5ZCLEvEE8++8sSU/6tm3bhl/84hdQVRXFxcV45JFHkJ19MW0bRERElOqM1lPQjn0E7eiH0E/uAQwNgicTGWNmQisaD6l4HAT5Ys+aNCFm1UMuOgYppxamIUCvHwitagjMECt7RPYmwGjyIdrkg5DWgmvLBLxzdDPer9iCsXmjMXfSHIyZcxfM2iPQj++EVr4T0a0vIbr1JQjpuZBLJkAaNAFy8SUQ3OlWX4zlkp70/ehHP8KTTz6JkSNH4tFHH8Wf/vQnfOc730l2GERERJQApqFBrz4EvXwXtPJdMOqPAQCETB+U8fMgD50CyT8SvsJs1NZezKlbBsSMUxBzayDl1kD0tMKMuqCeGAmtpgTQ3H17QURkOTOUiXsuK8P8gdfivYoteOfE+/iPj/8L+Z48TPKNw4RRl2LEtJsghJrb3nt2Qj30AdR97wCCANE3DPKg2E0mqXBEv9wLmPQrXrNmDRRFgaqqqK6uRmlpabJDICIioj5kBOqhle+KLbZO7gHUECCIkIpGwXXZZyEPuRRibvHFt1uJGsTsOki5NZCyayEoKkxDgNGcj2jFCOj1AwCzZ0c4EJH9ZLjScd3QazBv8Gx8WLMTH1TvwDsnNuKN8nfhldMwLn8sJvouwdiRX0WGKEOvOQz9xCfQTuxGdMdq4MN/AooH0oAxkAeNgzRwDMTcYqsvKymSnvQpioL9+/fjzjvvhCzLPa7y5ef3vzN1fL5Mq0NIKl6v8/W3a+5v1wv0z2vuL0zThNlSC73qQOy/ygMwmqoAAEJ6XmyqXklbS9VFDlYIaxGUt5zApvpauEZvg5hVD0E0YWoK9FM+6I1+GE0FnMRJ1E/JoozLi6bg8qIpCGsR7Gs4gJ11e7C7fi8+qP4QkiBhdO4IlOaOxJARE1AyeSG8ug6tYh/0E7uhnfwEkeMfxb6YOx3G4LHQ80ZAGjAaYsEQR1YCE3ZFa9euxcMPP9zh94YPH45nnnkGpaWl2LhxI55//nksX74czz//fLe/bn19AIZh9nW4Kcvny7zI9hd74vU6X3+75v52vUDfXLMoCv3yJl8qMg0NRv2J00le1acwQ02xT7q8kIpGwT12DqSSiRBzBva4mqcaGioClTjWXI6jzeU41nIC1cEamIj9Wy94vNBrBkNvLITRkgP08FB2InI2j+zGZP8ETPZPgGEaONx0DDvrPsGuuj14+dAaAIAAAYVeH4ZklWDwsJEYMnEuBpoKxJpD0CsPQK39FOqn22JfUHZBKhwJqXAUxIIhkPJLIGQU2H4wTMKSvoULF2LhwoUdfi8SieD111/HvHnzAAA33HADHnnkkUSFQERElDJWr16NJ598Epqm4Y477sAXv/jFDp/fu3cv7r//fgSDQUybNg0PPPAAZDl5d5tNQ4fZXAO98SSMxpMwGtr+31QFGDoAQMjIh1R8CaSiUZCKRkPMHQhBuHASFtVV1IXqUR9uQG2oHnWhejTvbcLJpmrUhxqhm7Gvn6GkY0hWCab4JsT+P2wM/uX+NxN63UTkHKIgYmTOMIzMGYalI69HSzSA4y0ncKy5HMeaT2BPw35sqdre/tgCTx4KsvNRMuxKeFUZeaEQchvrkFNzFPKH/wTabj7BlQYprwRifgnE/MGxX+cVQ5Dts4c4qbVLWZbxwAMPoKioCOPHj8fatWsxZcqUZIZARESUdNXV1VixYgVWrlwJl8uFW265BdOnT8fIkSPbH/P9738fDz74ICZPnowf//jHePHFF3Hbbbf1yfc3TROItsIInoLZ2ggz2Agj2Aiz9VTs14E6GKcqAV1rf46Q6YOYOxCuwZNii5yiURAz8mGaJiJ6FK16GOHWOoT1MIJqK1qigdP/qad/3RxtQXO0Y+XXI3kwINOH4vQBmOybgMGZgzAkaxBy3Tkd7qZne9gmTEQXL9OVgXH5YzAufwyA2HvhqUgTjrWcQHnzCVSH6lAfqsd7x7YiqIZOPzEXyPQPQ5bkRoYBZKgavJFWpFduRcbx95GhG0jXDXgULzzeXKSl58OdXgA5swBCZj7EjAII3mwILm8vphP3raQmfZIkYcWKFfjpT38KXddRWFiIhx56KJkhEBERJd3GjRsxY8YM5OTkAAAWLFiAdevW4Vvf+hYA4OTJkwiHw5g8eTIAYOnSpXj88cd7nPR9uOlPaG2uga5HYWpRGJoKw1BhaFHopg4dgCEI0AVAFwQYsgJD8cDI9EDzjYbm8kCT3dBkBRoMRHUVmlGNSH05wtUbENEjCGuR9tbLziiigixXBjJcGcj1ZGNwZjHyPHnwpeWhwJuPgrR8pMte+P1Z/a71mYisJQgCcj05yPXkYLJvfPvv+3yZOFpRjbpQfXs3Qn2osf0GVp0YQItgIupKA5B21lcNATgBIVQOV9CEp8KE2zDhMk3IpgkFAhRIkEUJiihDERUokguSKEMSJUiC1PZrGZLU9n9RgSiKEAURghD7f+w/Cd60LFydv6TH1570XYrTpk3DypUrL/r5omjvftqL0d+umdfrfP3tmvvb9QK9v2an/ZnV1NTA5/O1f+z3+7Fz584uP+/z+VBdXd3j7/OOJ4oGEwBcbf+dX3whIQkSZFFuW5SIkETAI7qR4fK2LVBkuCU33JLr9P9lNzyiCy7ZBa/sRYaSDq/ihVvq/l3t7vw9+3PPXmAlBr8Pvw+/T+p/n0T+25DpTkemOx3DcgZ3+ZiooSIYDSKgtiKktSKiRxHRI4joUYS1CCKRIMLRFoSjQah6FKqhQTc0aIaOCHS0mgZUGNAA6IIBEwYMqKe/gdH233nkaTm4Gj1P+gTTNPvPVBQiIiILPPnkk4hEIvjXf/1XAMCLL76I3bt349/+7d8AANu3b8djjz2G5557DgBw9OhRLFu2DOvWrbMsZiIicg6OwCIiIkqwoqIi1NbWtn9cW1sLv9/f5efr6uo6fJ6IiKg3mPQREREl2KxZs7Bp0yY0NDQgFAph/fr1mD17dvvni4uL4Xa7sX17bKrcqlWrOnyeiIioN9jeSURElASrV6/G73//e6iqiptvvhl333037r77btx7772YMGEC9u3bh5/85CcIBAIYN24cHn74YbhcqTH1jYiI7I1JHxERERERkYOxvZOIiIiIiMjBmPQRERERERE5GJM+IiIiIiIiB2PSR0RERERE5GC2SfpWr16NRYsWYf78+Xj22WetDidhAoEArr/+epw4cQIAsHHjRixZsgTz58/HihUrLI6ubz3xxBNYvHgxFi9ejF/96lcAnH29APDv//7vWLRoERYvXoynn34agPOvGQAeeeQR3HfffQCAvXv3YunSpViwYAHuv/9+aJpmcXR960tf+hIWL16MsrIylJWV4eOPP3b0+9cbb7yBpUuXYuHChXjwwQcB9I/XNPWNbdu2YenSpViyZAmWLVuGpqYmq0Pqke3bt+Pmm29GWVkZ7rjjDpw8edLqkC7ab37zG/z2t7+1Ooxuc8r76tnrPjvpbB1nN52tyxzLtIGqqipz7ty5ZmNjoxkMBs0lS5aYn376qdVh9bmPPvrIvP76681x48aZ5eXlZigUMufMmWMeP37cVFXVvOuuu8y33nrL6jD7xPvvv29+4QtfMCORiBmNRs3bb7/dXL16tWOv1zRNc8uWLeYtt9xiqqpqhkIhc+7cuebevXsdfc2maZobN240p0+fbv7whz80TdM0Fy9ebO7YscM0TdP80Y9+ZD777LNWhtenDMMwr7zySlNV1fbfc/L71/Hjx80rr7zSrKysNKPRqHnrrbeab731luNf09R35s2b1/7z8Otf/9p87LHHLI6oZ+Lv46Zpmi+99JK5bNkyiyPquebmZvNHP/qROXHiRPPxxx+3Opxuccr76tnrPjvpbB23fv16q8Pqkc7WZYcOHbI6rISxRaVv48aNmDFjBnJycuD1erFgwQKsW7fO6rD63Isvvoif/exn8Pv9AICdO3diyJAhKCkpgSzLWLJkiWOu2+fz4b777oPL5YKiKBgxYgSOHj3q2OsFgMsvvxz//d//DVmWUV9fD13X0dzc7OhrPnXqFFasWIFly5YBAE6ePIlwOIzJkycDAJYuXeqo6z18+DAA4K677sINN9yAv/71r45+/3rttdewaNEiFBUVQVEUrFixAmlpaY5+TVPfWrNmDUaOHAlVVVFdXY2srCyrQ+q2aDSKb3/72xgzZgwAoLS0FJWVlRZH1XMbNmzA0KFDceedd1odSrc55X317HWfnXS2jquoqLA6rB7pbF3m9XqtDithbJH01dTUwOfztX/s9/tRXV1tYUSJ8dBDD2HatGntHzv5ukeNGtW+8D969CjWrl0LQRAce71xiqLg8ccfx+LFizFz5kxH/x0DwE9/+lMsX768fSF39vX6fD5HXW9zczNmzpyJ3/3ud3jmmWfw/PPPo6KiwrF/x8eOHYOu61i2bBnKysrw3HPPOf41TX1LURTs378fc+bMwZYtW7B48WKrQ+o2l8uFsrIyAIBhGHjiiScwb948i6PquRtvvBFf+9rXIEmS1aF0m1PeZ85e99lJZ+u4OXPmWBxVz529LissLLQ6pISxRdJnGAYEQWj/2DTNDh87VX+47k8//RR33XUXfvCDH6CkpMTx1wsA9957LzZt2oTKykocPXrUsdf80ksvYcCAAZg5c2b77zn9NX3ppZfiV7/6FTIzM5GXl4ebb74Zjz/+uGOvWdd1bNq0Cb/4xS/wwgsvYOfOnSgvL3fs9dLFW7t2LWbPnt3hvy9/+csAYhWyjRs34hvf+AaWL19ubaBdOF/80WgU3/ve96BpGu655x5rAz2P812D3Tj93xI7OXMdN3ToUKvDuShnrstefPFFq8NJGNnqALqjqKgI27Zta/+4trbWlqXwnioqKkJtbW37x0677u3bt+Pee+/Fj3/8YyxevBhbt2519PUeOnQI0WgUY8eORVpaGubPn49169Z1uLvqpGtes2YNamtrUVZWhqamJrS2tkIQhA5/x3V1dY65XiA2lEJV1fZE1zRNFBcXO/Z1XVBQgJkzZyIvLw8AMG/ePEe/puniLVy4EAsXLuzwe5FIBK+//np7deyGG27AI488YkV4F9RZ/AAQDAbx9a9/HTk5OXjyySehKIoF0XVPV9dgR/11XZhqzl7H2U1n67L9+/dbHVbC2KLSN2vWLGzatAkNDQ0IhUJYv349Zs+ebXVYCTdp0iQcOXKkvYXqlVdeccx1V1ZW4pvf/CYeffTR9jcKJ18vAJw4cQI/+clPEI1GEY1GsWHDBtxyyy2Oveann34ar7zyClatWoV7770X11xzDR5++GG43W5s374dALBq1SrHXC8AtLS04Fe/+hUikQgCgQD+8Y9/4Ne//rVj37/mzp2L9957D83NzdB1He+++y6uu+46x76mqW/JsowHHngAu3fvBhCrRE2ZMsXiqHrm+9//PoYMGYLf/OY3cLlcVofTb/TXdWEq6WwdZzedrcumTp1qdVgJY4tKX2FhIZYvX47bb78dqqri5ptvxsSJE60OK+Hcbjd++ctf4v/8n/+DSCSCOXPm4LrrrrM6rD7xpz/9CZFIBL/85S/bf++WW25x7PUCwJw5c7Bz507ceOONkCQJ8+fPx+LFi5GXl+fYa+7Mo48+ip/85CcIBAIYN24cbr/9dqtD6jNz587Fxx9/jBtvvBGGYeC2227D1KlTHfv+NWnSJHz1q1/FbbfdBlVVccUVV+DWW2/F8OHD+9Vrmi6OJElYsWIFfvrTn0LXdRQWFuKhhx6yOqxu27NnDzZs2ICRI0fipptuAhDbW/bUU09ZHJnz9dd1YSrpah136623WhhVz3S1LnMqwTRN0+ogiIiIiIiIKDFs0d5JREREREREF4dJHxERERERkYMx6SMiIiIiInIwJn1EREREREQOxqSPiIiIiIjIwZj0ERERERERORiTPiIiIiIiIgdj0kdERERERORgTPqIiIiIiIgcjEkfERERERGRgzHpIyIiIiIicjAmfURERERERA7GpI+IiIiIiMjBmPQRERERERE5GJM+IiIiIiIiB2PSR0RERERE5GBM+oiIiIiIiByMSR8REREREZGDMekjIiIiIiJyMCZ9REREREREDsakj4iIiIiIyMGY9BERERERETkYkz4iIiIiIiIHY9JHRERERETkYEz6iIiIiIiIHIxJHxERERERkYMx6SMiIiIiInIwJn1EREREREQOxqSPiIiIiIjIwZj0ERERERERORiTPiIiIiIiIgdj0kdERERERORgTPqIiIiIiIgcjEkfERERERGRgzHpIyIiIiIicjAmfURERERERA7GpI+IiIiIiMjBmPQRERERERE5GJM+IiIiIiIiB2PSR0RERERE5GBM+oiIiIiIiByMSR8REREREZGDMekjuoATJ06gtLQUL730Uoff/9Of/oT77rsv6fGsXLkS99xzT6efC4VCeOyxx7Bo0SIsWbIES5YswYoVKxAKhc77NdevX49bbrml/Xnf/OY3sW/fvkSET0REDqLrOp5++mksXboUZWVlWLRoEX79618jGo0m5Ptt2bIF119/fUK+NpGTMekj6gZRFPHII4/g8OHDVofSJU3TcNdddyEUCmHlypVYvXo1XnzxRQSDQdx1113QNK3T5z333HP47W9/i4ceeghr1qzB6tWr8fnPfx5f+cpX8MknnyT5KoiIyE5+/vOfY8eOHfjzn/+MVatW4X/+539w5MgR3H///VaHRkRnkK0OgMgOPB4P7rzzTnzve9/D888/D5fL1eHzLS0teOCBB7Bv3z4IgoCrrroK3/nOdyDLMsaPH49rr70W+/btw6OPPorbbrsNd955JzZu3IjW1lZ861vfwrp163DgwAH4/X78/+zdd3iT9d4G8Duze6aTAgJFxilggSpL2ciQglZALEuEgjhQFBShR0Dh+MoQz1FZRRQRxFoKiMoQEZChQEFGBZEioNCR7qYjzXjeP7CxoWnThjRJ0/tzXec6zZNnfPO0ktz5rTVr1sDd3R1JSUn44osvoNFoUFBQgLi4OMTGxlZb43fffYeSkhLMmzcPYvHt73Pc3Nwwf/58PProo9i3bx+GDRtmdEx5eTn++9//YsOGDQgPDzds79OnD+Li4vDee+8hISHBineSiIicxV9//YVdu3bhyJEj8PT0BAC4u7tj0aJFOH36dJ3eG5988kmjx+7u7liyZAny8/Oh0+kwYcIEjBo1yuj6NZ3/0KFDWL58OcRiMdq3b49jx45hy5YtOHHiBJKSklBaWgpPT0+sXbsWCxePdGOoAAAgAElEQVQuxPXr15Gfnw8PDw8sX74crVq1woQJExAREYFffvkFubm5GDNmDLKzs3HixAmUlpbivffeQ9u2be1x64nqjC19RLU0Y8YMuLu7Y+XKlVWeW7x4MXx9fbFr1y5s27YNv/32GzZs2AAA0Gg06NevH/bu3YuOHTuivLwcAQEBSEpKwqOPPor4+HjMnz8f3377LVQqFb7//nsUFxfjyy+/xLp167Bjxw6sXLkSy5Ytq7G+lJQUREVFGQJfBZFIhJ49e+L06dNVjrly5QrKy8sRERFR5bnqjiEiIgKA1NRUtG7d2hD4KgQGBmLw4MF1em+s/Lh9+/aYOXMmXnnlFSQnJ+Ozzz7Dhg0b8Msvvxhdp7rz5+Xl4dVXX8WyZcuwc+dOdOvWDZmZmYbjrly5gk2bNmHTpk04fPgwvL298cUXX2Dv3r3o0KEDNm/ebNj35s2b2Lp1K5YtW4Zly5bhgQceQHJyMh566CF89tln9Xh3iayLoY+olsRiMZYtW4bk5GQcPXrU6LnDhw9j/PjxEIlEkMvlGDt2LA4fPmx4Pioqymj/wYMHAwCaN2+ONm3aIDg4GGKxGE2bNkVBQQE8PDywZs0aHDp0CO+99x7WrFmDkpKSu6pfEAST20UiUbXH6PX6u7omERE5L7FYXOP7RF3fGyseX7t2DTdu3MC8efMwcuRIjB8/HmVlZfj1119rdf5Tp04hPDwc7dq1AwA89thjRsG0bdu2hsdDhgzBY489hk2bNmHx4sU4ceKE0fvtoEGDAADNmjUDADz00EMAbr9/FxQU1O2GEdkRQx9RHYSGhmLRokV47bXXkJeXZ9iu1+uNwpNerzcaQ+fu7m50HplMZvLnChkZGXj00Udx8+ZNdO3aFS+99JLZ2rp06YKTJ08a3oBVKhWKi4sB3B74ft999+H777/HyJEjMXLkSMTFxaF169aQSqW4cOGC4TwV34b+9NNPiIyMNHtdIiJqnDp16oSrV69CpVIZbc/MzMS0adPq/N5Y8Vin08HLyws7d+40/C8xMRGPP/640f7VnV8ikVT5orNyL5jK192yZQvmz58PV1dXREdHY/jw4UbH3jmcw9R7NlFDwNBHVEdDhgxB7969sXHjRsO2Bx98EJ999hkEQUB5eTkSExPRs2dPi69x4cIF+Pv749lnn8WDDz6IH374AcDtN8LqPPzww/D09MR//vMflJWV4eLFi4iJicEzzzwDiUSCYcOGYcCAAYY30ISEBMjlcrz88st4/fXXkZaWBp1Oh9mzZyMuLg7r1q2rVdgkIqLGKTg4GNHR0Zg3b54h+KlUKixcuBC+vr4Wvze2bNkSrq6u2LlzJwAgPT0dw4cPN/qCEqj+vbdLly64du2aYRbqvXv3orCw0GTPliNHjuCxxx7D6NGj0bJlSxw4cKDG91qihooTuRBZID4+HikpKUaPFy9ejOjoaGg0Gjz00EN45plnLD5/r169kJSUhCFDhkAkEuGBBx6Av78/rl+/Xu0xUqkUH330EVatWoXHHnsMEokEwO1vNJVKJX788Uf069evynFjx46FQqFAfHw8CgsLodFo0KxZM4SGhuLAgQNo164dXFxcLH4tRETkvBYsWIBVq1Zh7NixkEgkKC8vx8CBA/HCCy+guLjYovdGuVyOVatWYcmSJVi/fj20Wi1efPFFdO3aFT///LNhv+ree+VyOd5991289tprEIvF6NChA6RSKdzc3Kpc6+mnn8Ybb7yBpKQkAEBkZCQuX75svRtE5CBEQnUDfYjIaSiVSly/fr3K+ImaaLVaHDx4EAMGDKhx3B8REZEjUalUWLVqFV544QW4ubkhNTUV06dPx48//sj3M2q02NJH1AgEBgYiMDCwTsdIpVIMHDiwnioiIiKqH56enpDJZBg1ahSkUimkUinee+89Bj5q1NjSR0REZGUqlQpjx47FmjVr0LRpU6PnLl68iPnz56O4uBhRUVFYtGgRpFIpbt26hTlz5iAnJwctW7bE8uXL4eHhYadXQEREzoQTuRAREVnR2bNn8eSTT+LatWsmn58zZw7eeOMN7N27F4IgIDExEQCwaNEixMbGYs+ePejQoQNWrVplw6qJiMiZMfQRERFZUWJiIhYsWICgoKAqz928eRNlZWWG5VBiYmKwZ88eaDQanDx50rCGZ8V2IiIia+CYPiIiIitasmRJtc9lZWUZja8NDAxEZmYm8vLy4OnpCalUarSdiIjIGtjSR0REZCN3LiYtCAJEIpHh/yvjpBNERGQtDa6lLy+vGHq99eaeUSg8kZOjstr56ktDqRNoOLWyTutrKLWyTuuzdq1isQh+fs43iUlISAiUSqXhcXZ2NoKCguDv74+ioiLodDpIJBIolUqT3UPNseQ98tfredjy3WWUa/5ZkFoukyB2UBv86x6/OtfgbBrSf4e2wntiGu9LVbwnVd3tPbH0/bHBhT69XrBq6Ks4Z0PQUOoEGk6trNP6GkqtrNP6GlKt9hIWFgYXFxekpKSga9eu2LlzJ3r37g2ZTIaoqCh8++23iI6Oxo4dO9C7d+86n9+S98g2YT7wcpPhYkYeIJLCRS5FqybeaBPmw9/p33gfquI9MY33pSrek6rscU/YvZOIiKiexcXF4fz58wCA5cuX4+2338aQIUNQUlKCiRMnAgAWLFiAxMREDBs2DKdOncJLL71kk9rEYhFeeSISyDgIScFZTB8ZgVeeiIRYzO6lRETOosG19BERETUEBw4cMPyckJBg+Lldu3ZISkqqsn9YWBg2bdpkk9ruJBaLICr+C1JNBiJbB9ilBiIiqj9s6SMiIiIiInJiDH1EREREREROjKGPiIiIiIjIiTH0EREREREROTGGPiIiIiIiIifG0EdEREREROTEGPqIiIiIiIicGEMfERERERGRE2PoIyIiIiIicmJSexdARESNy/HUDCQfSkNOoRoKbxfE9AlHj4gQe5dFRETktBj6iIjIZo6nZmDj7kso1+oBADmFamzcfQkAGPyIiIjqCbt3EhGRzSQfSjMEvgrlWj2SD6XZqSIiIiLnx9BHREQ2k1OortN2IiIiunsMfUREZDMKb5c6bSciIqK7x9BHREQ2E9MnHHKp8VuPXCpGTJ9wO1VERETk/DiRCxER2UzFZC2cvZOIiMh2GPqIiMimekSEMOQRERHZELt3EhEREREROTGGPiIiIiIiIifG0EdEREREROTEGPqIiIiIiIicGEMfERERERGRE2PoIyIiIiIicmIMfURERERERE6MoY+IiIiIiMiJMfQRERERERE5MYY+IiIiIiIiJ8bQR0RERERE5MQY+oiIiIiIiJwYQx8REREREZETY+gjIiIiIiJyYgx9REREREREToyhj4iIiIiIyIkx9BERERERETkxhj4iIiIiIiInxtBHRERERETkxBj6iIiIiIiInJjU3gUQERE5k127dmH16tXQarWYNGkSxo0bZ3ju4sWLmDt3ruFxbm4ufHx88PXXX2P79u1YsWIFFAoFAKBv376YNWuWzesnIiLnw9BHRERkJZmZmVi5ciWSk5Mhl8sxduxYdOvWDa1btwYAtG/fHjt37gQAlJaWYvTo0Vi4cCEA4MKFC5g7dy6GDx9ur/KJiMhJsXsnERGRlRw7dgzdu3eHr68v3N3dMXjwYOzZs8fkvmvXrsX999+PqKgoAMD58+exfft2REdHY/bs2SgoKLBl6URE5MQY+oiIiKwkKysLgYGBhsdBQUHIzMyssl9RURESExPx/PPPG7YFBgbi2WefxVdffYXQ0FC8+eabNqmZiIicH7t3EhERWYler4dIJDI8FgTB6HGFr776CgMHDjSM3wOADz/80PDz1KlTMWjQoDpfX6HwrPMxFeTy2x8JAgO9LD6Hs+I9qYr3xDTel6p4T6qyxz2xS+j74IMPsHv3bgBAnz598Oqrr9qjDCIiIqsKCQnBqVOnDI+VSiWCgoKq7Ld//35Mnz7d8LioqAjbtm3DU089BeB2WJRIJHW+fk6OCnq9UPfCAZSXayGXS6FUFll0vLMKDPTiPbkD74lpvC9V8Z5Udbf3RCwWWfQFn827dx47dgxHjhzB9u3bsWPHDqSmpuK7776zdRlERERW17NnTxw/fhy5ubkoLS3Fvn370Lt3b6N9BEFAamoqOnfubNjm7u6O9evX4+zZswCAzz77zKKWPiIiIlNs3tIXGBiIuXPnQi6XAwDCw8Nx69YtW5dBRER2JOj10BUVQerjY+9SrCo4OBizZs3CxIkTodFoMGrUKHTq1AlxcXGYOXMmOnbsiNzcXMhkMri4uBiOk0gkeO+997Bw4UKUlZWhRYsWWLp0qR1fCRERORORIAiW9QOxgmvXruHJJ5/E559/jhYtWtirDCIisiF1Ti5+X/lfFP12Gd02b4T47y8B6e7dTffOKVMmQC6XYvXqj61cVcPG7mlV8Z6YxvtSFe9JVfbq3mm3iVx+//13TJ8+Ha+++mqdAt/dvKGZ0lD+GBtKnUDDqZV1Wl9DqZV1Wl9tay0+fw4ZGxKgV6sRNG4icgrUANRV9rP0TY2IiIiqskvoS0lJwcyZMzFv3jw88sgj9iiBiIhsSNBqkb09CXl790Ae1hRNpz8LlyZN7F0WERFRo2Dz0Jeeno7nnnsOK1euRI8ePWx9eSIisrFyZRYy1q1B2R9X4dO3PwLHjGWXTiIiIhuyeej76KOPoFar8X//93+GbWPHjsWTTz5p61KIiKieFZ06gcyNt8eIhc54Dl5d77dzRURERI2PzUNffHw84uPjbX1ZIiKyIb1aDeUXn6Pg8EG4tgpH6LRnIAsItHdZREREjZLdJnIhIiLnpL55E+lrV6H81k34DRmGgEdjIJLy7YaIiMhe+C5MRERWIQgCCn88jKytmyF2cUXYrNnwiOhg77KIiIgaPYY+IiK6a9qSEmQkrEHRiZ/h3j4CIVPjIPXxtXdZREREBIY+IiK6S2XX/sDZ9WtQlqVEQMwo+A0ZBpFYbO+yiIiI6G8MfUREZBFBr0f+/n1QbvsScj8/NJvzOtzuvdfeZREREdEdGPqIiKjOtEWFyNywHsXnz8GjcxdEvDIT+WX2roqIiIhMYegjIqI6Kbl0Eenr10KvUiEodjx8+g2AzMsLKCuyd2lERERkAkMfERHViqDXI2fXTuR+/RVkQcEImzkLrs3vsXdZREREZAZDHxERmaXJzUXG+rUovfwbvHv0QtC4CRC7utq7LCIiIqoFhj4iIqqR6uwvyPh4PQSNBiFPx8G7Zy97l0RERER1wNBHREQm6TUaZG/7Evn798GlWXOETn8W8pAQe5dFREREdcTQR0REVZRnZiJ93Wqor1+Db/+BCBg9BmKZ3N5lERERkQUY+oiIyEjKtj1w2bsNOojwY6tB6HrfAAQx8BERETVYDH1ERAQA0KvVuLAqAV6pp/CXayC+Cn4IhWJPXNh9CQDQI4JdO4mIiBoihj4iIoL6rz+RvnY1XNJv4ahfRxzxvw+CSAwAKNfqkXwojaGPiIiogWLoIyJqxARBQMGhH6D84nOI3dywtclAXHdvUmW/nEK1HaojIiIia2DoIyJqpHQlxcjc+DFUKafgHtEBIU/HQbX5AmAi4Cm8XexQIREREVkDQx8RUSNUmnYF6etWQ5ufj4DHx8Bv8BCIxGLE9AnHxt2XUK7VG/aVS29vJyIiooaJoY+IqBER9Hrk7d2D7B3bIPXzQ7NXX4dbeGvD8xXj9pIPpSGnUA2Ftwti+oRzPB8REVEDxtBHRORkjqdmmAxt2sJCZHy0DiWpF+DZNQrBkyZD4u5R5fgeESEMeURERE6EoY+IyIkcT80w6p6ZU6jGxt2XIL1xBf77v4S+uBhB4yfCp08/iEQiO1dLREREtsDQR0Tk4KpruTMl+VCa0Xg8kaBHt8wz8L50HpKQUDR9aTZcmjWzVelERETkABj6iIgcWHUtd4DpxdIrL63grVEhOvNHNCtT4qxXazz+7zkQu3AWTiIiosZGbO8CiIioene23AH/LJZuSsXSCveqbmDyn18jSJ2Hr4IfxIl7+zHwERERNVJs6SMicmDVLYpe3faYXs1x47Mt6Jx3ERku/tgZ3BvF7r6YxCUXiIiIGi2GPiIiO6nNWD2Ft4vJgGdqsfTyjAw02ZEARd4NnA/qgD1e98HXxx2TuOQCERFRo8bQR0RkB7Udq1fbxdILjx9F5mefQiSVosnzL6JNZGc8boPXQURERI6PoY+IyA5qGqtXOfSZWyxdX1aGrM2bUHj8KNzubYOQuGcg8/e33QshIiIih8fQR0RkB3UZq1fdYullN64jfe1qaLIy4R89EorhIyCSSKxeKxERETVsDH1ERPWkpjF7dRmrdydBEFDww/dQJm6F2NMTTV95Fe7t2lu9fiIiInIODH1ERPXA3Ji92o7Vu5OuuBiZn2yA6kwKPDp2QvDTUyH18q6/F0JEREQNHkMfEVE9MDdmz9xYPVNKr/yO9HVroC3IR+CYsfAd+DBEYi63SkRERDVj6CMiqge1GbNX3Vi9Owl6PfL2fIvsHcmQKRRoPnc+XFu2slqtRERE5NwY+oiILFRfY/Yq0xbkI2N9AkoupsLr/gcQNOEpSNzdrVI/1Y9du3Zh9erV0Gq1mDRpEsaNG2f0/AcffIBt27bB2/t2t9wxY8Zg3LhxuHjxIubPn4/i4mJERUVh0aJFkEr5Nk1ERHeP7yZERBaorzF7leWd+QXXV/wXenUZgidOhvdDvSESiaz7QsiqMjMzsXLlSiQnJ0Mul2Ps2LHo1q0bWrdubdjnwoULePfdd9G5c2ejY+fMmYPFixcjMjIS8+bNQ2JiImJjY239EoiIyAlxMAgRkQVqGrMH3A5+k4a2M7TsKbxdMGlou9p159RqoUxKxK8L34LEywvN5y+AT+8+DHwNwLFjx9C9e3f4+vrC3d0dgwcPxp49e4z2uXDhAtauXYvo6Gi8+eabUKvVuHnzJsrKyhAZGQkAiImJqXIcERGRpdjSR0RkAWuO2atMk61E+ro1KLuahuDBg+A1YhTELnXrEkr2k5WVhcDAQMPjoKAgnDt3zvC4uLgY7du3x5w5c3DPPfdg7ty5WLVqFfr27Wt0XGBgIDIzM+t8fYXC0+La5XLp39f2svgczor3pCreE9N4X6riPanKHveEoY+IyALWGrNXWVHKSWR+sgEAEDptBlo9MhBKZZHF5yPb0+v1Ri2ygiAYPfbw8EBCQoLh8dNPP4158+ahd+/eNR5XWzk5Kuj1gkW1l5drIZdL+Td3h8BAL96TO/CemMb7UhXvSVV3e0/EYpFFX/CxeycRkQVi+oRDLjX+J7SuY/Yq6MvLkfnZp0hf/SFkwSFo/sYieD3QzVqlkg2FhIRAqVQaHiuVSgQFBRke37p1C0lJSYbHgiBAKpVWOS47O9voOCIiorvB0EdEZIG7GbNXmfrWLdz4z1soOHgAfoOHoPnc+ZAH8sN+Q9WzZ08cP34cubm5KC0txb59+9C7d2/D866urli2bBn+/PNPCIKAzZs3Y9CgQQgLC4OLiwtSUlIAADt37jQ6joiI6G6weycRkRnVLc1gyZi9CoIgoPDoEWRt2QSx3AVNZs6CZ6f7rFw52VpwcDBmzZqFiRMnQqPRYNSoUejUqRPi4uIwc+ZMdOzYEW+++SZmzJgBjUaDLl26YPLkyQCA5cuXIz4+HiqVChEREZg4caKdXw0RETkLhj4iohqYW5rBEvqyUmRu2oiin3+CW7v2CJ06DVJfP6vVTPYVHR2N6Ohoo22Vx/ENHjwYgwcPrnJcu3btjLp+EhERWQtDHxFRDWpamsGS0Fd27RrS162GRpkFxcjH4P9INERi9rQnIiKi+sPQR0RUg9oszVAbgiAgf/8+KJMSIfX2RtM5c+Hepq01SiQiIiKqEUMfEVENrLE0g06lQsaGBBSfOwuP+yIRMnkqJJ6Wr6dGREREVBcMfURENYjpE240pg+o29IMJZd/Q0bCGmgLCxE4Nha+AwZZtP4aERERkaUY+oiIalAxbs/U7J01EfR65H6zCzlf7YAsMAjNX/83XFu0sEHFRERERMYY+oiIzKjr0gza/DykJ6xF6W+X4NWtO4LGT4LEza0eKyQiIiKqHkMfEZEVqc6dReaG9dCXqxE8eQq8ez7I7pxERERkVwx9RERWIGi1yE5OQt6+PZA3bYZm02dAHtrE3mURERERMfQREd2tcmUW0teuhvraH/Dp1x+Bo8dCLJfbuywiIiIiAAx9RER3pejEz8jc9AkgEiF0xvPw6hpl75KIiIiIjDD0ERFZQK9WQ/nFFhQcPgTXVuEInfYMZAGB9i6LiIiIqAqGPiKiOlLfvIn0tatQfusm/IY+goCRj0Ek5T+nRERE5JjE9rqwSqXC8OHD8ddff9mrBCKiOhEEAfmHD+LGkkXQFRUhbNZsBD4+moGPiIiIHJpdPqmcPXsW8fHxuHbtmj0uT0RUZ7qSEmRt+gRFJ0/AvX0EQqbGQerja++yiIiIiMyyS+hLTEzEggUL8Oqrr9rj8kTUyB1M+ROffJ2KnEI1FN4uiOkTjh4RITiemoHkQ2lVtpf9cRXp61ZDk5ODgJhR8BsyDCKx3TpKEBEREdWJXULfkiVLLD5WofC0YiW3BQZ6Wf2c9aGh1Ak0nFpZp/U5eq0HU/7EB1+ehVqjAwDkFKrx6Z7fcDO7GN+f+st4++5L8L1wHNIDX0Pu74eO/3kL3u3b2bReR7+flTWkWomIiBqTBjcQJSdHBb1esNr5AgO9oFQWWe189aWh1Ak0nFpZp/U1hFo/+TrVEOwqqDU67PnpOir/0+KmK8Mjt45CcukmPDp3RfCkyVB7etr09TWE+1nB2rWKxaJ6+ZKPiIioMWpwoY+I6G7kFKpNbq8c+JqXZCA680e46dTYF/AAnnt2BkQikY0qJCIiIrIuhj4ialQU3i4mg59YBAh6PXrlnkOvvHPIlXnjyyYDoAsMZeAjIiKiBo0zERBRoxLTJxwuMonRNrlUjEFtPDHu1nd4MO8cLniF45NmjyDfIwAxfcLtVCkRERGRddi1pe/AgQP2vDwRNUI9IkLg7eVqNHvnE03V8P1+I3RaDX64py9+ljU3mr2TiIiIqCFj904ianT6dm2GiOa+0Gs0yN72JfK/2gdZ83vQfNoMtA0JwXR7F0hERERkRQx9RNQolWdmIH3taqhvXIdv/4EIGP0ExDKZvcsiIiIisjqGPiJyaiYXXBf9gusfroFIIkGT52bCs3MXe5dJREREVG8Y+ojIaR1PzcDG3ZdQrtUDAArzVUjfsB6XC67A7d42CImbDpm/ws5VEhEREdUvhj4iclrJh9IMgS9QnYeRGYeh0BTgTGgXjJn9HEQSiZkzEBERETV8DH1E5LRyCtWAICCy8DIGZp9EmdgFW5sMwg33UDzBwEdERESNBEMfETmtUHegW9phtCu+jqvuTfB1UC+USN0Q6Odm79KIiIiIbIahj4icUmnaFYy/9hVQXIADii444RsBiESQS8WYOLS9vcsjIiIishmGPiJyKoJej7y9u5G9fRtc/P2RM3YG0i5rgEqzd/bt2gxKZZG9SyUiIiKyCYY+InIa2oICZGxIQEnqBXhG3Y/giU+hlbsH7h9o78qIiIiI7Iehj4icQvGvqcj4aB30JSUImjAJPr37QiQS2bssIiIiIrtj6COiBk3Q6ZCzcztyd38DeUgoms6aDZemzexdFhEREZHDYOgjogbpeGoG9n53Fr2v7EfTMiXKOkQhp+8IfPjVDeQU/m4Yv9cjIsTepRIRERHZFUMfETU4x1MzcCRxLx5LPwqxIGBn8EO4rG4J0Xdp0OoEALfX6Nu4+xIAMPgRERFRoya2dwFERHWh15Qj47NPMfLmD8iXeeHjZo/goldL6AQYAl+Fcq0eyYfS7FQpERERkWNgSx8RNRjlGelIX7saEcobOOnTHgcDukAnktR4TE6h2kbVERERETkmhj4icnjHUzNwPnk3et44Cr1Ygv33DMQFWZNaHavwdqnn6oiM7dq1C6tXr4ZWq8WkSZMwbtw4o+f379+P999/H4IgoGnTpnj77bfh4+OD7du3Y8WKFVAoFACAvn37YtasWfZ4CURE5GQY+ojIoR0/cx0Zmz5F38I03HANxq6QB1Ei84BULDLqzikRAaI7tsmlYsT0CbdH2dRIZWZmYuXKlUhOToZcLsfYsWPRrVs3tG7dGgCgUqmwcOFCbNu2DcHBwfjvf/+L999/H/Hx8bhw4QLmzp2L4cOH2/lVEBGRs+GYPiJyWGU3rkOy/l20L7yKI36d8HnYIBRJPaATABeZ2NCKp/B2wdPD/4XJw9obbZs0tB0ncSGbOnbsGLp37w5fX1+4u7tj8ODB2LNnj+F5jUaDBQsWIDg4GADQtm1bpKenAwDOnz+P7du3Izo6GrNnz0ZBQYFdXgMRETkftvQRkcMRBAH5P3yP7MStkAgybG0yCDfcjcNbcZkO77/Up8qxDHlkT1lZWQgMDDQ8DgoKwrlz5wyP/fz8MGjQIABAWVkZ1q1bhwkTJgAAAgMD8fTTT6NLly5499138eabb2LFihW2fQFEROSU6hT6MjMz8eeffyIqKqq+6iGiRk6nUiFj4wYUnzkNj46d8Ck64WZp1U4JHKtHjkiv10MkEhkeC4Jg9LhCUVERnnvuObRr1w6PPfYYAODDDz80PD916lRDOKwLhcLTgqpvk8tvfyQIDPSy+BzOivekqrrcE0EQTGyrZl/TJ6jdfjWct/ojajqmuv1NH6DWaOHt41a3k1U+r8VHVl+TvZWqNfD0dq3dznV4CXV6tULVHw2bKt23ih8FE2evfHuNfobhIOPzmzgvIAACUFKmscu/KWZD35YtW5CSkoL58+cjJiYGnp6eePjhh/HKK6/Yoj4iakRKf/8d6QmroS0oQOCYJ+E76GEM+zUTG3dfQrlWb9iPY9Q+RUYAACAASURBVPXIUYWEhODUqVOGx0qlEkFBQUb7ZGVlYcqUKejevTvmzZsH4HYI3LZtG5566ikAtz8wSCQ1z0xrSk6OCnq9ZR/+ysu1kMulUCqLLDremkQiEZT5pSgt19q7FHh7uaKwqKza5+3+WduCAu48xNSH3Jp4e7uhsLDUWuXUyzmqPXd1r9UK1/T2cUNhgen7Yom7Ksnef5d/8/FxQ4FF96T2L6DOL9VECDT1fHV/K3f799mxbTCKiyz/d1YsFln0BZ/Z0JeUlIR169Zhz549GDBgAN544w2MGTOGoY+IrEbQ65G7+xvk7NwOmSIAzV+Ph2uLlgD+6a6ZfCgNOYVqKLxdENMnnN04ySH17NkT77//PnJzc+Hm5oZ9+/bhrbfeMjyv0+nwzDPPYOjQoXj22WcN293d3bF+/Xp07twZ9913Hz777DOLWvqciVanR3GJxt5lQCaXOUQdjsRVo0eZWmfvMhyOTidAU+kLSgJ0egFaHe+JIzAb+kQiEQICAnD8+HEMHToUUqkUej1/eURkHdqCfGSsX4eSi7/C64FuCJrwFCRuxt1jekSEMORRgxAcHIxZs2Zh4sSJ0Gg0GDVqFDp16oS4uDjMnDkTGRkZ+PXXX6HT6bB3714AQIcOHbBkyRK89957WLhwIcrKytCiRQssXbrUzq+GiIichdnQJ5fLkZCQgBMnTmDx4sXYsmUL3Nws769MRFSh+MJ5ZHyUAL26DMGTJsP7wd4QiUQ4nprBlj1qsKKjoxEdHW20LSEhAQDQsWNHXLp0yeRxUVFR2L59e73XR0REjY/Z0LdkyRJ89NFHeOedd+Dj44OUlBQsXrzYFrURkZMStFpk70hG3p5vIQ9riqbTX4NLkzAAtxdirzyGL6dQjY27b39IZvAjIiIiqjuzoa9Vq1b497//jevXr0MQBCxevJgtfURkMU22Eunr1qDsahp8evdF4NhYiOVyw/PJh9KMJm0BgHKtHsmH0hj6iIiIiCxgdnH2X375BQMHDsT06dORmZmJvn374vTp07aojYicTFHKSVxf9AbK028hdPqzCJ74lFHgA2637JlS3XYiIiIiqpnZlr6lS5fik08+wezZsxESEoKlS5diyZIl2LZtmy3qIyInoC8vhzJxKwoOHoBry1YInTYDskoLWFcewycWAaZmnOe6fERERESWMdvSV1ZWhtatWxse9+nTBzodp+klotpR37qFG/95CwUHD8Bv8FA0e21elcC3cfclQ0ueqcDHdfmIiIiILGe2pU8qlaKgoAAikQgAcPXq1XoviogaPkEQUHj0CLK2bIJY7oKwF1+GR8dOVfYzNYYPgKHFj7N3EhEREd0ds6HvmWeewfjx45GdnY2XX34ZR48exZtvvmmL2oiogdKVliLrs40o+vknuLVrj9Cp0yD19TM8X7k7Z3X0ArBhbn9blEtERETk1MyGvv79+yM8PBxHjx6FXq/Hc889h/BwdrMiItPKrv2B9LWroclWQvFoDPyHDYdI/E9P8juXZKgOx/ARERERWUe1oS81NdXo8X333Qfg9hi/1NRURERE1G9lRNSgCIKAW199jRuffAqptw+avfo63O5tU2W/6rpzVsYxfERERETWU23oe+GFF6o9SCQS4fvvv6+Xgoio4dEVFSHj4/UoPncWHpGdEfLUFEg8PU3ua27pBY7hIyIiIrKuakPfgQMHbFkHETVQJZd/Q0bCGuiKitAybgqkDzxomPjJFIW3i8ngp/B2wbJne9VnqURERESNUrWhLyEhAXFxcVi8eLHJ5+Pj4+utKCJyfIJej9xvdiHnqx2QBQah2evxaBLVEUplUZV9K0/c4uEqgVQiglb3z9oM7M5JREREVH+qDX1eXl4AAF9fX5sVQ0QNgyYvDxkJa1B6+Td4deuB4AkTIXZ1M7nvnRO3FJfpIBEBnm5SqEq17M5JREREVM+qDX1jx44FAPj7+yM2NtbouXXr1tVvVUTksFTnfkHmho+gL1cjePJUePfsVaU7Z+WWvYr19irTCYCLTIL/vdjbhpUTERERNU7Vhr7PP/8cZWVl+OSTT6BW/zP+RqPRYOvWrZg2bZpNCiQixyBotcje9iXyvtsLedNmaDZ9BuShTarsd2fL3p2Br4K5CV2IiIiIyDqqDX1SqRSXL19GWVkZLl++bNgukUgwd+5cmxRHRI6hPCsL6etWQ33tD/j0G4DAMU9ALJOb3Lc2SzIAXIePiIiIyFaqDX2jR4/G6NGjsX//fgwcONCWNRGRAyk68TMyP/0YEIsROuN5eHWNMuq+qfB2QadwBc6l5SC3UI1qGvaMcOIWIiIiItupNvRViIyMxAcffID8/Hyj7Zy9k8i56dVqZG3djMIfD8M1vDVCpz0DmSKgSvfNnEI1fjhzy+z5Ksb2ceIWIiIiItsyG/rmzJkDV1dX/Otf/6px7S0ich7qm38hfe0qlKenw2/oIwgY+RhE0tv/XNS2+2ZlcqkYk4a2Y9AjIiIisgOzoS8jIwO7d++2RS1EZGeCIKDgx0NQfr4ZYlc3hL30CjwiOhjtU9cJWNiyR0RERGRfZkNfkyZNUFJSAnd3d1vUQ0R2oispQeann0B16gTc/xWBkClxkPpUXadT4e1Sq+Cn8HbBsmd71UepRERERFQHZkNfUFAQHn30UTzwwANwdXU1bOeYPiLnUXr1KjLWrYYmNwcBMaPgN2QYRGKxyX1j+oQbjekzhRO1EBERETkOs6EvLCwMYWFhtqiFiGxM0OuR991eZCcnQerri2avzYNbeGuT+1aesdPDVQK5TApVqbbK7J3+7M5JRERE5FDMhr7nn3++yraSkpJ6KYaIbEdbVIiMj9aj5MI5eHbpiuBJT+PEtSIkrzpqCHYikQiqUi08XCVQa/TQ6m4vyFBcpoNcKkZc9L+Mwl1goBeUyiJ7vSQiIiIiMsFs6Nu/fz/+97//oaSkBIIgQK/XIz8/H2fOnLFFfURUD0ouXUR6wlpoVSocbdYLRwpawSPhVJVgV6HyzxXKtXokH0pjix4RERGRgzMb+pYuXYqXXnoJn3/+OeLi4rB//354eHjYojYisjJBp0POrp3I/WYXdL4B2NxsGG5Jb0/WYirYmVPXmTyJiIiIyPZMz9RQiZubG4YNG4bIyEi4uLhg4cKFOHjwoA1KIyJr0uTm4K/l7yD366/g3aMXPm3+iCHwWUrh7WKl6oiIiIiovpgNfS4uLigvL0fz5s1x8eJFiMViLtJO1MCofjmD64veQNmNGwiZMg0hT09FZnHdFli/E2foJCIiImoYzHbv7N+/P6ZNm4Z33nkHTzzxBFJSUuDn52eL2ojoLuk1GmQnJSL/++/g0vwehE6fAXnw7TF4tV1vr4JEBLi5/jNjJ2foJCIiImoYzIa+Z555BiNGjEBwcDBWrVqFkydPYvjw4Xd10V27dmH16tXQarWYNGkSxo0bd1fnI6KqyjMzkL52NdQ3rsN3wCAEjBoDsUxmeN7UenuVg13l2TsZ8oiISK8XcDW9EIVXcuDtJkWrUG+Ixez9RdQQmA19qampAIC8vDwAQFRUFDIyMqBQKCy6YGZmJlauXInk5GTI5XKMHTsW3bp1Q+vWptcGI6K6K/zpGDI3fQqRRIImz78Iz8jOVfapCHAVa+8x2BERUXX0egGJB68gPacEGq0eMqkYoQp3jOnbmsGPqAEwG/peeOEFw88ajQbZ2dmIiIhAUlKSRRc8duwYunfvDl/f2xNIDB48GHv27DG5HiAR1Y1erUbW5k0oPHYEbve2QUjcdMj8q/+CpkdECEMeERGZdTW90BD4AECj1SM9pwRX0wvROszHztURkTlmQ9+BAweMHv/888/YtWuXxRfMyspCYGCg4XFQUBDOnTtX6+MVCk+Lr12dwEAvq5+zPjSUOoGGU6sz1Vl87Rp+W/YuSm/eQtMxo9B87BiIJBIbVGfMme6pI2godQINq1YiqpusvFJD4Kug0eqRlVfK0EfUAJgNfXfq1q0b/u///s/iC+r1eqPZPwVBqNNsoDk5Kuj1gsXXv1NgoBeUyiKrna++NJQ6gYZTq7PUKQgCCg7+AOUXWyD28ETTl+fAvf2/kJ1bYsMqb3OWe+ooGkqdgPVrFYtF9fIlH1FDVDGWLiuvFEF+bnYZSxfk5waZVGwU/GRSMYL83GxahyPiWEdqCGo9pg+4/eHywoULKCsrs/iCISEhOHXqlOGxUqlEUFCQxecjasx0JcXI3PgxVCmn4N6hI0KejoPU27vGY46nZnAcHxGRGY7yQd5RxtK1CvVGqMId12/lAWIp5DIJQhXuaBVa83uOs3OU3w+ROXUa0ycSiaBQKLBw4UKLL9izZ0+8//77yM3NhZubG/bt24e33nrL4vMRNValaVeQvm41tPn5CBg1Bn4PD4FIXPPSm8dTM4xm7MwpVGPj7ksAwOBHRPQ3R/og7yhj6cRiEcb0bY0lS9+B1D0A0Y+PZosWHOf3Q2ROncf03a3g4GDMmjULEydOhEajwahRo9CpUyerXoPImQl6PfL27kb29m2Q+SvQ7LX5cGvVymifO1vzOoUrcC4tx+S6fOVaPZIPpTH0ERH9zZE+yDvSWDqxWAR90Q3oS2+iddhUm17bUTnS74eoJjWGvuLiYmzduhWnT5+GXq9H586dERsbi/379yM4OBg9evSw6KLR0dGIjo626FiixkxbUICMDQkoSb0Az6j7ETxxMiTu7kb7mGrN++HMrRrPW5dF2omoZubWor148SLmz5+P4uJiREVFYdGiRZBKpbh16xbmzJmDnJwctGzZEsuXL4eHh4edXoX96PUCzl/NQeq1HHi7y+3SmuRIH+Q5ls6x8fdDDUW1oS8/Px9PPPEEwsPD0atXLwDATz/9hMcffxweHh749NNPbVYkEQHFv6YiY/1a6EtLETRhEnx69zWaBKly615dKbxdrFkqUaNVm7Vo58yZg8WLFyMyMhLz5s1DYmIiYmNjsWjRIsTGxuKRRx7Bhx9+iFWrVmHOnDl2fDW2p9cLWPHFL7h6qxBqjc5u3Sod6YM8x9I5Nv5+qKGodgDQ+++/j9GjR2PVqlUYN24cxo0bh/fffx9t27ZFixYt4OnJWdWIbEHQ6ZCdnISbK5dD4umJ5vEL4NunX5XAt3H3JYsCn1wqRkyfcGuWTNRoVV6L1t3d3bAWbYWbN2+irKwMkZGRAICYmBjs2bMHGo0GJ0+exODBg422NzbnruYYAh9g3K3Slio+yAs6DQRBMIRPe3yQrxhLV/7XAWizUhDdswUnCXEglX8/+uzT/P2Qw6q2pe/EiRPYsWOH0bb8/HykpaVBq9XWe2FEBGhycnB++dsouvQbvB/sjaAnx0HsUrVVLvlQmqE7Z11w9k4i6zK3Fu2dzwcGBiIzMxN5eXnw9PSEVCo12l5Xa3ZeQJ6F3bWFsCEoF4vwzubTFh1vDdkFZYbAV0Gj1WN/yl84eSnLprUIggC9phAisRw+voHQ6wV88cMVm9ZQmTSgIwDg5KUsm9+LyuQtH4FIJMLn3/9utxockTSgI0Qikd1/P45GKhVDa8HnE2f21bFrEO5i+Tk/bxfMf7p7nY+rNvSJRCJI7ljY2cPDA//73/8wa9asuldIRHWiOpOCjI8/gk6rw4EW/XEyoyk8Vv8EkUgEVanW7AQtNZFLxZg0tB3DHpGVmVuLtrrnTa1ZW5c1bCtIZRLI5BLzO5rQoWMHi46zJg93GXKLyiBU+jwkEgFuLhJIpTXPTlwfWrdqafNrVqf1ve3sXQIAx6kDANKu/AYACG/d1s6VOMZ9EQQBV/+4DohlCA0JgpuL1KJ/R6zFUX4/jlIHcLsWsUiEDh0iLD6HVGbZv/E1TuSiUqmMunHKZDKjbyiJyPr0mnIoE79AwQ/fQxvcFJ96dkOW6PZkDsVl/3wDXpsJWgBUCYds3SOqP+bWog0JCYFSqTQ8zs7ORlBQEPz9/VFUVASdTgeJRGLxGrZTh7WH/i6+QQ4M9IJSWWTx8XfLUcb0Vebr6478/BK7XNtROco9WbRvBQBg9JRhdq7kNnvel4plRkQyL0AsRW6hGqEKCcb0DbfbfzuL9q2AVCqx++/Hkf5OFu1bAU83OV5eFGvxOSz9fVYb+oYPH45///vfeOeddyCXywEAarUaCxYswIgRIyyrkohqVJ6RjvS1q6D+80/4DRqM5cowKFWWdadmax6R7ZlbizYsLAwuLi5ISUlB165dsXPnTvTu3RsymQxRUVH49ttvER0djR07dqB37952fCX2IRaL8MoTkTh/Ndeus3cSNTQVy4yIJDIAXC+Qqqo29E2ZMgWzZ8/GgAED0KHD7S4f58+fR7du3TBlyhSbFUjUWBQeO4rMzZ9CJJOhcORTSPhThhyVZWNz2JpHZB/VrUUbFxeHmTNnomPHjli+fDni4+OhUqkQERGBiRMnAgAWLFiAuXPnYvXq1QgNDcW7775r51djH2KxCJH3BiDY3w35RVxOhqg2HGmZEeB2y6PYqznE7gG4crOAX944gGpDn0QiwcqVK3H+/HmkpKQAAGbMmMGF1ImsTF9WiszNm1B0/BhueYYiOaAXVKl6AJYHvmXP9rJukURUa6bWok1ISDD83K5dOyQlJVU5LiwsDJs2bar3+ojI+TjSMiMVXU3lTfsDYil2Hbtm927aZGZMHwB07NgRHTt2tEUtRI3K8dQMHNr9M/qm7YevRoXjikgc8e0AQWT5ZAVcfoGIiBoDQ0uSq4ItSfhnmZH0nBJotHq7LjPCrqaOyWzoIyLrMSygXlCGrgWXMCI7BSUSV3weNgh/upnviunhKql29k526SQiosaALUlVVawXeDW9EFl5pQjyc7NbEHa0rqZ0G0MfkY1ULKAuVpciJusY2hT/iSvuTfFNcE+USlzNHs9um0RERGxJqo5YLELrMB+73wNH6mpK/6h1P7LCwsL6rIPI6SUfSkNgUQYm/7kL4cU3sT8gCkmh/WoV+Nhtk4iI6LaaWpLI/iq6msr+XlvTnl1N6R9mW/quXr2K559/HkVFRUhKSsJTTz2FDz74AOHh/ABKVBvHUzOw/eDvaHM9BQ/lnkWBzBObmg5BhmtArY4P9HPDow+2ZLdNIiIisCXJ0VXualpYpoW3q7TRj7l0BGZD3+LFizF//nwsW7YMwcHBGD9+PN544w1s3rzZFvURNTiGcXuFani4SiAtVWHorR/RojQDqZ4tsDeoO8rF8irHSUSAm6vUMF6vYnyevRdLJiIiciSONGkJmVbR1dSeC9aTMbOhLz8/H7169cKyZcsAAOPGjUNiYmK9F0bUkFQOepUF5dzA8KyjkOs1+DaoB855tQZEVb/p4iQsREREteNIk5YQNRS1mshFrVZD9PcHVaVSCb1eb+YIosajYoKW8krdTMSCHr1zzqB7fiqy5L7YEvYwcuS+Rscx6BEREVnGUSYtIWoozIa+2NhYTJkyBTk5OVixYgW++eYbTJ061Ra1ETm06lr3fDRFGJHxI8LU2Tjt3QYHAqKgFRv/p8aZOImIiIjqF9dz/IfZ0Ddq1Cjcc889OHjwILRaLd566y306sUPq9S4mWrdA4C2qusYmnUMALA9pDd+82xR5VjOxElERERUv7ieo7FqQ19+fr7h53vvvRf33nuv0XO+vr6mDiNqFJIPpRkFPqlei/7Zp9Cl8DJuugTgq5CHUCDzAlD9BC1EREREVD+4nqOxakNf9+7dIRKJIAiCYVvFY5FIhIsXL9qkQCJHUV13TkV5PkZmHEZQeT5+8o3AYUVn6EW316ZhyCMiIiKyvZrWc2Toq+TSpUu2rIPIIVUX9AAAgoBORVcwUHkSGrEUX4QOwB8eYQx6RERERHbG9RyNmR3Tp9PpsHXrVhw5cgQSiQT9+/dHTEyMLWojsok719UTiURQlWrh4SqBWqOHVidUOUauL8fgrJ8RofoD19xCsCv4QWhcPRE3tB3DHhEREZGdcT1HY2ZD31tvvYW0tDSMHDkSgiAgKSkJ169fx6xZs2xRH5HVVYS83EI13O8IdsVlOsN+lX+uLKQsGyMzf4SPRoVD/pH4ya8D/H3cEMvWPSIiIiKHwPUcjZkNfceOHcM333wDmez2IMgRI0ZgxIgRDH3UIN0562Z1wc4kQUBUwUX0yz4NldQVW8IeRmlwc3zEpReIiIiIHA7Xc/yH2dDn7+8PnU5nCH0ikQje3o2zWZQavjtn3awtN10ZHsk8htYlf+GyRzN8G9QTehc3TOLSC0RERETk4MyGvnbt2iE2NhYxMTGQSCT49ttv4efnh48//hgAMHny5HovkshaTE7IYkaz0gyMyPgRbjo19gU8gNM+baHwceVkLURERETUIJgNfWq1Gm3btkVqaioAoGnTpgCAy5cv129lRFZSeaIWsQjQV52XxSSRoMeDeefQI/c88mWe+O7eIegztBueZ9AjIiIiojrQ6wWIvZpD7xWEX65ko1MrhU3HF5oNfW+//bYt6iCqF3eO4TMV+Covnl4xeyeKChGTfRRNVOnw6t4DbcZPRHfXxjnFLxERERFZTq8XkHjwCuRN+0MQS7F2ZypaNfHGK09E2iz4mQ19P//8M9atW4eCggKj7UlJSfVWFNHdqE3LnlgECALgb2JNPdW5X5CxIRFCeTmCJk+FT68HbVg9ERERETmTq+mFSM8pgUhye44UtUaHq7cKce5qDiJbB9ikBrOhLz4+HhMmTEDz5s1tUQ+RWZVDncLbBZ3CFTiXlmNYZ6/yEgzVdeXUC8CuFSOhVBYZtglaLbK3fYm87/bCpVkzhE5/FvKQUFu8JCIiIiJyUll5pUaLxANAuUaHPzOLHCf0KRQKTJw40Ra1EJl1Z3fNnEI1fjhzy/B8bZdgUHi7GD0uz8pC+rrVUF/7Az79BiBwzBMQy+TWK5yIiIiIGqUgPzfIpGKj4CeXSdAs2MtmNZgNff3798fmzZvx0EMPQSr9Z/cmTZrUa2FEFSydiKU6cqkYMZWWWig88ROyPv0EEIsR+uwL8OrS9e4uQERERET0t1ah3ghVuCM9pwRarR5ymQStmnijUyuFzWowG/ry8vLw7rvvws3tn0ksRCIRTp8+Xa+FEQG1m4ilNirCoqLSGD6dWo2MTzag8MhhuIa3Rui0ZyBT2KaJnYiIiIgaB7FYhDF9W+NqeiFEEgnCFG6ON3vnDz/8gCNHjiAggB+GyfYsXUy9MrlUjElD2xlN1qK++RfOLlqD0r9uwn/YcChGPgaRRHK35RIRERERVSEWi9A6zAcd2wZDU1Zu8+vXakyfv7+/LWohqsKSxdQrL8GguGN2TkEQUHD4EJRbN0Pq4YGwWbPh8a8Ia5dNREREROQwzIa+Nm3aIDY2Fv369YNc/s/EFpMnT67XwoiA290xTQW/yt01K8/eeWfIq0xXUozMTz+B6tRJuEd0QMSrs1CgYeseERERETk3s6GvrKwMLVu2xLVr12xQDpGxmD7hRmP6ANPdNc0pvXoV6etWQZubi4DHR8Nv8FDIfX2ASks2EBERERE5I7Oh7+2337ZFHUQGd67D16tjSK1a8kwR9Hrk7duD7O3bIPX1RbPX5sEtvHU9vwIiIiIiIsdhNvSdOXMG69atQ0lJCQRBgF6vx19//YWDBw/aoDxqbEytw3f0fEadW/YAQFtYiIwNCSi5cB6eXboieNLTkHh41EfZREREREQOS2xuh/j4eHTu3BkqlQrR0dHw9PTEww8/bIvaqBEyNVtnuVaP5ENpdTpPyaWLuL7oDZReuoigcRMROuN5Bj4iIiIiapTMtvSJRCJMmzYNeXl5aNWqFaKjo/H444/bojZqhKqbrbO2s3gKOh1ydu1A7jdfQxYcjKYvvQyXZs2tWSIRERERUYNiNvR5/N060rx5c/z+++/o2rUrxGKzDYREFqlutk6Ft4vZYzW5OchIWIvS3y/Du9dDCIodD7GL+eOIiIiIiJyZ2dDXqVMnvPTSS3jxxRcxffp0XLt2DVKp2cOIauXOSVs6hStw9HxGldk6Y/qE13ge1S9nkPHxeghaHUKmToN39571XToRERERUYNgNr3NmzcPZ8+eRcuWLTF//nwcPXoUK1assEVt5OSqm7SlLrN16jUaZCclIv/77+DS/B6ETp8BeXDdJnwhIiIiInJmNYY+QRCg0+kQGRkJlUoFtVqN2NhYtGjRwkblkTOrbtKWc2k5WPZsL7PHl2dmIH3taqhvXIfvwIcR8PhoiGWy+iqXiIiIiKhBqnZw3pUrVzBgwAD8+OOPKCsrw+jRo7Fy5UpMmDABR48etWWN5KTuZtKWwp+O4fqbC6HJyUaT519E0NhYBj4iIiIiIhOqbelbunQpXnrpJfTr1w/btm0DAHzzzTfIzMzErFmz0KuX+ZYYoppYMmmLXq1G1uZNKDx2BG73tkFI3HTI/BX1WSYRUa3dunULc+bMQU5ODlq2bInly5cbJkSrkJWVhddffx3Z2dkQi8V49dVX0aNHD2g0GnTr1g3NmjUz7JucnAyJRGLrl0FERE6m2tCXnp6OESNGAAB+/vlnDBgwAGKxGKGhoVCpVDYrkJxXTJ9wozF9QM2Ttqj/vIFba1dBk5kJ/+iRUAwfARE/DBGRA1m0aBFiY2PxyCOP4MMPP8SqVaswZ84co32WLl2K/v37Y9y4cbh69SomTJiAw4cP47fffkPnzp3x0Ucf2al6IiJyVtWGvsrLMpw5cwbx8fGGx2p17dZMI6pJxeQslWfvNDVpiyAIKDh4AMovPofYwxNNX3kV7u3a26NkIqJqaTQanDx5Eh9++CEAICYmBuPHj68S+gYNGoTu3bsDAO655x6o1WqUlJTg/PnzyM3NRUxMDKRSKWbPno0HHnjA5q/DUcikYnh6yO1dBjzcpNBqbFSHYO3T3d0JhWoOd5VL4O4mq3Hnioe1qaG669SVtc5j9jrVvCapRASZlMuaVSapwz2p9a/vrn7PJn57gskfTFcZ4QAAIABJREFUq2ys6W/ZVn97d6Pa0Ofj44NLly5BpVJBqVTi/vvvBwCcPn0awcHBNiuQnFuP/2/vzuObqvP9j7+TLmEpUCgpLQgI6AVEEFkugzJUlrGUtlQqamF+rLLKFcalMwUcvXpZBFFUEJSdiwgIIohSdMQBFbiyOA6ggAiDIHSjZStLkzbn9wcPMpS0paVt0iav5+Phw+bke07e50NL+eScfL+twgqdmVOS8i5dUtqyxcr+fq+q3dtGYU8Ol3+Nmm5MCADFc/bsWQUFBTmXNbJarUpLS3MZFxkZ6fx60aJFatmypWrUqCGTyaQePXpo1KhROnLkiEaMGKGNGzeqTp06xc4QEhJU6vOwWmuU+hhloW7d0p9LmWng6QC+xyjkX9EFbS7y39uFHafkuxS5l3OfO4KLSlNqhdWlzJlUdm9CNKhV6FPFfYkyOW8j3/8k499f/3vbv1+nqDcuboxzczTjhgM7j3/DoMBAPwXXcP/fs4U2fc8++6yGDBmi7OxsPf/886pWrZoWLVqkd9991/kuJlCervxyRCnz31Xu+XOyPp6g4J4Py2TmHTQAnpecnKxp06bl29a4cWOZTKZ8225+fKOlS5dq9erVev/99yVJCQkJzufuuecetWnTRt9//7169uxZ7FyZmdlyOG7/H0dWaw1lZFy87f29ETVxRU0KRl1cURNX1WpVLVVNzGbTbb3BV2jT17ZtW3399de6evWqata8dmXl/vvv15o1a1iyAeXKcDh0dvMmnVm/TgF1QtQoaZKqNGnq6VgA4BQVFaWoqKh8265PxJKXlyc/Pz9lZGQoNDS0wP1nzJihbdu2acWKFQoLu3a3w/r169WuXTs1atRI0rV3hgOYlRgAUAaKvGwSGBjobPgkqV27djR8KFe558/r1Juv68y6tQpq10GNXnyZhg9ApRAQEKAOHTpo06ZNkq41cV27dnUZt3TpUn333XdauXKls+GTpMOHD2vx4sWSpGPHjungwYNq3769e8IDALxakYuzA2Vp54+pRU7acunHA0pdNF+OK1cUOmiIav0+oshbowCgonnppZeUlJSkefPmKTw8XG+88YYkaeXKlUpPT9e4ceP0zjvvKCgoSAMHDnTuN3/+fI0dO1YTJ05UTEyMTCaTpk+frqCgCvS5NgBApeWxpu/NN9+Un5+fnn76aU9FgBvt/DE13/IMmRdytCz5kCTpd83rKvOT9cpK/kyB4eG647k/y9LgDk/GBYDb0qBBAy1fvtxle//+/Z1f7969u9D933777XLJBQDwbW5v+i5evKhp06bps88+0/Dhw9398vCQdduO5luPT5JsuQ598cUPavDJHl09+otq/r6rQhP+KLOl8MXZAQAAAJSM25u+LVu26M4779TQoUPd/dLwoMwLrms7/kf2r+p9bKdsgWaFjRytmv/5Ow8kAwAAALyb25u+Rx55RJI0e/bs29q/LNYgullFWZPoVipLTkn68cQ5/W/yQZ05e0V1a1dVjWoBunjZLknyc+Spe+YetT9/WBnVrHrgjf9W1fDC1+orT5WlppUlp1R5spKz7FWmrAAA+JJya/oKWsOoadOmWrp0aamOW9o1iG5WWdYPqSw5pWsN3+wPf3Dezplx9or8TJK/n0k1r5xTXOrXqmc7qz11WqnJ/+uvbP/qyvbAuVWWmlaWnFLlyUrOslfWWW93HSIAAOCq3Jq+gtYwgm/43+SDLp/fy3MYan/5mB5K+T/Z5afNzSLVsU+3fLN3AgAAACh7LNmAUrt5KYabP78X6LDr4YzvdO/FY6ravIXCR4xS2+DaHkoLAAAA+BaaPpRKQUsx3Kje1UzFpX2tYHu29oS3V//nxspkNnsiKgAAAOCTPNb0sT6fdyhoKQZJkmGo/flD6nZmry77VdGaRpHq+ehDNHwAAACAm3GlD6VS0FIMVfKuKjp9h+6+9Jt+qXaHdtzVTdE9WvH5PQAAAMADaPpQKjd/hu+OK2nqk/aNquddlTVhgO7u8Qf1Npk8mBAAAADwbdxrh1KJj2imQH+zTIZDD2Tt04BTX8hh8tPF/k+pds+HZaLhAwAAADyKK30olc6twmTKvqCrK5eofnaKfqndTI1HjlCru7mVEwAAAKgIaPpQKpf275N11QI5bDkKHfKk7n6wi0JDa1aaBaUBAAAAb0fTh2K7cT0+a5C/Bvj9oqp7v1Zggzt0x6inZKlf39MRAQAAANyEpg8ubl5sPT6imSQ51+OrZb+oqIPfqGrOGV1t8zvdNXqYzIGBHk4NAAAAoCA0fcinoMXWlyUfUmCAWbZch5pnH1dU+k5J0sdhETrj/x96jYYPAAAAqLBo+pBPQYut23IdcthsijyzW/dfOKJTlrr6JKyrzgcESQWs0wcAAACg4qDpQz4FLbYeYjunuNSvFWo7p53BrfRNyP1ymK6t9hFS0+LuiAAAAABKgKYP+eRbbN0w1ObiL/pDxi7ZzQH66I4/6EiVcOfYQH+z8/N+AAAAAComFmdHPtcXWw902BSb9o16p+/U6aqhujrsWT30WA/nlb2QmhYNjmqhzq1Yjw8AAACoyLjS58MKmqWzc6sw+aX+JtO6daqRc1G763dQ08fi9bvW15ZjoMkDAAAAKheaPh9V4Cydmw6qyvffKPjbzfKvVUvhf5qoFnff7eGkAAAAAEqDps9H3TxLZ9W8q4o+vV3VD59S9fvbKWzwMPkFBXkwIQAAAICyQNPno26cpbPhlVT1Sf1GVfNy9EXd/9TYp8bIZDJ5MB0AAACAskLT56NCalqUdf6KHji7Xw9m7dPZgBpaU7+H8qzhNHwAAACAF6Hp81H92tdV9vuL1fBKmg7UaKrPrZ1kCrRoMEswAAAAAF6Fps8HZe/7QSErFyo416atjSP0fwGN883eCQAAAMB70PT5ECM3VxkfrdG5v30uS8OGajTqKTUPC9dITwcDAAAAUG5o+nyELS1NKfPnKefX4wru3kN1H3tC5oBAT8cCAAAAUM5o+nzAhe/+T+nLl0pmP9Uf+7SC7m/v6UgAAAAA3ISmz4s5cnKUvvJ9Xfj2G1W5626FjxitgJAQT8cCAAAA4EY0fV4q57eTSnlvnmypKarTO0YhcX1l8vPzdCwAAAAAbkbT52UMw9D5bX9XxuqVMlerpjueTVS1lvd4OhYAAAAAD6Hp8yJ5ly8pbdkSZe/do2qt7lXYsBHyr1XL07EAAAAAeBBNn5e4cuyoUubPU+7Zs6r76OOqHdlLJrPZ07EAAAAAeBhNXyVnOBw6+/lmnVn/kfyDg9XwzxNUtdldno4FAAAAoIKg6avEci9cUOqi+br84wEFte+geoOHyq9adU/HAgAAAFCB0PRVUpcP/qSUhe/JcemSQv84SLUe6iaTyeTpWADg006fPq3ExERlZmaqSZMmmjlzpqpXz/9m3KlTpxQTE6NGjRpJkurWratFixbJZrNp0qRJOnDggKpUqaKZM2eqWbNmnjgNAICXoemrZIy8PGV+sl5Zmz5VYL0w3fGn52Vp2LDAsTt/TNW6bUeVeSFHITUtio9ops6twtycGAB8x8svv6wBAwYoOjpa77zzjubOnavExMR8Yw4cOKDY2Fi98sor+bYvX75cVatWVXJysnbv3q0JEyboww8/dGd8AICXYqaPSsSemamTr72qrM82quaDXdTor/9dZMO3LPmQMi/kSJIyL+RoWfIh7fwx1Z2RAcBn2O127d69W5GRkZKk+Ph4bd682WXc/v379fPPPysuLk6DBg3S4cOHJUlbt25Vnz59JEkdO3ZUVlaWTp8+7b4TAAB4LZq+SiLzu1369eUXlXPypMJGjFLYkCdltlgKHb9u21HZch35ttlyHVq37Wh5RwUAn3T27FkFBQXJ3//aTTRWq1VpaWku4ywWi/r06aOPP/5YTz75pMaOHSubzab09HRZrVbnOKvVqtRU3qgDAJQet3dWcA67XWfWrNa5r76UpVFjhY96SoH16t1yv+tX+Iq7HQBQfMnJyZo2bVq+bY0bN3b5bHVBn7V++umnnV9HRETo9ddf17Fjx2QYRr7xhmHIXMKld0JCgko0viBWa41SH8PbUBNX1KRg1MUVNXHliZrQ9FVgttRUpcyfp5wTvyo8NkbVe8fJHBBQrH1DaloKbPBCahZ+dRAAUDxRUVGKiorKt81ut6tTp07Ky8uTn5+fMjIyFBoa6rLv8uXLFRMTo9q1a0u61tz5+/urXr16Sk9Pd07wcubMmQL3L0pmZrYcDuM2z+raP0QyMi7e9v7eiJq4oiYFoy6uqImr0tbEbDbd1ht83N5ZQV3YuUO//s9LsmeeUf3/Gq+mw4cWu+GTpPiIZgr0z//HG+hvVnwEM8EBQHkICAhQhw4dtGnTJknS+vXr1bVrV5dxu3fv1tq1ayVJu3btksPhUNOmTRUREaENGzZIkvbs2SOLxaL69eu77wQAAF6LK30VjOPqVaV/sFwXdmxX1bv/Q2EjRiugTp0CxxY1O+f1/zN7JwC4z0svvaSkpCTNmzdP4eHheuONNyRJK1euVHp6usaPH69JkyYpKSlJGzZskMVi0euvvy6z2ayBAwfqxRdfVHR0tAIDAzVjxgwPnw0AwFvQ9FUgOSdP6PR7c2VPS1Od2DiFxPSRyc+vwLHXZ+e8PlnL9dk5JeVr/GjyAMB9GjRooOXLl7ts79+/v/PrevXqacmSJS5jLBaLpk+fXq75AAC+iaavAjAMQ+f/vkUZH66SOShIdzz3Z1Vr0bLIfYqanZNGDwAAAMB1NH0elnfpktKWLlb2P/aqeus2qjdsuPxr1LzlfszOCQAAAKA4aPo86MovR5Qy/13lnj8n6+MJCu75sEzFnJ6b2TkBAAAAFAezd3qA4XAoa9OnOjljmkx+ZjVKmqTaD/cqdsMnMTsnAAAAgOLhSp+b5Z4/p9SFC3T54I+q0fE/FTpwiPyqVSvxcZidEwAAAEBx0PS50aUfDyh14Xw5cq6q3qChqvn7rjKZTLd9PGbnBAAAAHArNH1uYOTm6sz6dTq7eZMC6zfQHc//RZYGDTwdCwAAAIAPoOkrZ/YzGUqZ/66uHjuqWl0jZH1igMwWJlsBAAAA4B40feXo4t7dSlu6WJIUPnKMavxnJw8nAgAAAOBraPrKgcNmU8aHq3R+61ey3NlE4aPGKNAaWuz9d/6Y6jJBS5+HapRjYgAAAADeiqavjOWcPq2U+fNk++2kakf2Ut2+/WTyL36Zd/6YqmXJh2TLdUi6ttj6suRDqlmjilo1Ci6v2AAAAAC8FOv0lRHDMHT+2290YvJ/K+/cOdUf94ysjyWUqOGTri3BcL3hu86W69D/Jh8sw7QAAAAAfAVX+sqA4+oVpS1fpovf/Z+qtmip8OEj5R9c+7aOlXkhp8DtZ85eKU1EAAAAAD6Kpq+Urh4/rpT582TPSFdIXF/ViY6VyXz7F1BDaloKbPzq1q5ampgAAAAAfBRN320yDEPnvvxCGWs/lH/NmrojMUnV/qN5gWMLmpilsEXV4yOa5ftMnyQF+ps1KKpluZwHAAAAAO9G03cb8rKzlbpkoS798wdVv6+twoYOl19QUIFjC5uYRVKBjd/1bTc3iQ+1b6iMjIvldEYAAAAAvJXbm769e/dq2rRpstvtCg4O1tSpU9WgQQN3xyiRG6/UtTJlqXfK1/K7cknWhAEK7vEHmUymQvctbGKWdduOFnq1r3OrsEKfAwAAAICScPvsnYmJiZo8ebI2bNig2NhYTZ482d0RSuT6lbqs81f0YNY/FX3kM13IMXTuiTGq3fPhIhs+qfCJWQrbDgAAAABlya1Nn81m0/jx49WiRQtJUvPmzZWSkuLOCCW2bttRBV7NVsLpv+n3Wf/UT0F3aknDGK05VLymLaSmpUTbAQAAAKAsufX2zsDAQMXFxUmSHA6H5syZo549e5boGCEhBX92rjSs1hqFPhecckzRad/K38jTZ6EPaH+NZpLJpKwLOUXud92QmFaas+afyrHnObdZAvw0JKZVsfYvbs6KprJkJWfZqyxZyVn2KlNWAAB8Sbk1fcnJyZo2bVq+bU2bNtXSpUtls9mUlJSk3NxcjRo1qkTHzczMlsNhlFlOq7VGgROkGLm5OrNurR5L2aL0wGBtCOuqzMBg5/N1alqKNbFKq0bBGtSrucvELK0aBZdoYpbCclZElSUrOcteZclKzrJX1lnNZlO5vMkHAIAvKremLyoqSlFRUS7bL126pDFjxig4OFjz5s1TQEBAeUW4bbaMdKW8N085x/+lq21+p1VX79Jlx7/vhA30Nys+olmxj8fELAAAAAA8xe2zdyYmJqpx48Z6+eWXZS7FIubl5eKu75S2fKkkKXzMWNVo31F/LME6ewAAAABQkbi16fvpp5+0ZcsW3XXXXerbt68kKTQ0VAsWLHBnjAI5cnKUsfoDnf96m6o0babwkaMVUNcqiSt1AAAAACovtzZ999xzjw4fPuzOlyyWnFOnlPLeXNlOn1LtXr1V95F4mfxZtx4AAABA5efTnY1hGEr94m86sWCxzJYqavDM86re6l5PxwIAAACAMuOzTV/e5ctKX75UF3fvUrWWrRQ2fIT8awXfekcAAAAAqER8sum7+q9jSpk/T/bMTDUe+EcF/r6HTBVwUhkAAAAAKC2favoMh0Nn//a5zqxbK/9awWr45wm6o3O7SrMOFgAAAACUlM80fbkXLyht8UJd2r9P1e9vp7DBw+QXxMK/AAAAALybTzR9lw8dVMqC9+S4lK3QAf9Ptbr1kMlk8nQsAAAAACh3Xt30GXl5yvz0E2V9+okCQuupwfhnVKVRY0/HAgAAAAC38dqmz56VpdSF7+nKz4dV84EHFTpgoMxVqng6FgAAAAC4lVc2fdk//EOpSxbKyM1V2JMjVLPzg56OBAAAAAAe4VVNn8Nu15mP1ujcl1/I0rCRwkc9pcCwME/HAgAAAACP8Zqmz5aWppT585Tz63EFd++puo89IXNAgKdjAQAAAIBHeUXTl3f5sk5M/m/JZFb9seMUdH87T0cCAAAAgArBK5o+c5UqqhvfT9XbtFVASIin4wAAfNTp06eVmJiozMxMNWnSRDNnzlT16tXzjRk9erRSUlIkSQ6HQz///LPWrl2rFi1aqFOnTmrYsKFz7Lp16+Tn5+fWcwAAeB+vaPpMZrOCu/XwdAwAgI97+eWXNWDAAEVHR+udd97R3LlzlZiYmG/Mu+++6/z6rbfeUtu2bdW6dWsdOHBA999/vxYtWuTu2AAAL2f2dAAAALyB3W7X7t27FRkZKUmKj4/X5s2bCx1/7NgxrV+/Xn/5y18kSfv371dWVpbi4+P1+OOPa9euXW7JDQDwfl5xpQ8AAE87e/asgoKC5O9/7Ver1WpVWlpaoePnzp2rJ598UkFBQZIkk8mkHj16aNSoUTpy5IhGjBihjRs3qk6dOm7JDwDwXjR9AACUUHJysqZNm5ZvW+PGjWUymfJtu/nxdefPn9f27ds1ZcoU57aEhATn1/fcc4/atGmj77//Xj179ix2rpCQoGKPLYzVWqPUx/A21MQVNSkYdXFFTVx5oiY0fQAAlFBUVJSioqLybbPb7erUqZPy8vLk5+enjIwMhYaGFrj/tm3b1LVrV1ksFue29evXq127dmrUqJEkyTAMBZRw6aHMzGw5HEYJz+bfrNYaysi4eNv7eyNq4oqaFIy6uKImrkpbE7PZdFtv8PGZPgAAykBAQIA6dOigTZs2SbrWxHXt2rXAsT/88IM6dOiQb9vhw4e1ePFiSdc+73fw4EG1b9++fEMDAHwCTR8AAGXkpZde0ocffqjevXtrz549+tOf/iRJWrlypd566y3nuJMnT6pevXr59h07dqyysrIUExOj8ePHa/r06c7P+wEAUBrc3gkAQBlp0KCBli9f7rK9f//++R4vWLDAZUxQUJDefvvtcssGAPBdXOkDAAAAAC9G0wcAAAAAXoymDwAAAAC8GE0fAAAAAHgxmj4AAAAA8GI0fQAAAADgxWj6AAAAAMCL0fQBAAAAgBej6QMAAAAAL0bTBwAAAABejKYPAAAAALwYTR8AAAAAeDGaPgAAAADwYjR9AAAAAODFaPoAAAAAwIvR9AEAAACAF6PpAwAAAAAvRtMHAAAAAF6Mpg8AAAAAvBhNHwAAAAB4MZo+AAAAAPBi/p4OUBZ2/piqdduOKvNCjkJqWhQf0UydW4V5OhYAAAAAeFylb/p2/piqZcmHZMt1SJIyL+RoWfIhSaLxAwAAAODzKv3tneu2HXU2fNfZch1at+2ohxIBAAAAQMVR6Zu+zAs5JdoOAAAAAL6k0jd9ITUtJdoOAAAAAL6k0jd98RHNFOif/zQC/c2Kj2jmoUQAAAAAUHFU+olcrk/WwuydAAAAAOCq0jd90rXGjyYPAAAAAFxV+ts7AQAAAACFo+kDAAAAAC9G0wcAAAAAXoymDwAAAAC8mNubvj179ig+Pl6xsbEaPXq0zp8/7+4IAAAAAOAz3N70TZgwQTNmzNDGjRt11113adGiRe6OAAAAAAA+w+1LNmzatEkBAQGy2+1KS0tT8+bN3R0BAAAAAHyG25u+gIAAHT58WEOHDpW/v7+effbZEu0fEhJU5pms1hplfszyUFlySpUnKznLXmXJSs6yV5myAgDgS8qt6UtOTta0adPybWvatKmWLl2q5s2ba8eOHVq1apWeeeYZrVq1qtjHzczMlsNhlFlOq7WGMjIultnxyktlySlVnqzkLHuVJSs5y15ZZzWbTeXyJh8AAL6o3Jq+qKgoRUVF5duWk5OjL7/8Uj179pQk9enTR9OnTy+vCAAAeMSbb74pPz8/Pf300y7P2Ww2TZo0SQcOHFCVKlU0c+ZMNWvWTIZhaMaMGfr73/8us9ms//mf/1H79u09kB4A4G3cOpGLv7+/Xn75ZR04cEDStauB7dq1c2cEAADKzcWLFzVx4kQtWbKk0DHLly9X1apVlZycrIkTJ2rChAmSpM8//1xHjx7Vpk2b9M4772jChAnKzc11V3QAgBdz62f6/Pz8NGvWLL344ovKy8tTvXr1NGXKlBIdw2w2lXmu8jhmeagsOaXKk5WcZa+yZCVn2SvLrJXpvG+0ZcsW3XnnnRo6dGihY7Zu3arx48dLkjp27KisrCydPn1a27ZtU+/evWU2m9WkSROFh4frH//4hzp27Fjs1y+LulXW2pcnauKKmhSMuriiJq5KU5Pb3dftE7l06NBB69atu+39a9euXoZprqksnxupLDmlypOVnGWvsmQlZ9mrTFnLyyOPPCJJmj17dqFj0tPTZbVanY+tVqtSU1OVnp6u0NBQl+0lURa/I/lzdEVNXFGTglEXV9TElSdq4vamDwCAyq6oycpuxTAMmUymfI/NZrMcDkeB2wEAKC2aPgAASqigycqKq169ekpPT1ejRo0kSWfOnFFoaKjCwsKUnp7uHHd9OwAApcVbiAAAuFFERIQ2bNggSdqzZ48sFovq16+vrl27auPGjcrLy9Ovv/6q48ePq3Xr1h5OCwDwBlzpAwCgnK1cuVLp6ekaP368Bg4cqBdffFHR0dEKDAzUjBkzJEm9evXSvn371KdPH0nSlClTVKVKFU/GBgB4CZNhGGW30jkAAAAAoELh9k4AAAAA8GI0fQAAAADgxWj6AAAAAMCL0fQBAAAAgBfzuaZv79696tevn+Li4jR48GCdOnXKZYzNZlNiYqKioqLUt29fHT161ANJr3nzzTc1e/bsAp87deqU7r//fsXFxSkuLk5PPvmkm9PlV1TWilDT06dP649//KN69eqlMWPG6NKlSy5jPFnTjRs3qnfv3nr44Ye1YsUKl+cPHjyo+Ph4RUZGatKkScrNzXVbtpvdKuucOXPUrVs3Zx0LGuMu2dnZiomJ0W+//ebyXEWqaVE5K0o958yZo+joaEVHRztnnLxRRaonSu5WP9e+6Fbf875q+vTpSkpK8nSMCuOrr75SfHy8oqKiNHnyZE/HqRA2bNjg/NmZPn26p+N41M2/33fs2KHY2Fg9/PDDmjVrlvuCGD6mW7duxsGDBw3DMIw1a9YYo0ePdhmzcOFC469//athGIaxa9cu47HHHnNrRsMwjAsXLhgTJkww2rRpY7z99tsFjtm8ebMzpycVJ2tFqOnIkSONTz/91DAMw5gzZ44xY8YMlzGeqmlqaqrRrVs34+zZs8alS5eM2NhY48iRI/nGREdHG//4xz8MwzCMCRMmGCtWrHB7TsMoXtZRo0YZ33//vUfy3eiHH34wYmJijFatWhknT550eb6i1PRWOStCPbdv32488cQTRk5OjmGz2YxBgwYZX3zxRb4xFaWeKLni/Fz7muJ8z/uiHTt2GJ06dTL+8pe/eDpKhXDixAmjS5cuRkpKimGz2Yz+/fsbW7du9XQsj7p8+bLRsWNHIzMz07Db7Ua/fv2M7du3ezqWR9z8+/3KlStGRESEceLECcNutxvDhg1z2/eLT13ps9lsGj9+vFq0aCFJat68uVJSUlzGbd261blOUseOHZWVlaXTp0+7NeuWLVt05513aujQoYWO2b9/v37++WfFxcVp0KBBOnz4sBsT/ltxsnq6pna7Xbt371ZkZKQkKT4+Xps3b3YZ56ma7tixQ7/73e8UHBysatWqKTIyMl++U6dO6erVq2rbtm2R+StCVkk6cOCA3nvvPcXGxuqVV15RTk6OR7J++OGHeumllxQaGuryXEWqaVE5pYpRT6vVqqSkJAUGBiogIEDNmjXL9zNckeqJkivOz7WvudX3vC86d+6cZs2apdGjR3s6SoXxt7/9Tb1791ZYWJgCAgI0a9Ys3XfffZ6O5VF5eXlyOBy6cuWKcnNzlZubK4vF4ulYHnHz7/d9+/apcePGatiwofz9/RUbG+u2v2t9qukLDAxUXFycJMnhcGjOnDnq2bOny7j09HRZrVbnY6vVqtTUVLfLSbP7AAAMtElEQVTllKRHHnlEI0eOlJ+fX6FjLBaL+vTpo48//lhPPvmkxo4dK5vN5saU1xQnq6drevbsWQUFBcnf39/5+mlpaS7jPFXTm+sTGhqaL19B9SsovzvcKuulS5fUsmVLJSYm6uOPP9aFCxc0d+5cT0TVlClT1KFDhwKfq0g1LSpnRann3Xff7Wzojh8/ruTkZEVERDifr0j1RMnd6ufaF93qe94Xvfjii3rmmWdUs2ZNT0epMH799Vfl5eVp9OjRiouL0wcffKBatWp5OpZHBQUFafz48YqKilJERIQaNGigdu3aeTqWR9z8+92Tf9d6bdOXnJysrl275vtvyJAhkq5d8Xv++eeVm5urUaNGuexrGIZMJlO+x2Zz+ZSqqJy38vTTT2vAgAEym82KiIhQtWrVdOzYsXLJWdqsnq7pc889l+/1Jbk8ltxf0+scDodLfW58fKvn3elWWapXr64FCxaoWbNm8vf317Bhw7Rt2zZPRC1SRappUSpaPY8cOaJhw4bpz3/+s+68807n9spSTxSMP7/CFfY972vWrFmj8PBwde7c2dNRKpS8vDzt3LlTU6dO1erVq7Vv3z59/PHHno7lUYcOHdJHH32kv//97/rmm29kNpu1aNEiT8eqEDz5d62/W17FA6KiohQVFeWy/dKlSxozZoyCg4M1b948BQQEuIypV6+e0tPT1ahRI0nSmTNnCr3tqrxyFsfy5csVExOj2rVrS7r2jXP9SlZ5KE1WT9fUbrerU6dOysvLk5+fnzIyMgp8fXfX9LqwsDDt2bPH+fjmfGFhYcrIyHA+Ls/63cqtsp4+fVo7duxQv379JLmvhiVVkWpalIpUz71792rcuHGaOHGioqOj8z1XWeqJgt3q59pXFfU972s2bdqkjIwMxcXF6fz587p8+bKmTp2qiRMnejqaR9WtW1edO3dWnTp1JEk9e/bUvn37FB8f7+FknvPtt9+qc+fOCgkJkXTtdv8PPvhAw4cP93Ayz7v5d6U7/6712it9hUlMTFTjxo315ptvKjAwsMAxERER2rBhgyRpz549slgsql+/vjtjFsvu3bu1du1aSdKuXbvkcDjUtGlTD6cqmKdrGhAQoA4dOmjTpk2SpPXr16tr164u4zxV0wceeEA7d+5UVlaWrly5oi+++CJfvgYNGshisWjv3r2Srs2KVVB+d7hV1ipVqui1117TyZMnZRiGVqxYoT/84Q8eyVqUilTTolSUeqakpGjs2LGaOXNmgf/4rSz1RMFu9XPti271Pe9rlixZok8//VQbNmzQuHHj1L17d59v+CSpW7du+vbbb3XhwgXl5eXpm2++UatWrTwdy6NatGihHTt26PLlyzIMQ1999ZVat27t6VgVwn333ad//etfztuCP/30U7f9XVvx3n4vRz/99JO2bNmiu+66S3379pV07V7aBQsWaOXKlUpPT9f48eM1cOBAvfjii4qOjlZgYGCFmqb5xpyTJk1SUlKSNmzYIIvFotdff73cbpm8HRWtpi+99JKSkpI0b948hYeH64033nDJ6ama1qtXT88884wGDRoku92ufv36qU2bNhoxYoTGjRun1q1ba+bMmXrhhReUnZ2tVq1aadCgQeWe63azvvLKKxozZozsdrvatWtX5CQ/7lYRa1qQilbPRYsWKScnR6+++qpzW0JCgr766qtKUU8UrbCfa19W2Pd8//79PZgKFc19992n4cOHa8CAAbLb7XrwwQf16KOPejqWR3Xp0kU//fST4uPjFRAQoNatW2vkyJGejlUhWCwWvfrqq3r66aeVk5OjiIgI9erVyy2vbTIMw3DLKwEAAAAA3K7iXBYCAAAAAJQ5mj4AAAAA8GI0fQAAAADgxWj6AAAAAMCL0fQBAAAAgBej6QMAAAAAL0bTh0pv8uTJiouLU1xcnO69915FRkY6H1+9elXNmzdXVlaWR7INGzbM+dojRozQL7/8clvHSUpK0qJFiwp87rffflNiYqIiIyPVp08f9evXT2vWrLntzMVR0Hl99913iomJKdfXBQAAQMn51OLs8E4vvPCC8+vu3btr5syZat26tQcT/dv27dudXy9YsKDMj5+SkqKEhAQ9++yzeu211yRJaWlpev7553X8+HElJiaW+WtKBZ9XZmZmubwWAAAASocrffAJs2fPVnx8vLp3764VK1Y4t69Zs0bx8fF65JFHNGTIEB09elSSdPHiRT3//POKiYlRbGysZsyYodzcXEnSvffeq/HjxysyMlL79+/X0aNHNWzYMMXHxysuLk5r166VJE2YMEGSNHjwYKWkpKh79+7av3+/JGnt2rWKjo5WbGysBg0apJSUFDkcDk2ePFmPPfaYevfuraioKO3du7fI85o/f7569eql+Ph457Z69epp1qxZev/995WWluZyBe7Gx2fOnNFTTz2lJ554Qt27d9fAgQOdzVv37t01e/ZsDRgwQN26ddObb755y/O6zmazaerUqerbt6/69OmjpKQkZWdnS5I++OAD9enTR48++qgGDBhw21c/AQAAUDw0ffAJDRs21Lp16zRnzhy9+uqrstvt2rVrl9avX68VK1Zo/fr1Gj58uP7rv/5L0rVbRoODg7Vx40Z99NFHOnz4sBYvXixJstvt6tatmz7//HO1bNlS48aN03PPPad169bp/fff1+LFi/XDDz9o2rRpkqRly5YpPDzcmeXQoUOaOXOmFi5cqI0bN6p79+6aN2+e/vnPfyo9PV2rV6/Wpk2b1Ldv31teHdy7d686duzosr1u3bpq1qyZ9u3bV+T+n332mdq2bavVq1dry5YtqlKlijZs2OB8/vLly/rggw+0atUqLV68WCdPniz0vG40f/58+fn5ad26dfrkk08UGhqqmTNnKi8vT1OnTtXChQv10Ucf6fHHH79lYwsAAIDS4fZO+ITrV7Zatmwpm82m7Oxsbd26Vb/++qsSEhKc4y5cuKBz587p66+/1sqVK2UymRQYGKiEhAQtW7ZMI0eOlCR16NBBknT8+HGdOHFCEydOdB7j6tWr+umnn9S2bdsCs+zcuVNdunRxNkxDhgxxPlerVi2tWrVKJ0+e1Hfffafq1auX6rwdDkeRzw8ePFh79uzRkiVLdPz4cR05ckT33Xef8/kePXpIunb1MCQkROfPn1fDhg1v+bpbt27VxYsXtWPHDknXGuWQkBD5+fmpV69eSkhI0EMPPaQuXbooIiKiFGcIAACAW6Hpg0/w97/2rW4ymSRJhmHI4XAoLi7O+bk3h8Oh9PR01apVSw6Hwzn2+nPXb++UpGrVqkmS8vLyVKNGjXxXx86cOaMaNWoUmsXPzy/fsa9evapTp07p5MmTmjJlioYOHaoePXqoadOm+uSTT4o8r3bt2mnXrl2KjIyUdO1zdcHBwTp//ryOHj2qNm3a6OTJkzIMw7mP3W53fv3aa69p3759evTRR9WpUyfl5ubmG2uxWJxfm0ymfM8VxeFwaOLEic6G7tKlS8rJyZEkzZw5Uz///LN27Nih+fPna8OGDXrrrbeKdVwAAACUHLd3wmd16dJFn332mdLT0yVJK1eu1ODBg53Pvf/++zIMQzabTR9++KEeeOABl2M0adIk3y2RKSkpiomJ0YEDByRda/BubBYlqVOnTtq5c6fzdVetWqXXXntN27dvV7du3TRgwADde++9+vLLL5WXl1fkOYwaNUqff/65Pv74Y0nSp59+qtjYWD311FNKSEhQeHi46tSpo9OnTyszM1OGYeizzz5z7v/tt99q8ODBeuSRRxQSEqIdO3bc8jULO68bdenSRStWrJDNZpPD4dBf//pXvfHGG8rKylJERISCg4M1ZMgQ/elPf3L5PCAAAADKFlf64LO6dOmiESNGaNiwYTKZTAoKCtKcOXNkMpn0wgsvaPLkyYqNjZXdbtfvf/97jR492uUYgYGBmjt3rqZMmaKFCxcqNzdX48ePV/v27SVJvXr10sCBAzV79mznPs2bN1diYqKGDx8uSbJarZo6daqys7P13HPPKTY2Vrm5uXrwwQf1xRdfFHmLZnh4uFavXq1Zs2bp3Xfflb+/v/z9/RUSEqJjx47pyJEjuvvuu5WQkKBHH31UVqtVDz30kLPRGjt2rGbMmKG33npLAQEBateunU6cOHHL2hV0Xjd66qmnNH36dPXt21d5eXlq2bKlkpKSFBQUpDFjxmjIkCGqUqWK/Pz8NHny5Fu+HgAAAG6fySju/VoAKpVDhw7JYrGoSZMmno4CAAAAD6LpAwAAAAAvxmf6AAAAAMCL0fQBAAAAgBej6QMAAAAAL0bTBwAAAABejKYPAAAAALwYTR8AAAAAeLH/D2Ae5+VwUCh7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data:image/png;base64,iVBORw0KGgoAAAANSUhEUgAAA30AAANtCAYAAAAkXBIiAAAABHNCSVQICAgIfAhkiAAAAAlwSFlzAAALEgAACxIB0t1+/AAAADl0RVh0U29mdHdhcmUAbWF0cGxvdGxpYiB2ZXJzaW9uIDIuMi4yLCBodHRwOi8vbWF0cGxvdGxpYi5vcmcvhp/UCwAAIABJREFUeJzs3Xl4U2X2B/DvzZ42LVAom6gsyiKKIKLsCuPIruO4oQyoKKIjOG6IIo6K4jDKT1zQUZlxZhzFDRV1HFFGRmdYBBdUUJBF9qUtLV3SrPfe9/dHcm+TNmmTNkvTfD/P4/PYJL15bxrae3LOe44khBAgIiIiIiKiFsmQ7gUQERERERFR8jDoIyIiIiIiasEY9BEREREREbVgDPqIiIiIiIhaMAZ9RERERERELRiDPiIiIiIiohaMQR9lvG+//RZTp07FpEmTMHHiRNxwww3YuXOnfv/06dNRVlaWsOebOXMm3nnnnSYd4y9/+QvuueceAMB9992H9evXJ2JpYcdNtKeeegorV66sc3tZWRl69erVpGP36tUroT8jIqLmJNLvuHfeeQczZ84EEP33a6ilS5fi3//+d9LWmExTp07FqlWr0vb8odcBM2bMwK5duxJy3O+//x6///3v4/6+BQsW4JlnnknY4+L12muv4cUXXwQAvPXWW3j11VcT/hzU/JjSvQCipvD5fJg5cyZeeukl9O3bFwDw3nvvYcaMGfj0009hNBqxbt26NK+yfgsXLkz3EmLyu9/9Lt1LICJqkWL5/bpx40accsopKVhNyxN6HbBs2bKEHXfXrl0oKipK2PFS5aqrrtL//+uvv8app56axtVQqjDoo4zmdrtRVVUFl8ul33bRRRfB4XBAURTMnz8fAHDNNdfgxRdfxPbt2/HCCy/A5/OhrKwMv/rVr3Dbbbdh48aNWLJkCU488UTs3LkTsizjoYcewsCBA1FUVIR77rkHxcXF6Ny5M0pLS/XnWrFiBd544w34/X5UVFRgxowZuPrqq/HOO+9gxYoVcLvdcDgceOmll/DII49g/fr1aNu2Ldq2bYu8vDwAgU9Ap0yZAqPRiKVLl+rH3r9/Py644AI8/vjj+Oabb7B48WK43W4YDAbMmjULo0aNgt/vj3rcULXX849//ANvvfUWXnvtNaiqitatW+P+++9Hjx498NVXX2HRokVQVRVAILM5ZswY3HPPPTj11FNx/fXX45NPPsGSJUtgt9tx+umnhz3Pxx9/jBdeeKHO13v27MGCBQtQXV2NkpIS9O7dG08++SSsVmsC3xFERJkn9Pfr008/jdWrV8NsNqNNmzb4wx/+gNWrV2Pr1q147LHHYDQaMXjwYDz00EPYvn07JEnCiBEjcMcdd8BkMuHzzz/H4sWLYTAY0KdPH6xfvx7Lly/Hpk2bwv4OvPDCC3jwwQexb98+lJeXIzc3F4sXL0b37t0xdepU9O3bF99++y3KyspwxRVX4NixY9i0aRPcbjeefPLJOhUe77zzDlatWgVVVXH48GF06NABixYtQocOHfTHHDx4EJMmTcLmzZvrfF1SUoK5c+fi+PHjAIDzzjsPt912W53Xavfu3Vi4cCHKy8uhKAqmTp2Kyy67DNXV1bj33nuxb98+GAwG9O3bFwsWLMB9990HoOY6YMqUKXjqqafgcrnwxBNPoFOnTtizZw/sdjtuvPFG/OMf/8CePXtw4YUXYt68eVBVFY8++ii+++47VFdXQwiBRx55BJ07d8bTTz+Nqqoq3HvvvfjDH/6ANWvW4E9/+hP8fj9sNhvmzp2LAQMGwOl04r777sP27dvRvn17GI1GDBw4sM651fe4oqIiLFiwAEeOHIHf78eECRNw00034eDBg7j22mtx3nnn4bvvvkNlZSXmzJmDX/7yl9i9ezfuu+8++Hw+CCFw2WWXYcqUKXjmmWdw/PhxDBkyBGvWrMG6detgs9nw8ssv4/e//z2GDRsGIFCJ1LNnT1xzzTUJeJdT2gmiDPfSSy+Jfv36idGjR4u77rpLvPXWW8Llcun39+zZU5SWlgpVVcVvfvMbsWfPHiGEEEePHhV9+vQRpaWl4osvvhB9+vQRP/74oxBCiL/85S9iypQpQgghfvvb34olS5YIIYTYu3ev6N+/v3j77beF0+kUV1xxhSgrKxNCCLF582bRv39/IYQQb7/9thg0aJCoqqoSQgjxt7/9TUybNk14vV5RXV0tLrnkEjF37lwhhBC/+c1vxEcffRR2Tp9++qm44IILRElJiSgvLxcXXnihOHDggL7ukSNHikOHDtV73FC117Nx40Zx9dVX66/T//73PzF27FghhBDTpk0T//znP4UQQmzbtk08+OCDQggh5s6dK/785z+LkpISMXDgQLFz504hhBDPP/+86Nmzp/48N954Y9jzal8vWrRIrFy5UgghhM/nExMnThSrVq0K+xkREbVEPXv2FBMnThQXXXSR/t95552n/37Ufr8ePnxYnHXWWcLr9QohAn+LVq9eLYQI/1tx9913i4cfflioqiq8Xq+YPn26eOGFF0RZWZk455xzxLZt24QQQrzzzjuiZ8+e4sCBA3X+Dnz00Ufi4Ycf1td4//33iwULFujPNWvWLCGEEN9++63o2bOn+PTTT4UQQixcuFDMnz+/zjm+/fbbon///uLnn38WQgjx+OOPi9mzZ4et/cCBA/rfSSFE2NdLly4V999/vxBCiOrqanHbbbeJysrKsOfw+/1i/PjxYuvWrUIIISorK8W4cePE5s2bxbvvviumT58uhBBClmVx3333ib179+qvv/Y3ZtSoUeL777/X/+7/8MMPQgghrr/+enHllVcKr9crSktLRd++fcXRo0fFN998I2bPni0URRFCCPHCCy+ImTNn6ues/Qz37NkjJk6cqF8T7NixQwwbNkxUV1eLhQsXirvvvluoqipKS0vFyJEjxdNPP13nNazvcVOnTtV/Bh6PR0ydOlV8+OGH4sCBA6Jnz55izZo1QgghVq1aJc4//3whhBD33nuveOGFF4QQQhQXF4vbbrtNKIoinn76afHQQw8JIWree0II8de//lXceuutQgghqqqqxODBg0VFRUWddVJmYqaPMt51112Hyy+/HF9++SW+/PJLLFu2DMuWLcOKFSvCsl6SJOH555/HZ599hn/+85/YvXs3hBBwu90AgM6dO6NPnz4AgNNOOw3vvvsuAGD9+vWYO3cuAODkk0/GueeeCwDIzc3F888/j88//xx79+7F9u3bwzKOvXr1gsPhAABs2LABEydOhMVigcViwaRJk/DTTz9FPJ9vv/0WDz74IP7617+iXbt2+Pzzz1FSUoJbbrkl7Fx++umnuI4bup7PPvsM+/btw+TJk/X7KysrUV5ejnHjxmHBggVYs2YNhg4dijvuuCPsOF9//TV69uyplxldeeWVeOKJJ+r9GQHAnDlzsG7dOixbtgx79+5FcXFx2OtFRNSS/f3vf0dBQYH+tVYJEapDhw7o3bs3LrnkEowcORIjR47EkCFD6hzrv//9L1577TVIkgSLxYLJkyfj73//O7p164YePXqgd+/eAIBLLrkEjzzyiP59oX8Hxo4dixNPPBH/+Mc/sG/fPmzatAkDBgzQH/vLX/4SAHDiiScCAEaMGAEAOOmkk7Bp06aI5zhs2DB069YNAHDFFVfg4osvjvn1GTFiBG688UYcOXIEQ4cOxZ133lmncmXv3r3Yv38/5s2bp9/m8Xjw448/YsSIEViyZAmmTp2KoUOH4pprrsHJJ59c73N26dIFp512mn5eeXl5sFgsKCgoQG5uLioqKjBgwAC0atUKr7/+Og4cOICNGzciNze3zrHWrVuH4uJiXHvttfptkiRh//792LBhA+bNmwdJklBQUKC/trVFe5zL5cKXX36JiooKPPXUU/pt27dvR79+/WA2m3HeeecBCFy/lJeXAwj8DOfOnYvvv/8eQ4YMwfz582EwRG/n8etf/xrPPvssysrKsGrVKpx//vnIz8+v9zWkzMGgjzLa119/jc2bN+OGG27AqFGjMGrUKNxxxx2YOHEi1q1bh7Fjx+qPdblcuOSSS3DBBRfg7LPPxqWXXop///vfEEIAAGw2m/5YSZL020P/HwBMpsA/m6NHj+LKK6/EFVdcgYEDB2Ls2LH4z3/+oz8uJycn6rqNRmPE2/fs2YPZs2dj8eLF6NGjBwBAURT06NEDb731lv64oqIiFBQU4I033ojpuLXXo6oqLr74YsyZM0f/uri4GK1atcLkyZMxatQorFu3Dv/73/+wdOnSOhvwI70eQN3Xyu/36/9/xx13QFEUjBs3Dueffz6OHDkS9lgiomxnMBjwyiuvYMuWLdiwYQMeffRRjBgxAnfffXfY41RVhSRJYV/Lsgyj0Vjn92roRX7o34Hly5fjzTffxJQpUzBp0iS0bt0aBw8e1O+3WCxhxzGbzQ2uP/RvkKqqdf4m1fc3ol+/fvj000+xYcMGfPHFF7j88suxbNmysC0EiqIgLy8P7733nn7bsWPHkJeXB6vVitWrV2Pjxo344osvcN1112HBggUYPXp01PXWPsfQv2eazz77DAsXLsR1112HX/ziF+jevTvef//9Oo9TVRVDhgzBk08+qd925MgRtG/fHkD43836/lZHepyqqhBC4PXXX4fdbgcQaKJmtVpx/PhxmM1m/ecc+r4YNWoUPv74Y6xfvx4bNmzAs88+W28juvz8fIwdOxbvv/8+PvjgAzzwwANRH0uZh907KaMVFBTgT3/6E7766iv9tpKSEjidTvTs2RNA4JemLMvYt28fnE4nbrvtNowePRobN26Ez+fT965FM2LECD24Onz4MDZu3AgA2Lp1KwoKCvDb3/4Ww4cP1wM+RVEiHmPlypXwer3wer3417/+VecxJSUlmDFjBu6++249mwgA/fv3x759+/Dll18CALZt24YxY8agqKgopuNGMnz4cHz44YcoLi4GEOjkpdXsT548Gdu2bcOvf/1rPPzww6isrERJSYn+vYMGDcKuXbuwfft2AAj7A1JQUICdO3fC6/XC7/eHfYq9du1a3HLLLRg/fjwA4Lvvvov4WhERZavt27dj4sSJ6NGjB2bOnIlrr70WW7ZsAVDztwwI/A5/5ZVXIISAz+fDm2++iaFDh+Kss87SK08A4OOPP0ZlZWVYIKBZu3YtLrnkElx++eXo1q0b1qxZ0+TfyV988YXe2OT111/HqFGjwu7Pz8+H3+/Xu2d++OGH+n2LFy/Gc889hwsuuAD33XcfTjnllLBO3ADQrVs32Gw2Peg7cuQIJk6ciK1bt2L58uW49957MXz4cMyZMwfDhw/Hjz/+WOe1i9e6deswatQoXH311Tj99NPx73//W3+dQo87ZMgQrFu3Drt37wYAfP7557jooovg8XgwYsQIrFixAqqqoqKiAp9++mnE54r2OIfDgf79++Ovf/0rgEBlzlVXXRX1OJo777wT//rXvzBhwgQ88MADcDgc2L9/f9hjar82U6ZMwcsvvwwhBPr169eIV4yaK2b6KKN169YNzz77LJYsWYKjR4/CarUiLy8Pjz76KLp37w4gUMIydepUPPXUUzj//PMxbtw4WCwWvURx3759dT7tC/XAAw/g3nvvxbhx49CxY0e9bGbYsGFYsWIFxo4dC0mScM4556CgoAD79u2rc4zJkydj//79mDhxIlq3bh2x5OSZZ55BaWkp/v73v+PPf/4zAKB9+/ZYtmwZnn76aTz22GPwer0QQuCxxx5Dly5dYjpuJMOHD8eMGTMwffp0SJIEh8OBpUuXQpIk3HXXXXj00Ufx5JNPQpIkzJo1C126dNG/t6CgAIsXL8Zdd90Fs9mMQYMG6fcNGzYMgwYNwrhx41BYWIhzzz1XLze9/fbbccsttyAnJwcOhwODBg2q88eHiCib9e7dG+PGjcOll16KnJwc2Gw2vSHZ6NGj8cQTT8Dv92P+/Pl45JFHMGnSJPj9fowYMQI33XQTLBYLnnjiCcydOxcGgwGnn346TCaTnh0KNX36dPz+97/HihUrAAQ+YNyxY0eT1t+hQwfMmTMHJSUlOOWUU7BgwYKw+/Py8jBnzhzMmDEDBQUFYdU411xzDe655x59y0KvXr0wYcKEsO+3WCx47rnnsHDhQvz5z3+GLMv43e9+h4EDB6JPnz7YtGkTxo8fD7vdjk6dOmHq1KkAaq4DGjP+YPLkybjzzjsxadIkyLKMYcOG4ZNPPoGqqujfvz+effZZzJo1C0uXLsWCBQtwxx13QAgBk8mEP/3pT8jNzcXs2bPxwAMPYNy4cSgoKNA/lK6tvsctXrwYDz/8MCZNmgSfz4eJEyfioosuCsvO1vbb3/4W9913H9544w0YjUZccMEFGDRokP7hNQCMHDkSixYtAhBo3Na7d2+96odaFkmwvoqIiIgo4zmdTjz33HOYPXs27HY7fvjhB8ycORP/+9//Imb7Eql292bKTPv379fnKkb6sIAyFzN9RERERC2Aw+GA2WzGZZddBpPJBJPJpFdtEDXkqaeewptvvomHHnqIAV8LxEwfERERERFRC8ZGLkRERERERC0Ygz4iIiIiIqIWjEEfERERERFRC8agj4iIiIiIqAXLuO6dx49XQ1Wzp/dM27YOlJY6072MlOH5tnzZds7Zdr5AYs7ZYJDQpk1uglaUPTLpb2RL+LeR6eeQ6esHeA7NQaavH8isc2js38eMC/pUVWTMH7RE4fm2bNl2vkD2nXO2nS+QnefcHGTa38hMWms0mX4Omb5+gOfQHGT6+oGWcQ71YXknERERERFRC8agj4iIiIiIqAXLuPJOIiIiIiJqWYQQOH68BD6fB0BqSy2Liw1QVTWlz9kwCRaLDW3aFEKSpCYfjUEfERERERGlldNZAUmS0KFDF0hSaosRTSYDZLl5BX1CqCgvPwanswJ5ea2bfDyWdxIRERERUVq53U7k5bVOecDXXEmSAXl5beB2J6arKF9VIiIiIiJKK1VVYDSyCDGU0WiCqioJORaDPiIiIiIiSrtE7F1rSRL5ejCcJiIiIiIiCvrmm6/w0ksvYunSFwEALlc1brvtFpxxxpn4/PM1sNlsMJnMkGU/2rUrxE03zUbv3n0AAJddNkm/X9OzZy/Mm/dAWs5Fw6CPiIiIiIgoApfLhTvvnI0BAwbi5ptn4/PP1+Dxx59Cp06dAQDr16/FnXfOwquvvo3WrQMNV0Lvby5Y3klERERERFSL2+3GnDm/w1lnDcLNN8+O+JihQ4ejT5++WL16VYpXFx9m+oiIiIiIqNnw71gH/0//Tcqxzb1GwtxzWIOP83o9uPvu27B79y784Q+L631s9+49sG/fXv3rOXN+F1beefnlkzFhwkWNXnMiMOgjIiIiIiIKsW3bj7jhhptw8sldsWjRI3j00cfrebQEq9Wqf9UcyzsZ9BERERERUbNh7jkspmxcMp1+ej9ce+0N8Hg8uPbaq7Fy5dv41a8ujfjY3bt3YdSo0SleYXy4p4+yxmffHsL/vb453csgIiIiombOZArkxmw2G+6/fwGee+5p7Nnzc53HrV37X+zc+RNGj/5lqpcYF2b6KGscKHJi16HKdC+DiIiIiDJI376n48orr8aDD86Dz+cL27PXqlVr/N//PYOcnFz98bX39NlsNjz//EspX3coBn2UNWRFhayo6V4GERFRi5CXb4fNmvxLSY9XRlWlO+nPQ6Q566yzcdZZZ4fddv31M3H99TMb/N4VKz5I1rKahEEfZQ1ZEVBUAVUVMBikdC+HiIgoo9msJky6872kP88H/3cxqpL+LEQtG/f0UdZQ1ECWz89sHxERERFlEQZ9lDUURQAA/DKDPiIiIiLKHgz6KGto+/m4r4+IiIiIsgmDPsoasspMHxERERFlHwZ9lDUUZvqIiIiIKAsx6KOswUwfEREREWUjBn2UNbRMH7t3EhEREVF9jhw5jOHDz8aXX34Rdvtll03CkSOHoSgK5s2bA4/HA7/fj4cfvh9TplyG6dOnYN++vVGPW1JSjIsvHqN/XVxchEceeSBZp6Fj0EdZQw5275SZ6SMiIiKiBphMJvzxjwvhclXXuW/lyhU455zBsNlseOut12Gz2fHqqytw6613YuHCByMeb8OGtZg9+yaUlpbqt7Vv3wEFBQXYsGFtsk4DAIezUxaRmekjIiIiavY2HvkaG458mZRjD+k0COd2GhjTY9u1K8SgQefimWeexNy59+m3CyGwYsUbWLbsZQCBYO6GG24CAPTvfxbKy4/j6NGj6NixY9jx/vnP9/Doo49h2rTJYbePHTsBTzzxGIYMGd6UU6sXM32UNRTu6SMiIiKiOMyadRs2bdoQVuZZXe2Ew+GAw+EAABw7VoK2bdvp97dt2w4lJUV1jrVw4ePo3v2UOrd3734K9u79GZWVFUk4gwBm+ihr1HTvFGleCRERERFFc26ngTFn45ItN9eBuXPn449/XIiXX34dAPDllxtRWNhBf4wQApIkhXyXgCTFl1srLGyPw4cPIT+/VSKWXQczfZQ1tGDPLytpXgkRERERZYpzzhmsl3kGSDCZanJnhYXtcezYMf3r0tJStGtXGNdzGI2muAPFeDDoo6whM9NHRERERI2glXmWlh7DoEHn4MiRw/p9Q4YMw6pVHwIAvvvuW1gs1jr7+RpSUlKETp06J3TNoRj0Udbgnj4iIiIiagytzNPv9yM314GKinI4nU4AwKWXXgm/34ff/OYKPPXU47j//gUAgO3bf8Rdd93a4LF//nkXTjqpK/Lz85O2fu7po6xRU97JoI+IiIiIouvUqTNWrPgg7LZzzhmMtWu/AgBcfvlV+PjjD3HppVfCarVi/vyH6hyjV68+Ecs8tWNo/vnP93DVVVMTuPq6mOmjrCCE4HB2IiIiIkqISy65DF9+uREejyfqY4qLizBmzPh6j1NUdBSlpaUYOjR54xoAZvooS6hCQNvJx0wfERERETWFyWTCokVP1PuYDh06okOH+vf2dejQEQ899GgilxYRM32UFUKbt8jM9BFRGnzwwQcYP348LrzwQrz66qt17v/5558xdepUXHTRRbj++utRUZG8eU1ERJRdGPRRVlBCgj5m+ogo1YqKirBkyRIsX74cK1euxBtvvIFdu3bp9wshcPPNN2PGjBl4//330adPH7z44otpXDEREbUkDPooK8hqTaDHTB8Rpdr69esxePBgtG7dGjk5ORgzZgxWrVql3//DDz8gJycHI0eOBADcdNNNmDJlSrqWS0RELQyDPsoKzPQRUToVFxejsLCmg1v79u1RVFSkf71//360a9cO8+bNwyWXXIIHHngAOTk56VgqERG1QGzkQlkhNLvHTB8RpZqqqpAkSf9aCBH2tSzL2LRpE1555RWcccYZePLJJ7Fo0SIsWrQorudp29aRsDWnQmFhXrqX0GSZfg6Zsv761pkp51CfTD+HRKy/uNgAk6kmH2XPscJmTXyo4vHKcLu8dW4PfW4AOHz4MH772xlYufLDsNsHDz4Ljz22BNu3/4gbb7w54nP88MNW/Oc/n2LWrN81eb0GgyEhry+DPsoK2mB2gJk+Ikq9jh074quvauYylZSUoH379vrXhYWFOPnkk3HGGWcAACZOnIhbb214oG9tpaVOqCG/75qzwsI8lJRUpXsZTZLp59DU9acyUIm2zkz/GQCZfw6JWr+qqpBDrtFsVhMm3flek49b2wf/dzGqKt1ht5lMhrDnBqCP+qp9OwAMHToCQ4eOiHgfAOzevRulpaVR74+Hqqphr6/BIDXqAz6Wd1JWCM3ucU4fEaXa0KFDsWHDBpSVlcHtduOTTz7R9+8BwIABA1BWVobt27cDANasWYO+ffuma7lERFSPf/3rAyxc+CAAYOnSJ3HNNVfhuuuuxksvvYiqqir8+c/PY+3a/+Lvf/9Lehcagpk+ygqhe/oS8akLEVE8OnTogNtvvx3Tpk2D3+/HZZddhn79+mHGjBm49dZbccYZZ+DZZ5/F/Pnz4Xa70bFjRzz22GPpXjYRUVY7dqwE1157ddT7jx49gi++WI9XXnkTHo8Hjz76ECwWC2644SZs3vw1rrnm+hSutn4M+igrMNNHROk2adIkTJo0Key2ZcuW6f9/5plnYsWKFaleFhERRdGuXSH+9rflYbcNH3522P1WqxU33zwdQ4eOwM03z4bVak31MmPC8k7KCtqePovZwD19RERERNRkJpMJL774N9xww82oqKjATTddh/3796V7WRGlJehbunQpJkyYgAkTJrB8hVJCy/TZLCbISmY0OSAiIiKi5mvHju2YNetGnHnmAMyadRu6du2O/fv3wWg0QlGUdC8vTMqDvvXr12Pt2rV49913sXLlSvzwww9YvXp1qpdBWUYL9OwWI/xy8/pHSERERESZp2fP3jj99H6YNu1KTJ8+BV27dsPgwUPRp09f/PDDFvzpT8+ke4m6lO/pKywsxD333AOLxQIA6NGjBw4fPpzqZVCWUUIyfZUuX5pXQ0RERET18XhlfPB/FyfluLHo1KkzVqz4oM7ta9cGxu+MHx/Yo33LLb/DLbeEz+M76aST8cYbK5u40sRKedB36qmn6v+/d+9efPTRR3jttddSvQzKMnJwT5/NYkRpJff0ERERETVnVZVuZO70wuYnbd07d+7ciZkzZ+Luu+9G165dY/6+xgwjzHSpHH7aHCTjfHMOVAAA8vOs2FdU1axe0+a0llTJtnPOtvMFsvOciYiImqu0BH1ff/01br31VsybNw8TJkyI63tLS51Q1expxFFYmIeSkuz5nCNZ53v8uAsAYATgl9Vm85pm288XyL5zzrbzBRJzzgaDlJUf8hERESVDyoO+I0eO4JZbbsGSJUswZMiQVD89ZSlZ1fb0GaGoAqoqYDBIaV4VEREREWmEEJAkXp9phEhcoivlQd9f/vIXeL1eLFq0SL9t8uTJuOqqq1K9FMoiSrB7p80aeMv7FRVWgzGdSyIiIiKiIJPJgurqSuTm5jPwQyDgq66uhMlkScjxUh70zZ8/H/Pnz0/101KWq+neGQj0/LIKq5lBHxEREVFz0KZNIY4fL4HTWZ7y5zYYDFDV5tfoz2SyoE3421opAAAgAElEQVSbwsQcKyFHIWrmarp3Bt7y2rB2IiIiIko/o9GEdu06peW5s2H/fcqHsxOlgxbk2UMyfURERERE2YBBH2UFWRGQJMASLOlkpo+IiIiIsgWDPsoKiqrCaDDAbAq85ZnpIyIiIqJswaCPsoKiCJiMEkzGYNDHTB8RERERZQkGfZQVZEWFyViT6ZOZ6SMiIiKiLMGgj7KCrAgYjRLMzPQRERERUZZh0EdZQVFUmAwS9/QRERERUdZh0EdZQVEFjEYDTEYJQCDzR0RERESUDRj0UVaovafPLytpXhERERERUWow6KOsICsCJkNN905m+oiIiIgoWzDoo6wgqyqMRs7pIyIiIqLsw6CPsoIS7N6pz+lj0EdEREREWYJBH2WFOt07ObKBiIiIiLKEKd0LINIUlbngVgTswQ6biSSrAjlmI4wGCRKY6SMiIiKi7MFMHzUbr67egftfWJ+UgEzr3ilJgWyfzEwfEREREWUJBn3UbFRW+1BW6cX6rUcSfmxFETAaAhlEk9HATB8RERERZQ0GfdRsVHv8AICPNu6HqiZ2pIKsBhq5AGCmj4iIiIiyCoM+ajacHhmd2uai+LgbX/1UnNBjK8HyTiAQ9DHTR0RERETZgkEfNQuyosLrUzBqYBd0LMjBvzbsgxCJy/YF9vTVlHcy00dERERE2YJBHzULLo8MAMjPtWDc4JOwv9iJrXvKEnZ8WREwMtNHRERERFmIQR8ljccnw+tXYnqstp/PkWPBkL4d0SbPin9t2JewtShqrUYuzPQRERERUZZg0EdJ8+w7W/DKxz/F9NhqdyDTl5djgclowJhzTsJPB8qx61BFQtZSe0+fzEwfEREREWUJBn2UNMXlbhQdd8f0WKee6TMDAM47szMcdnPCsn2yIvQ9fWaj1Cwyfdv2luH6havhdPvTvRQiIiIiasEY9FHSuL0KqmIMaKrd4UGf1WLEBQO74Ntdx3CwxNmkdahCQBUCJoOW6TOmfU+fEAJvfbYbxWUuHKuILTAmIiIiImoMBn2UFEIIuL2yHsw1pNpTU96pGT2wC6xmIz76omnZPkUJdAE16t07JchKYucAxmvLz6XYe7QKAOD1xbbvkYiIiIioMRj0UVL4ZBWKKlDt9sc0aN3l8UMCkGMz67c57Gac178zNv5YjJLyxmfDtPEMRkNo9870BVpCCLy/bq/eWMbNoI+IiIiIkohBHyWF2xvI3AkAruD/16faLSPHZtIDIc2Yc06CJAEfb9rf6LUowaAzfE5f+jJ9P+wpw8+HKzH6rC4AmOkjIiIiouRi0EdJ4Q4J9GJpVFLt8SM3JMunaZNnxRnd2+Kn/eWNXouW6TM1gzl9Qgi8t24PCvKt+MXZwaAvxrEWRERERESNwaCPkiI0u+d0NRz0OT1+5NpNEe/LtZvg8TWcLYymprwzZE5fmoK+H/cex+5DlZgw+GQ4bIHz9TDTR0RERERJFPkqm6iJ4s70ueWw/XyhbGZTkwKjmvLOkDl9aRjZoGX52uRZMbxfZ0jBStamBLRERERERA1hpo+Swu2tCdKq3L4GHx8o74z8GYTNamxS0CfX6t5pNhqgqCKmBjOJtG3fcew6WIHxg0+G2WSAyWiA2WTgnj5KOFlR8dP+4+leBhERETUTDPooKVyemuxetbvhTJbLIyPXHjnTZzUboaii0SWZSoQ9fQBSOqBdCIH31+5Ba4cFI8/spN9ut5rg4Z4+SrDNO4/hj8s3cwYkERERAWDQR0kST6ZPFSJqIxcAsFmMABrf8ETL9IV27wSQ0n19P+0vxw49y2fUb7dZTcz0UcJp5dWxfOBCRERELR+DPkoKl1eGBCA/19LggHaPV4YQ0Bub1GYNBn2eGEY/RKKodef0AUjpvr731+1BK4cF5/XvHHa73dK00lWiSLTsNveLEhEREcCgj5LE7ZVhs5qQl2NGVQPdO52ewIVptPJOuyXY5TJBmT69vDNFmb5dhyqwfX85xp0bnuUDtEwfL8wpsbT3PD9QICIiIoBBHyWJ2ysjx2pEnt3cYKZPuz+noUxfIy9gtayHMVjWqZV3pirTt+9oFQDg3D7t69zHPX2UDHIwu80ZkM3PBx98gPHjx+PCCy/Eq6++Wuf+pUuXYtSoUbj44otx8cUXR3wMERFRvDiygZLC7ZVht5qQazfjSKmr3sdWB5u+NLinr5FBX7ozfdrICkdO3fOzW004drz+14coXsz0NU9FRUVYsmQJ3nnnHVgsFkyePBnnnnsuTjnlFP0xW7duxRNPPIEBAwakcaVERNTSMNNHSaEFfQ67GU5X/Y1cXA2Ud9q08s5GlkHWDGcPz/Slqnun0xUYR6E9fygb9/RREtTs6eN7qzlZv349Bg8ejNatWyMnJwdjxozBqlWrwh6zdetWvPDCC5g0aRIWLFgAr9ebptUSEVFLwqCPksLllZGjBX1uGUJEn4mnlXc22MilseWdauRMn5yiTF+V2wdHtIDW2rTB80SRaO95NnJpXoqLi1FYWKh/3b59exQVFelfV1dXo0+fPpgzZw7effddVFZW4rnnnkvHUomIqIVheSclhdsro3O7XDjsZqhCBPb4RSnf1Bq5RLvf1sSgT661p8+c6kyf2x816MuxmrjvihJOe89zHEjzoqoqJEnSvxZChH2dm5uLZcuW6V9Pnz4d8+bNw+233x7zc7Rt60jMYlOksDAv3Utoskw/h0xZf33rzJRzqE+mn0Omrx9oGedQHwZ9lBRur6KXdwKBwCdaUFft9sNqNuoZuNpsZi3oa+zIhmCmz5CmPX0uP9rkWSPeZ7Oa4JdVKKoasfyTqDH0PX38QKFZ6dixI7766iv965KSErRvX9Pg6fDhw1i/fj0uu+wyAIGg0GSK7890aakTqhq9sqI5KSzMQ0lJVbqX0SSZfg5NXX8qL5KjrTPTfwZA5p9Dpq8fyKxzMBikRn3Ax6tMSjihZfZCgr6qejp4Vnv8UTt3AoEgzSBJTRjOXrt7pxS8PTUXRk6PP2ITF6Bmv6LXl7qZgdH4ZRWPv7YZe45Upnsp1ET6nj4vg77mZOjQodiwYQPKysrgdrvxySefYOTIkfr9NpsNjz/+OA4cOAAhBF599VX88pe/TOOKiYiopWDQRwnnk1Uoqghk+oLBTn1jG1weOWrnTgCQJAlWi7HRF7BK1O6dqbkgdrr8yLNbIt5ntzYti5lIZVUebNt3HNv3HU/3UqiJtA80WDrcvHTo0AG33347pk2bhl/96leYOHEi+vXrhxkzZmDLli0oKCjAggULcPPNN2Ps2LEQQuC6665L97KJiKgFYHknJZzWjbN2eWc01W4/HPb634o2i7Hxw9mDM8tMhtpz+pKf6fP6FfhkFblRzs9uNemPSzctqK6orr/bKjV/ijanrxl8mEDhJk2ahEmTJoXdFrqPb8yYMRgzZkyql0VERC0cM32UcG6vFvQFhrMDgWxXNNUNZPqApo020II7Yxrm9GnnnZcTOdNns2rjKNIf9Gk/NwZ9mY9z+oiIiCgUgz5KOC14yLGaYLeaYJAkOD3Rgz6nxx81E6axWYyN7kSo6HP6AkGfPqcvFUGfNo4iSvdOu76nL/0X53rQ5+RcsEyn7WNlIxciIiICGPRREtRk+kyQJAm5dlPUTJ8QAtXuhjN9VrOxSd07jQZJb42uZ/pSMLKhoaDPZm3aOIpEcvuY6Wsp9Dl9bORCREREYNBHSeAKCfoABAe0Rw76fLIKWVHr7d4JBLpcNjYbJiuqnt0DAhk/CanJ9FW5AwFUXpTundpr5PGnf++VOxggVDLoy3j6nD5m+oiIiAgM+igJQss7gfqDPq3pS26UTJjGZm3anj6tcycQ6AZqNhn0C+Nk0jKc0c5Pb+TSHDJ9wZ9btUdO2QxDSg7u6SMiIqJQDPoo4bSMUSyZPm2Ug6OhRi7mxnfvVBRVn9GnMRkNKdvTJwHIjZLJtDWnPX0h5bPM9mU2rXunrKgp+XCDiIiImjcGfZRwLq8MSQKslsB+NYfdHHU4e3WwwUu0oEhjs5gavadPVoTexEWTskyfOzB43miI/E/NZmlGe/pC9n9xX19mCx1HwhJPIiIiYtBHCef2yrBbAl07AcCRY0a12w8h6s7Fc7pjK++0Wozw+VWoavyz9RRVDSvvBFKb6XNEGdcAAEajAWaToVl0WfR4a4Lqimp28MxkSsgHGmzmQkRERAz6KOHcXlkv7QQCmT5ZEREzDjWZvobn9AGNy1oE9vSFv9VTlemrcsU2eL45lHe6vDLycwMBKjN9mU1WBLSPOZrDBwpERESUXmkL+pxOJyZOnIiDBw+mawmUJHWCPlv0Ae1a0NdQ905rE8ogZUWtU15pNqUu05dnj57pA7RxFOm/MPd4ZXRoYwcAVDoZ9GWy0I64zeEDBSIiIkqvtAR93333Ha666irs3bs3HU9PSeb2ysgJzp8DAuWdACIOaHd5ZBgNkp7Ji6Zm71v8+/oUVUQu70zRnr5oM/o0NkvjZxAmksurwGE3w2E3o5yZvoymqEIvmW4O7y0iIiJKr7QEfW+++SYeeOABtG/fPh1PT0nmilDeCUTJ9Ln9yLWZ9MHp0djMwXl2jchaBLp3RmjkkuRMnxAiuKev4f2KzaHZhscX+Lm1clhQ4eSevkymKKpeMs1MHxEREdVfU5ckCxcuTMfTUoq4PDI6t8vVv9aDvggdPJ0eucEmLkDInr5GlXcKmGqXdxqlpO918vlV+GUVeQ1m+kxhTVTSRWvA0yrXwpENGU5WBHLtjf+ghIiIiFqWtAR9TdG2rSPdS0i5wsK8dC8hLl6/goJWdn3dluCeNmE01DkXv6KidZ4t7PZI51seHOJutVvifj0kgwSb1RT2fbk5Vrgr3El9bYvLXACAju3z6n2efIcVTrc/rT9nIQTcPgUFbexQJODHPWVJXU+mvaebqvb5bvrhKD775iDunnp2TN/v9Ss4WFSFHl1ax/R4RQi0a50DoAzmWu/9VMm2nzEREVFzlnFBX2mps1Ft+zNVYWEeSkqq0r2MmAkhUO2WIQmhr1tVA50Ei0qcdc7leKUHbRxW/fZo5+sOjhAoOlaFkpLcOvfXx+2VYTEZwo6rKgo8Xjmpr+2+o5WB/5GVqM9TWJgHSQg4Xf60/py9fiXw70pRYTMacLzSg+LiygbLbhsj097TTRXpfN9c/RN+OlCOKb84BRZz/ftZAeDTrw/i9U934pnbRsBmafjXtiyr0Cqaj5W5Uv56J+JnbDBIWfkhHxERUTJwZAMllM+vQhUibE+fwSAhx2aKOKC92i0jp4FxDQD0C91G7+mLMJzdLye37E0rZ82EPX3uYHmpzWpCfq4FflkNG9ZOiVPp8mHHwXIAkUueIymr8kBRBbz+hvehqkIEGrnYtH8z6S8dJiIiovRi0EcJ5QoGD6FBHwA4ciyojnCB6/L69b1H9WnKnr5A987wt7rJaICsJDdjrDWuia17Z/MI+uxWI1o5tFl9bOaSDN/tOgYRfOvFGvRp7yUlho6zSvB9bTIams04ECIiIkqvtJZ3rlmzJp1PT0mgBQ85tYM+u6nOBa6sBLJJjhgyfVZz0+b01R7ZkIo5fVpms8Ggz2yErKjBdabncxjtdbVbTDCbAmuorPahU9v4SmmpYZt3HIMEQAARs9+RaP92YhkzoqiBx5iMhmaRRSYiIqL0Y6aPEsodLdNnM9cZ2aBlBWPp3mkwSLCYDY0qVZMVAWOETF+ygz6nyw8J0FvnR2MNlq6m8+I8NEPbKlfL9LGDZ6J5fDK27inDad0KAEQeYxKJFhzGkp3WHmM0Ss0ii0xERETpx6CPEipqpi/HXGc4u1buqe09aojNYmpceaeiwhRhT5+c5OHsTo8fuXYzDIYGZhA2oXQ1UTyhQZ/DCgCocDLoS7StP5dBVlScd2ZnAPGXd8YyW1IrATUZDbCZjZzTR0RERAz6KLFcIXvDQjnsdTN91Z7YM31AoAyyUY1c1LqZPrPRAEUVSe0E63T5GyztBGqCvnRmZPSfm8WIXJsJRoPETF8SfLOjBA67Gf1PbQcJQJUrttdYCw5lteGgT8v0mQwSrBYjG7kQERERgz5KrKjlnXYzfLIaVsKoZfpyYs70NS7okxURcU8fENseqcZyuv0Ndu4EavYrprO80xPs1Gm3mSBJElo5LGzkkmCyouK73aXof2o7mIwG5Njq7nONRFWF/m8llkyfFhgGyjtNLO8kIiIiBn2UWFqb/0hBH4CwDp6uYKYvlkYuABqdtYjUIEX7Opn7+qpc/pjOTc/0edOXkdFHNgTX0irX0izKO5ev3oH/fXc43ctIiO37jsPtlXFWz0IAgY62sQR9To8fWj5ajiEzLYd272QjFyIiIgKDPkowl1eGJNUEDxqHPdAcJPQiV9vjF3N5p8UU9wWsCM4sizSnD0BS9/VVe2LM9GlBXxovzt0+GVazEUZD4HVplWttFuWdG7cVYcvPpeleRkJ8s6MEVosRfbu2AQDk2c2oiqGRS2hZdDx7+owGAxu5EBEREQAGfZRgbq8MuyVQIhjKEZzFF9qiXi/vtMZW3mltxAWsomqdDFOb6RNCoMrlR15Me/qC3TvTeHHu9iqwhezDzM+1pD3oE0LA5ZFbRNCiCoHNO4/hjO5tYTYFXmeH3Rxbpi/kMbF079Te8yaj1Oh9sERERNSyMOijhHJ55DqlnUCglA0IL++s9sjIsZoa7G6paUzWomZQdWozfV6/AllR49rTl9ZMXzBY17TKtaDK5Utqo5uGeP0KFFW0iKDl50OVqKj24aye7fTbHDmxBX2h2cBY3q+yEj6nz+OTIUT6fo5ERLFqJbkw2LITBiS3uzZRNkrrcHZqedzeKEFfMOPlDAv6/Mi1x/4WbEzWQmtqYTKkNtOnleTFs6cvrZk+X/jPrZXDAiEC3SW1EQ6ppu35bAndJ7/ZUQKjQUK/7jVBn1beKYSokxkP5XTXZFxjC/pCMn0WI4QIvM8tZmMD30lElD49TYcxzbEWeQYPTvUexSvVwyCYmyBKGP5rooRye2XkWOteXGqz+EL3J1W7ZeTE2MQFAGzWwMyxeLIWcgOZvmR179TKWOPK9KW1vFMOG7PRHAa0V+tBX2Zn+oQQ+GZHCfp0bRPWqdaRY4asqA3uUw0v74x3T1/g+dKZRSYiqo8EgQtt3+PmvH+jWljxH/dpONu6B5NzN0ACqxSIEoWZPkoot1dGm7y6mSGT0QC7NbxFvcvjhyPGcQ1AYO+bKkRcWQv9Arj2nD6tvDNJmT6tjDUv2MCmPgaDBIvZkObh7Apah2T0WuUGB7SnM+gLvoaZHvTtO1qF4nI3xp57Utjtevbb5deDs0jCyztj795pDGb6gMBrmJ8T99KJiJIqR/LiN7lr0ddyCF95u+GN6sHwwQwPTBhn/x6yMOIt17npXiZRi8CgjxLK5ZVxQmFuxPscdlOt7p0y2rayxXzs0IxYrEGf1uK+TvdOY/PJ9AHB0tU0d+8M3dOX7whm+tI4tqG6hZR3frH1CCQAA05tF3a7FvRVuf1o19oe9furXH7YrSa4vXJsmT41ZE+fOf2lw0REkZxoPIbrHJ+jlcGNt6rPwVpvLwCBv9Wr3GfCDAUX2H+ADCOEuDi9iyVqARj0UUJF29MHBMY2OGt178yNp7wzZLRBfozfo4Q0tQill3cme09fjOMorBYjvGkMbtxeOax7Z015Z/oGtLuCIz1kRUSctZgpNmw5gh4ntKqzNzIvwhiTSJxuP9rkWWMO+mrv6QMY9BFRcyIwzLoDv875EpWqHU9VjsV+pV2tx0j4wH0WTJKK823bUPafVyBOv7je/c9EVD8GfZQwQgi4vUo9QZ8Zla5A5kgVIv5GLo0YYh5tT5/2dSzlco1R5fZDkhC2h6s+VrMpbWWMqhDweJWw0RlWsxF2q7FZ7OkDAtldhz3zgr5j5W78fKgCV4w6pc59WhbY2cCsPqfbhzYOCw4fq46xvLOmpFnf05fh2VIiahkkqLg6dz3Osf6MH32d8Y/q4XCJaBU/Et51nQ0TFAzfsBIWr4D17EtSul6iliTzrqKaibJKDx5b/g0qnOnLhDQ3Pr8KVYioc/ccdnPNPi2vAiEQZ6YvOM8ujjJIOaSpRaiaTF9yAi0ti2mI8VNJmzV989S8PgUCqLOvLD/Xiso0Bn0ub00wFE+g35xs3nkMAMJGNWhCyzvrU+XyIy/XAqNBirG8M/hBh0GC1ZL+JkFERJq+5oM4x/ozVrtPx4vOX9QT8GkkrHCdi7wzR8P3zXvwbv4gJeskaokY9DXSrkMV2L6/HFv3lKV7Kc2GK3hhXl+mTytlqw6W7sWaCQPQqAvY0EHVobRSwWRm+vJi3M8HBPb0xRPMJpI7+HOr/bNolWtJ754+d3imLxNt23ccndvlon2bul1UcmwmSFL4SIZInG4/HHYzjMbYgr7QTB+DPiJqToZZd6JczcG/3P0hENuHogIS2o2/CaZThsD35dvwbfk4yaskapkY9DVSefBieO/RqjSvpPlwNxj0BUoYZUXVZ7DFMsdO05j9SQ1170zenj5fzPv5AG1PX3qDPu311bTKtaS5vDMk05eBQYsQArsOVaBv97YR7zdIUuCDkHrKO/2yCo9PQZ7dDLPRENOHFEqkPX0c2UBEaVZgcKK3+RC+8J4CNc7LT8lghO38G2A6eQC8m96C6uG1F1G8GPQ1UnmwrHPv0co0r6T5aDDoy6lpXOEMXtDnxhEY2YKdCN1x7E+KvqcvyUFfMDsTq8Dg+fSUMLqDAVXtn1sg6EtnIxdZ/xw4E/ekHS1zwen2o0/XgqiPcdjN9ZZ3OvUusBYYjYbYMn1a906DQf83k4mvHxG1LIOtOwFI2OA9tVHfLxmMsAz6NaDIkHesTeziiLIAg75G0vby7S9yxnQhlg30MsF6yjuBQOMKbW9fbjxz+oLHjScjJjfUvTOJIxviCvos6Wvk4okSrLdyWOD2KmnLElV7ZLQOznyM9bVRhYAqmscw350HKwAAfbpFD/ryGsj0OfV5j2aYYy7vrJnTZzYZYJCkjMyUElHLYYCKwdZd+NF/AsrVyGOdYmEsOBHGDqfCt+0zCMFrL6J4MOhrJK280y+rOHysOs2raR5q9vRFnqGnB31uv96ZMZ5MX+icvlgpUeb0GQ0SJCQn0yeEQLXbH/OMPiBY3pmm4Er/udUq78wPjm1IVzOXao8fBfmBoM8dYyOXZ9/ZgsWvbW4WH8TsPFgOh92MEwodUR/jyLHUO7KhKtjtNrCnL9byTq15kQRJktJaOkxEBACnmw+glcGN9d6eTT6W+bRREBVFUA5vT8DKiLIHg75GKnd60SV4Mcd9fQGxNHIBgkFfIzJ9ZpMBRoPUuO6dtTJ9khTIgiQjOAjsWxT6HLZYWC1GfR5dqnmilncGAq507etzeWS0zQ90dos10D9S6sL2/eVYvnpHMpcWk10HK3Bql1b1zpWKtbwzL0fb0xdbpk8L+IDAXk1m+ogonYbaduC4koMf/Z2bfCxTt7MhWR3w/7gmASsjyh4M+hqp3OlFrxNbw241MegLariRS2imzw+LyQCzKXJWMBqbxQiPN55GLpH39AVuMyQl06fvw2rEfsV0XJxrTXUi7ekDkJYOnkIIuDwyCvK0oC+2TJ/bK8NqMeKzbw/js82HkrnEelVW+1B03I1TurSq93F5OYHyThGlJLXKFbqnT4Icw/u19iB7m8UIDxu5EFGatDVUoY/5CDZ4T4VIwGWnZLLA1Gs45L2bobrKE7BCouzAoK8RvD4Fbq+CNvlWdO2Yh71H2MwFCFxwS1LdLpCa0Llk1R45rtJOTSBrEU8jl5qmFrUlK9PXqKCvEZ1JE8XjCzRMsdbu3unQyjtT38zF41OgCoH8XAtMxtj3pLm9Mkb264zTuxfg1dU7sPNgei4ItP18p57Qut7HOexmqEJELV91hmTEzUYDZDWG8k5VhH3IYTWzvJOI0meIdScUIeGLRjZwicTS53xAKPBv/2/CjknU0jHoa4Ty4EVwq1wLunbMw4FiZ9K6QGYSt0dBjtUUtZzNbArMDasOlnfGU9qpsVlMcWUttItkYzoyfXHu6QOQloyM26vAZjXWGSSfl2OGhPSUd2rjGnJtppib3MiKCp+sItduwsyL+qJtKxuefXcryio9yV5uHbsOlcNkNODkjnn1Pq6hAe1Olx85VhNMRkNgT18M71dFUcPKmeP9oISIKFGMUDDYugs/+LugQtSdV9pYhlYdYTyhL/zbP4dQ+aEWUSwY9DVCeVUg6GudZ0XXTvlQVIFDx5xpXlX6ubxy1NJOjcNm1hu55MYxo09jjXN/khKleyeQxEyfq6bjYqzSmelze2XYLHV/bkaDAXlpmtWnDWbPsZljDlr08mKLCbk2M2b/+gx4/QqefXcL/HJqX9ddByvQrVOe3iU2mrycmo62kVS5ffqHB2ajpI9jqI+shGf6bBYTM31ElBZnmA8gz+BJSAOX2sx9zodwlsK9+9uEH5uoJWLQ1wha587WjkB5JwDsPcJ9fe5Ygj67Wd/T19jyzvhGNkTu3gkkL9NX1ZhMXxrnqbl9ctQxG61yLWnZ0+cKy/TFFujX3lN6QqEDN0w4DXuOVOHlVT9F3TeXaD6/gr1HqxrczwcADnvN7MpInG6//uFBINPX8DnIqhpWzhzvByVERIky1LYDpUoutvs7JfzYpq4DINlbofKbjxN+bKKWiEFfI2gz+to4LGjXyoZcm4lD2hFj0Jdj1rt3Nqa80xrnEHNFrT/Tl4w5fU63DwZJavC1CKVl2tKW6YsyZqNVujJ9Hi3TF3t5p9tbtwvpwF6FuGhYV6zbejRljV32HKmEoooG9/MBNR8MRA36XDXzHgN7+mLs3hmW6WMjFyJKvXaGSvQyH01YA5faJIMJ5t4j4dr1DdSqYwk/PlFLw6CvEcqdPphNBtiD+9e6dspnpg+B4CFaxkjjCA6jbmx5Z9A4jLMAACAASURBVLxDzEMHVddmjrEbYrycLj9y7aY6e+TqY0vznr5oAWqrXEtaGrlo4z8cdjNs1vjKO3NqBbAXDe+G7p3z8dm3hxO/0Ah2HQo0cYkl06dl8aqilnfWzHs0GqWY5/QZQzN9bORCRGkwNNjAZaP3lKQ9h7nP+YAkwb/986Q9B1FLwaCvEcqdXrR2WPSGJV075uFgSTV8Wf5pemBPX/0jGBx2M8qdXviDDTfiFe/MMUVVYZCkiAFY8jJ9/rg6dwI1jVzSlemzR9jTBwD5jkCmL1WlkRqtkUt8mb5geWetDLJBktCjcysUlbmgpuA8dh6sQKe2OTG9B2wWI4wGKWKmTwiBKpcfeTmBElBzrI1c1Np7+ozw+pWUnDvV74MPPsD48eNx4YUX4tVXX436uM8++wyjR49O4cqIEssIBedad2Gr/0RUJrCBS20GR1vk9BgQbOjChlVE9WHQ1wiBoM+qf92tUz5UIXCgOLubucS6p88XvHBtXKbPGOdwdhFxRh8AmE3GpHXvjKeJCxC6py8NQZ8verDeKtcKWRF6uWWqVLtlGA0SrGZjzIG+q545kR3b5sAnqzhemdyspSqEPpQ9FpIkBUue65bQev0KZEUN39MXU3ln7Tl96SsdphpFRUVYsmQJli9fjpUrV+KNN97Arl276jzu2LFj+OMf/5iGFRIlTj/LfjgMXqzzJL6BS235Z42BcFdC3rs56c9FlMlabNBXVunBx5v2JyVDUe70hQV9ejOXLB7SLoSot0xQE5r9aEwjF6slEKgpMVz8AoELYGOE/XxAYGB7LOVy8QqU5Fni+h59ZEMaGrl4GijvBFI/tsHl8SPHFiifjrt7Z6SgryDwSfPRMldiF1rLkWPVcHllnNql4f18mjy7OWJ5p9bRM2xPX0zD2WvN6dOyyFleiZBu69evx+DBg9G6dWvk5ORgzJgxWLVqVZ3HzZ8/H7NmzUrDCokSZ5h1B44pDuyQE9/ApTZ7j/6QHG3h3/afpD8XUSZrsUHfui1H8MaaXUm5yCt3evXB1QDQJs+K/FxLVg9p9/lVqELEtKdP09g5fUDsWQul3kyfISmt/APNN+I7N4MUyGql+sJcUVV4/UrU8k4t6Kt0pnZfX7VHRk4wE6yVdzb0AU7Nnr6659KpbWqCvp1x7OfTaB1ta6vdBdZolGIbzh5hTh+Qniwy1SguLkZhYaH+dfv27VFUVBT2mJdffhmnnXYazjzzzFQvjyhh2hsqcKq5KNjAJfa97Y0lGYww9z4PyqEfoZYfTfrzEWWq+K+6M0TxcTcA4ECxE53a5ibsuG6vDI9PQZuQTJ8kSejaMS+rM331ldaFCh1j0NjyTiBwAZsTw/fLihpxXAMQ6OiZ6EyfECK4py++TB8QyMikugRPCwSiZvoc6cv0OYIfCtgtRggR+GBBy1pF4vYqMJsMETu1tsq1wGYx4mhpkoO+AxXIzzGjfWt7zN/jyLHgUEnd0nAtEMwLvpfMptgzfaHveZs5fftFqYaqqvo+cCDwuyL06x07duCTTz7B3/72Nxw92vgL17ZtHU1aZ6oVFualewlNlunnkOj1J6uBS9u2ufjgp3/jmyNb6twnDDI8J7SB6ftlOLvPKFzc+0IYDfX3GGhu+D5Kv5ZwDvVpsUFfUXlN0HdOnw4JO6528Rta3gkESjy3/FwKjy/yoOuWLuagz9bUTF/gl7g71kyfKiIGAYCW6Uvsnj6PT4GiirgbuQCBi/NUZ2Pcwb169Y1sAFIf9FV7ZL2BiS2k9LW+oM9Vz55SSZLQsSAHR8uqE7/YELsOleOULq3DLuYb0mB5p5bpM0hQVFEnWKhNVsP39KWzdLixhBD46IsD+M2E09K9lITp2LEjvvrqK/3rkpIStG/fXv961apVKCkpwaWXXgq/34/i4mJcffXVWL58eVzPU1rqhBpDRrg5KCzMQ0lJZn9Ymunn0NT1175IliBwtvVnbPGfiCoR+4dfDSmpLsUT//sLdlfswUl5J8BmtOn3mS1G+FUjjDYHvNXleH3L+9i471tc2/cqtLO3Tdgakinb30fNQSadg8EgNeoDvhYbnRQHy7gS3VxFm9EXWt4JAF075UMIYH+REz1PjH0/T0uhl9Y1EMg1dU+fLc4ul/Xv6Ut80KeV5OXFMZhdk44h2lrwHK280241wWQ0pCHo8+v78LQPUTw+BfUVTTbUSKhj2xzsPFCeyGWGqXB6UVLuweizusT1fQ67GdUeP1RVwBCSodPLO7U9fabA+1hWBMym6EFf7ZLm0NcvU5Q7ffjP5oMtKugbOnQonnnmGZSVlcFut+OTTz7Bww8/rN9/66234tZbbwUAHDx4ENOmTYs74CNKtxOMZcgzePC976SEHdNYcARzPl4IVVUxrc+VOKfjWWEffGkX6/KhH+H+8DH8eO54vFWxFY9uWoIre15S5/FE2apF7ulze2VUBj8lT3TQdzwY9EXK9AHZ28ylviYaobSshSHYoCNeNV0uY8taNLSnT07wyIbazTfiEW9n0kSINuZAI0lSYEC7M9XlnbL+AUKse9ICcyKjv6c6FuSgtNKbtDLHnQfj388HBP5NCFGTLddUuXwwSJL+Omiz9xp6z8q15/RlYCOX8hTvIU2FDh064Pbbb8e0adPwq1/9ChMnTkS/fv0wY8YMbNlSt1yNKBP1Ngfmoe7wJ6CBi0GGufv3sJzyHbrkd8K959yGczsNjBrAGTv3gZTfAWcc3Id559yOE/NOwMvb3sBff1gOlz+5pf1EmaBFZvq0/Xw9TsjH7kOVqHL59FKxpiqvilze2dphRZs8K/Yezc5mLrEGfVazEWaTATaLsVGfvMXbyKW+PX1mowGKKupkWJpCa73fmKDPajGi2p3aEjz951ZPSXJrR2oHtKtCBIM+rZFLsKTXW/9r02CmL5g5LDruwkkdEl+3v/NgBcwmA06O89g1A9p9Ye+bwN5Qkz5jsibTV3/QV3tOnz0DG7mUV7W8oA8AJk2ahEmTJoXdtmzZsjqP69KlC9asWZOqZRElTC/zERyU2zS5tNPgOA5z9+8hWd3wH+qBhy6/HWUN7MmWJAnmbgPh2/Ix2his+N2AmVi97zP8c88n+LliH6457Uqc2qZHk9ZFlMlaZKavOLifb2DPwH6JRGb7Kqq9sJgNEeeade2Yhz1HsjPT56qnc2JtDru5UU1cgPg7ETa0pw9AQge0O2t1XIxHYE9fioM+nxasR8+Q5edaUlre6fHKEIDeyMVmja08sb49fQD0hk7J6uC561A5unfKj/p+i0Z7r9Tu4Ol0hY/+MAYDuYaaD9UuabZmYNB3vAVm+ohaOgv86G4qxnZ/5yYcRYWp8y5Y+mwCJMC37VzIh06NuSmL8eQBgKpAPrAVBsmAMV1H466Bt8BsMOGpzS/ivd0fQVEz53chUSK1zKDveOCi7uxegfbYiQz6yp0+tM61RsxSde2Uj6IyF1wpHmTdHNRk+hr+xRwI+hqXZNaDvhhL1WRFhame7p3A/7P3ptFxnfeZ53PX2gv7UgAIgIu4iaQoUqL2xbQsRbLkVhInJ9Pu4xmf7pzMnBlPxqfHZzKZPmcy8ZnpT4nT7fkwM5m0Padjp91xYimyIkWyZa2kSJGUKFLgTgAkgMJeBdR6627z4dYtFAp1t6p7qwrA+/tiiyjcemvF+3+f//954Opcn97e6TScHSi6dza8vdPcvRMA2sK+hhZ9ehB8pdJnVRDnBMlUsezrCIACPHHwFAoy7sylHbd2AmvunOkKM5dUTlyn/HGM3fZOdd173mlLdCuQTAslhZNAIGwO9nBzYCkF1+po7WR3XAc3dBPyUgzCpcegpDsc/T7TuxuUPwJpci2ofSS6A//Tg3+IR2IP4K3JX+Nvb/xDzesjEDYzW7K9c245h7Ywj+72ANrCPO7MuVj0pQS0h6u3iu4szvVNzqVwYMTZF9VmJydIpaw5Kx4/HCupFk5x6kQoKWpps1yJ3XY5J6RyImiKsmxzrYafZxsf2WCjvbMtxCOdFbUC2qGKVQuZvFb8hEozffaUvlzBOGQeAHiOQWfU74nSdzu+CllRcU8NRZ9e2KUqlb6ciFixJRUoV/os2jsrXieW0WIsNlNkQyIlIBJypyWfQCA0hn1cHAWVwW2pNsd0um0BXGwC0twOiJP31nQNiqbBDN8HaeICVEUCRRf/jrA+fOPA7yDABvCru+9jf+c9ONpzqKb7IBA2K1tW6esr5mTt6A27rPQJaI/4qv5spGTmsv3m+nJ5GQGfvTm9rzy4w7HDoQ7PMaDgJJzduFDxROkrzmHVNq/YePfObLFY5znjr4K2EA8VqBor4AVrSp99IxdFUSEUZEulub8riLgHRd+NKc0VdPdgDUWfYXtnYV2b8JrSZ97eKSvqhkMVP8/YVsdbgWS6gKhLc9gEAqEx7OdmcEvsg4Qa8vG4PPhdl6BkwxDv7K9rHezo/UAhC3n2xoaffW33b2A4MogfX/lbLOcTdd0PgbDZ2JJF31wyh94O7YR8R28Y8aWMa2pOMlPYYOKiEwny6G7zY2IbzvVZzVO5BU1R4B0UR3JFUHU5Xih96dz6OSwn+DgGsqK6HiNhRl6wLtb1rL7VBrV46u3R+tynHXVXn020minVsvqyUFX3cswEUca7n05j71BbTbOqPo4Bz9Lr2jsVVUU6J61r72RstHcqqlp1jtXPM8gLm6joSwmIhmqb+yUQCI2nnc6gn1nBVamWeT4V/K5LAC2hcPMooNYXqs4OHgIYFtLEpxt/RrP41r3fgKzK+NEXf0Pm+wjbii1X9AkFGSvpAvo6NaVvuDcCWVExs1h/KHNOkCAU5A0ZfeWM9ke2p9LXoKIPcKaISYpxZINXM321OHcCzbHWzxWsX7do8f3eKBv9UntnYC3ew2cRXK+HzFs9lv7OIISCjKSLERS/PHcXyXQBv/VU7a5w4SCHVG5tTTlBgqKq61yHWRvtnXJRBax8zzdjXrQekmmhdNhAIBBan32sFtVQyzwfGxsH07YE8c4BqHnngdOVUJwPzOC9kCY/rXrA1xvsxu/t+y3cWpnAGxO/qvv+CITNwpYr+nTnznKlD3DHzCVpkNFXzmgsioVkfkOr1lanoUWfA5dLszk0r9w7azFxAewblrhJTpBKM3NG6JvvRpm5ZIqfnWCZ2Y9W6Bs/L1mbkSGxLu17YXap/kMgQHu9//HjOzi6pxt7d7TXfJ1wgFun9KWqGALZae/UC8LynD5A+8wIm8TIpSDKyOQl0t5JIGwi9nNxrCgBxGVn34NUKAl26AakpX7IC7WNfVSDHbkfamoBSmK66s9P9B/DQ/3H8ebEr3Ajccu1+yUQWpmtV/QVnTt7izN9fZ0BcCztUtFXPaOvHD2ja8rlUPhWRwvGbpTSxzpo71QMTWM4XTlxUelL5cSa4hoA5xmEbqAV6+atNLpyqStwXpPNS2AZCjy79vVkpe5ahczr6Fl9bpm5/OLUBPIFCb/91K66rhMJcOsOivQCsPy9ZKe9U1bU4m2rzPRtEiMX/XDNrKOCQCC0DhRU7OXixagGB/PsjAh+z0WoBR/EiXud/a4F7PB9ALDOxbOS3937MnoCXfjR2H9CWnTnIJBAaGW2XNE3l9CVPq3oY2gaQz0hV4q+lZLSZ7wZ0TfIWYsg6a1Go2b6AG0Daz+cXd2geuhwrFbsuKX0qaqKTK6O9k7OWRyFG+QEc8dLQDPPARpXjGaKwezlc4Z+n3mhr0dPWB08dER88HGMK2Yuiys5vHNhCo8djmGwp76WpHCQX+feqbd6Oo1s0H9WqW77eHbTGLkkisHsROkjEDYHg8wywrTgsLVTBTf6BSg+D/HWfYDs7gwvHeoA3bPLtOjzsz5869A/R6qQxl9f+c+uznoTCK3Iliv65hNZRIPcuo3sjt4w7syl6v5A21H6mjGX1Qo0UunzOTFyMZnpK7V3uqT05QQZsqLWXPQ5DZ53AzszfTSlqW4FsTEGM9m8uCHHMcAzpXiJauRstndSFIW+zoArSt8rH4yDoii8/PjOuq9V2d5ZLe/RTjh7aaaPrqL0bRIjF/17NmryPUsgEFqH/ZzzeT6mexps1yykqT2Os/jswo4chTJ/G0o2aXib4cgQXt7zAi4tXsF706c8WQeB0CpswaIvh96ybCsA2NEbQSYvlU6QayWZFuDjmNLmvBq6WrOdij5VVTXFyF+f45ZdnNjPm830sTY20U5IV1FnnKC/rxrZ3pm3qdDyXOOMQDJ5aYMLplVLr92ZPqDo4FlnQPuduRROX57FM8eH0Bn113UtQCvusoJUUur0Vs/qkQ0mSp9ipPRtHiOXNaWPuHcSCJuB/dwMpqQOpNWArdtT/jS4kTHIK12Q4vW1xpvBjt4PAJAmPzO93ZeGHsehrv34+c3XMZWa8Ww9BEKz2XJF31wiV8ro03HLzCWZ1oLZzeztfQ1uhWsFBFGGoqoNdu+0a+SyMbNMZ03pc+e10tvzIjVuVn1NKPqygoyAySGGjq+hRZ+4zsQFsD/TF7SYTwS0om9pJY9CHY/n7967jYCPxQuPjNR8jXL04k7PKEzlRLAMXfo+AcqUPhNlWj/A2DDTZ+F+2kok0wJ4jjY9XCMQCK2BUshhJ7tQnOezAaWA33MRUFgUbh+Gm3N8ldAdQ6Ai3aYtnoDWAfIvDvwuQmwA/+GLH6MgN8a0jEBoNFuq6CuIMhIpoTTPp6MXfXfqLvoKaLNoOfLx2lO6WU7V3UCfp2pc0cc6Cmc3muljbYZd20VvyQvVqvTVMNMnSjJml7MYj686bl8WJQWSrNh63ZzMUdZLNi9taO+0KvRzgmb+os9pmhHrCkGF1hVQC1cmE7h0ewlffXSkply+aujqcDpbKP6viEhw/VxjSelTzNo7Ddw7eQaSrLiaSekV2uGaz/RwjUAgtAb5yTGwlIJrNos+pucu6GAKhfFDgFh/l4QZFEWBHbkf8vQYVNG80yvCh/HNg7+HuewC3psibZ6ErUljdukNojKuQSfgY9Hd5ndF6Rvtj5jehqFpsAy1rYq+rGAvGNstfJxWgKiqaroxVBQVKjZmlum4PdOnt+TVGtlgFUIuiDJ+cWoCs8tZLK3ksbyax2rZHNh3fvc+HN7VZfv+9EDzVmzvDDps73QSGVLu4DnU68yARVVV/Ozdm+iM+vDMcffsxfX3jP4eqhb9UXLvtKH0bczpKzrDirJhu3OrkEwJ6CDzfATCpiA7/hkKKoPbUq/1jWkZ3MBtyKsdUJI93i8OWnSDePltSNOXwY0eN73t/s57cLBzH96efBePDz6MAOttUUogNJrW/uvvkPkK585yhvsidRV9qqqWTqCt0IuS7YJdEw238PsYqIClsYiRk6GO2+Hs4/FV8Cxt6z1SDZ5jQMG4vfPy7WW8fnoSd+fTCAc4HL2nB7/5xE78y68eAENTuH7XeFi9Groxip02Oh9HN6ToUxQVOaG60leQFMhK9dcqK0gIWOQN6uhFXy0OnueuLWA8nsLLj++ypSraJVx0qtTz+VLZwobojzWlz7l7Z8kkaBOYuSTSAtojpOgjEDYDudsXcVPsgwTr70O2dxIUL0Ca2gsv2zrLYWJ7AT4AacJ8rk/npV3PISNl8c7dDzxeGYHQeLaW0lcs+vqqFH07esP49PoChIJcUlSckBNkFETFXtG3iUwT3KDhRR+3poiZvZaSgZOhjpvh7Iqq4vy1BRze3VWKOHAKTVHgTWbXphe1Q4v/7VsnNjzuX56bwu2ZVUf3ZzfmANAOMhLp+oyQ7KCrxhuNXNacTUP+jUV8vmAdPaHj4xl0RHw1mbmcvTKHzqgPjx7qd/y7ZoQrlL5UTkRX2/pTZjszfXpOX6XSV3r+Wvx7STtcKxClj0DYBCjpJYhL07gmPmB9Y0YEOzAOOdntmVtnNSiaBbvjPsh3PoOqKKAMxj10hqNDuK/nEN658z6eGnoUYS7UoJUSCN6zxZS+LMIBbkNrGKAVfSqAqYXa1L6VjHVGn45metH6szNu0fCir6joWG1gdUWEMVD6GJoCBXeUvptTK1jJFHB8X30tK36TNsqZxQy62/xVC91dA1GMx1ehmMx7VaK/bn47RR/fmPe0HgC/wciluEYjpSprI2S+nP7OYE2xDQuJHIZ6wqANDhJqRS/6dDOgdFZEJLD+u0Z/v5pHNlR/z28Wg6lMXoIoKba+ZwkEQnORp74AAFyVrOf52P4JUKwIceoer5e18b5HjkLNp6DM37J1+xd3PgtBLuCXk+95vDICobE0peh77bXX8MILL+DZZ5/Fj3/8Y9euO5fIVVX5AGC4TgfPZEov+kh7ZyUNn+mz2aomGzgZ6lAUBY6lXTG3OH9tASxD477d3XVdxyyDcHoxg8Hu6qeOuwaiyBdkxJcytu9Ln+mz87rxHFOX26Vdsnkrpa/6vKOTmT4A6O8KYnY548j8RlVVLKzk0NNuz5bcCRyruVWmsyIkWUFWkDa0d1IUBYYxf78azfRZPX+tQrKoJpP2TgKh9ZGmLoMJd2JWbjO/IVsA2z8BebkPatbith7ADh8BKMbSxVNnINyPB/qO4t2pj7AiOOugIRBamYYXfXNzc/j+97+Pn/zkJ3jllVfw05/+FDdv3nTl2vOJbNV5PgDoavMj4GNrdvAsBbPb2Iw00t6+FVhT+hqX0wdYb2B11YM1aedgGbpupU9VVZy/Po9DOzvrVjuNXDIlWcHsUhYDPcZFHwBHLZ5rSp/NyIYGHGQYKn0WwfU5QXJ06BDrDCInyFjN2LfmTudE5ATZk6IPKAa05wql2IZqeY8cS5kqfZKhe2fRyKXFD6OcHK4RCITmoSoKpOkvENh1BFbzeWxsHKBliNN7GrO4Cig+CGZgv+2iDwBe2PkVyKqMf5p8x8OVEQiNpeFF36lTp/Dwww+jvb0dwWAQzz33HN588826rytKMpZXhQ3OnToURWFHTwh351M1XT9ZbO9sC9lo79yGM300Ra3LFPOSUp6dZXtnddWjHDeUvvF4CsurQt2tnYCep7axmJ1L5CArqqHS19cZRNDH4pajoq8YtWHDAKVRBxlrSl9l0Vds7zQp+pwqfQActXguJPMAgJ52bxzdIkEOqZxYim2olvfI0BZKXymcvdK907xobhX0udEOovQRCC2NsjQJCBkEdx41vyGXB9s7CXlpAGrO3P3cS9iRo1CScSjJWVu37w1245HYA/hw+gyWcgmPV0cgNIaGG7nMz8+jp2dtc9zb24vPP//c9u+//fabSKc3trClBBoqopi6fRmvLlU/zREzAdxJ8njllb+H0wioS3N+MLQPb735D5a3XZwPYlVg8Oqrf+/sTqoQifiRSuXrvo6XfDEbAENz+Id/+Hnd17LzeFcFGkAUH546jfHLovHt8trtPr3wCeZuVr9doRDF7fEJvPrqWM1r/mLODwo+zNz4GK/edpaVV/l4k4kQCjK14b0zvcoBCOHG5bNYuFV94x5mQ/js6l28WrD3WK4v+gAE8Mu3fgErF//biz7ISgA/f+XvUe84m9lrPJ7gAQTx4Xtvw8+tPZcreQZABO9/+BFufr7+tVRVICe04c7kTbz66mVba8iKFIA2vPnOR7jaYU/tm1rRXoPLn36EO2P2DwrsfoYzqyEkEhTefHsSQASff3oG8evrDwAkMYpbt2/j1Ve/qHqNO0ltjb9+522E+LU15ouP98y5c5i/5X3wcK3fW9eK78kPfv0G2qIh/N7vfd39xREIhLqRprTv2sDOIwDeNbwdN3AboFVITVL5dNiRoxBO/RjS5Kfg25+39TvPjz6DM/HzeHPil/jGgd/xeIUEgvc0vOhTFGVdtppV1loloZAPFLVx07siabvWnnYWkXB1xakvT2M8QQF8ABG/s825PMchyKuIRKxP+QM+GkmBtnVbO7h1Hc+YZ+Fj3Vun1XXootjK8jwiEWN1sVCsToJBzvB2HAPQDFPz2lUVmL3NI9amoKu9NnWi/L79Phr5LLVhPcIKC0BFrIsDy1TPAexro3B5hoY/6Icd0ZVOsqApFe1t1o89lNEuGAj6YTMZwRSj55tOaffT2e5bX4hy2mvJ8htfS00YpRAO2H8dwyrA0CoK4BGJ2Gt4kIpr6+vg4TStwc66Qn4amRQFhtfeRx1RDpHg+iebZQCGZQ2vx+eY4v3xKG9K8Be/MlmOs/1466WWz5SyxMLHau/JYJCofQRCqyJPXQbdNQImZDyjR/E5MD13IS8MQhWqd2E1CjrSA7pzh1b03Wev6Ovwt+PxwYfx/vRpfGXkafQGG5MtSCB4RcOLvv7+fpw7d6703wsLC+jttRHqWeTRR79U1aHwrbN3gBs38cJXnqk6CwMAO+Or+Hj8HIZ2HccD++3fJwCcmTmPwTCFkyePWd42Ll3H7NgsTp78sqP7qEZPTwQLC7W1pDaKy8ufQ2byOHnyRN3XsvN4M3kRP7/4AUZ3HcTJB3cY3u7WzAre+OI87j/6II7srh5a/u74WXS2+3Hy5JGa1js5m0L6k0/w9ZP78eR91g5mlVQ+3on8FaTGl3Hy5DPrbnf155fQ25HGs18xfk9131rCpb+9iJG9j2D/iLUl9vQ/XcOdlXlb71P6s2mcv3MNDz3y5bpb78xe48V3boKbncJXnnlh3b+vZgp49fMPsWvPIZysCEVfWsnjP184hSOHDjt6Dd6bOAsu5MPJk/fZuv3E61fQllzCs185afs+APuf4Xn1BmYuzmBk9wHg5jWcfOrkhuf6V7c+RndPGCdPHqp+kQtTODNxHU898QyiZVWfoqr46flfY2j4Hpx8Ypej9ddCrd9bl3/2OXrUHE6e/LLrDqkEAsEdVDEPee4m+MPPmd6OHdT8GqSZ3XXfZ0GU0dNj3B5q9jMd5uBDSH709+gMqWCC0aq3yQsSUqu50n8/N3oSp2bO4vXxt/Gte/+584UTCC1Ew4u+Rx99FD/4wQ+wvLyMQCCAt956C9/7JiVCUQAAIABJREFU3vfqvu5cIoeQnzUs+ABgsDsEmqJwZz7tuOhbSRdKZhlWmDkwbkWyDuep6mXNft7KyMXeTF89OX3nr8+Dpijcf099rp06fgPDFDPnTp2SmUt81VbRl3MQaO7jys1zvFNgMnlxg4kLYG7eU2tkSH9XEHdm7RcmC0lvnDt1wgEOQkFGotgWWe27zHKmz8CxVp+5bfXvpSQJZicQWh45fhVQZDBDBodPACh/Bkz3DOS5YaiF+r83eY7BS//61bqusYPJ4n9sU/C/f+//xSeF6oXoa3/2z1D+VyHKR/D0jsfx9uS7eHbkSxgMx+paA4HQTBpu5NLX14fvfOc7+OY3v4mXX34ZL774Io4cqU1lKcfMuVOH5xj0dwVxd87ZCbQWGCygzWZ2lI+jISuqK1EAm4FsvrFFH8vQYBnacgOrP/+sycAax1CmYddmqKqKT64uYN9wOyJBd3LFdBOg8igBSVYwn8hhwKLoCwc49HYEbDt45gTJlnMnoBWjAFDwOKsvm5c2xDUAWnFOU1TV1zxbo3tsrDOIhZWcbffWhZUceto8LPqKxi2zS1n4eQYcu/F9a+XeaeZYuxkMphJpgTh3EggtjjT1BcDwYPqNM/fYwRuAQkOc8b6zwC5TchdWlAAOctOOfu+Z4afgY3z4xe23PFoZgdAYGq70AcBLL72El156ydVrziVy2DNonf+yozeMG1NJR9fOCRIKkmJ7M+IrbZBl04JjK3BregVTC2lXnCud4OcZ63B2XfUwaRPjWNryOkZML2Ywt5zFsyYtpk7x80zpwIArDo7NLmdNnTvL2T0QxdhkwtasrJOYA96mY2q9ZPLiBudOQHPf9fNM1WzGepQ+VQXmkznL51aUFCRWBcuDpXqIFJW9+HLWsGPBOqdPD2ff+Nr7W7wDQVYUrGYK6CBFH4HQ0sjTV8DE9oIymC+nAimwXbNawSe1zudZBYUr4gCOcHdBQ4FiU/cIcUE8M/wkfjH+FiZW72A0OuzxSgkEb9gSFYkkK1hazdvakA33hrG8KiCdM3Z9rCShZ/TZLfo2iT16vSiqir/51Q20hXg8d8K9wscORgVAObJirfTVk9N3/toCKADHXGrtBKpHE0wvaG61VkofAOwaaMNKuoBEMe/MjFxBLt2fFaWWWs+LvupKH6ApeWbtnU5y+gCgv7MY27BkHduwuJKDCu/iGoC1ds655WzVuAYA4CyKPlkxPugwah3WaXZnwmpGhKqSYHYCoZVR8ikoiSkwsX2Gt+GGbkCVWEjxnQ1cmT3GCkMI0gWMsguOfu9LOx5HiAsStY+wqdkSRd/iSh6qCltF346+MAA4avFcSeuBwXbbOxuzQW42Z76Yw+2ZVfz2U7ttFw9u4bfRqiYbzDeVo+X0OXNy1Tl3bR737GhHm4vKxNq8YlnRt5gBRQGxLmv3M32uz05en5Nsu2rr8oKswUwfoBXE1Q5ScsV/c6z06UXf8sYImEoWktpgf2+7dw504WKLsCSrCAeqf9cwjFU4uwqWoaqqvNqscfU52Nszq/hv/uw9/P37t6oaZTWCpJ7RR5Q+AqFlkePXAQBMbH/Vn1P+DJiOeUhzI4Bs7LHQLK5JMcgq5bjF08/68czwU7iyfB3T6bhHqyMQvGVLFH1zxYBlo2D2cob7NIenybm07esnS0Wf0/bOrTvTJxRk/Oy9Wxjtj+DRw/0Nv3+zDayOrZk+loYoOS9k4ksZTC9kXG9rLRmWlBW0M4sZ9HYES+2eZuzoDYNlaNyeWbG8rVb02ZuD83Hac9gIpc+46DNX+uya0ugEfCzawrytgHavg9mBtfZOoHowO2Ct9EmyAsbg/W5UNAPA2MQyZEXFL05N4i/+9qKjTgi30NXp9og787EEAsF95PhVbZ6vp7qKx/begapQkOZbswUyr/K4LfXigMOiDwAeG3gIHM3hvamPPFgZgeA9W6Lom08UT+FtKH3RII+OiA935u0rfclie6ddIxfexGlwq/DGmUkkUgL+i2fuAe006d4FzDawOroiwprM9LFMbUrf+Wtaa8jxve4WfdVag+04d+qwDI2R/rClmYuqqsgXZMdKX8HDok+SFeQLsmF7p9FMWk6QQFMUeM7511msM4i4jfbOhWQOPEevi0Fwm1Bg7bWodaZPllXD97uZkcvEbAp9HQH8l7+xD1fvJPCnP/oEkw6cTd3A6eEagUBoPHL8Gpi+3aCYKn87aAlMzxTk5X5AbN3P8Zg4iCE2gTbK+ru/nBAXxIN99+Ps7KfIiM5+l0BoBbZM0RfwsetOys0Y7g3jjhOlLyUg4GNstzD6S+2dW1PpW1rJ440zd3DiQC/uGWpvyhqs5pMAQFJ0Uwsrpc/563T+2gJ2D0TRGXVX+dGVPv2xiZKM+UTWdtEHALsH2jAxmzItDgqSAllRbRd9fAPe07oLZzUjF8C40M8WFUsr45pq7OiNYGo+XZr/NGI+ocU11HIfdmFouvTYjZU+ylzpU8yUPmMjl/H4KnbGonjq6CD+6BvHISsq/o+/Po+PLjWujSmREkBTFKIuOeESCAR3UYUMlKW7hq2dTPc0KEbWWjtbmCviIADgAO9c7Xt6x2MQFRGn45+4vSwCwXO2RNE3l9TiGuxuyIb7IogvZWy3qiUzBbSF7J9aea2KSLKyztK/0fztu1rg6u88vadpazBq9SvHzkxfLUYu88kcJudSOL7PWdajHdby8LT3TnwpC1UFBnvsF327BqIQJaVkAFONfKkl0m57p/dzqtm8XvSZKX3V2ztrjQwZ7Y+gICmWZi5exzXo6AqfudJnNtOnGOZS+g1y+lbSAhIpAaP9Wuv7roEo/tf/6kHsHojir16/gv/4T9csi2I30GNxSCg7gdCayLM3AKgGJi4q2L47UNJRqBlrJ/VmEpfbkZCDjuf6AGAwHMOe9p14f+oUFHVrHuwTti5bouibT+TQ58BKfbgvAlUFphbsqX3JtGDbxAUob+90f4OcEyT8D//+Q3xydd71a9vhxlQSZ6/M4zdODKOrzbv5JivstHeaZZbpaEYuzr64L91aAgBPYipKSp+oFTczi/adO3V2xYoh7SZzfVmHMQc0TYFjaU+LvkxemyMzM3LJVYtsyNuPnqhkuFjoTJi0MqqqioVkztO4Bh09q8/IyMWOe6fR+12fg608MBovPvbR4vsGAKIhHv/6947iuRM78OtPp/HB594rfskUyegjEFoZKX4VoFkwvRuz9+joEuhApqjytfrBDYUxcQj7uBkwcP437amhx7CUT+Dy4hUP1kYgeMemL/okWcHSir24Bp2RooOn3RbPZEpwZCPu91AVmU/kkBUk3JiyNupwG0VV8ZNf3kBHxIcXHm5u+4bPRuaYVHQhNFI+AG0TLSuqI8dCfb6r24Oi11cR2TC9mAFDUyWnSTt0tfkRDfGmDp769f0OiiUf5224t6XS59Ne88qipR6lL9YZBM/RpvNrq5kCCqKCnnbvi75Isdgzau+0495ppGz7eQaqig3K9kR8FRQFDBe/F0v3RdP43S/twc5YFP94etLzSIdkuuDocI1AIDQWOX4NTO8uUOzGzynbNwlV5CEvx5qwMueMiYPwUxJ2sc4P0O/rvhftvja8N3XKg5URCN6x6Yu+pdU8ZEV1ZKXe1eZHyM/ijo3YBlVVi5uR1mjvXFrVXARnl6xt5t3m9OVZTM6m8PWndpcMR5pFeYi5EWZB1Tocq30ERAcb2kRKQEfY58l8V+VM3/RCBr0dAVMH0kooisKuWNTUzKWWbDsfR3sa2WCt9DFQVHVD0ZIV7BvSVELTFIZ7I5g0+S5Yc+5sfnunpdInK4bvlVIGZMX30sRsCgNdoaozyxRF4aVHR7G4kseZsTlbj6FWEikBHSSjj0BoSdRCDsriZNXWTsqXBd2+AGl+CFA3x7byutgPSaVravFkaAZPDD6Cq4kbmM14+71IILjJ5vh0mqA7d/Z12t+QURSFHb1hW0VfVpAgyQraHbj2cR7a2y+taBvQGRuOg27zjx9PYmcsgofu7Wv4fVdSzeWyEllWQQGm7qL6BtnJXF8i7d3mlGdpUFh7XDMOnDvL2TUQxexytlRIVaIXfX4HxbuPZ71t78wVlT6DgqdacD1Qn9IHACP9EdyZSxuqvfNJ7bPmZVyDjt7eaaz0WUU2qFWD2YGyOJCy509VVUzEV0vzfNW4b08XdvSG8frpSc8y/ARRRlaQSHsngdCiyHM3AFWpauLC9N4B0LoxDdUogMNNqQ8HazBzAYDHBk6ApVmi9hE2FZu+6NPNKnodnsIP90UwtZCxNChIlrKj7G9GaIqCz8A0oV50pS+REkob90axnBJwz1B7UyIaKvHbiMXQnQzNFDld6XPSupb0UJGgKKpkrS+IMhaSOUfzfDq7iyHt4wZqnz4b56RY8nHezvRliwWqsXtn9dc8J9Q+0wdoZi6CKBvm9S0k86AAdDfAyGXPYBt2DUQNW1w5hoKqwvB7SzJR+kpmPGXfS4mUgNWsuG6erxKKovDio6OYXc7i/PUFuw/FEaVgdqL0EQgtiRy/BlAMmL71Bm55SQDbMwV5uQ8QmzfnXwtjhUH0MyvopJ3H00T4MI733oePZ88jJ+U8WB2B4D6buuiTZAXvXJjCaH/EcX7WSF8EoqRYZnQlasyO8nG0N+2dRaUPAOYSjVP7JFmBUJANN+SNxkj1KUeWVdN5PsC50qeoqmbs4+HmVDfcmF3KQgUw2BO2/J1KRmNRUIBhi2fOoZELoBUNBU/bOyXwHG3SnlhdqcoVJAT8tbcbj/RpKpdRi+d8IoeOqK90QOAlx/b24N988wFDB0v9uTGa65PN3Dv5jUXfeFw3cTFW+gAtjzLWFcRrH0144hxcOlwjSh+B0JJI8Wuge3eC4tZ/Rj+cPAuKlSDPbR6VT2dMHAKAmlo8AeDpocdQkAv4OH7ezWURCJ6xqYu+Dy/FsbiSx8tP7HI8X7WjZOZifsJzc2oFFOXMPRHQcs28UEUWV/PoimpfuvHFxhV9maLJRtBAgWg01TawlUiyYtjqpuNU6UtnRUiyis6IdyeaujPp9KJmNFRLe2fAx2KgJ2Ro5pIrOG/v1N7THub05SVDhQuoXuhrxi7OitdKYt1B8KyxmUuj4hrssFb0VX8dZEU1yenTn781pXRidhUMTWG41/xggaYpfPWREUwtpHHx5lItSzeldLhGlD4CoeVQRQHK/DjYink+VVXxxo13oWQiUNIdTVpd7SwoESzIkZqLvuHoEHZGR/De1EckvoGwKdi0RZ8oKfjFqQnsHoji8K5Ox78f6wqCY2lLB8+LN5ewZ7DN0FjBCLMg5HpYWsnjwEgnaIpCfLlxZi6l1rtAayh9lXl21ZBk1dIAxanSl2iAIqEHz+vOnbVGBeyKRTEeX62qzOQEc1WtGl67d2byoqGJC1C9vbMWxbIShqaxozdsXPQlcuhpQFyDHXQVz0jpk2QVrMFBR7U52In4KgZ7QuBY6+L/oYN96G7z47VT7qt9yVQBANBB3DsJhJZDnrsJqPIGE5cbydu4uzKzSWIaqkFhTBzEPdwsONQ2LvP00KNYyC3hyvJ1l9dGILjPpi363r84g+VVAS8/6VzlA7SN3lBPyFTpS6QETM6lcGR3l+Pr+zjG9fZOoSAjnRPR1xlAT7vfsjXVTXSTjXCLKX1mM32yYtzqpuPUvTPRgNkjfaZvZiGD/q6go8KsnF0DUaRzIuaTG+cNcoKMQBW3RtN1eV70WSl9G4uWXPH/1zPTB2h5fZNzKSgVxYwgyljJFBri3GmHktJncEghKWbuneufP1VVMTGbwmi/8TxfOQxN46uPjGA8voqxiYTTpZuSTAvgObqu4p1AIHiDHL8KUDSYvnvW/ft7Ux8hzIcgL22OmIZqjImD4CkZu7naXDiP9h5GlI/g3amPXF4ZgeA+m7LoK4gyXj89gb1DbTg4UntLwXCf5tpndGp96bbWxnTfnm7H1/aiFW6xaOLSFfUj1hVqaNGXLil9rVb0mc/0GbW66XC6cuJQ6fOy6NNV4ukanTt19u5oBwD8+sLG1pV8QXKU0QfUf5AhiDL+r1cv49TnM1V/ns2LpjOj1do73VD6AGC0L4J8QS65AessFgtmp0ZRXlEq+gyNXIxz+nSlTy/cF5I5ZPISdlrM85Xz6KEYOiI+vHZqwsGqrUmmtWB2L2JQCARCfcjxa6C7R0Dxa9+Dy/kELi58gZO7HgPU5kY41cMtsQ8Flam5xZOlWTw++DDGlq5hPuuN0RWB4Babsuh797MZJNMF/GaNKp/OcF8EWUFaZ45SzsWbi+iK+mraeHvR3qmvs6vNj1hXEHPLWUv3UTMEUbZtwZ7JmTsrNho7Ri5mToY6elubbaUvJYCmKLQ5NA5ygo9jsJIpYHElX5Nzp06sK4Qv3T+Itz+5i6uT65WZrCAh6HP2h5rna3fvVFQVf/WLMZy9Mo+/fvNK1YOWTF4yb+8srjcvVGnvdKhaVjJSjCyobPHUVdJWUfoYi0MKWVbA0AZKH7deHZ8oPla7Sh+gKePPPzSM63eTuHbHPbVPz74kEAithSoVIM/f3tDa+cH0xwCA5/Y82YxluYYIFjfEftzLTQGorW398YGHwVAM3p867e7iCASX2XRFX0FU8I+nJ3BgpAP7husbHB4umrlMVpnrEyUZYxMJHNnTXVNh6UV751KZ0tffFYSsqFhMVi9YrVBVFf/mL8/grU/u2rq9buTSKkpfpWpRDbPMMh2W1X5ud6YvmRLQFuYN3RXdwM8zJUWxHqUPAH73S3vQ2xHAX70+hmx+rVjKC3LVMG4zfBwDSVZrOmh49YNxnLu2gL1Dbbg7l67qKmpt5FKlvbOk9NV30jzQHQLLbDRz0YPZa52rdBvOwr1TMnHv5FgaNEWVnr/x+CpYhsZgj7P32JP3DSAa5PCL05OOfs8Mrx1xCQRCbcjztwBFAluWz1eQRXw0cwZHug+iJ+R8/KXVGBMH0c2k0VNDdAMAtPkiuL/3ME7HzyEvCS6vjkBwj01X9J36Io7VrIiXn9hZ97WGesKgqOoOntfuJCGIMu7b7by1E/DGvXNpJQ+GptAe9mGgS9uozSzVZuaSEyQsreZt/34mJ4JC/W10bsGzNCjKaqbPOrLBahNdSSKV9zxLzFfmqFmP0qdf61+9eBDLKQF/88u1QfNasu3Wct6cFX0fj83itVMTePxIDH/4O/eB5xh8eCm+7jaSrEAQZVOlj6Fp8Cy9rujLutTeyTI0dvSGMDG7vhhdSOQQ8DEto3AzNtw7jdTtUgZk8fmbiKcw3Bd2PDPKcwyee2gYX4wvW7of20FVVSRSBaL0EQgtiBy/BoAC0782z3d+7jNkxCyeGnqseQtzkTFxEABwkJuq+RpPDz2GvJzH2VkS30BoXTZd0ffupzM4tLMT9wy1130tH8cg1lXdzOXizSXwLI39w7Xdj59nkHe56FtcyaEz6gNNU+jvCgIAZmuc61te1U6j9LZNK3RnxVYIZge0DawebWCEJCuWM32sbuQi2XutEmnvN6e6osUytTt3lrN7sA0vPjKKjy7P4vy1eQBaZIPfoTpWKvocvK9vzazgP7x+FXt3tOObz+1DwMfisSMxnBmbW3edkpJsYRTkL2YY6rg10wdoeX2TFTO+elxDq8yalWZQDYo+s5k+YK3tXFFVTMylMNpvf56vnON7ewDA0v3YDpm8BElW0E6cOwmElkOOXwPdNQzKt3YA+cHMx+gP9mJvx+4mrsw9lpUIZuU2HORrm+sDgNHoMIYjg/hg+mNPskwJBDfYdEVfNi/i5Sd2uXa94b4w7syv37ioqoqLtxZxcLQTPFdb2xhfDLJ288O/tJpHV1TLhwv5OURDfM1mLsvF9sGU7aJPapnWTh2ruUlZVgzt63WcK33et6HpxVWsK2Q4n+WUlx4bxUh/BP/fm9ewkhZqc++00VJbzvJqHv/n311Ce5jHf/ubh0qK0ldOjCBfkHHh2trQeykSxEJRqyz0c4IEinKWN2jESH8EOUHCQpnb6UKydeIagHKlzySc3eQ9ox9GzS5lIRRkR/N85XQUcyqXU7W1l5dTCmbfBu2dr732Gl544QU8++yz+PGPf7zh52+//TZeeuklfPWrX8Uf/dEfoVAoNGGVBIKGKouQ526Cie0t/dtMehaTq3fx6MCJljkMc4OxwiD2sHNQChvdru1AURQeHTiBmcws7qZqLx4JBC/ZdEXfgZEO7BqobaNSjeHeCBIpAavZtT+uM0tZLK7ka4pq0PFxNFTYnxWzw9JKHl1ta6HgA13BmrP6EsXNWjprs+jLiZYqTKPxl7WqVUMyCarWKUU22Hid8gUJOUFCp8ebU33Wrt55vnJYhsbvv3gQgijjh29cRV6QHKtja+2d1kWfUJDx73/2OQRRxh9+/QgiwTUV595dXehp9+ODMhdPXekL2lL6yoq+vFa8urH50AsgfcZXUVUsJPMtY+ICrL1fa1X6fMUMSL2N1YlzZ+U6oiEey6suFH1p77MvW4G5uTl8//vfx09+8hO88sor+OlPf4qbN2+Wfp7NZvGnf/qn+OEPf4jXX38dgiDg5z//eRNXTNjuyAvjgCyCKZvn+zh+DjRF40T/sSauzH3GxEGwlILcxOWar3G89yg4msXp+CcuroxAcI9NV/Q9++Cwq9cbKZq5lLd4fn5zEQDqKvpK7pIutXhKsoKVdKGk9AFAf1cI8cVsTWqi3t6ZdtDe2SrB7Do+zkrpMw6q1nESzp5okCKhq1b1zvNVMtAdwtef3o3Pby1BhfOWSCftnT984wruLqTxX/+zQxjsCa/7GU1TeOxwDFfvJEuqmn2lb317Z7aG4tWIge4QGJoqFUTJlABJVlomrgFAyZioWtGnKCoU1XimD1h7/ibiqVJ7e610RX2l75F6aEQMSitw6tQpPPzww2hvb0cwGMRzzz2HN998s/TzYDCId955B93d3cjlclhaWkI06t4BJ4HgFHnmKgCUlD5ZkXFm9jwOdx9EhA+b/eqm47bUi7zKInvzQs3XCHIBHO05jE/mPkNBtre3IhAayaYr+pw6zVmxo0876S6fTbl4awnDvWF0lhVYTuE57aktuBTbsLyahwqsU/pinUFkBQmrNtW6cvSNViYv2optyOTMnRWbgab0GRu5mAVV6zgJZ9fb0Lye6dOLKzeVPp0vHx/CgWK2pVPHS31dVq60sqLg7JV5fPnYkOHByWOHYqAAfFQ0dMnkdKXPoujzscgJ69s73Sr6OJbGUE+45OC50GJxDUC50rfxM6u7qpqZF/l5FkJBxvjsKkb6wnW50HZG/CVH4XpYU/q29kzf/Pw8enp6Sv/d29uLubn1gdAcx+G9997D008/jUQigccff7zRyyQQSsiz10F3DIH2a/uky0tXkBYzeCT2QJNX5j4yGFwTB5C9daGusZyHYw8gJ+Xw+ULtiiGB4BWtJd00gXCAQ1fUX1L6MnkRN6dW8MIj9SmKtZhemKFn9HWXFaKxbt3MJeM4N05v71RVTS0JW8zrZSyCs5uBn2dN28usWt0ATTmhYE/p0+cgO6LeFn27B9twbG8P9tVoImQGTVH4l189gP/ntTHsjDlTEfSDDKv3tF6UmRVLXW1+HBztwEeXZvG1x3cioyt9Fu9DP89grsLIxWneoBkj/RGcvzYPVVXLMvpqP/xxGzP3Tr0QNJsD9fEMMnkJq8sFfOn+wbrW0hn14/LEMlRVrau9NpEuIBzgSpmZWxVFUdY9T0bP21NPPYUzZ87gz//8z/Enf/In+LM/+zNH99PVtbkUmJ6e2lqMW4nN/hiqrV+VJUzM3UTkyNPoLv78wtXP0O6P4ql9D4Cht97ndUwcxH2rp9GmLsPXO1rTNbq6j+I/Xe/E+aXP8PxhZxmGW/F9tNnYCo/BjNbaxTeJ4b5waY7n8u1lKKpac1SDTilTzKWib1EPZi/bSMc69diGrOPMwuWUAIrSir5UtmBa9Cmqapmh1gz8PgY5s8gGG+HsFEWBY2nDGalydEXCa6WvI+LDf/dbhz27fmfUjz/6hvN5DLtGLnqMgpVq9/iRAfzf//AFrk4mShmCVjESG2b6BMnVtsCR/gjevziDpZU8FpJ50BRVl+LvNpxJ0ScXFXtzpY8pqXO1OnfqdEZ9EAoyskJ93w3JlLDlVT4A6O/vx7lz50r/vbCwgN7e3tJ/J5NJXL58uaTuvfTSS/jOd77j+H6WltK2ujdagZ6eCBYW6o/9aCab/TEYrV+evwVVzKPQsQsLCymsCClciF/Gl3c8ieUyA7mttEn+ojAEhCgsfPYhfMdqH+95sO843hj/Ja7euYOugL292VZ9H20mNtNjoGmqpgO+Tdfe6QUjfRHML2eRL0i4eGsR4QDnWAWppNQK51J759JqHhSwzkSkI+oDz9GIO8zqU1UVyykB/Z2aUqi31hmREySoaJ1gdp2wn0PaZO2SrFiGswPaXJ/dmb6Qn63Z0XWzs6Zemz9XOZsF3LG93Qj6WHz4eRyZvAQfz1gW6ZXunVlBQsBFBVovhCZmU1hIahEpTnPsvIQpRTZs3NTrhaCZeZGv7L1b73ecPl9c71xfYpsEsz/66KM4ffo0lpeXkcvl8NZbb+HJJ9eUAFVV8d3vfhczM5rB0Ztvvoljx7aWWQZh8yDNXAMAMP37AABnZ89DURU8vAVbO3VSagC+wb2Qxmuf6wOAh/u15+jM7DmLWxIIjaV1djNNZLgvAhXA5GwKl24t4cjurrpmXQCUCgOrDbJdllbyaI+s34DSFIVYZ8hxVl9OkCEUZOzo1U4JUjlzW3A9y6/V2jvDQQ45QaopqLocu0pfIiVsebMJM+y6d+qmLFZKH8cyeOjePpy/voDFlZyt95efZyCIWs4cAOQLsmszfQAw1KOZuUzOaUWfGzmJbmKm9On/ZmZepHcgBHxs3VEUeptzvXN9ybSw5Z07AaCvrw/f+c538M0R01X9AAAgAElEQVRvfhMvv/wyXnzxRRw5cgS///u/j0uXLqGjowPf+9738Ad/8Af42te+hvHxcXz3u99t9rIJ2xQ5fhV0ewx0sA2qquJ0/Bx2tY2gP9Rr/cubmNC+E1CWJqGkFqxvbEBXoAN7O3bj4/g5KKp7Du4EQr201i6+SQwXHTx//ek0MnkJ9+2pr7UTKG/vNFfR7FKe0VdOrCuIG1NJR9fS5/mG+yI4e2XeMrahFJzdYkqfHgOQyYloq7JptDPTBzhT+raDImGEXSOXrIPA9CeOxPDrC9O4eHPJllup7oorFGT4eaY40+fe1xjHMhjoDmFyNoX5RA7H9/VY/1IDYU3C2WVZb+80c+/UnqvR/gjoOmMuOotZfYk6ij5ZUbCaKXjeMt0qvPTSS3jppZfW/dtf/uVflv7/M888g2eeeabRyyIQ1qEqCuTZG+D2PAQAmFi9g7nsPL6x/+tNXpn3hPadwPI7/xHSxKfgDz9b83UeiT2IH439DW4mb2Nvxx4XV0gg1A5R+qDNUIUDHD65Mg+GpnDvaGfd11zbILtzyrNYkdGn098VxNKqYCs7TUc3JNGLXavYBl3pC7fYTF+kWISmDIpWOzN9gAOlLy1sm81pNWiaAsvQrs30AVpr9VBPCIqqImwjEqR0mFKQUZAUyIrqSjD7ujX1R3BrZgXpnNhScQ2AeTj7WnunSU5f8bkarTGfr5y2MA+GpkrfJ7WQyopQVe1aBAKhNVCW7gBirpTPdzr+CXiaw7HeI01emfdwnQOgOwYhTZyv6zr39RxCgPXj1Axp8SS0DqTog2bmMdIXhgrgnqE2W5tVK3gHQdZWKIqKREqoqvQNFHO2Zpftt3jqcQ39HUGwDG1Z9KVLzoqtJQzr5jMpg/VLsuraTJ8kK1hNF7Z1eycA+Dja0pxobabP+pCAoig8fmRAu72NQ4W1ok9CTrA3O+iUkb6ILQfSZkBTFBiasjByMc/pA4Cd/fXnv9EUhY6Ir672Tv27x8o9mEAgNA45fgUAwMT2QZALOD93Eff3HoGfbR1TKy9hR49Bnr0OJV+7qQfPcHig7358tvA5clLOxdURCLVDir4iw8W8viN1unbquBnZkEwLkBUV3QZKHwBHZi7LRVOY9ogPkSBnWDTp6EYvrebeGQ5q66lWtCqqdVC1DsfSljl9q5kCVGz9AGkr/DxjaU6UFSRQ0NxV7fDwvX1gaMqm0qfdJl+QS0WfmzN9wHpXy1Yr+gCtqDOLbDBz7xztj2D3QNS1OJDOqL8uI5cMKfoIhJZDmr6izfOFOvDZ/CXkZQGPxB5s9rIaBjt6HFBVyJOf1XWdR2IPQFQknJu76NLKCIT6IEVfkX3DHWAZCsf2ulP0sYx2Iu9G0VeKa6hS9PV1BEFRQNyBmctySkA0zINlaIQDnI2ZPnvGHI1Gb+9MZzca0cg2NsA6HENBslD6dHV0uxd9PMdYt3fmtcB0uzNj0SCPb//2ETz/0IjlbUtKnyA5mh10wo7ecGntrVn0UebtnSY5fbGuEP6Xbz5Qmoetl86ozzQr04p0ix4oEQjbFVWWIMevghk4CEBr7ewJdGFP+84mr6xx0N0joMJdkCbqc/EcjgxhINSPj+OkxZPQGpCir8iR3V34d//9E+jtCLpyPYqitA2yC+2devtUtfZOjqXR0x5A3GF7px79EA5wpfZNIzI5e3b6jSZk0t5pZwOsY0fp04u+7eAyaIaPYywdabOC5LgQO7K7C32d1p89XT30UunjOQax7iBCfrblDjoAY6VP1t07bRx0uEVX1I9ESqg5Fy7Toq3jBMJ2RZ6/BUgFMEMHsZBdwo3kbTwcewBUncZPmwmKosCOHoM0dRmqWHsnA0VReCT2ACZW72AmPeviCgmE2mitXXyTcXvz6OOsTS/ssLRiXPQBQKwz6Ki9U4se0K5lR+nL5kWEW3TzG/CxVdevzze55d6pF32tFNTdDHw2lT6viqX17Z3aOtye6QOAR+7tx4P7W9OaXFP6qrR3lt7zjfta74z4ICsqVjLmsS9G6EUfae8kEFoDeXoMoCiwsf34ePYcKFB4qP94s5fVcNjRY4AsQrr7eV3XebD/GGiKJmofoSUgRZ+H+HjWnaJvNY9wgCs571US6wphbjlr+7Q9kcqX2hTDQc7avTMvtWz7VSRQff2lzDLb7p3mz10iLYBl6JbLKmw0Pt5G0edyjEI51Yxc3D6sAYAXHh7BN39jv+vXdQNN6TNu72yk0qcfgiynamvxTOdEMDS1LjSeQCA0D2n6C9A9O6HyAXwcP4cDnXvR4XdnBngzwfTvBXyhuls8I3wYh7sP4uzsBchK/ftBAqEeSNHnIT6Odqe90yCuQSfWFYQkq1hcsXaIygkScoKMzmKwciTAIZMTTQvGdF5suYw+nbCBEU1pps+OeydLQ5TMXydNHeW3VYtLNXiOsc7p81DpC5Qpfdm8d0VfK2Pc3qm/5xuo9OlFX41mLpmchFCA2/afKwKhFVALOSjzt8EOHMS15ZtICit4ZGD7GLiUQ9EM2JGjkO5chKrUl7f8SOwBpMQ0Li9ddWl1BEJtkKLPQ+y0wtlhcSVf1blTJ1aMbZixYeayXGFIEgpwULGWrVaNTE5sWYXLqD1VUhwofQbKSTnlLbHbGTstyzlB9Ezp4zkaFAXkijN9TlxCtwosQ1c1HtLf83Zamt2iq3h4VKuZSyYvktZOAqFFkONXAVUBM3QvTsc/QYgN4nD3wWYvq2mwo8eBQhbyzLW6rnOwcx+ifASn45+4tDICoTZI0echdlrhrFBVFcurecN5PmAttmHWRtGXKLZhdRYLmLWAc+OZnExealmlT2vv3Lh2vYizswHmWOuZvmRK2PbOnUDxIMMyskFGwKNDAoqi4OeZUnun38fYdgndKrAMVZrfK0eWGz/TF/Cx8PFMzVl9rXygRCBsN6TpMYDhke+I4eLCZTzQfz84evt+PtmhQwDL1x3UztAMHuo/ji+WrmJFqD37j0CoF1L0eYgdp0MrVtIFFCTFtL0zHOAQDXK2zFz0NqzOspk+oHrWHaAVndrGrDWLPuP2TvvunVZGLqqqYjkloGObO3cC1u9pRVWR93CmD9DMXPKCjFzBuUvoVsBQ6dNn+my0NLsFRVGag2eN7Z3pXOvOCxMI2w15egxMbC/OL41BUmU8Enug2UtqKhTLgx06DGniAlS1vr3cw7EHoKgKzs7WV0ASCPVAij4PsaOKWDGf0NS7bgvXyP6ukK2svlL0QESf6dPyuowcPAVRhqyoLWupHg5wKIjKBkVVd++0Y2rRFuIhiLKhA2EmL0GSFaL0QXtPS7ICWan+BzAvSFABBD3cyK8pffI2LfqoUitnOWvh7I39Wu+M+GpX+kh7J4HQEijZJJTENJiBgzgzex6D4Rh2RAabvaymw44eg5pNQlmYqOs6/aFe7IwO4+zsBahqbRE3BEK9kKLPQ9xo71xIaOYsZkofoJm5xJcyll8miVQe0RBf2hjqxZyR0pdp8fBkPWQ6U7F+J+6d+4Y7AABXJxNVf06C2dfgiy6LQqF60aebq3ir9DGlnL7tWfTRkKQq7Z0ODjrcpDPqL80KOyWTE1v2QIlA2E7I02MAgKXuGCZX727LmIZqsCNHAYquu8UTAE70H8dMZhZT6bgLKyMQnEOKPg9xw8hFV/qsi74QMnmpaqtjOcsVs2klpc+o6NPDk1u06AuXZhIriz77G+DR/ggCPhZjE8tVf67PQbaToq8UG2L0vs56GKOg4+dZzb3T4zbSVoVl6KpKX6mludFKX9SH1UzBci62koIooyApLfvdQiBsJ6TpMcAXwifCLChQeKDvaLOX1BJQvhCYgf11RzcAwLG+I2AohrR4EpoGKfo8xMcxECXFdn5eNeaXs/DzjOXmNmbTzCWxKpTm+QDNDZFjacNiUVfQWtVsQS/6KotWJzN9NE1h/3A7rlgofZ2k6IO/qPQZxTaUlD4P3y/rjFwMsiu3MixrPtPHNHCmD0DJZCrhMKsvU3yvkPZOAqG5qKoKeXoM9OABfDL7KQ507kWbL9rsZbUM7OgxKMk45ORMXdcJcyEc6j6AT+Y+JZl9hKZAij4P0QOH61H75hM5dLf5LXOsYp1a0TdjYeaynBJKzp2AZsQQNgg4B9Y2Zi3r3lk0oklVOHjq7oZ27esPjnZicSWP+eTGrMNESgAFIBri61vsFoC3eE/rSl+j2ju3pdJHUwbh7MX3fIOLPv0wZMmhmUvpQKlFv1sIhO2CujILNbOMya5+JIQkHuo/1uwltRTsiPZ8SOP1q30P9R9DqpDG1cSNuq9FIDiFFH0eYtUKZ4f5RNY0rkGns82PgI/F5KyxHbAWzC6hI7pesTLKugPK2ztbc3NdUvqy1ZU+u6YWB0a0ub4rVVo8k2lh3RzkdsbHa8+BYdHXEKWP3d4zfWz1cHZJUcAyVMODztcC2p0qfa393UIgbBek4jzfeToLP+PDkZ57m7yi1oIOd4Lu2elKi+e9XfsRYoM4EyctnoTGQ3axHuLjzDfIdlhIZC3n+QCApijsGoji1vSK4W2M2hQ3s9IX8nOgsLG908lMH6C1x7aF+aotnpVzkNsZK/W6pPR53N6ZyYuQZHV7Fn109aJPltWGz/MBawZHTos+/TNL2jsJhOYiT49BjHTj0+R13N97BDxDuloqYUePQ1m4DSVTfQzE9nVoFsf7juLzxS+QkzZ2FhEIXkKKPg/xcdqGtNbYhmxeQiYv2Sr6AGD3QBTTCxnkihvvSoxcKCMGWXeA1oLFMjR4tjXfKjRNIRTYuH6n800UReHgSAeuTCagVDigkmD2NXyW7p3a6xDgvS369JdoWxZ9bPX2TllWG5rRp8NzDCJBzrGDZ+lAiRi5EAhNQ1VkSDNjuBobhCAXcIK0dlaFHS22eLqg9p3oPwZRkfDp/KW6r0UgOKE1d/JbBKtWOCv07Cs77Z0AsGewDSqA8fhq1Z8vF40WOiquFwpwGyIPdDJ5zVK90S1jTqjWnrpmX2//LX5gpBOprIjphfVzkYmUQJw7i/gsjFy07DwGtIfFh7+soNyWM32MWXtnc77SO6N+x1l9GaL0EQhNR4jfBgo5nOcVdPjasad9Z7OX1JIwHQOg2/pdKfpGozvQG+zG2dn6r0UgOIEUfR5Sr5HL4oq9jD6dnQOa25ZRi2eiaLTQEa5Q+opFXzWX0UxOQrjFT+LDwY3tqbXY1x8c1eb6yqMbCqKMTF4izp1FrI1cRM8LsXLHzm2p9DE0ZEXdoEhLsmLbuMhtOiO+0veLXdI5ESxDgefInyECoVnkJi5hlaFxLT+Ph/qPgabI59EIducDkGeuQMkm67oORVF4qP84biRvYylXPSqKQPAC8un2kLVWuBqVvhXt5Ly7LWDr9iE/h1hXELdmjJQ+AdEgB66iVTMc4KBizVihnExebHmjhUiAQypb4d7pcKYP0NSKvs7gurm+RFrbyLaHSdEH2Jjpy0sI+Lw9JPCXFXoB3zaMbCi+p+WKFk+tvbM5X+ldtSh9eVGbyW3hLgICYauTm/gcF/v6oEIlrZ0WcHsfA1QF0o1TdV/rwT7tuT47+2nd1yIQ7EKKPg+p171zaTUPnqURDdrfRO8ebMPtmVWo6kbVLpES0BHZqBoaZd1p/ya1rImLTrjaTF8xvNrpJvjgSAeu3U2W2ueSBnOQ2xWrlmUtRsHbQowofdprUNni2VSlL+pHviCX3FvtkMlJpLWTQGgiqiQgf/cKLoR4jEaH0RfqbfaSWhq6PQam7x6I1z6ousdyQlegA/e078LZ2fN1X4tAsAsp+jxkTRWpbnphxdJKHj0dAUcn4bsHokjnRMwlquXN5asWL+GgcdGnn8a3MuGgNtNX/sVZyixzuAk+MNIBoSCX5iKXSdG3DoamwTKUoXqdzUsIevx+KS/6tutMH1Ct6FObONPn3MEznWv9LgICYSsjz97ADAPE1RzJ5rMJt+8JKMk4lPlbdV/rof7jmM8tYmL1rgsrIxCsIUWfh9Td3rmaR09H0NHv7B5sA1B9rm95VShtzsqJBDR75mpZfbqRSysTCfCQFRX5sudZdujeqbN/pAMUgCsTWosnUfo24uMY08gGr9W3ciOXwDYsGvT2zkoHT1lRHbUzu0kpqy9lv+jTvlta+0CJQNjKyNNj+DQaAEMxONZ3X7OXsylgdz0IsDzEa+/Xfa2jvYfB0SzOzpLMPkJjaFrR9xd/8Rf4wQ9+0Ky7bwj1GrksreTR67DoG+gOIeBjNsz15QsSsoJUXekrbrwqWyRFSUFBVDxXbuql2vplRQVDOw+qDgc4DPdFMFac60ukBAR8zLpCY7vj402KvrzkaUYfAATK2zu34eti3t7ZvJk+AFhyYOaSybd+6ziBsJURpr/AxbYgDnXtR5gLNXs5mwKKD4DddQLirbNQRWfmVZUEWD/u6zmE83MXIcrVHdQJBDdp+A4hlUrhj//4j/HDH/6w0XfdcGiaAsfSNRV9gihjNSuit8OeiUvpPikKO2MbQ9rXgtmNZ/oqYxv0zLVwi6sppfbUMqVSkmu3rz8w2oFb0ysQCrLhHOR2RlP6NrYsK6panOnzWOkrXt/HexsN0aowJaVv/Wsgy0pTcvoAoC3Eg6Epx+2dre4MTCBsVdR8GtezcaxSKk7Ejjd7OZsKbt8TgJiHNH6u7mud6D+OjJTFp/EvXFgZgWBOw4u+X/3qVxgdHcW3vvWtRt91UzBrhTPj7nwaADDYG3b8u7sH2jC1kEa+sGaqYDabxnM0OJbeoPSl9fDkFj+Nj5SMaNYcPCVZddzaqXNwtAOyouLGVBKJtICOMO/KOrcKPMdUzenLCzJUwHOlT5/pK1f8thNcSemriGxQ1KYpfTRNoT3ss130FUQZoqS0fOs4gbBVkWau4ELEjxDrx71d+5u9nE0F078XVLTPlRbP/R17EOUjeG/iYxdWRiCY0/C/uC+//DIA1Nza2dXlvAhqJkE/C4qm0dMTcfR7b1+YBkUBR/b0IBpyVnQcO9iP105NIJGTcGRQy56TxrV2xT2jXejp3tjG0RbiISlYt875lFZEDfRFHa+/Hpzel1hs4aRYpvS7PM+C55ia1v1IWwDszy5hfD6D1UwBOwd7PH38jXxu3SAc5KFg47rnl7MAgL7usOVjqvcxswyNSIjfNM+dm+vsXMgAAMIR//rrUhSCAa5pz0lfVxCpvFS6f7N1LBUzSPt7IpvmNSQQthKZqUsYC/nwpZEHwdHk8MUJFEWB2/cECp/8DMrKHOi2vpqvxdAMHuy7H+9Of4Sv78qQNluCp3j2SX/jjTfwb//tv133b7t27cKPfvSjuq67tJSuGiLeqrAMjZVUHgsLKUe/d/ZyHKP9UURDvOPf7QppyteFsVnEisHud2a0MFFVFKteL+hjsZjIrvvZ9KzWIioVqv+OF/T0RBzfl1hsQ52ZS5V+N5URQFGoed27B6L45ItZLK8KCHCMZ4+/lsfbbGgAqUxhw7qniuq0LEqmj8mNx+znGfAMvSmeO7df42wxO3JxKY2OMqVMECQoktK05yQa4HBzegULCynLx6x3MqiSbHg7mqY23SEfgbBZ+HT5KsQohSdHHwY2z5aqZeD2PobCub+DeP1D+B787bqudaL/GH51931cmLuIJ4cedWmFBMJGPCv6nn/+eTz//PNeXX7T4OOcz/Rl8iJux1fx4iOjNd1nOMChvzOIW9NrZi7LKQHhAAeOrd4SFwpwGyIbMrlie2eLz90EfCwYmlq3fllW6nIyPDDagVc+GAdAnDsr8XE0Fqu8p/UZ0EbEKPh5Zltm9AFl7p1ShZGLojYtpw8AOqI+JK4KUGxkTunzwySygUBoPEpqARfYAnqYdtzTtROLi+lmL2nTQYc6wAwdhnj9Q/DHfxOUw0zgcoYiAxhpG8SZ2Quk6CN4Cols8BgfxziObBibSEBVgcO7umq+392DUdycXill1yVS1eMadCLBjQHnmby+MWvtoo+iKC2gfZ2RS32ZZQdHOkv/vyNMir5yfAYzfVlBOyRoRIzC3h3t2DPU5vn9tCIl986Kjge5DvMiN+iK+iErKlYzBcvblr5bWnxemEDYiszfOoXbQR4n+o46drgmrMHtewJqJgF5+nLd13py9GFMrN7BXGbehZURCNUhRZ/H1GLkcvn2EgI+FjsHap912T3YhnROxEJSm51ZXhWqOnfqhAMc0tn1m7VMXgRNUQj4Wt8wIxxcr1RKslKzkQsAjMYi8BWNQojStx6er+7emS0a/zRC6ftXLx7E1x7b6fn9tCKmkQ1NdDPVv1+WbcQ26J/VMCn6CISGczau5cI9NPJkk1eyuWFH7gflC0O89kHd13p85EFQoHBm9oILKyMQqtO0ou/b3/42vv3tbzfr7huGz2CDbISqqrg8voyDox1g6mgX2D2gh7RrLZ6JVN60eAkHOGTz0rp5yUxOy1zbDCeBkYqiVa7TyZBlaOzf0Q6AFH2VGB1k6Epfq+c6bnaMwtnrVbfrRe8ksOPgmclvjtZxAmGrIWeSOE+lsZuJoivQaf0LBEMohgV7zyOQJj6Fmq+vRbYj0IYDXXtxdvYCFNX+npFAcAJR+jxGa++UrG9YZGYxg0RKwKGd9X0ZD3aH4OcZ3JxZgSDKyOSrB7PrhAMcVKy1XaH4/zdL+1U4sL49td6ZPgB47HAM9wy1lXIACRo+joEoKRsMlXLFjfxmUIY3M0ZKn6woTZ3p64zqSp+Noi8ngmVo8Bz5E0QgNJKbN97BIs/i4YETzV7KloDb9wSgSBBvnq77Wg/3H0dCSOJ64pYLKyMQNkL+4nqMUZC1EZfHlwEAh3bWPs8HaM53O2NR3J5eXQtmN5npKwWclxVOmZy4aYwWwkG+or1TBVuHUgoAD+zvxf/8L46D3gRKZyPxcVpRV6n2ZQUJPp6pS6EmWFMq+iqNXJqs9IX8LHiOLmWCmpHOiQgFNkcXAYGwlTgz/xk4Fbh/lLR2ugHTNQy6e9SVFs/D3fciwPpxZva8CysjEDZCdmce4+M10wvVhqMdoBV9sa4gutqM5+/ssnsw+v+zd+fxUdX3/vhfZ5uZTPZlJoEQdgjIKqAsKohSEBCj1LZqb7XaWunytZeutvbX1vvVWlv90mvt9ba2V3tbrcstleIFRHGXTRAFZJM9kH0hyUxmOdvvj8kEAgkkJDNnzsnr+Xj4kJCZ5H1gMnze5/3+vD8orwmgqj52flruefb0ZabFzgI8cxhKMKzZpv0qo236aHxyoGZx1cPJ4nsdz0n6wlpS9vP1d+3tnecMcjF7Xd3uDUEQkJ/lQX032zszbPLeQuQU0dZT+FhoxUQ5D2lK79cYFKOUXgWj/jj0umO9+jouScEU/0R8VLMLYe3CN8+IeopJX4K5FQm6YZ6z/6YzUVXHgfJTva7yxY0YmA3DNPHhp7UAgLwLtHcCp0epA/H2Tnss4jPTFJjm6WEiusVVDydzt7XkdVbp89qkMmxnsnxupc8wTBimaXmVNS/T3a1BLsGQfVrHiZziowOvIiyJmFHCYwH6kjJyBiDJUPe/0+uvNb1oGqKGio9qd/VBZEQdcVWcYF21wnXmQPkpqJqB8cP7ZnP1iOLYMJcdB2JJ34X29AHosC8uGLJRpe+s9lRNNy2dZOhk7a/p6NmVPpWVviSIty1rxumkT2/7tZWVPiC2r687e/oCYfu0jhM5xZa63cjWTZQOvcLqUBxFcKdDHjoN6sHNMLULH1lzPsOzh8CXlo8tlWzxpL7HpC/B4q1wnZ1rdrbdRxogSyJGt02N7K2MNAWFuWmxVqo0BS6l6wEbZydNhmGiNaLZZmGW2Za0BtraU3XD2jPLnCye9EXP2qsaiuhM+pJAls89nD3eSWB5pS/Lg6ZgFKp2/vc7VvqIkqspUIMDQhjTXIWQRA7b6mtK6VVAJAjt2I5efR1BEDC9aCoOnDqE+lBjH0VHFMNVcYLFF8jhbhzQvutwPUpLstuf0xfi1b4LHTvgViS4ZLE9aYqP37fLwiyetLaEYnfZNJ17+hLF1eUgFzUpB7P3d6IgQEDHIxvikzytr/TF3mfqm7qu9pmmiUBI4xl9REm05cCrMAQB04dcZXUojiQVj4WQkQ91zxu9/lqXF00BAGzlmX3Ux5j0JVh32zsbmsOorG/FuD7azxfX3aQPiCV48UpffG+fXYYtZJxV6euL6Z3UuS6nd3KQS1IIggBZFjsc2RBPAK2ubsePbag9FeryMVHNgKYbtukiILI70zSxtXEfSqIGBg6+zOpwHEkQRLgmXge9cj+0ir29+lr5aXkYlTMcW6u2d3sIIFF3cFWcYPGhFxdq72w/qqGP9vPFjRiYBeD0Yux8Ms9I+gJt5/XZZ5BLbPpoPH7dsHaSoZN1Nr3TNE0OckkiWRI6VPrie/qsrm4XtL3PVLdNDO5M/IaSXboIiOyuvOkYKgUVl3uKIfBmaMIoY+ZASM9FdNs/ep2sTR8wDTWhOhxp7t1EUKIz8ac/wdyu2CL4Qu2duw/XIzfTjeKC9D79/sW+dAz2Z2DUoOwLPjbDq7S3RwZDbe2dNqn0uRQRiiy2Hzmh6wYk7ulLiM4qfeGoDtMEvG57vF7sTpY6Vvr0eKXP4gVdfrYHoiCgqj7Y5WMCNusiILK7TQdfg2SamDpsjtWhOJogu+C6dAn0qgPQT37Sq691qW88XKKCzRzoQn2Iq+IE62q8/Zl0w8Ceo40YNyyvzw8rlkQRP7/rcswcV3TBx2akKe3tkcGwve7GC4KAjDTljD19rPQlSnv1+owbGaG2PaCs9CXH2Ulf/NdWV/pkSURBtgcVdV0nfcGwvfYLE9mZbujY3nwIY0M6skomWh2O4ymlV0HIyEdk28peVfs8sgeTfBPwYc3HiOrqhZ9A1A1M+hKsO3v6jlS2oDWiYfywvm3t7KmMTvb02WkRn3lG0qrphuWTDJ0qPsglfMZrOn4+Ivf0JUesvQsZad8AACAASURBVDP19vQBgD83DZV1gS4/375fmEkfUcLtrt2DIAxclj4Ygsj350QTJAWuS5fAqDkMvXxnr77WjAFTEdLC2FXXu6ohUZz1KwSHO31kg9HlY3YfrocgAJcMtT7paw1r0A3j9N14GyV9Gd5Y0mqaJvf0JZAsiZBEocONjPi0V07vTI5Ype+M6Z0pck4fEEv6KuqCXd7lbt8v3A9fK6tXr8aiRYswf/58PPvss+d8/vXXX0dZWRluuOEGfOMb30BTU5MFUZKTbD76FtI1AxOGzbY6lH5DKb0SQqYPkV7u7RudOwI57mxsrmKLJ/UNJn0JdvrIBq3Lx+w+0oBhA7Isv/Od6XXBRKz9KhhWkeaWbFUti7V3qtCNtjPLUqDq4VRuRUI0evpGBit9ydXVnr5UeM0X5nrRGtbQEuq8Jam/DnKprq7GihUr8Nxzz+Hll1/GCy+8gIMHD7Z/PhAI4Oc//zn+8Ic/4J///CdKS0vx29/+1sKIye4CahCfBMsxuVWFa9B4q8PpNwRRhnvKDTDqjkI/9tFFfx1REHF50RTsrT+ApkhzH0ZI/ZX1KwSHU2QRAoBIF5W+YFjFkcpmy1s7gdOTOoMhFcGQZpshLnGZaS4EWtXTQy1SoOrhVG6XdFalz37twHZ2zvTO+Dl9ovWveX9uGgCgpqHzYxuCYQ2KLPbpeaR2sHHjRsyYMQM5OTnwer1YsGAB1q1b1/55VVXxs5/9DIWFhQCA0tJSVFZWWhUuOcD2qh3QAVyeOQyC7LI6nH5FHjULQlYhIttXwjS77vS6kBlFU2HCxAfVvTv0nQhg0pdwgiDA7ZK6PLLhRE0ApgmM7MZ0zUSLH3vQ0qoiGFZtl/RleBW0RjREtNiftZ2qlHbjVjomfaFI7NdprPQlxTmDXFKoul2Y5wUAVDd2fmxDIKT2y9bOmpoa+Hy+9o/9fj+qq6vbP87NzcVnPvMZAEA4HMYf/vAHzJs3L+lxknNsKd+IooiKIcOusDqUfkcQJbinlsGoL4d25OLbMwvT/RiaNRhbKnlmH/Ve//uX1wJuReryyIbKhtjCqKhtoWSl9gPOQ21Jn03O6IuLx98ciE3wZKUvcc5O+lrb9mmxvTM5upremQqv+YJsD0QBqG7sotIXUvtdaycAGIbRYTqzaZqdTmtuaWnBN7/5TYwZMwY33XRTj79Pfn5Gr+JMNp8v0+oQei0Vr+FkcxWOheuwOKih6NJZEF1dn9WbivFbqa/+PMz8eTix8xXoH/8TAy6/GoJw/ptyXX3feaNm4Y/bn0dQacKw3JI+iS0RnPA6csI1nA9XaEngVrqu9FU3tEKRxW4dnp5oHZK+kIa8TOtj6olMbyz+U4EIgNSYZOhUbkXs8JpujWhwKSL/zJNElsQO+4RT5Zw+IBabP8+Lmi4qfcGw1i/P6CsqKsK2bdvaP66trYXf7+/wmJqaGnzlK1/BjBkz8OMf//iivk99fQCGYY+KgM+XidraFqvD6JVUvYY1B9+GaJqYmjUc9U0qgM732PY2ficukvvy71OadAPCb/wnKre8AWXE9C4fd76/h9HeMZAFCev2vIObR9/QZ7H1pVT9OegJO12DKAoXdYPP+hVCP3D2/qczVdW3ojA3DWIfn893MTK8Z1f67LUwiyetjW1Jn5QC+5ucynX2nr6wxipfEp29py9VzumLG5CfzkrfWWbNmoVNmzahoaEBoVAI69evx+zZpycq6rqOZcuWYeHChbj//vv7/MxW6j8M08DWig8wqjWKvGFdJxqUePLwyyHmFiO6/WWYxsXt7UtXvBhfcAk+qN4Bzeh6KCDRhTDpS4LztXdWNYba98BYza1IcMkiWlqjbYNc7LWIjyd9p9raO1NlAexEsfbOM6Z3RjR4+2H1xirnTO80UuecPgAY6MtATWOo0z0ogXD/3NNXWFiI5cuX4/bbb8eNN96I66+/HhMnTsTdd9+NXbt24Y033sCePXvw6quvoqysDGVlZbj//vutDptsaE/9fjRpQUwLRCEPnmR1OP2aIIpwTb0RxqlKaIc2X/TXmTlgGgJqELvq9vZhdNTf9L9/eS3gVsROkz5NN1B3KoRppb5OnmWNDK+CulNhGKZpu0Eumd7YIJr29s4UaHVzKrciIRJlpc8q5x7OHt/Tlxqv+QEF6QhFNARCavvPJRDbxxYMaZYfT2OVJUuWYMmSJR1+76mnngIATJgwAfv27bMiLHKY9yu2IN0wMT5nJAR3utXh9HvysKkQ80sQ2b4K8ojpEMSeTy6+JL8UOe5svF+xBZf6JyQgSuoPUmOF4HAupfP2zrqmMHTDTIkhLnEZHgVVbXtx7HY3PqNt8ExT+yAXvrwT5ZxBLhGNxzUk0TmHs8fP6UuRluaBBbGF5tktnlHVgKYb/bK9kygZmiIt2F23F1ObWpE2cqbV4RAAQRDhmnoTzOZqqPvevqivIQoiZg64DPsaPkV9qLGPI6T+gqviJPC4Om/vrKpPncmdcRleBTVtCzW7LcwUWYLbJZ0xyCU1FsBOdM6RDaz0JdW5h7OnzvROIFbpA3DOMJdg25RXu91QIrKLLZXbYMDE5VEF8vDLrQ6H2shDLoU0cCwim1+A0VR1UV9j5oDLAACbKj/oy9CoH2HSlwRdTe+sajuuIVX29AGxfXGqFltA2nFhlpmmtCd9qXBmmVO5FBGqZrRPCWyNaEiz4evFrlL5nD4AKMxLhyAA1Wcd0B4IxZK+/treSZRIhmng/ZMbMSwUxcDRV0OQ+J6cKgRBgOfquwFJRuiN38PUez6QJT8tF2PyRmFT5QcwenHgO/VfqbFCcDjXWUMv4qoaWpGRpqTUAih+QDtgv0ofEFtMxts7U6XVzYncrtiehIiqwzRN7ulLsq6md6ZKpU+RReRneVBzqmPSFwzFK332e28hSnUHTx1GXaQJl7dEoIy92upw6CxiRh48s++EUXsE0e0vX9TXuGLgdJyKNGFP/f4+jo76AyZ9SeBpG29vnDXJrrqhNaVaOwF0OJDdjguzDK+ScpMMncijxJK+qKojqhowTJNJXxLJkghNM9qnY+q6CQFIiaNf4grzvKhuOLu9M3Z32443lIhS3XsnNsGjm5jsnwjRm2N1ONQJZdg0KGNmI/rR/0Kr6PkkzgkFY5GhpGNjxdYEREdOx1VxErjbFsjqWdW+qhRM+s6ctGfX9s64VKl6OJFLOV3pa43EFvJs70weWRJgAu03kjTDgCQJKXW2mz83DdVnHdsQCLO9kygRAmoQH9XuxqUtIaSPX2B1OHQe7plfhJBdiPCbT8EMB3r0XFmUMWPANOyq34umiD0OEqfUwaQvCc5cIMeFIhqaglEU5qVZFVan4osxlyy2x20nZyatqbK/yYnc7a9pA61tC3lW+pJHlmOvbU07XelLtdd7Ya63/diGuNPtnXytEPWlrZXbocPEDDkfkn+41eHQeQiKG2nX3AOztQnhd5/p9DzT85k18HIYpoEtldsSFCE5VWqtEhzK07b/KXxG0hcf4lKUl1pn6MSTPru2X51ZQZC5py9hztzTF6/08ciG5ImfQakZse4BTTdS7vXuz43d0Ko549iGYEiDYtMbSkSpyjRNbDz+HgaFVQy55Dqrw6FukHzD4LpsKbQj26Dtf7dHzy30+jAyZxjer9za44SR+jeu0pIgXhWJnnFsQ3V70pealT673onP8J5O+iS2dyaM+4zqtdY27dXrtueNAjuKty7H/+w13Uy5PayFbUlfdWMrRhRnA4i1d7K1k6hvHW0+jsroKSwNAfKwy6wOx9aiqg6fLzPh3ycS1eGa93lUVu9FZNNzUMddCp9vYLeff13pHDyx5RnUmJUY7y/t8nHhiIaW5lCXn6f+xZ4re5vprL2zqqEVAgB/bqrt6YsnffZcmHXc05dai2AnOfNGRryCzUpf8sRf2/EJnrpupNweVl9OGgTh7EqfatsbSkSp6r2jb8FlGJg25Eoe09BLLkXCku+uSvj3Wf1YGZZ8dxWyhVL8MPsA3v/tz/Gb5uugo5tdEIIOz6Uyfvr3F6AemnTe78OdfxTHVXESdNXemZ/tgSKn1l9BupPaO5n0JYxLif3ZRlQdrW0TGbmnL3nak7629k7dSL09fbIUO7ah+pykz57vLUSpKKSF8WH9HkwMRJF5ybVWh0M91GSm4/ngTAyW67Ew7ePuP9GUoNcPhJRbBcjRxAVIjpJaqwSH6qy9s6qhFUX5qVXlA2KxumTRtlWbjDMHuaTYHicncXc2vZNJX9KcHuRyek9fKr7eC3PTUNN4+tiGQFhjeydRH9pW8QGiMDEzawSPabCpneoQbAyPxLWe3ZioHO/287SaEgiiCSm/IoHRkZMw6UuCM6siQGzTdXVDCEUp1toZd9Ps4bhywgCrw7goPLIhOdoHuUR1hMKx4RypVrV2svjQlnh7Zyru6QMAf5733PbONN4cIOorG4++jcKIhpHjrrc6FOqFf7RehuN6Ae7IeAelcveSODOUCSOQDdl3AgAHutCFpd4qwYE8rtgiJ97eeSoQRUTVU7LSBwALLh+M0SX2vGN45oJSEvnyTpSzK31s7Uyu9kqf3lbpM1JvTx8AFOakIRiOHdtgmiaCYdW2reNEqaa85QSOa82YbqZDLhxhdTjUC1Eo+H3LtajWs/GVzLcwTK7p1vO02kEQvQEI6U0JjpCcgKviJHC3Vfri7Z1V9UEAQGGKHczuBJIoIt0jQxQEiCnY7uYUsiRCEoXYOX0RzbbtwHZ1utLXtqcvBc/pA2KVPiA2wTOi6tB0Exnc00fUJ94/8Cpkw8T0EZ+xOhTqA62mG0+2zEOTkYavZWxAsVR/wefo9QNg6lJbtY/o/FJvleBAZ0/vrGprdxrApC8hMtKUlKx6OI1bkRBRdYTCKit9SXa60hdv70y9c/qA08c21DSEEAzF9n6y0kfUe1FdxbZTBzA+bCB75Cyrw6E+0mKm4T9aPoOIqeDrmRvgFy9QwTNk6PUDIOVXAqKWnCDJtpj0JYEsiZClWFUEAKrqW+GSReRkui2OzJkyvArP6EsCt0tqb+9MY6UvqU4f2XB6emcq7ukryI4d21Dd2IpgWAVg3+NgiFLJh0ffQUgwMcs3icc0OEyjkYHftcwHAHwj8zXkioHzPl6rHQRB0mOJH9F5pN4qwaHcioRIW3tndWMrCvO8EAUmJomQmebifr4kcCkSom1HNrDSl1xnJ32pOr1TkWPHNtQ0hhAIxZK+DA5yIeq1d4+/i3xVx5jxN1gdCiVArZGF/2iZB7eg4ZuZryFT6PqAdTOYDaM1A7K/HBzoQufDlXGSuNpa4YBYpY/7+RInL8vNFrIkcCsiItG2QS6s3iRVvH359OHsqVnpA2ItntWNIQTbznNkpY+od45U7MBRsxVXuAdASrfn0DW6sAo9D78PXIssMYRvZL4GrxDp4pECtOrBENObIWacSmqMZC+puUpwIE9bK5ymG6htCqGISV/C3DR7OJZ/fpLVYThefE8fK33J12mlL0Vbmv25XtQ0tiLYVunjDRmii2eaJt745B9wGSaunHq71eFQgh3VfPhjy1z4pWbck7kBbnR+ELtePxCmJkMuOprcAMlWmPQlSbzSV9MYgmkCRXlpVofkWOkeBf4c/vkmmluR0BJSoRsmp3cm2blJX2pX+oJhDdVth7Sn87VCdNEaD2/Gx2IIl3tLkJ7ptzocSoID2gA8HZiDEqkeyzI3wAX13AcZMrTaEoi5NRBcXbeCUv+WmqsEB4rv6atuiC18ivLSLY6IqHfcioRTLbF2kzRW+pLq7PbOVD2nD4hV+gDgcEUzXLLYPs2YiHrG1FW8vecf0AUB10z8vNXhUBLtVkvw58BsDJHr8LXMN6Dg3EmdevVgAIDkP57s8MgmmPQlSby9s6o96WMliuzNpUjt+7TY3plc50zvTNFz+gDA33Zsw7GqFrZ2EvVC68612Ow2cEl6MQoziqwOh5LsY3UIng1egRFyDe7OfPOcxM+MpsFo9EP2n+DxDdSp1FwlOFC8vbOqoRVZXoWDL8j23K7TFRu2dybXuUc2pOb0TgDw5aRBABDVDA5xIbpIRrARHxxYj4As4ppRC60OhyyyPToczwVnYZRcibsy3oIEvcPntaqhEGQVUn6FRRFSKuNKLUncitie9HGICzmBWzl9z4iVvuSSzm7vTOE9fYosIi/Lg/rmMI9roH4vMysNnot4v6x+/0/YmOVCcboPV42eAuECRz5FonqHG3Pn4/Nl9jgess4H0RGQBAO3pm/CnRlv4+nAHOiI/V0bgRwYwSzIhceh15ZYHCmlGv4LnCQeRW7f0zdpZIHV4RD1mlthpc8qoiBAEoUO0ztTdU8fABTmpaG+Ocz2Tur3PG4ZS767qkfPGSbX4Eb/ZpwclIvobh9uePOfF3zO6sfKevx9Lsbqx8oS/j3oXJsjoyDBwOfTt+COjHfxTGA2DIgABGhVQ+AasQtiVr3VYVKKSc1bww7kcoloDWtoblVRlM9KH9lfh/ZOVvqSTpZEaLoBwzBhmoAspu7beXyYC9s7iXpGgIHPerfizexMmJoMvb7Y6pAoRbwfKcXK4GWY5DqOL6W/BxFt7f4NA2BGXZCLjlkcIaUartSSxK1IMNt+XZTLpI/sj5U+a8mSAE0z26t9qXpOHxA7tgEA0tneSdQj092HkOk5hf0ZBdAqSwCD02/ptLcjYyEKBm70bkcUEv4WnAWYIrTaEijFh1DZUgMZHBxIMal7a9hhzlwgs9JHThB/TcuSCEXmQiTZZEmEZhjQjdjtJCmlK32xRUcG2zuJui1NiGJJ2odYk1EAEwL0msFWh0Qp6M3wOKwLTcQM9yFc7d4LANBqBsM0BKz99E2Lo6NUkrqrBIeJt8KJggAfDw4nB4gnfazyWUOWRGia0V7pS+U9fQPyY+eSZnldFkdCZB/XpX0MWYxiV44Eo9EPM8q1A3VuXWgSPooORpl3O0rlCkB1Q28YgLeObEJI42HtFMOkL0niC+SCHE/KTtkj6on4Ids8mN0asiRAM8z2CZ6p/L5SlOfFv35uEi4b47c6FCJbKBRP4Sr3Pvw9bTBMWYdWNdTqkCiFmRDwbOAKVOnZuCPjHRSIzdCqhiCsRbCpcpvV4VGKSN1VgsPEkz4e10BOET+ygUNcrCHLsUqfboM9fQAwcUR++40CIuqaDB23Z7yLkKlgV54AI5gFI5BjdViU4qJQ8FRgLgDgqxlvwtXqRWnBCLxd/j4M07A4OkoFTPqSJN7eyaSPnCL+mmZ7pzVkMTa9UzNSv9JHRN13k/cDDJIb8UdxEpDWCq1qCIDUvqlDqaHByMTTgTnwS834l4z3sHDU1agLN2BX3V6rQ6MUkPRVwvbt23HzzTejrKwMd9xxB06ePJnsECwRr/QVMukjh2jf08dKnyVkOXZO3+k9fUz6iOzuUtcRXOk5gA2hcThZ0Aoz6oLeMMDqsMhGPtUG4OXWaZjoKseow58i152Dt8rfszosSgFJXyV8//vfx4MPPohVq1ZhyZIlePDBB5MdgiUG5qdj/LA8TBiWZ3UoRH2Cg1ysFav0mdD1+PROVgKI7MwnNuOW9E04rPrwv+ZoSDm10GpLAJM3dKhn3omMwebICLS8/z+4wluCA6cO4WSg0uqwyGJJfSeJRqP49re/jTFjxgAASktLUVnZP16EXo+M73xhMgo4uZMcwsVKn6VkOd7emfrTO4no/BRo+HLG29BMCX8OzoZYdBymIUDjMQ10UQS8GJwBd/FoTPn4fbhEGa8ff9vqoMhiSV2tuVwulJWVAQAMw8ATTzyBefPm9ehr5OdnJCK0lObzZVodQlLxeu0hVzeQ6VUwvCS3x9dg12u+WIm4Xm+agrCqIzMzdiMpPy89pf5cUykWolQX38f3ny3XokkW4S44Ab12EKC6rQ6NbEqHhMLP/gDRP34P01tUvGfswMKh18Lv9VkdGlkkYUnf2rVr8fDDD3f4veHDh+OZZ55BNBrFfffdB03TcM899/To69bXB2C0DS7oD3y+TNTWtlgdRtLweu3l4a/NgMcl9+ga7H7NPZWo6zV0A+Gwhrr6AAAg0BJOmT/XvrhmURT65U0+6n+mug7jCs+neC00HnvVYihDPgEAaJXDLY6M7E7OzEXa/Hsxe83D2OzNw7qjb+D2S75gdVhkkYQlfQsXLsTChQvP+f1gMIivf/3ryMnJwZNPPglFURIVAhElmNfDn1+ryFJbe6cNzukjos75xSZ8IX0zDql+rAlNhuAKQfLFqnw8jJ36guQfjoJLl2L6of/FRuFDXDf0Wvi9BVaHRRawZJDLkCFD8Jvf/AYulyvZ356IyBFkKTa9U+f0TiJbUqDhzoy3oZoS/hyYDQMi5AGHAbDKR31LmbAAcyUfRMPAukPrrA6HLJLUVcKePXuwYcMGfPjhh7jppptQVlaGu+++O5khEBE5QqzSZ0I3OL2TyI4+692KgfIp/CV4JZpM7+kqXx2rfNS3BFGEb87dmN4SwQc1O1HTWmd1SGSBpA5yueSSS7B///5kfksiIkc63d4Zq/RJnN5JZBsz3Qcw03MQ60MTsE8tBgDIA44AALQKVvmo70k5A/GZoddgS/37WLvredwx/VtWh0RJxn4gIiIbirV3mtzTR2Qzo+UKfM67BXuiA7E2NCn2m0oYkq8cel0xq3yUMAWTbsAM1YVtgWOoaThidTiUZFwlEBHZUHulz+CePiK7iNadwJ0Zb6Naz8Yzbfv4AEAZ2LaXj1U+SiBBFLFg6h0QTWDth3+GafafafjEpI+IyJZkSYRumNA0tncS2YERbkHVC7+ADgl/CFyDCNqG2XWo8nmtDZIcL88/GjO9g7BNCKJ6/xtWh0NJxKSPiMiG5LYkL6LqsY9Fvp0TpSpTVxFe/1vogUY81TIXjcbpMyiVAazyUXItuPQOiBCw7sArMFqbrA6HkoSrBCIiG4q3c4ajsaSPlb7Ut3r1aixatAjz58/Hs88+2+XjfvCDH2DlypVJjIwSyTRNhN/+L+hVB+Bb8i0c032nP6mEIflPsMpHSZWbloNZ/snYni6j8r3/YptnP8Gkj4jIhuJJX6Qt6ZOZ9KW06upqrFixAs899xxefvllvPDCCzh48OA5j1m2bBleffVVi6KkRIjuWA3t4Ca4pi1FxiVXdPicMuAIAJNVPkq6BaMXQxBEvB48DO3QFqvDoSRg0kdEZEPxJC8c1SEAEAUmfals48aNmDFjBnJycuD1erFgwQKsW9fxkOTVq1fj2muvxcKFCy2KkvqaemgrottWQh41C65Ll3T8pBKG5C+HXj+QVT5Kuhx3Nq4YOAPbstJQsfmvbPPsB5j0ERHZUHt7p6pDkkQITPpSWk1NDXy+0219fr8f1dXVHR7z1a9+FZ/73OeSHRoliF5zCOG3noJUNBqe2Xee8zOqDDgCCCa0ihEWRUj93fyhcyGIEt7KEBHZ/LzV4VCCJfVwdiIi6htntneytTP1GYbRYdFvmmZCEvX8/IwLPyiF+HyZVofQa51dg3qqBhWvPQ45Mw/Ft/4Ikjer4wPiVb66gTAjrPJR4pzvZ8yHTFxbcwU2HHwXVx/dgnHBBUgbOqHPv49dOOEazodJHxGRDbVP74xqkEQmfamuqKgI27Zta/+4trYWfr+/z79PfX0AhmGPoQw+XyZqa1usDqNXOrsGM9qK1lUPwlBVeBf/EA1BAQi2tD8eAJSSA4jt5WOVjxLrQj9js/1X4s3Dm7C2KB8Fr/wnvDf/XwiS0qPv4dSf5VQlisJF3eBjeycRkQ2dOb2TB7OnvlmzZmHTpk1oaGhAKBTC+vXrMXv2bKvDoj5mGhpCr/0OxqlqpH3mW5ByBp7zGDGjEXJBBbSqYazykeVyPTlYMOQa7PIIOBCtR/TjtVaHRAnClQIRkQ2duaeP7Z2pr7CwEMuXL8ftt9+OG2+8Eddffz0mTpyIu+++G7t27bI6POoDpmki8t5foJ/8BJ7ZX4ZcfMk5jzEMA8qQPTAiHk7spJQxb/BsFHjy8M+BfoR2rIbRXGN1SJQAbO8kIrKhM6d3elySxdFQdyxZsgRLlnSc4PjUU0+d87hf/vKXyQqJ+pC6cy3UfW/DNfl6KKVXdfqY1w+/BzG9BdGDkwCDSzBKDYqk4ObRN+A/dz6DjdlpuPr9vyLtuuUcEOYwrPQREdlQx0EufCsnspJ6ZBsiW16CPPwyuC5b2uljAmoQz+/6J/TmPOgNRUmOkOj8xuePxSX5pXg9Px2nKnZDO7Ltwk8iW+FtJiIiG2pP+lQdMge5EPVKZlYaPO6LWxJlqtWofPMPcBePwoCbl0NU3J0+7uVtq9GqhqAemwyAP7OUeFFV79FEynum34bvrvu/WD+oCJ/f8jcUTZ4J0Z3Wre9DqY9JHxGRDZ25j0/inj6iXvG4ZSz57qoePy9XDOA7WWugmi78v92TELhvXaePE7xNcI/bhMWj5+LvWzpPCon6mkuRevy6lgeV4IOBRzAl2ozXH3wIL7dedsHnrH6s7GJDpCRiTxARkQ3J8um3b4ntnURJ5xGi+FrGG5Ch4/ct1yBgdlURMaEM2QtoLnxu/PVJjZGop7SKETCjbjxf4MOV7n0olhqsDon6CFcKREQ2JIviGb9mpY8omUQY+HL6OyiUmvB04GpUGzldPlbKr4CUeQpq+Wiku3hEA6U4Q4Z6fAya0nRszMrA59I3Q4A9zv6k82PSR0RkQ2dW+jjIhSiZTNzs3Yqxrgq82DoDB7QBXT9UUqGU7IcRyIZeV5y8EIl6QW8ogt6ci/X56fC76jHD/anVIVEf4EqBiMiGztzTx6SPKHnmevbgCs8BvB4ah82RUed9rDzwEKBEET12CTi8hexDgHrsEmiSiZdyfViS9iEyhZDVQVEvcaVARGRDZyZ6HORClBwTleO4IW07dkSH4JXQlPM+VvAEIBceg147CGYwO0kREvUNM5QJvboE+3KAgG11KQAAIABJREFUOg/w+fTNANs8bY1JHxGRDXWY3sk9fUQJN1iqw5cy3sVxvQDPBq6Aed7KXdvwFkOCemJ00mIk6kvqyVEwNRf+ku/HeFc5prqOWB0S9QKTPiIiG5JEEULbmpPtnUSJlSsG8NXMN9FipOGplrlQL3DilVR4HFJ2fSzh01xJipKoj+kK1PLRCKRHsSqrAJ/1bmWbp41xpUBEZFPxZE9meydRwsSPZlCgXeBohhghrRlKyT7op3zQa0qSFCVRYuh1xdAbCrGlQEIN2zxtjUkfEZFNxZM+ntNHlBgiDHw54+1uHc0Qe4IG18iPAc2F6OEJ4PAWsj8B0SPjYahuPFOYj9HuE5jiOmp1UHQRuFIgIrKpeIXvzDP7iKivtB3NoFTixeAFjmZoowzeB8ETRPTwRLZ1knPoCtRDkxB26fhrQQE+693CNk8b4kqBiMim2N5JlDjXeD7BFZ4DeC00Hpuj5z+aAQCkvErI/hPQKofDaM5PQoREyWMEcqGdHImD2QL2ZEls87QhJn1ERDYVT/Z4ZANR35rpPoAy74fYHhmK/w1desHHC65WKEM/gRHIhnZyZBIiJEo+rWIE9OZcvOzLwoD0ClzKNk9bYdJHRGRT7ZU+tncS9ZnJrqP4vHcz9kSL8WzwQkczABCM2D4+ANGDkwCTP4/kVAKihyZBN2X8uTAPN6Zzmqed8J2JiMimTg9yYaWPqC+MUU7iS+nv4Yjmx38F5kCHdMHnyMUHIWY0QT06DmbUm4QoiSykehA9PB51HgHvFLjwufQtME22edoBkz4iIps6vaePb+VEvTVMrsFXMt5ClZ6NpwLXXPAsPgAQM+shDzgMrWYQ9IYLD3ohcgLjVCG06sHYmJsGd04Vgnvetzok6gauFIiIbKp9eieTPqJeiVQfxdcyNqDRSMeTLfMQMrsxeVOOwjViJ8xwOtTjYxIfJFEKUY+XwmjNwPP+bBx69Q/QG05aHRJdAFcKREQ21d7eKbK9k+hiGU1VqPrbvyFiKniyZd4FD18HENvHN+JjQI4iemgSYFy4KkjkKKaE6MHJCAsS/uZLQ8u6/wejtcnqqOg8mPQREdkU9/QR9Y4RaEDr//4apmniP1o+g0YjoxvPMqEM2wUpux7qsUtgtmYlPE6iVGSGMxA9Oh6HXSKey9QRXP8bmFrU6rCoC0z6iIhsiu2dRBfPaG1CaM2jMCNBDLjl/0ONkd2NZ5lQhuyFXFAJtXwU9NqShMdJlMr0+oG4ffLN+CTdhf8x6xB66w8wTcPqsKgTXCkQEdkUB7kQXRzjVCVaVz0Io6UOadcth3vA8G49Tx54CHLhcaiVQ6FVdu85RE53fem1uG7INdiWnYZXmvYi+sFKq0OiTrAJnYjIpk6f08f2TqLu0ir3I7T+cQiiBO+S+yD5u5e8SYXHoAw6CK22GFp5KXCh8/uI+pHrhy9AQG3F29gM79E3sCC7EErpVVaHRWdg0kdEZFPx9k6JlT6iblEPbUH4zacgZhYgbeF3IGb5u/U8Kb8CriF7oTf6oR4ZByZ8RB0JgoAvlN6IVjWItdgF746/YXZmAeSBY60OjdpwpUBEZFOyzEEuRN1hmiYiH61BeMOTkPzD4S37SbcTPjG7FsqwXdCb8xA9OAlcOhF1ThRE3DHuVozNGYGVvgx88O5/QD9VYXVY1IbvXERENiWLbO8kuhDT0BF5/y+Ibn0R8vDLkbboexA83ZnSCYgZjXCN2gEzlInogSmAKSU4WiJ7k0UZd0+6E0MzBuJvBR7sen0FjFCz1WERmPQREdkWp3cSnZ+pRhBa/zjUPW/ANWkRPNcugyB34+B1AIK3Ca7R22FGPIjsn8az+Ii6yS258PUpX4Pfk48/5wD71jwEvZGHt1uNKwUiIpvi9E6irumNJ9G6+hfQy3fCfeXtcE//PAShez8rYm413GO3wtRlRPdfBmjdSxSJKCZd8eJb076OTHcWfp9jYNOrD0M9vNXqsPo1rhSIiGzq9CAXtncSxZm6isj2l9H695/FjmSY/224Lrmmu8+GPPAQ3KN2wAxlILJnBsxoWkLjJXKqHHc2vj99OQZnleBvfi/++eGf0brpbzAN3erQ+iX2KhAR2VR8kAsrfUQxetWnCL/7NIzGCsgjZsA96zaIaVnde7KoQxm2C3J+FbS6AVCPjOcePqJeynRl4NtTv4Hn963EG9iG6tpNuHXNMWRf+43u/2xSn+BKgYjIpuKDXCQOcqF+zoyGEH7vL2j95y9gRsNIu2450q5d1u1FZX1rI9xjt0DKq4JaPhrq4YlM+Ij6iCzK+OLYz+HmUTdgT4YHT0g1OLHq59BrDlsdWr/CSh8RkU15XLFFqVvh4pT6L+3YDoTf+2+YwVNQxs+De9pSCK7ut2QeaTqOP278bwieIKKfToFxqntHORBR9wmCgLklV6LQ68N/7foLnlAi+Jf1v8KYqbdAGTMHgsCbl4nGpI+IyKYuH1uInEw3stI5ZIKcKTMrDR5350uV8MkDOLVxJUIHPoDiGwzf534AT/HoHn39d45uwe93/BV5aTmI7JkAM5TZF2ET9StRVYfP172fnTm+aRg1cBAeeed3+KMg4MaPnsdVR7cg56rPIW3oxPMmf+GIhpbmUF+F3e8w6SMisim3S8KE4flWh0GUMB63jCXfXdX+sQAT45RyXOPZgxFKDVoNBW+EJ+ON/eOg798LYG/3vrASgVKyH3JBBfTmPDx0ww/xxTc3JOYiiBzOpUgdfk67RZoE18iP8PdC4JOWKtz0woNoiOTh1dAk7FUHAjg3+Vv9WBla+ibkfolJHxEREaU0BRqmuQ9jrmcPCqVm1OvpWBm8DJsjIxGB0oOvZELyH4cy6FNA1KGeHAGtYgSy3N07rJ2I+oiuILp/KuSBh7F34GEc8Powpz6Mu5s34KSWj1dDE7FbHYTOkj+6OEz6iIiIKCVpgVNY4PkYV3n2I1MMo1zLwzOBq/BxdAiMHs6iE9Kb4Br6CcT0ZuhN+VCPjYUZZrJHZB0RWsVI6PUDoQzZgzf9ddiUOQg31TTjbvlNnNBy8VpoAnapJdDBveu9xaSPiIiIUoYZDUE7+iHUg5vQcnIPFnkNfBItxhvhcTioFaLHd/4lFcqgA5D85YDqRvTgJOgNRT3/OkSUEGbEi+iBqRBzq2EM3oe/DfFgXb0fX2iowZ2Z76DVULBLHYzWg4NgZgyHIDF9uRj8UyMiIiJLmboKrXwXtIOboR3bAegqhMwC5My8Ed9fo6PGyL6Ir2pAKqiEUrIfkKPQq4dAPTEKMLj0IUo9AozGIkSaCiAXH0JD4VE8mZWJgsoRuLKlCZOU46h64ReAywt56FQoIy6HVDwWgsif5+7inxQRERElnamr0E7shnb4A6hHtgGRIARPJpTS2VBGzoBYOBJ5/izUvNLTAREqZN8JSIXHILrDMALZiO6fBrOVB0ETpTxDhlZeCr0u1vJZP/gkXo668ffqy/Cfi2cgvGsLtCPboB14F3CnQx4yBfLgiZAHjYPg8lodfUpj0kdERERJYUZDsYre0Q9x9MROmJFWQHZDHjoFysiZkAZdctF37gVPAHLhcUgFJyFIOvSmPESOXQLjlA9s5SSyFzOUiei+yyFm10EuOgq55CC+88kxXDZgCq6e+hP4G2ugHtoK7ej2WAIoSJCKRkIqmQi5ZCLEvEE8++8sSU/6tm3bhl/84hdQVRXFxcV45JFHkJ19MW0bRERElOqM1lPQjn0E7eiH0E/uAQwNgicTGWNmQisaD6l4HAT5Ys+aNCFm1UMuOgYppxamIUCvHwitagjMECt7RPYmwGjyIdrkg5DWgmvLBLxzdDPer9iCsXmjMXfSHIyZcxfM2iPQj++EVr4T0a0vIbr1JQjpuZBLJkAaNAFy8SUQ3OlWX4zlkp70/ehHP8KTTz6JkSNH4tFHH8Wf/vQnfOc730l2GERERJQApqFBrz4EvXwXtPJdMOqPAQCETB+U8fMgD50CyT8SvsJs1NZezKlbBsSMUxBzayDl1kD0tMKMuqCeGAmtpgTQ3H17QURkOTOUiXsuK8P8gdfivYoteOfE+/iPj/8L+Z48TPKNw4RRl2LEtJsghJrb3nt2Qj30AdR97wCCANE3DPKg2E0mqXBEv9wLmPQrXrNmDRRFgaqqqK6uRmlpabJDICIioj5kBOqhle+KLbZO7gHUECCIkIpGwXXZZyEPuRRibvHFt1uJGsTsOki5NZCyayEoKkxDgNGcj2jFCOj1AwCzZ0c4EJH9ZLjScd3QazBv8Gx8WLMTH1TvwDsnNuKN8nfhldMwLn8sJvouwdiRX0WGKEOvOQz9xCfQTuxGdMdq4MN/AooH0oAxkAeNgzRwDMTcYqsvKymSnvQpioL9+/fjzjvvhCzLPa7y5ef3vzN1fL5Mq0NIKl6v8/W3a+5v1wv0z2vuL0zThNlSC73qQOy/ygMwmqoAAEJ6XmyqXklbS9VFDlYIaxGUt5zApvpauEZvg5hVD0E0YWoK9FM+6I1+GE0FnMRJ1E/JoozLi6bg8qIpCGsR7Gs4gJ11e7C7fi8+qP4QkiBhdO4IlOaOxJARE1AyeSG8ug6tYh/0E7uhnfwEkeMfxb6YOx3G4LHQ80ZAGjAaYsEQR1YCE3ZFa9euxcMPP9zh94YPH45nnnkGpaWl2LhxI55//nksX74czz//fLe/bn19AIZh9nW4Kcvny7zI9hd74vU6X3+75v52vUDfXLMoCv3yJl8qMg0NRv2J00le1acwQ02xT7q8kIpGwT12DqSSiRBzBva4mqcaGioClTjWXI6jzeU41nIC1cEamIj9Wy94vNBrBkNvLITRkgP08FB2InI2j+zGZP8ETPZPgGEaONx0DDvrPsGuuj14+dAaAIAAAYVeH4ZklWDwsJEYMnEuBpoKxJpD0CsPQK39FOqn22JfUHZBKhwJqXAUxIIhkPJLIGQU2H4wTMKSvoULF2LhwoUdfi8SieD111/HvHnzAAA33HADHnnkkUSFQERElDJWr16NJ598Epqm4Y477sAXv/jFDp/fu3cv7r//fgSDQUybNg0PPPAAZDl5d5tNQ4fZXAO98SSMxpMwGtr+31QFGDoAQMjIh1R8CaSiUZCKRkPMHQhBuHASFtVV1IXqUR9uQG2oHnWhejTvbcLJpmrUhxqhm7Gvn6GkY0hWCab4JsT+P2wM/uX+NxN63UTkHKIgYmTOMIzMGYalI69HSzSA4y0ncKy5HMeaT2BPw35sqdre/tgCTx4KsvNRMuxKeFUZeaEQchvrkFNzFPKH/wTabj7BlQYprwRifgnE/MGxX+cVQ5Dts4c4qbVLWZbxwAMPoKioCOPHj8fatWsxZcqUZIZARESUdNXV1VixYgVWrlwJl8uFW265BdOnT8fIkSPbH/P9738fDz74ICZPnowf//jHePHFF3Hbbbf1yfc3TROItsIInoLZ2ggz2Agj2Aiz9VTs14E6GKcqAV1rf46Q6YOYOxCuwZNii5yiURAz8mGaJiJ6FK16GOHWOoT1MIJqK1qigdP/qad/3RxtQXO0Y+XXI3kwINOH4vQBmOybgMGZgzAkaxBy3Tkd7qZne9gmTEQXL9OVgXH5YzAufwyA2HvhqUgTjrWcQHnzCVSH6lAfqsd7x7YiqIZOPzEXyPQPQ5bkRoYBZKgavJFWpFduRcbx95GhG0jXDXgULzzeXKSl58OdXgA5swBCZj7EjAII3mwILm8vphP3raQmfZIkYcWKFfjpT38KXddRWFiIhx56KJkhEBERJd3GjRsxY8YM5OTkAAAWLFiAdevW4Vvf+hYA4OTJkwiHw5g8eTIAYOnSpXj88cd7nPR9uOlPaG2uga5HYWpRGJoKw1BhaFHopg4dgCEI0AVAFwQYsgJD8cDI9EDzjYbm8kCT3dBkBRoMRHUVmlGNSH05wtUbENEjCGuR9tbLziiigixXBjJcGcj1ZGNwZjHyPHnwpeWhwJuPgrR8pMte+P1Z/a71mYisJQgCcj05yPXkYLJvfPvv+3yZOFpRjbpQfXs3Qn2osf0GVp0YQItgIupKA5B21lcNATgBIVQOV9CEp8KE2zDhMk3IpgkFAhRIkEUJiihDERUokguSKEMSJUiC1PZrGZLU9n9RgSiKEAURghD7f+w/Cd60LFydv6TH1570XYrTpk3DypUrL/r5omjvftqL0d+umdfrfP3tmvvb9QK9v2an/ZnV1NTA5/O1f+z3+7Fz584uP+/z+VBdXd3j7/OOJ4oGEwBcbf+dX3whIQkSZFFuW5SIkETAI7qR4fK2LVBkuCU33JLr9P9lNzyiCy7ZBa/sRYaSDq/ihVvq/l3t7vw9+3PPXmAlBr8Pvw+/T+p/n0T+25DpTkemOx3DcgZ3+ZiooSIYDSKgtiKktSKiRxHRI4joUYS1CCKRIMLRFoSjQah6FKqhQTc0aIaOCHS0mgZUGNAA6IIBEwYMqKe/gdH233nkaTm4Gj1P+gTTNPvPVBQiIiILPPnkk4hEIvjXf/1XAMCLL76I3bt349/+7d8AANu3b8djjz2G5557DgBw9OhRLFu2DOvWrbMsZiIicg6OwCIiIkqwoqIi1NbWtn9cW1sLv9/f5efr6uo6fJ6IiKg3mPQREREl2KxZs7Bp0yY0NDQgFAph/fr1mD17dvvni4uL4Xa7sX17bKrcqlWrOnyeiIioN9jeSURElASrV6/G73//e6iqiptvvhl333037r77btx7772YMGEC9u3bh5/85CcIBAIYN24cHn74YbhcqTH1jYiI7I1JHxERERERkYOxvZOIiIiIiMjBmPQRERERERE5GJM+IiIiIiIiB2PSR0RERERE5GC2SfpWr16NRYsWYf78+Xj22WetDidhAoEArr/+epw4cQIAsHHjRixZsgTz58/HihUrLI6ubz3xxBNYvHgxFi9ejF/96lcAnH29APDv//7vWLRoERYvXoynn34agPOvGQAeeeQR3HfffQCAvXv3YunSpViwYAHuv/9+aJpmcXR960tf+hIWL16MsrIylJWV4eOPP3b0+9cbb7yBpUuXYuHChXjwwQcB9I/XNPWNbdu2YenSpViyZAmWLVuGpqYmq0Pqke3bt+Pmm29GWVkZ7rjjDpw8edLqkC7ab37zG/z2t7+1Ooxuc8r76tnrPjvpbB1nN52tyxzLtIGqqipz7ty5ZmNjoxkMBs0lS5aYn376qdVh9bmPPvrIvP76681x48aZ5eXlZigUMufMmWMeP37cVFXVvOuuu8y33nrL6jD7xPvvv29+4QtfMCORiBmNRs3bb7/dXL16tWOv1zRNc8uWLeYtt9xiqqpqhkIhc+7cuebevXsdfc2maZobN240p0+fbv7whz80TdM0Fy9ebO7YscM0TdP80Y9+ZD777LNWhtenDMMwr7zySlNV1fbfc/L71/Hjx80rr7zSrKysNKPRqHnrrbeab731luNf09R35s2b1/7z8Otf/9p87LHHLI6oZ+Lv46Zpmi+99JK5bNkyiyPquebmZvNHP/qROXHiRPPxxx+3Opxuccr76tnrPjvpbB23fv16q8Pqkc7WZYcOHbI6rISxRaVv48aNmDFjBnJycuD1erFgwQKsW7fO6rD63Isvvoif/exn8Pv9AICdO3diyJAhKCkpgSzLWLJkiWOu2+fz4b777oPL5YKiKBgxYgSOHj3q2OsFgMsvvxz//d//DVmWUV9fD13X0dzc7OhrPnXqFFasWIFly5YBAE6ePIlwOIzJkycDAJYuXeqo6z18+DAA4K677sINN9yAv/71r45+/3rttdewaNEiFBUVQVEUrFixAmlpaY5+TVPfWrNmDUaOHAlVVVFdXY2srCyrQ+q2aDSKb3/72xgzZgwAoLS0FJWVlRZH1XMbNmzA0KFDceedd1odSrc55X317HWfnXS2jquoqLA6rB7pbF3m9XqtDithbJH01dTUwOfztX/s9/tRXV1tYUSJ8dBDD2HatGntHzv5ukeNGtW+8D969CjWrl0LQRAce71xiqLg8ccfx+LFizFz5kxH/x0DwE9/+lMsX768fSF39vX6fD5HXW9zczNmzpyJ3/3ud3jmmWfw/PPPo6KiwrF/x8eOHYOu61i2bBnKysrw3HPPOf41TX1LURTs378fc+bMwZYtW7B48WKrQ+o2l8uFsrIyAIBhGHjiiScwb948i6PquRtvvBFf+9rXIEmS1aF0m1PeZ85e99lJZ+u4OXPmWBxVz529LissLLQ6pISxRdJnGAYEQWj/2DTNDh87VX+47k8//RR33XUXfvCDH6CkpMTx1wsA9957LzZt2oTKykocPXrUsdf80ksvYcCAAZg5c2b77zn9NX3ppZfiV7/6FTIzM5GXl4ebb74Zjz/+uGOvWdd1bNq0Cb/4xS/wwgsvYOfOnSgvL3fs9dLFW7t2LWbPnt3hvy9/+csAYhWyjRs34hvf+AaWL19ubaBdOF/80WgU3/ve96BpGu655x5rAz2P812D3Tj93xI7OXMdN3ToUKvDuShnrstefPFFq8NJGNnqALqjqKgI27Zta/+4trbWlqXwnioqKkJtbW37x0677u3bt+Pee+/Fj3/8YyxevBhbt2519PUeOnQI0WgUY8eORVpaGubPn49169Z1uLvqpGtes2YNamtrUVZWhqamJrS2tkIQhA5/x3V1dY65XiA2lEJV1fZE1zRNFBcXO/Z1XVBQgJkzZyIvLw8AMG/ePEe/puniLVy4EAsXLuzwe5FIBK+//np7deyGG27AI488YkV4F9RZ/AAQDAbx9a9/HTk5OXjyySehKIoF0XVPV9dgR/11XZhqzl7H2U1n67L9+/dbHVbC2KLSN2vWLGzatAkNDQ0IhUJYv349Zs+ebXVYCTdp0iQcOXKkvYXqlVdeccx1V1ZW4pvf/CYeffTR9jcKJ18vAJw4cQI/+clPEI1GEY1GsWHDBtxyyy2Oveann34ar7zyClatWoV7770X11xzDR5++GG43W5s374dALBq1SrHXC8AtLS04Fe/+hUikQgCgQD+8Y9/4Ne//rVj37/mzp2L9957D83NzdB1He+++y6uu+46x76mqW/JsowHHngAu3fvBhCrRE2ZMsXiqHrm+9//PoYMGYLf/OY3cLlcVofTb/TXdWEq6WwdZzedrcumTp1qdVgJY4tKX2FhIZYvX47bb78dqqri5ptvxsSJE60OK+Hcbjd++ctf4v/8n/+DSCSCOXPm4LrrrrM6rD7xpz/9CZFIBL/85S/bf++WW25x7PUCwJw5c7Bz507ceOONkCQJ8+fPx+LFi5GXl+fYa+7Mo48+ip/85CcIBAIYN24cbr/9dqtD6jNz587Fxx9/jBtvvBGGYeC2227D1KlTHfv+NWnSJHz1q1/FbbfdBlVVccUVV+DWW2/F8OHD+9Vrmi6OJElYsWIFfvrTn0LXdRQWFuKhhx6yOqxu27NnDzZs2ICRI0fipptuAhDbW/bUU09ZHJnz9dd1YSrpah136623WhhVz3S1LnMqwTRN0+ogiIiIiIiIKDFs0d5JREREREREF4dJHxERERERkYMx6SMiIiIiInIwJn1EREREREQOxqSPiIiIiIjIwZj0ERERERERORiTPiIiIiIiIgdj0kdERERERORgTPqIiIiIiIgcjEkfERERERGRgzHpIyIiIiIicjAmfURERERERA7GpI+IiIiIiMjBmPQRERERERE5GJM+IiIiIiIiB2PSR0RERERE5GBM+oiIiIiIiByMSR8REREREZGDMekjIiIiIiJyMCZ9REREREREDsakj4iIiIiIyMGY9BERERERETkYkz4iIiIiIiIHY9JHRERERETkYEz6iIiIiIiIHIxJHxERERERkYMx6SMiIiIiInIwJn1EREREREQOxqSPiIiIiIjIwZj0ERERERERORiTPiIiIiIiIgdj0kdERERERORgTPqIiIiIiIgcjEkfERERERGRgzHpIyIiIiIicjAmfURERERERA7GpI+IiIiIiMjBmPQRERERERE5GJM+IiIiIiIiB2PSR0RERERE5GBM+oiIiIiIiByMSR8REREREZGDMekjuoATJ06gtLQUL730Uoff/9Of/oT77rsv6fGsXLkS99xzT6efC4VCeOyxx7Bo0SIsWbIES5YswYoVKxAKhc77NdevX49bbrml/Xnf/OY3sW/fvkSET0REDqLrOp5++mksXboUZWVlWLRoEX79618jGo0m5Ptt2bIF119/fUK+NpGTMekj6gZRFPHII4/g8OHDVofSJU3TcNdddyEUCmHlypVYvXo1XnzxRQSDQdx1113QNK3T5z333HP47W9/i4ceeghr1qzB6tWr8fnPfx5f+cpX8MknnyT5KoiIyE5+/vOfY8eOHfjzn/+MVatW4X/+539w5MgR3H///VaHRkRnkK0OgMgOPB4P7rzzTnzve9/D888/D5fL1eHzLS0teOCBB7Bv3z4IgoCrrroK3/nOdyDLMsaPH49rr70W+/btw6OPPorbbrsNd955JzZu3IjW1lZ861vfwrp163DgwAH4/X78/+zdd3iT9d4G8Duze6aTAgJFxilggSpL2ciQglZALEuEgjhQFBShR0Dh+MoQz1FZRRQRxFoKiMoQEZChQEFGBZEioNCR7qYjzXjeP7CxoWnThjRJ0/tzXec6zZNnfPO0ktz5rTVr1sDd3R1JSUn44osvoNFoUFBQgLi4OMTGxlZb43fffYeSkhLMmzcPYvHt73Pc3Nwwf/58PProo9i3bx+GDRtmdEx5eTn++9//YsOGDQgPDzds79OnD+Li4vDee+8hISHBineSiIicxV9//YVdu3bhyJEj8PT0BAC4u7tj0aJFOH36dJ3eG5988kmjx+7u7liyZAny8/Oh0+kwYcIEjBo1yuj6NZ3/0KFDWL58OcRiMdq3b49jx45hy5YtOHHiBJKSklBaWgpPT0+sXbsWCxePdGOoAAAgAElEQVQuxPXr15Gfnw8PDw8sX74crVq1woQJExAREYFffvkFubm5GDNmDLKzs3HixAmUlpbivffeQ9u2be1x64nqjC19RLU0Y8YMuLu7Y+XKlVWeW7x4MXx9fbFr1y5s27YNv/32GzZs2AAA0Gg06NevH/bu3YuOHTuivLwcAQEBSEpKwqOPPor4+HjMnz8f3377LVQqFb7//nsUFxfjyy+/xLp167Bjxw6sXLkSy5Ytq7G+lJQUREVFGQJfBZFIhJ49e+L06dNVjrly5QrKy8sRERFR5bnqjiEiIgKA1NRUtG7d2hD4KgQGBmLw4MF1em+s/Lh9+/aYOXMmXnnlFSQnJ+Ozzz7Dhg0b8Msvvxhdp7rz5+Xl4dVXX8WyZcuwc+dOdOvWDZmZmYbjrly5gk2bNmHTpk04fPgwvL298cUXX2Dv3r3o0KEDNm/ebNj35s2b2Lp1K5YtW4Zly5bhgQceQHJyMh566CF89tln9Xh3iayLoY+olsRiMZYtW4bk5GQcPXrU6LnDhw9j/PjxEIlEkMvlGDt2LA4fPmx4Pioqymj/wYMHAwCaN2+ONm3aIDg4GGKxGE2bNkVBQQE8PDywZs0aHDp0CO+99x7WrFmDkpKSu6pfEAST20UiUbXH6PX6u7omERE5L7FYXOP7RF3fGyseX7t2DTdu3MC8efMwcuRIjB8/HmVlZfj1119rdf5Tp04hPDwc7dq1AwA89thjRsG0bdu2hsdDhgzBY489hk2bNmHx4sU4ceKE0fvtoEGDAADNmjUDADz00EMAbr9/FxQU1O2GEdkRQx9RHYSGhmLRokV47bXXkJeXZ9iu1+uNwpNerzcaQ+fu7m50HplMZvLnChkZGXj00Udx8+ZNdO3aFS+99JLZ2rp06YKTJ08a3oBVKhWKi4sB3B74ft999+H777/HyJEjMXLkSMTFxaF169aQSqW4cOGC4TwV34b+9NNPiIyMNHtdIiJqnDp16oSrV69CpVIZbc/MzMS0adPq/N5Y8Vin08HLyws7d+40/C8xMRGPP/640f7VnV8ikVT5orNyL5jK192yZQvmz58PV1dXREdHY/jw4UbH3jmcw9R7NlFDwNBHVEdDhgxB7969sXHjRsO2Bx98EJ999hkEQUB5eTkSExPRs2dPi69x4cIF+Pv749lnn8WDDz6IH374AcDtN8LqPPzww/D09MR//vMflJWV4eLFi4iJicEzzzwDiUSCYcOGYcCAAYY30ISEBMjlcrz88st4/fXXkZaWBp1Oh9mzZyMuLg7r1q2rVdgkIqLGKTg4GNHR0Zg3b54h+KlUKixcuBC+vr4Wvze2bNkSrq6u2LlzJwAgPT0dw4cPN/qCEqj+vbdLly64du2aYRbqvXv3orCw0GTPliNHjuCxxx7D6NGj0bJlSxw4cKDG91qihooTuRBZID4+HikpKUaPFy9ejOjoaGg0Gjz00EN45plnLD5/r169kJSUhCFDhkAkEuGBBx6Av78/rl+/Xu0xUqkUH330EVatWoXHHnsMEokEwO1vNJVKJX788Uf069evynFjx46FQqFAfHw8CgsLodFo0KxZM4SGhuLAgQNo164dXFxcLH4tRETkvBYsWIBVq1Zh7NixkEgkKC8vx8CBA/HCCy+guLjYovdGuVyOVatWYcmSJVi/fj20Wi1efPFFdO3aFT///LNhv+ree+VyOd5991289tprEIvF6NChA6RSKdzc3Kpc6+mnn8Ybb7yBpKQkAEBkZCQuX75svRtE5CBEQnUDfYjIaSiVSly/fr3K+ImaaLVaHDx4EAMGDKhx3B8REZEjUalUWLVqFV544QW4ubkhNTUV06dPx48//sj3M2q02NJH1AgEBgYiMDCwTsdIpVIMHDiwnioiIiKqH56enpDJZBg1ahSkUimkUinee+89Bj5q1NjSR0REZGUqlQpjx47FmjVr0LRpU6PnLl68iPnz56O4uBhRUVFYtGgRpFIpbt26hTlz5iAnJwctW7bE8uXL4eHhYadXQEREzoQTuRAREVnR2bNn8eSTT+LatWsmn58zZw7eeOMN7N27F4IgIDExEQCwaNEixMbGYs+ePejQoQNWrVplw6qJiMiZMfQRERFZUWJiIhYsWICgoKAqz928eRNlZWWG5VBiYmKwZ88eaDQanDx50rCGZ8V2IiIia+CYPiIiIitasmRJtc9lZWUZja8NDAxEZmYm8vLy4OnpCalUarSdiIjIGtjSR0REZCN3LiYtCAJEIpHh/yvjpBNERGQtDa6lLy+vGHq99eaeUSg8kZOjstr56ktDqRNoOLWyTutrKLWyTuuzdq1isQh+fs43iUlISAiUSqXhcXZ2NoKCguDv74+ioiLodDpIJBIolUqT3UPNseQ98tfredjy3WWUa/5ZkFoukyB2UBv86x6/OtfgbBrSf4e2wntiGu9LVbwnVd3tPbH0/bHBhT69XrBq6Ks4Z0PQUOoEGk6trNP6GkqtrNP6GlKt9hIWFgYXFxekpKSga9eu2LlzJ3r37g2ZTIaoqCh8++23iI6Oxo4dO9C7d+86n9+S98g2YT7wcpPhYkYeIJLCRS5FqybeaBPmw9/p33gfquI9MY33pSrek6rscU/YvZOIiKiexcXF4fz58wCA5cuX4+2338aQIUNQUlKCiRMnAgAWLFiAxMREDBs2DKdOncJLL71kk9rEYhFeeSISyDgIScFZTB8ZgVeeiIRYzO6lRETOosG19BERETUEBw4cMPyckJBg+Lldu3ZISkqqsn9YWBg2bdpkk9ruJBaLICr+C1JNBiJbB9ilBiIiqj9s6SMiIiIiInJiDH1EREREREROjKGPiIiIiIjIiTH0EREREREROTGGPiIiIiIiIifG0EdEREREROTEGPqIiIiIiIicGEMfERERERGRE2PoIyIiIiIicmJSexdARESNy/HUDCQfSkNOoRoKbxfE9AlHj4gQe5dFRETktBj6iIjIZo6nZmDj7kso1+oBADmFamzcfQkAGPyIiIjqCbt3EhGRzSQfSjMEvgrlWj2SD6XZqSIiIiLnx9BHREQ2k1OortN2IiIiunsMfUREZDMKb5c6bSciIqK7x9BHREQ2E9MnHHKp8VuPXCpGTJ9wO1VERETk/DiRCxER2UzFZC2cvZOIiMh2GPqIiMimekSEMOQRERHZELt3EhEREREROTGGPiIiIiIiIifG0EdEREREROTEGPqIiIiIiIicGEMfERERERGRE2PoIyIiIiIicmIMfURERERERE6MoY+IiIiIiMiJMfQRERERERE5MYY+IiIiIiIiJ8bQR0RERERE5MQY+oiIiIiIiJwYQx8REREREZETY+gjIiIiIiJyYgx9REREREREToyhj4iIiIiIyIkx9BERERERETkxhj4iIiIiIiInxtBHRERERETkxBj6iIiIiIiInJjU3gUQERE5k127dmH16tXQarWYNGkSxo0bZ3ju4sWLmDt3ruFxbm4ufHx88PXXX2P79u1YsWIFFAoFAKBv376YNWuWzesnIiLnw9BHRERkJZmZmVi5ciWSk5Mhl8sxduxYdOvWDa1btwYAtG/fHjt37gQAlJaWYvTo0Vi4cCEA4MKFC5g7dy6GDx9ur/KJiMhJsXsnERGRlRw7dgzdu3eHr68v3N3dMXjwYOzZs8fkvmvXrsX999+PqKgoAMD58+exfft2REdHY/bs2SgoKLBl6URE5MQY+oiIiKwkKysLgYGBhsdBQUHIzMyssl9RURESExPx/PPPG7YFBgbi2WefxVdffYXQ0FC8+eabNqmZiIicH7t3EhERWYler4dIJDI8FgTB6HGFr776CgMHDjSM3wOADz/80PDz1KlTMWjQoDpfX6HwrPMxFeTy2x8JAgO9LD6Hs+I9qYr3xDTel6p4T6qyxz2xS+j74IMPsHv3bgBAnz598Oqrr9qjDCIiIqsKCQnBqVOnDI+VSiWCgoKq7Ld//35Mnz7d8LioqAjbtm3DU089BeB2WJRIJHW+fk6OCnq9UPfCAZSXayGXS6FUFll0vLMKDPTiPbkD74lpvC9V8Z5Udbf3RCwWWfQFn827dx47dgxHjhzB9u3bsWPHDqSmpuK7776zdRlERERW17NnTxw/fhy5ubkoLS3Fvn370Lt3b6N9BEFAamoqOnfubNjm7u6O9evX4+zZswCAzz77zKKWPiIiIlNs3tIXGBiIuXPnQi6XAwDCw8Nx69YtW5dBRER2JOj10BUVQerjY+9SrCo4OBizZs3CxIkTodFoMGrUKHTq1AlxcXGYOXMmOnbsiNzcXMhkMri4uBiOk0gkeO+997Bw4UKUlZWhRYsWWLp0qR1fCRERORORIAiW9QOxgmvXruHJJ5/E559/jhYtWtirDCIisiF1Ti5+X/lfFP12Gd02b4T47y8B6e7dTffOKVMmQC6XYvXqj61cVcPG7mlV8Z6YxvtSFe9JVfbq3mm3iVx+//13TJ8+Ha+++mqdAt/dvKGZ0lD+GBtKnUDDqZV1Wl9DqZV1Wl9tay0+fw4ZGxKgV6sRNG4icgrUANRV9rP0TY2IiIiqskvoS0lJwcyZMzFv3jw88sgj9iiBiIhsSNBqkb09CXl790Ae1hRNpz8LlyZN7F0WERFRo2Dz0Jeeno7nnnsOK1euRI8ePWx9eSIisrFyZRYy1q1B2R9X4dO3PwLHjGWXTiIiIhuyeej76KOPoFar8X//93+GbWPHjsWTTz5p61KIiKieFZ06gcyNt8eIhc54Dl5d77dzRURERI2PzUNffHw84uPjbX1ZIiKyIb1aDeUXn6Pg8EG4tgpH6LRnIAsItHdZREREjZLdJnIhIiLnpL55E+lrV6H81k34DRmGgEdjIJLy7YaIiMhe+C5MRERWIQgCCn88jKytmyF2cUXYrNnwiOhg77KIiIgaPYY+IiK6a9qSEmQkrEHRiZ/h3j4CIVPjIPXxtXdZREREBIY+IiK6S2XX/sDZ9WtQlqVEQMwo+A0ZBpFYbO+yiIiI6G8MfUREZBFBr0f+/n1QbvsScj8/NJvzOtzuvdfeZREREdEdGPqIiKjOtEWFyNywHsXnz8GjcxdEvDIT+WX2roqIiIhMYegjIqI6Kbl0Eenr10KvUiEodjx8+g2AzMsLKCuyd2lERERkAkMfERHViqDXI2fXTuR+/RVkQcEImzkLrs3vsXdZREREZAZDHxERmaXJzUXG+rUovfwbvHv0QtC4CRC7utq7LCIiIqoFhj4iIqqR6uwvyPh4PQSNBiFPx8G7Zy97l0RERER1wNBHREQm6TUaZG/7Evn798GlWXOETn8W8pAQe5dFREREdcTQR0REVZRnZiJ93Wqor1+Db/+BCBg9BmKZ3N5lERERkQUY+oiIyEjKtj1w2bsNOojwY6tB6HrfAAQx8BERETVYDH1ERAQA0KvVuLAqAV6pp/CXayC+Cn4IhWJPXNh9CQDQI4JdO4mIiBoihj4iIoL6rz+RvnY1XNJv4ahfRxzxvw+CSAwAKNfqkXwojaGPiIiogWLoIyJqxARBQMGhH6D84nOI3dywtclAXHdvUmW/nEK1HaojIiIia2DoIyJqpHQlxcjc+DFUKafgHtEBIU/HQbX5AmAi4Cm8XexQIREREVkDQx8RUSNUmnYF6etWQ5ufj4DHx8Bv8BCIxGLE9AnHxt2XUK7VG/aVS29vJyIiooaJoY+IqBER9Hrk7d2D7B3bIPXzQ7NXX4dbeGvD8xXj9pIPpSGnUA2Ftwti+oRzPB8REVEDxtBHRORkjqdmmAxt2sJCZHy0DiWpF+DZNQrBkyZD4u5R5fgeESEMeURERE6EoY+IyIkcT80w6p6ZU6jGxt2XIL1xBf77v4S+uBhB4yfCp08/iEQiO1dLREREtsDQR0Tk4KpruTMl+VCa0Xg8kaBHt8wz8L50HpKQUDR9aTZcmjWzVelERETkABj6iIgcWHUtd4DpxdIrL63grVEhOvNHNCtT4qxXazz+7zkQu3AWTiIiosZGbO8CiIioene23AH/LJZuSsXSCveqbmDyn18jSJ2Hr4IfxIl7+zHwERERNVJs6SMicmDVLYpe3faYXs1x47Mt6Jx3ERku/tgZ3BvF7r6YxCUXiIiIGi2GPiIiO6nNWD2Ft4vJgGdqsfTyjAw02ZEARd4NnA/qgD1e98HXxx2TuOQCERFRo8bQR0RkB7Udq1fbxdILjx9F5mefQiSVosnzL6JNZGc8boPXQURERI6PoY+IyA5qGqtXOfSZWyxdX1aGrM2bUHj8KNzubYOQuGcg8/e33QshIiIih8fQR0RkB3UZq1fdYullN64jfe1qaLIy4R89EorhIyCSSKxeKxERETVsDH1ERPWkpjF7dRmrdydBEFDww/dQJm6F2NMTTV95Fe7t2lu9fiIiInIODH1ERPXA3Ji92o7Vu5OuuBiZn2yA6kwKPDp2QvDTUyH18q6/F0JEREQNHkMfEVE9MDdmz9xYPVNKr/yO9HVroC3IR+CYsfAd+DBEYi63SkRERDVj6CMiqge1GbNX3Vi9Owl6PfL2fIvsHcmQKRRoPnc+XFu2slqtRERE5NwY+oiILFRfY/Yq0xbkI2N9AkoupsLr/gcQNOEpSNzdrVI/1Y9du3Zh9erV0Gq1mDRpEsaNG2f0/AcffIBt27bB2/t2t9wxY8Zg3LhxuHjxIubPn4/i4mJERUVh0aJFkEr5Nk1ERHeP7yZERBaorzF7leWd+QXXV/wXenUZgidOhvdDvSESiaz7QsiqMjMzsXLlSiQnJ0Mul2Ps2LHo1q0bWrdubdjnwoULePfdd9G5c2ejY+fMmYPFixcjMjIS8+bNQ2JiImJjY239EoiIyAlxMAgRkQVqGrMH3A5+k4a2M7TsKbxdMGlou9p159RqoUxKxK8L34LEywvN5y+AT+8+DHwNwLFjx9C9e3f4+vrC3d0dgwcPxp49e4z2uXDhAtauXYvo6Gi8+eabUKvVuHnzJsrKyhAZGQkAiImJqXIcERGRpdjSR0RkAWuO2atMk61E+ro1KLuahuDBg+A1YhTELnXrEkr2k5WVhcDAQMPjoKAgnDt3zvC4uLgY7du3x5w5c3DPPfdg7ty5WLVqFfr27Wt0XGBgIDIzM+t8fYXC0+La5XLp39f2svgczor3pCreE9N4X6riPanKHveEoY+IyALWGrNXWVHKSWR+sgEAEDptBlo9MhBKZZHF5yPb0+v1Ri2ygiAYPfbw8EBCQoLh8dNPP4158+ahd+/eNR5XWzk5Kuj1gkW1l5drIZdL+Td3h8BAL96TO/CemMb7UhXvSVV3e0/EYpFFX/CxeycRkQVi+oRDLjX+J7SuY/Yq6MvLkfnZp0hf/SFkwSFo/sYieD3QzVqlkg2FhIRAqVQaHiuVSgQFBRke37p1C0lJSYbHgiBAKpVWOS47O9voOCIiorvB0EdEZIG7GbNXmfrWLdz4z1soOHgAfoOHoPnc+ZAH8sN+Q9WzZ08cP34cubm5KC0txb59+9C7d2/D866urli2bBn+/PNPCIKAzZs3Y9CgQQgLC4OLiwtSUlIAADt37jQ6joiI6G6weycRkRnVLc1gyZi9CoIgoPDoEWRt2QSx3AVNZs6CZ6f7rFw52VpwcDBmzZqFiRMnQqPRYNSoUejUqRPi4uIwc+ZMdOzYEW+++SZmzJgBjUaDLl26YPLkyQCA5cuXIz4+HiqVChEREZg4caKdXw0RETkLhj4iohqYW5rBEvqyUmRu2oiin3+CW7v2CJ06DVJfP6vVTPYVHR2N6Ohoo22Vx/ENHjwYgwcPrnJcu3btjLp+EhERWQtDHxFRDWpamsGS0Fd27RrS162GRpkFxcjH4P9INERi9rQnIiKi+sPQR0RUg9oszVAbgiAgf/8+KJMSIfX2RtM5c+Hepq01SiQiIiKqEUMfEVENrLE0g06lQsaGBBSfOwuP+yIRMnkqJJ6Wr6dGREREVBcMfURENYjpE240pg+o29IMJZd/Q0bCGmgLCxE4Nha+AwZZtP4aERERkaUY+oiIalAxbs/U7J01EfR65H6zCzlf7YAsMAjNX/83XFu0sEHFRERERMYY+oiIzKjr0gza/DykJ6xF6W+X4NWtO4LGT4LEza0eKyQiIiKqHkMfEZEVqc6dReaG9dCXqxE8eQq8ez7I7pxERERkVwx9RERWIGi1yE5OQt6+PZA3bYZm02dAHtrE3mURERERMfQREd2tcmUW0teuhvraH/Dp1x+Bo8dCLJfbuywiIiIiAAx9RER3pejEz8jc9AkgEiF0xvPw6hpl75KIiIiIjDD0ERFZQK9WQ/nFFhQcPgTXVuEInfYMZAGB9i6LiIiIqAqGPiKiOlLfvIn0tatQfusm/IY+goCRj0Ek5T+nRERE5JjE9rqwSqXC8OHD8ddff9mrBCKiOhEEAfmHD+LGkkXQFRUhbNZsBD4+moGPiIiIHJpdPqmcPXsW8fHxuHbtmj0uT0RUZ7qSEmRt+gRFJ0/AvX0EQqbGQerja++yiIiIiMyyS+hLTEzEggUL8Oqrr9rj8kTUyB1M+ROffJ2KnEI1FN4uiOkTjh4RITiemoHkQ2lVtpf9cRXp61ZDk5ODgJhR8BsyDCKx3TpKEBEREdWJXULfkiVLLD5WofC0YiW3BQZ6Wf2c9aGh1Ak0nFpZp/U5eq0HU/7EB1+ehVqjAwDkFKrx6Z7fcDO7GN+f+st4++5L8L1wHNIDX0Pu74eO/3kL3u3b2bReR7+flTWkWomIiBqTBjcQJSdHBb1esNr5AgO9oFQWWe189aWh1Ak0nFpZp/U1hFo/+TrVEOwqqDU67PnpOir/0+KmK8Mjt45CcukmPDp3RfCkyVB7etr09TWE+1nB2rWKxaJ6+ZKPiIioMWpwoY+I6G7kFKpNbq8c+JqXZCA680e46dTYF/AAnnt2BkQikY0qJCIiIrIuhj4ialQU3i4mg59YBAh6PXrlnkOvvHPIlXnjyyYDoAsMZeAjIiKiBo0zERBRoxLTJxwuMonRNrlUjEFtPDHu1nd4MO8cLniF45NmjyDfIwAxfcLtVCkRERGRddi1pe/AgQP2vDwRNUI9IkLg7eVqNHvnE03V8P1+I3RaDX64py9+ljU3mr2TiIiIqCFj904ianT6dm2GiOa+0Gs0yN72JfK/2gdZ83vQfNoMtA0JwXR7F0hERERkRQx9RNQolWdmIH3taqhvXIdv/4EIGP0ExDKZvcsiIiIisjqGPiJyaiYXXBf9gusfroFIIkGT52bCs3MXe5dJREREVG8Y+ojIaR1PzcDG3ZdQrtUDAArzVUjfsB6XC67A7d42CImbDpm/ws5VEhEREdUvhj4iclrJh9IMgS9QnYeRGYeh0BTgTGgXjJn9HEQSiZkzEBERETV8DH1E5LRyCtWAICCy8DIGZp9EmdgFW5sMwg33UDzBwEdERESNBEMfETmtUHegW9phtCu+jqvuTfB1UC+USN0Q6Odm79KIiIiIbIahj4icUmnaFYy/9hVQXIADii444RsBiESQS8WYOLS9vcsjIiIishmGPiJyKoJej7y9u5G9fRtc/P2RM3YG0i5rgEqzd/bt2gxKZZG9SyUiIiKyCYY+InIa2oICZGxIQEnqBXhG3Y/giU+hlbsH7h9o78qIiIiI7Iehj4icQvGvqcj4aB30JSUImjAJPr37QiQS2bssIiIiIrtj6COiBk3Q6ZCzcztyd38DeUgoms6aDZemzexdFhEREZHDYOgjogbpeGoG9n53Fr2v7EfTMiXKOkQhp+8IfPjVDeQU/m4Yv9cjIsTepRIRERHZFUMfETU4x1MzcCRxLx5LPwqxIGBn8EO4rG4J0Xdp0OoEALfX6Nu4+xIAMPgRERFRoya2dwFERHWh15Qj47NPMfLmD8iXeeHjZo/goldL6AQYAl+Fcq0eyYfS7FQpERERkWNgSx8RNRjlGelIX7saEcobOOnTHgcDukAnktR4TE6h2kbVERERETkmhj4icnjHUzNwPnk3et44Cr1Ygv33DMQFWZNaHavwdqnn6oiM7dq1C6tXr4ZWq8WkSZMwbtw4o+f379+P999/H4IgoGnTpnj77bfh4+OD7du3Y8WKFVAoFACAvn37YtasWfZ4CURE5GQY+ojIoR0/cx0Zmz5F38I03HANxq6QB1Ei84BULDLqzikRAaI7tsmlYsT0CbdH2dRIZWZmYuXKlUhOToZcLsfYsWPRrVs3tG7dGgCgUqmwcOFCbNu2DcHBwfjvf/+L999/H/Hx8bhw4QLmzp2L4cOH2/lVEBGRs+GYPiJyWGU3rkOy/l20L7yKI36d8HnYIBRJPaATABeZ2NCKp/B2wdPD/4XJw9obbZs0tB0ncSGbOnbsGLp37w5fX1+4u7tj8ODB2LNnj+F5jUaDBQsWIDg4GADQtm1bpKenAwDOnz+P7du3Izo6GrNnz0ZBQYFdXgMRETkftvQRkcMRBAH5P3yP7MStkAgybG0yCDfcjcNbcZkO77/Up8qxDHlkT1lZWQgMDDQ8DgoKwrlz5wyP/fz8MGjQIABAWVkZ1q1bhwkTJgAAAgMD8fTTT6NLly5499138eabb2LFihW2fQFEROSU6hT6MjMz8eeffyIqKqq+6iGiRk6nUiFj4wYUnzkNj46d8Ck64WZp1U4JHKtHjkiv10MkEhkeC4Jg9LhCUVERnnvuObRr1w6PPfYYAODDDz80PD916lRDOKwLhcLTgqpvk8tvfyQIDPSy+BzOivekqrrcE0EQTGyrZl/TJ6jdfjWct/ojajqmuv1NH6DWaOHt41a3k1U+r8VHVl+TvZWqNfD0dq3dznV4CXV6tULVHw2bKt23ih8FE2evfHuNfobhIOPzmzgvIAACUFKmscu/KWZD35YtW5CSkoL58+cjJiYGnp6eePjhh/HKK6/Yoj4iakRKf/8d6QmroS0oQOCYJ+E76GEM+zUTG3dfQrlWb9iPY9Q+RUYAACAASURBVPXIUYWEhODUqVOGx0qlEkFBQUb7ZGVlYcqUKejevTvmzZsH4HYI3LZtG5566ikAtz8wSCQ1z0xrSk6OCnq9ZR/+ysu1kMulUCqLLDremkQiEZT5pSgt19q7FHh7uaKwqKza5+3+WduCAu48xNSH3Jp4e7uhsLDUWuXUyzmqPXd1r9UK1/T2cUNhgen7Yom7Ksnef5d/8/FxQ4FF96T2L6DOL9VECDT1fHV/K3f799mxbTCKiyz/d1YsFln0BZ/Z0JeUlIR169Zhz549GDBgAN544w2MGTOGoY+IrEbQ65G7+xvk7NwOmSIAzV+Ph2uLlgD+6a6ZfCgNOYVqKLxdENMnnN04ySH17NkT77//PnJzc+Hm5oZ9+/bhrbfeMjyv0+nwzDPPYOjQoXj22WcN293d3bF+/Xp07twZ9913Hz777DOLWvqciVanR3GJxt5lQCaXOUQdjsRVo0eZWmfvMhyOTidAU+kLSgJ0egFaHe+JIzAb+kQiEQICAnD8+HEMHToUUqkUej1/eURkHdqCfGSsX4eSi7/C64FuCJrwFCRuxt1jekSEMORRgxAcHIxZs2Zh4sSJ0Gg0GDVqFDp16oS4uDjMnDkTGRkZ+PXXX6HT6bB3714AQIcOHbBkyRK89957WLhwIcrKytCiRQssXbrUzq+GiIichdnQJ5fLkZCQgBMnTmDx4sXYsmUL3Nws769MRFSh+MJ5ZHyUAL26DMGTJsP7wd4QiUQ4nprBlj1qsKKjoxEdHW20LSEhAQDQsWNHXLp0yeRxUVFR2L59e73XR0REjY/Z0LdkyRJ89NFHeOedd+Dj44OUlBQsXrzYFrURkZMStFpk70hG3p5vIQ9riqbTX4NLkzAAtxdirzyGL6dQjY27b39IZvAjIiIiqjuzoa9Vq1b497//jevXr0MQBCxevJgtfURkMU22Eunr1qDsahp8evdF4NhYiOVyw/PJh9KMJm0BgHKtHsmH0hj6iIiIiCxgdnH2X375BQMHDsT06dORmZmJvn374vTp07aojYicTFHKSVxf9AbK028hdPqzCJ74lFHgA2637JlS3XYiIiIiqpnZlr6lS5fik08+wezZsxESEoKlS5diyZIl2LZtmy3qIyInoC8vhzJxKwoOHoBry1YInTYDskoLWFcewycWAaZmnOe6fERERESWMdvSV1ZWhtatWxse9+nTBzodp+klotpR37qFG/95CwUHD8Bv8FA0e21elcC3cfclQ0ueqcDHdfmIiIiILGe2pU8qlaKgoAAikQgAcPXq1XoviogaPkEQUHj0CLK2bIJY7oKwF1+GR8dOVfYzNYYPgKHFj7N3EhEREd0ds6HvmWeewfjx45GdnY2XX34ZR48exZtvvmmL2oiogdKVliLrs40o+vknuLVrj9Cp0yD19TM8X7k7Z3X0ArBhbn9blEtERETk1MyGvv79+yM8PBxHjx6FXq/Hc889h/BwdrMiItPKrv2B9LWroclWQvFoDPyHDYdI/E9P8juXZKgOx/ARERERWUe1oS81NdXo8X333Qfg9hi/1NRURERE1G9lRNSgCIKAW199jRuffAqptw+avfo63O5tU2W/6rpzVsYxfERERETWU23oe+GFF6o9SCQS4fvvv6+Xgoio4dEVFSHj4/UoPncWHpGdEfLUFEg8PU3ua27pBY7hIyIiIrKuakPfgQMHbFkHETVQJZd/Q0bCGuiKitAybgqkDzxomPjJFIW3i8ngp/B2wbJne9VnqURERESNUrWhLyEhAXFxcVi8eLHJ5+Pj4+utKCJyfIJej9xvdiHnqx2QBQah2evxaBLVEUplUZV9K0/c4uEqgVQiglb3z9oM7M5JREREVH+qDX1eXl4AAF9fX5sVQ0QNgyYvDxkJa1B6+Td4deuB4AkTIXZ1M7nvnRO3FJfpIBEBnm5SqEq17M5JREREVM+qDX1jx44FAPj7+yM2NtbouXXr1tVvVUTksFTnfkHmho+gL1cjePJUePfsVaU7Z+WWvYr19irTCYCLTIL/vdjbhpUTERERNU7Vhr7PP/8cZWVl+OSTT6BW/zP+RqPRYOvWrZg2bZpNCiQixyBotcje9iXyvtsLedNmaDZ9BuShTarsd2fL3p2Br4K5CV2IiIiIyDqqDX1SqRSXL19GWVkZLl++bNgukUgwd+5cmxRHRI6hPCsL6etWQ33tD/j0G4DAMU9ALJOb3Lc2SzIAXIePiIiIyFaqDX2jR4/G6NGjsX//fgwcONCWNRGRAyk68TMyP/0YEIsROuN5eHWNMuq+qfB2QadwBc6l5SC3UI1qGvaMcOIWIiIiItupNvRViIyMxAcffID8/Hyj7Zy9k8i56dVqZG3djMIfD8M1vDVCpz0DmSKgSvfNnEI1fjhzy+z5Ksb2ceIWIiIiItsyG/rmzJkDV1dX/Otf/6px7S0ich7qm38hfe0qlKenw2/oIwgY+RhE0tv/XNS2+2ZlcqkYk4a2Y9AjIiIisgOzoS8jIwO7d++2RS1EZGeCIKDgx0NQfr4ZYlc3hL30CjwiOhjtU9cJWNiyR0RERGRfZkNfkyZNUFJSAnd3d1vUQ0R2oispQeann0B16gTc/xWBkClxkPpUXadT4e1Sq+Cn8HbBsmd71UepRERERFQHZkNfUFAQHn30UTzwwANwdXU1bOeYPiLnUXr1KjLWrYYmNwcBMaPgN2QYRGKxyX1j+oQbjekzhRO1EBERETkOs6EvLCwMYWFhtqiFiGxM0OuR991eZCcnQerri2avzYNbeGuT+1aesdPDVQK5TApVqbbK7J3+7M5JRERE5FDMhr7nn3++yraSkpJ6KYaIbEdbVIiMj9aj5MI5eHbpiuBJT+PEtSIkrzpqCHYikQiqUi08XCVQa/TQ6m4vyFBcpoNcKkZc9L+Mwl1goBeUyiJ7vSQiIiIiMsFs6Nu/fz/+97//oaSkBIIgQK/XIz8/H2fOnLFFfURUD0ouXUR6wlpoVSocbdYLRwpawSPhVJVgV6HyzxXKtXokH0pjix4RERGRgzMb+pYuXYqXXnoJn3/+OeLi4rB//354eHjYojYisjJBp0POrp3I/WYXdL4B2NxsGG5Jb0/WYirYmVPXmTyJiIiIyPZMz9RQiZubG4YNG4bIyEi4uLhg4cKFOHjwoA1KIyJr0uTm4K/l7yD366/g3aMXPm3+iCHwWUrh7WKl6oiIiIiovpgNfS4uLigvL0fz5s1x8eJFiMViLtJO1MCofjmD64veQNmNGwiZMg0hT09FZnHdFli/E2foJCIiImoYzHbv7N+/P6ZNm4Z33nkHTzzxBFJSUuDn52eL2ojoLuk1GmQnJSL/++/g0vwehE6fAXnw7TF4tV1vr4JEBLi5/jNjJ2foJCIiImoYzIa+Z555BiNGjEBwcDBWrVqFkydPYvjw4Xd10V27dmH16tXQarWYNGkSxo0bd1fnI6KqyjMzkL52NdQ3rsN3wCAEjBoDsUxmeN7UenuVg13l2TsZ8oiISK8XcDW9EIVXcuDtJkWrUG+Ixez9RdQQmA19qampAIC8vDwAQFRUFDIyMqBQKCy6YGZmJlauXInk5GTI5XKMHTsW3bp1Q+vWptcGI6K6K/zpGDI3fQqRRIImz78Iz8jOVfapCHAVa+8x2BERUXX0egGJB68gPacEGq0eMqkYoQp3jOnbmsGPqAEwG/peeOEFw88ajQbZ2dmIiIhAUlKSRRc8duwYunfvDl/f2xNIDB48GHv27DG5HiAR1Y1erUbW5k0oPHYEbve2QUjcdMj8q/+CpkdECEMeERGZdTW90BD4AECj1SM9pwRX0wvROszHztURkTlmQ9+BAweMHv/888/YtWuXxRfMyspCYGCg4XFQUBDOnTtX6+MVCk+Lr12dwEAvq5+zPjSUOoGGU6sz1Vl87Rp+W/YuSm/eQtMxo9B87BiIJBIbVGfMme6pI2godQINq1YiqpusvFJD4Kug0eqRlVfK0EfUAJgNfXfq1q0b/u///s/iC+r1eqPZPwVBqNNsoDk5Kuj1gsXXv1NgoBeUyiKrna++NJQ6gYZTq7PUKQgCCg7+AOUXWyD28ETTl+fAvf2/kJ1bYsMqb3OWe+ooGkqdgPVrFYtF9fIlH1FDVDGWLiuvFEF+bnYZSxfk5waZVGwU/GRSMYL83GxahyPiWEdqCGo9pg+4/eHywoULKCsrs/iCISEhOHXqlOGxUqlEUFCQxecjasx0JcXI3PgxVCmn4N6hI0KejoPU27vGY46nZnAcHxGRGY7yQd5RxtK1CvVGqMId12/lAWIp5DIJQhXuaBVa83uOs3OU3w+ROXUa0ycSiaBQKLBw4UKLL9izZ0+8//77yM3NhZubG/bt24e33nrL4vMRNValaVeQvm41tPn5CBg1Bn4PD4FIXPPSm8dTM4xm7MwpVGPj7ksAwOBHRPQ3R/og7yhj6cRiEcb0bY0lS9+B1D0A0Y+PZosWHOf3Q2ROncf03a3g4GDMmjULEydOhEajwahRo9CpUyerXoPImQl6PfL27kb29m2Q+SvQ7LX5cGvVymifO1vzOoUrcC4tx+S6fOVaPZIPpTH0ERH9zZE+yDvSWDqxWAR90Q3oS2+iddhUm17bUTnS74eoJjWGvuLiYmzduhWnT5+GXq9H586dERsbi/379yM4OBg9evSw6KLR0dGIjo626FiixkxbUICMDQkoSb0Az6j7ETxxMiTu7kb7mGrN++HMrRrPW5dF2omoZubWor148SLmz5+P4uJiREVFYdGiRZBKpbh16xbmzJmDnJwctGzZEsuXL4eHh4edXoX96PUCzl/NQeq1HHi7y+3SmuRIH+Q5ls6x8fdDDUW1oS8/Px9PPPEEwsPD0atXLwDATz/9hMcffxweHh749NNPbVYkEQHFv6YiY/1a6EtLETRhEnx69zWaBKly615dKbxdrFkqUaNVm7Vo58yZg8WLFyMyMhLz5s1DYmIiYmNjsWjRIsTGxuKRRx7Bhx9+iFWrVmHOnDl2fDW2p9cLWPHFL7h6qxBqjc5u3Sod6YM8x9I5Nv5+qKGodgDQ+++/j9GjR2PVqlUYN24cxo0bh/fffx9t27ZFixYt4OnJWdWIbEHQ6ZCdnISbK5dD4umJ5vEL4NunX5XAt3H3JYsCn1wqRkyfcGuWTNRoVV6L1t3d3bAWbYWbN2+irKwMkZGRAICYmBjs2bMHGo0GJ0+exODBg422NzbnruYYAh9g3K3Slio+yAs6DQRBMIRPe3yQrxhLV/7XAWizUhDdswUnCXEglX8/+uzT/P2Qw6q2pe/EiRPYsWOH0bb8/HykpaVBq9XWe2FEBGhycnB++dsouvQbvB/sjaAnx0HsUrVVLvlQmqE7Z11w9k4i6zK3Fu2dzwcGBiIzMxN5eXnw9PSEVCo12l5Xa3ZeQJ6F3bWFsCEoF4vwzubTFh1vDdkFZYbAV0Gj1WN/yl84eSnLprUIggC9phAisRw+voHQ6wV88cMVm9ZQmTSgIwDg5KUsm9+LyuQtH4FIJMLn3/9utxockTSgI0Qikd1/P45GKhVDa8HnE2f21bFrEO5i+Tk/bxfMf7p7nY+rNvSJRCJI7ljY2cPDA//73/8wa9asuldIRHWiOpOCjI8/gk6rw4EW/XEyoyk8Vv8EkUgEVanW7AQtNZFLxZg0tB3DHpGVmVuLtrrnTa1ZW5c1bCtIZRLI5BLzO5rQoWMHi46zJg93GXKLyiBU+jwkEgFuLhJIpTXPTlwfWrdqafNrVqf1ve3sXQIAx6kDANKu/AYACG/d1s6VOMZ9EQQBV/+4DohlCA0JgpuL1KJ/R6zFUX4/jlIHcLsWsUiEDh0iLD6HVGbZv/E1TuSiUqmMunHKZDKjbyiJyPr0mnIoE79AwQ/fQxvcFJ96dkOW6PZkDsVl/3wDXpsJWgBUCYds3SOqP+bWog0JCYFSqTQ8zs7ORlBQEPz9/VFUVASdTgeJRGLxGrZTh7WH/i6+QQ4M9IJSWWTx8XfLUcb0Vebr6478/BK7XNtROco9WbRvBQBg9JRhdq7kNnvel4plRkQyL0AsRW6hGqEKCcb0DbfbfzuL9q2AVCqx++/Hkf5OFu1bAU83OV5eFGvxOSz9fVYb+oYPH45///vfeOeddyCXywEAarUaCxYswIgRIyyrkohqVJ6RjvS1q6D+80/4DRqM5cowKFWWdadmax6R7ZlbizYsLAwuLi5ISUlB165dsXPnTvTu3RsymQxRUVH49ttvER0djR07dqB37952fCX2IRaL8MoTkTh/Ndeus3cSNTQVy4yIJDIAXC+Qqqo29E2ZMgWzZ8/GgAED0KHD7S4f58+fR7du3TBlyhSbFUjUWBQeO4rMzZ9CJJOhcORTSPhThhyVZWNz2JpHZB/VrUUbFxeHmTNnomPHjli+fDni4+OhUqkQERGBiRMnAgAWLFiAuXPnYvXq1QgNDcW7775r51djH2KxCJH3BiDY3w35RVxOhqg2HGmZEeB2y6PYqznE7gG4crOAX944gGpDn0QiwcqVK3H+/HmkpKQAAGbMmMGF1ImsTF9WiszNm1B0/BhueYYiOaAXVKl6AJYHvmXP9rJukURUa6bWok1ISDD83K5dOyQlJVU5LiwsDJs2bar3+ojI+TjSMiMVXU3lTfsDYil2Hbtm927aZGZMHwB07NgRHTt2tEUtRI3K8dQMHNr9M/qm7YevRoXjikgc8e0AQWT5ZAVcfoGIiBoDQ0uSq4ItSfhnmZH0nBJotHq7LjPCrqaOyWzoIyLrMSygXlCGrgWXMCI7BSUSV3weNgh/upnviunhKql29k526SQiosaALUlVVawXeDW9EFl5pQjyc7NbEHa0rqZ0G0MfkY1ULKAuVpciJusY2hT/iSvuTfFNcE+USlzNHs9um0RERGxJqo5YLELrMB+73wNH6mpK/6h1P7LCwsL6rIPI6SUfSkNgUQYm/7kL4cU3sT8gCkmh/WoV+Nhtk4iI6LaaWpLI/iq6msr+XlvTnl1N6R9mW/quXr2K559/HkVFRUhKSsJTTz2FDz74AOHh/ABKVBvHUzOw/eDvaHM9BQ/lnkWBzBObmg5BhmtArY4P9HPDow+2ZLdNIiIisCXJ0VXualpYpoW3q7TRj7l0BGZD3+LFizF//nwsW7YMwcHBGD9+PN544w1s3rzZFvURNTiGcXuFani4SiAtVWHorR/RojQDqZ4tsDeoO8rF8irHSUSAm6vUMF6vYnyevRdLJiIiciSONGkJmVbR1dSeC9aTMbOhLz8/H7169cKyZcsAAOPGjUNiYmK9F0bUkFQOepUF5dzA8KyjkOs1+DaoB855tQZEVb/p4iQsREREteNIk5YQNRS1mshFrVZD9PcHVaVSCb1eb+YIosajYoKW8krdTMSCHr1zzqB7fiqy5L7YEvYwcuS+Rscx6BEREVnGUSYtIWoozIa+2NhYTJkyBTk5OVixYgW++eYbTJ061Ra1ETm06lr3fDRFGJHxI8LU2Tjt3QYHAqKgFRv/p8aZOImIiIjqF9dz/IfZ0Ddq1Cjcc889OHjwILRaLd566y306sUPq9S4mWrdA4C2qusYmnUMALA9pDd+82xR5VjOxElERERUv7ieo7FqQ19+fr7h53vvvRf33nuv0XO+vr6mDiNqFJIPpRkFPqlei/7Zp9Cl8DJuugTgq5CHUCDzAlD9BC1EREREVD+4nqOxakNf9+7dIRKJIAiCYVvFY5FIhIsXL9qkQCJHUV13TkV5PkZmHEZQeT5+8o3AYUVn6EW316ZhyCMiIiKyvZrWc2Toq+TSpUu2rIPIIVUX9AAAgoBORVcwUHkSGrEUX4QOwB8eYQx6RERERHbG9RyNmR3Tp9PpsHXrVhw5cgQSiQT9+/dHTEyMLWojsok719UTiURQlWrh4SqBWqOHVidUOUauL8fgrJ8RofoD19xCsCv4QWhcPRE3tB3DHhEREZGdcT1HY2ZD31tvvYW0tDSMHDkSgiAgKSkJ169fx6xZs2xRH5HVVYS83EI13O8IdsVlOsN+lX+uLKQsGyMzf4SPRoVD/pH4ya8D/H3cEMvWPSIiIiKHwPUcjZkNfceOHcM333wDmez2IMgRI0ZgxIgRDH3UIN0562Z1wc4kQUBUwUX0yz4NldQVW8IeRmlwc3zEpReIiIiIHA7Xc/yH2dDn7+8PnU5nCH0ikQje3o2zWZQavjtn3awtN10ZHsk8htYlf+GyRzN8G9QTehc3TOLSC0RERETk4MyGvnbt2iE2NhYxMTGQSCT49ttv4efnh48//hgAMHny5HovkshaTE7IYkaz0gyMyPgRbjo19gU8gNM+baHwceVkLURERETUIJgNfWq1Gm3btkVqaioAoGnTpgCAy5cv129lRFZSeaIWsQjQV52XxSSRoMeDeefQI/c88mWe+O7eIegztBueZ9AjIiIiojrQ6wWIvZpD7xWEX65ko1MrhU3HF5oNfW+//bYt6iCqF3eO4TMV+Covnl4xeyeKChGTfRRNVOnw6t4DbcZPRHfXxjnFLxERERFZTq8XkHjwCuRN+0MQS7F2ZypaNfHGK09E2iz4mQ19P//8M9atW4eCggKj7UlJSfVWFNHdqE3LnlgECALgb2JNPdW5X5CxIRFCeTmCJk+FT68HbVg9ERERETmTq+mFSM8pgUhye44UtUaHq7cKce5qDiJbB9ikBrOhLz4+HhMmTEDz5s1tUQ+RWZVDncLbBZ3CFTiXlmNYZ6/yEgzVdeXUC8CuFSOhVBYZtglaLbK3fYm87/bCpVkzhE5/FvKQUFu8JCIiIiJyUll5pUaLxANAuUaHPzOLHCf0KRQKTJw40Ra1EJl1Z3fNnEI1fjhzy/B8bZdgUHi7GD0uz8pC+rrVUF/7Az79BiBwzBMQy+TWK5yIiIiIGqUgPzfIpGKj4CeXSdAs2MtmNZgNff3798fmzZvx0EMPQSr9Z/cmTZrUa2FEFSydiKU6cqkYMZWWWig88ROyPv0EEIsR+uwL8OrS9e4uQERERET0t1ah3ghVuCM9pwRarR5ymQStmnijUyuFzWowG/ry8vLw7rvvws3tn0ksRCIRTp8+Xa+FEQG1m4ilNirCoqLSGD6dWo2MTzag8MhhuIa3Rui0ZyBT2KaJnYiIiIgaB7FYhDF9W+NqeiFEEgnCFG6ON3vnDz/8gCNHjiAggB+GyfYsXUy9MrlUjElD2xlN1qK++RfOLlqD0r9uwn/YcChGPgaRRHK35RIRERERVSEWi9A6zAcd2wZDU1Zu8+vXakyfv7+/LWohqsKSxdQrL8GguGN2TkEQUHD4EJRbN0Pq4YGwWbPh8a8Ia5dNREREROQwzIa+Nm3aIDY2Fv369YNc/s/EFpMnT67XwoiA290xTQW/yt01K8/eeWfIq0xXUozMTz+B6tRJuEd0QMSrs1CgYeseERERETk3s6GvrKwMLVu2xLVr12xQDpGxmD7hRmP6ANPdNc0pvXoV6etWQZubi4DHR8Nv8FDIfX2ASks2EBERERE5I7Oh7+2337ZFHUQGd67D16tjSK1a8kwR9Hrk7duD7O3bIPX1RbPX5sEtvHU9vwIiIiIiIsdhNvSdOXMG69atQ0lJCQRBgF6vx19//YWDBw/aoDxqbEytw3f0fEadW/YAQFtYiIwNCSi5cB6eXboieNLTkHh41EfZREREREQOS2xuh/j4eHTu3BkqlQrR0dHw9PTEww8/bIvaqBEyNVtnuVaP5ENpdTpPyaWLuL7oDZReuoigcRMROuN5Bj4iIiIiapTMtvSJRCJMmzYNeXl5aNWqFaKjo/H444/bojZqhKqbrbO2s3gKOh1ydu1A7jdfQxYcjKYvvQyXZs2tWSIRERERUYNiNvR5/N060rx5c/z+++/o2rUrxGKzDYREFqlutk6Ft4vZYzW5OchIWIvS3y/Du9dDCIodD7GL+eOIiIiIiJyZ2dDXqVMnvPTSS3jxxRcxffp0XLt2DVKp2cOIauXOSVs6hStw9HxGldk6Y/qE13ge1S9nkPHxeghaHUKmToN39571XToRERERUYNgNr3NmzcPZ8+eRcuWLTF//nwcPXoUK1assEVt5OSqm7SlLrN16jUaZCclIv/77+DS/B6ETp8BeXDdJnwhIiIiInJmNYY+QRCg0+kQGRkJlUoFtVqN2NhYtGjRwkblkTOrbtKWc2k5WPZsL7PHl2dmIH3taqhvXIfvwIcR8PhoiGWy+iqXiIiIiKhBqnZw3pUrVzBgwAD8+OOPKCsrw+jRo7Fy5UpMmDABR48etWWN5KTuZtKWwp+O4fqbC6HJyUaT519E0NhYBj4iIiIiIhOqbelbunQpXnrpJfTr1w/btm0DAHzzzTfIzMzErFmz0KuX+ZYYoppYMmmLXq1G1uZNKDx2BG73tkFI3HTI/BX1WSYRUa3dunULc+bMQU5ODlq2bInly5cbJkSrkJWVhddffx3Z2dkQi8V49dVX0aNHD2g0GnTr1g3NmjUz7JucnAyJRGLrl0FERE6m2tCXnp6OESNGAAB+/vlnDBgwAGKxGKGhoVCpVDYrkJxXTJ9wozF9QM2Ttqj/vIFba1dBk5kJ/+iRUAwfARE/DBGRA1m0aBFiY2PxyCOP4MMPP8SqVaswZ84co32WLl2K/v37Y9y4cbh69SomTJiAw4cP47fffkPnzp3x0Ucf2al6IiJyVtWGvsrLMpw5cwbx8fGGx2p17dZMI6pJxeQslWfvNDVpiyAIKDh4AMovPofYwxNNX3kV7u3a26NkIqJqaTQanDx5Eh9++CEAICYmBuPHj68S+gYNGoTu3bsDAO655x6o1WqUlJTg/PnzyM3NRUxMDKRSKWbPno0HHnjA5q/DUcikYnh6yO1dBjzcpNBqbFSHYO3T3d0JhWoOd5VL4O4mq3Hnioe1qaG669SVtc5j9jrVvCapRASZlMuaVSapwz2p9a/vrn7PJn57gskfTFcZ4QAAIABJREFUq2ys6W/ZVn97d6Pa0Ofj44NLly5BpVJBqVTi/vvvBwCcPn0awcHBNiuQnFuP/2/vzuObqvP9j7+TLmEpUCgpLQgI6AVEEFkugzJUlrGUtlQqamF+rLLKFcalMwUcvXpZBFFUEJSdiwgIIohSdMQBFbiyOA6ggAiDIHSjZStLkzbn9wcPMpS0paVt0iav5+Phw+bke07e50NL+eScfL+twgqdmVOS8i5dUtqyxcr+fq+q3dtGYU8Ol3+Nmm5MCADFc/bsWQUFBTmXNbJarUpLS3MZFxkZ6fx60aJFatmypWrUqCGTyaQePXpo1KhROnLkiEaMGKGNGzeqTp06xc4QEhJU6vOwWmuU+hhloW7d0p9LmWng6QC+xyjkX9EFbS7y39uFHafkuxS5l3OfO4KLSlNqhdWlzJlUdm9CNKhV6FPFfYkyOW8j3/8k499f/3vbv1+nqDcuboxzczTjhgM7j3/DoMBAPwXXcP/fs4U2fc8++6yGDBmi7OxsPf/886pWrZoWLVqkd9991/kuJlCervxyRCnz31Xu+XOyPp6g4J4Py2TmHTQAnpecnKxp06bl29a4cWOZTKZ8225+fKOlS5dq9erVev/99yVJCQkJzufuuecetWnTRt9//7169uxZ7FyZmdlyOG7/H0dWaw1lZFy87f29ETVxRU0KRl1cURNX1WpVLVVNzGbTbb3BV2jT17ZtW3399de6evWqata8dmXl/vvv15o1a1iyAeXKcDh0dvMmnVm/TgF1QtQoaZKqNGnq6VgA4BQVFaWoqKh8265PxJKXlyc/Pz9lZGQoNDS0wP1nzJihbdu2acWKFQoLu3a3w/r169WuXTs1atRI0rV3hgOYlRgAUAaKvGwSGBjobPgkqV27djR8KFe558/r1Juv68y6tQpq10GNXnyZhg9ApRAQEKAOHTpo06ZNkq41cV27dnUZt3TpUn333XdauXKls+GTpMOHD2vx4sWSpGPHjungwYNq3769e8IDALxakYuzA2Vp54+pRU7acunHA0pdNF+OK1cUOmiIav0+oshbowCgonnppZeUlJSkefPmKTw8XG+88YYkaeXKlUpPT9e4ceP0zjvvKCgoSAMHDnTuN3/+fI0dO1YTJ05UTEyMTCaTpk+frqCgCvS5NgBApeWxpu/NN9+Un5+fnn76aU9FgBvt/DE13/IMmRdytCz5kCTpd83rKvOT9cpK/kyB4eG647k/y9LgDk/GBYDb0qBBAy1fvtxle//+/Z1f7969u9D933777XLJBQDwbW5v+i5evKhp06bps88+0/Dhw9398vCQdduO5luPT5JsuQ598cUPavDJHl09+otq/r6rQhP+KLOl8MXZAQAAAJSM25u+LVu26M4779TQoUPd/dLwoMwLrms7/kf2r+p9bKdsgWaFjRytmv/5Ow8kAwAAALyb25u+Rx55RJI0e/bs29q/LNYgullFWZPoVipLTkn68cQ5/W/yQZ05e0V1a1dVjWoBunjZLknyc+Spe+YetT9/WBnVrHrgjf9W1fDC1+orT5WlppUlp1R5spKz7FWmrAAA+JJya/oKWsOoadOmWrp0aamOW9o1iG5WWdYPqSw5pWsN3+wPf3Dezplx9or8TJK/n0k1r5xTXOrXqmc7qz11WqnJ/+uvbP/qyvbAuVWWmlaWnFLlyUrOslfWWW93HSIAAOCq3Jq+gtYwgm/43+SDLp/fy3MYan/5mB5K+T/Z5afNzSLVsU+3fLN3AgAAACh7LNmAUrt5KYabP78X6LDr4YzvdO/FY6ravIXCR4xS2+DaHkoLAAAA+BaaPpRKQUsx3Kje1UzFpX2tYHu29oS3V//nxspkNnsiKgAAAOCTPNb0sT6fdyhoKQZJkmGo/flD6nZmry77VdGaRpHq+ehDNHwAAACAm3GlD6VS0FIMVfKuKjp9h+6+9Jt+qXaHdtzVTdE9WvH5PQAAAMADaPpQKjd/hu+OK2nqk/aNquddlTVhgO7u8Qf1Npk8mBAAAADwbdxrh1KJj2imQH+zTIZDD2Tt04BTX8hh8tPF/k+pds+HZaLhAwAAADyKK30olc6twmTKvqCrK5eofnaKfqndTI1HjlCru7mVEwAAAKgIaPpQKpf275N11QI5bDkKHfKk7n6wi0JDa1aaBaUBAAAAb0fTh2K7cT0+a5C/Bvj9oqp7v1Zggzt0x6inZKlf39MRAQAAANyEpg8ubl5sPT6imSQ51+OrZb+oqIPfqGrOGV1t8zvdNXqYzIGBHk4NAAAAoCA0fcinoMXWlyUfUmCAWbZch5pnH1dU+k5J0sdhETrj/x96jYYPAAAAqLBo+pBPQYut23IdcthsijyzW/dfOKJTlrr6JKyrzgcESQWs0wcAAACg4qDpQz4FLbYeYjunuNSvFWo7p53BrfRNyP1ymK6t9hFS0+LuiAAAAABKgKYP+eRbbN0w1ObiL/pDxi7ZzQH66I4/6EiVcOfYQH+z8/N+AAAAAComFmdHPtcXWw902BSb9o16p+/U6aqhujrsWT30WA/nlb2QmhYNjmqhzq1Yjw8AAACoyLjS58MKmqWzc6sw+aX+JtO6daqRc1G763dQ08fi9bvW15ZjoMkDAAAAKheaPh9V4Cydmw6qyvffKPjbzfKvVUvhf5qoFnff7eGkAAAAAEqDps9H3TxLZ9W8q4o+vV3VD59S9fvbKWzwMPkFBXkwIQAAAICyQNPno26cpbPhlVT1Sf1GVfNy9EXd/9TYp8bIZDJ5MB0AAACAskLT56NCalqUdf6KHji7Xw9m7dPZgBpaU7+H8qzhNHwAAACAF6Hp81H92tdV9vuL1fBKmg7UaKrPrZ1kCrRoMEswAAAAAF6Fps8HZe/7QSErFyo416atjSP0fwGN883eCQAAAMB70PT5ECM3VxkfrdG5v30uS8OGajTqKTUPC9dITwcDAAAAUG5o+nyELS1NKfPnKefX4wru3kN1H3tC5oBAT8cCAAAAUM5o+nzAhe/+T+nLl0pmP9Uf+7SC7m/v6UgAAAAA3ISmz4s5cnKUvvJ9Xfj2G1W5626FjxitgJAQT8cCAAAA4EY0fV4q57eTSnlvnmypKarTO0YhcX1l8vPzdCwAAAAAbkbT52UMw9D5bX9XxuqVMlerpjueTVS1lvd4OhYAAAAAD6Hp8yJ5ly8pbdkSZe/do2qt7lXYsBHyr1XL07EAAAAAeBBNn5e4cuyoUubPU+7Zs6r76OOqHdlLJrPZ07EAAAAAeBhNXyVnOBw6+/lmnVn/kfyDg9XwzxNUtdldno4FAAAAoIKg6avEci9cUOqi+br84wEFte+geoOHyq9adU/HAgAAAFCB0PRVUpcP/qSUhe/JcemSQv84SLUe6iaTyeTpWADg006fPq3ExERlZmaqSZMmmjlzpqpXz/9m3KlTpxQTE6NGjRpJkurWratFixbJZrNp0qRJOnDggKpUqaKZM2eqWbNmnjgNAICXoemrZIy8PGV+sl5Zmz5VYL0w3fGn52Vp2LDAsTt/TNW6bUeVeSFHITUtio9ops6twtycGAB8x8svv6wBAwYoOjpa77zzjubOnavExMR8Yw4cOKDY2Fi98sor+bYvX75cVatWVXJysnbv3q0JEyboww8/dGd8AICXYqaPSsSemamTr72qrM82quaDXdTor/9dZMO3LPmQMi/kSJIyL+RoWfIh7fwx1Z2RAcBn2O127d69W5GRkZKk+Ph4bd682WXc/v379fPPPysuLk6DBg3S4cOHJUlbt25Vnz59JEkdO3ZUVlaWTp8+7b4TAAB4LZq+SiLzu1369eUXlXPypMJGjFLYkCdltlgKHb9u21HZch35ttlyHVq37Wh5RwUAn3T27FkFBQXJ3//aTTRWq1VpaWku4ywWi/r06aOPP/5YTz75pMaOHSubzab09HRZrVbnOKvVqtRU3qgDAJQet3dWcA67XWfWrNa5r76UpVFjhY96SoH16t1yv+tX+Iq7HQBQfMnJyZo2bVq+bY0bN3b5bHVBn7V++umnnV9HRETo9ddf17Fjx2QYRr7xhmHIXMKld0JCgko0viBWa41SH8PbUBNX1KRg1MUVNXHliZrQ9FVgttRUpcyfp5wTvyo8NkbVe8fJHBBQrH1DaloKbPBCahZ+dRAAUDxRUVGKiorKt81ut6tTp07Ky8uTn5+fMjIyFBoa6rLv8uXLFRMTo9q1a0u61tz5+/urXr16Sk9Pd07wcubMmQL3L0pmZrYcDuM2z+raP0QyMi7e9v7eiJq4oiYFoy6uqImr0tbEbDbd1ht83N5ZQV3YuUO//s9LsmeeUf3/Gq+mw4cWu+GTpPiIZgr0z//HG+hvVnwEM8EBQHkICAhQhw4dtGnTJknS+vXr1bVrV5dxu3fv1tq1ayVJu3btksPhUNOmTRUREaENGzZIkvbs2SOLxaL69eu77wQAAF6LK30VjOPqVaV/sFwXdmxX1bv/Q2EjRiugTp0CxxY1O+f1/zN7JwC4z0svvaSkpCTNmzdP4eHheuONNyRJK1euVHp6usaPH69JkyYpKSlJGzZskMVi0euvvy6z2ayBAwfqxRdfVHR0tAIDAzVjxgwPnw0AwFvQ9FUgOSdP6PR7c2VPS1Od2DiFxPSRyc+vwLHXZ+e8PlnL9dk5JeVr/GjyAMB9GjRooOXLl7ts79+/v/PrevXqacmSJS5jLBaLpk+fXq75AAC+iaavAjAMQ+f/vkUZH66SOShIdzz3Z1Vr0bLIfYqanZNGDwAAAMB1NH0elnfpktKWLlb2P/aqeus2qjdsuPxr1LzlfszOCQAAAKA4aPo86MovR5Qy/13lnj8n6+MJCu75sEzFnJ6b2TkBAAAAFAezd3qA4XAoa9OnOjljmkx+ZjVKmqTaD/cqdsMnMTsnAAAAgOLhSp+b5Z4/p9SFC3T54I+q0fE/FTpwiPyqVSvxcZidEwAAAEBx0PS50aUfDyh14Xw5cq6q3qChqvn7rjKZTLd9PGbnBAAAAHArNH1uYOTm6sz6dTq7eZMC6zfQHc//RZYGDTwdCwAAAIAPoOkrZ/YzGUqZ/66uHjuqWl0jZH1igMwWJlsBAAAA4B40feXo4t7dSlu6WJIUPnKMavxnJw8nAgAAAOBraPrKgcNmU8aHq3R+61ey3NlE4aPGKNAaWuz9d/6Y6jJBS5+HapRjYgAAAADeiqavjOWcPq2U+fNk++2kakf2Ut2+/WTyL36Zd/6YqmXJh2TLdUi6ttj6suRDqlmjilo1Ci6v2AAAAAC8FOv0lRHDMHT+2290YvJ/K+/cOdUf94ysjyWUqOGTri3BcL3hu86W69D/Jh8sw7QAAAAAfAVX+sqA4+oVpS1fpovf/Z+qtmip8OEj5R9c+7aOlXkhp8DtZ85eKU1EAAAAAD6Kpq+Urh4/rpT582TPSFdIXF/ViY6VyXz7F1BDaloKbPzq1q5ampgAAAAAfBRN320yDEPnvvxCGWs/lH/NmrojMUnV/qN5gWMLmpilsEXV4yOa5ftMnyQF+ps1KKpluZwHAAAAAO9G03cb8rKzlbpkoS798wdVv6+twoYOl19QUIFjC5uYRVKBjd/1bTc3iQ+1b6iMjIvldEYAAAAAvJXbm769e/dq2rRpstvtCg4O1tSpU9WgQQN3xyiRG6/UtTJlqXfK1/K7cknWhAEK7vEHmUymQvctbGKWdduOFnq1r3OrsEKfAwAAAICScPvsnYmJiZo8ebI2bNig2NhYTZ482d0RSuT6lbqs81f0YNY/FX3kM13IMXTuiTGq3fPhIhs+qfCJWQrbDgAAAABlya1Nn81m0/jx49WiRQtJUvPmzZWSkuLOCCW2bttRBV7NVsLpv+n3Wf/UT0F3aknDGK05VLymLaSmpUTbAQAAAKAsufX2zsDAQMXFxUmSHA6H5syZo549e5boGCEhBX92rjSs1hqFPhecckzRad/K38jTZ6EPaH+NZpLJpKwLOUXud92QmFaas+afyrHnObdZAvw0JKZVsfYvbs6KprJkJWfZqyxZyVn2KlNWAAB8Sbk1fcnJyZo2bVq+bU2bNtXSpUtls9mUlJSk3NxcjRo1qkTHzczMlsNhlFlOq7VGgROkGLm5OrNurR5L2aL0wGBtCOuqzMBg5/N1alqKNbFKq0bBGtSrucvELK0aBZdoYpbCclZElSUrOcteZclKzrJX1lnNZlO5vMkHAIAvKremLyoqSlFRUS7bL126pDFjxig4OFjz5s1TQEBAeUW4bbaMdKW8N085x/+lq21+p1VX79Jlx7/vhA30Nys+olmxj8fELAAAAAA8xe2zdyYmJqpx48Z6+eWXZS7FIubl5eKu75S2fKkkKXzMWNVo31F/LME6ewAAAABQkbi16fvpp5+0ZcsW3XXXXerbt68kKTQ0VAsWLHBnjAI5cnKUsfoDnf96m6o0babwkaMVUNcqiSt1AAAAACovtzZ999xzjw4fPuzOlyyWnFOnlPLeXNlOn1LtXr1V95F4mfxZtx4AAABA5efTnY1hGEr94m86sWCxzJYqavDM86re6l5PxwIAAACAMuOzTV/e5ctKX75UF3fvUrWWrRQ2fIT8awXfekcAAAAAqER8sum7+q9jSpk/T/bMTDUe+EcF/r6HTBVwUhkAAAAAKC2favoMh0Nn//a5zqxbK/9awWr45wm6o3O7SrMOFgAAAACUlM80fbkXLyht8UJd2r9P1e9vp7DBw+QXxMK/AAAAALybTzR9lw8dVMqC9+S4lK3QAf9Ptbr1kMlk8nQsAAAAACh3Xt30GXl5yvz0E2V9+okCQuupwfhnVKVRY0/HAgAAAAC38dqmz56VpdSF7+nKz4dV84EHFTpgoMxVqng6FgAAAAC4lVc2fdk//EOpSxbKyM1V2JMjVLPzg56OBAAAAAAe4VVNn8Nu15mP1ujcl1/I0rCRwkc9pcCwME/HAgAAAACP8Zqmz5aWppT585Tz63EFd++puo89IXNAgKdjAQAAAIBHeUXTl3f5sk5M/m/JZFb9seMUdH87T0cCAAAAgArBK5o+c5UqqhvfT9XbtFVASIin4wAAfNTp06eVmJiozMxMNWnSRDNnzlT16tXzjRk9erRSUlIkSQ6HQz///LPWrl2rFi1aqFOnTmrYsKFz7Lp16+Tn5+fWcwAAeB+vaPpMZrOCu/XwdAwAgI97+eWXNWDAAEVHR+udd97R3LlzlZiYmG/Mu+++6/z6rbfeUtu2bdW6dWsdOHBA999/vxYtWuTu2AAAL2f2dAAAALyB3W7X7t27FRkZKUmKj4/X5s2bCx1/7NgxrV+/Xn/5y18kSfv371dWVpbi4+P1+OOPa9euXW7JDQDwfl5xpQ8AAE87e/asgoKC5O9/7Ver1WpVWlpaoePnzp2rJ598UkFBQZIkk8mkHj16aNSoUTpy5IhGjBihjRs3qk6dOm7JDwDwXjR9AACUUHJysqZNm5ZvW+PGjWUymfJtu/nxdefPn9f27ds1ZcoU57aEhATn1/fcc4/atGmj77//Xj179ix2rpCQoGKPLYzVWqPUx/A21MQVNSkYdXFFTVx5oiY0fQAAlFBUVJSioqLybbPb7erUqZPy8vLk5+enjIwMhYaGFrj/tm3b1LVrV1ksFue29evXq127dmrUqJEkyTAMBZRw6aHMzGw5HEYJz+bfrNYaysi4eNv7eyNq4oqaFIy6uKImrkpbE7PZdFtv8PGZPgAAykBAQIA6dOigTZs2SbrWxHXt2rXAsT/88IM6dOiQb9vhw4e1ePFiSdc+73fw4EG1b9++fEMDAHwCTR8AAGXkpZde0ocffqjevXtrz549+tOf/iRJWrlypd566y3nuJMnT6pevXr59h07dqyysrIUExOj8ePHa/r06c7P+wEAUBrc3gkAQBlp0KCBli9f7rK9f//++R4vWLDAZUxQUJDefvvtcssGAPBdXOkDAAAAAC9G0wcAAAAAXoymDwAAAAC8GE0fAAAAAHgxmj4AAAAA8GI0fQAAAADgxWj6AAAAAMCL0fQBAAAAgBej6QMAAAAAL0bTBwAAAABejKYPAAAAALwYTR8AAAAAeDGaPgAAAADwYjR9AAAAAODFaPoAAAAAwIvR9AEAAACAF6PpAwAAAAAvRtMHAAAAAF6Mpg8AAAAAvBhNHwAAAAB4MZo+AAAAAPBi/p4OUBZ2/piqdduOKvNCjkJqWhQf0UydW4V5OhYAAAAAeFylb/p2/piqZcmHZMt1SJIyL+RoWfIhSaLxAwAAAODzKv3tneu2HXU2fNfZch1at+2ohxIBAAAAQMVR6Zu+zAs5JdoOAAAAAL6k0jd9ITUtJdoOAAAAAL6k0jd98RHNFOif/zQC/c2Kj2jmoUQAAAAAUHFU+olcrk/WwuydAAAAAOCq0jd90rXGjyYPAAAAAFxV+ts7AQAAAACFo+kDAAAAAC9G0wcAAAAAXoymDwAAAAC8mNubvj179ig+Pl6xsbEaPXq0zp8/7+4IAAAAAOAz3N70TZgwQTNmzNDGjRt11113adGiRe6OAAAAAAA+w+1LNmzatEkBAQGy2+1KS0tT8+bN3R0BAAAAAHyG25u+gIAAHT58WEOHDpW/v7+effbZEu0fEhJU5pms1hplfszyUFlySpUnKznLXmXJSs6yV5myAgDgS8qt6UtOTta0adPybWvatKmWLl2q5s2ba8eOHVq1apWeeeYZrVq1qtjHzczMlsNhlFlOq7WGMjIultnxyktlySlVnqzkLHuVJSs5y15ZZzWbTeXyJh8AAL6o3Jq+qKgoRUVF5duWk5OjL7/8Uj179pQk9enTR9OnTy+vCAAAeMSbb74pPz8/Pf300y7P2Ww2TZo0SQcOHFCVKlU0c+ZMNWvWTIZhaMaMGfr73/8us9ms//mf/1H79u09kB4A4G3cOpGLv7+/Xn75ZR04cEDStauB7dq1c2cEAADKzcWLFzVx4kQtWbKk0DHLly9X1apVlZycrIkTJ2rChAmSpM8//1xHjx7Vpk2b9M4772jChAnKzc11V3QAgBdz62f6/Pz8NGvWLL344ovKy8tTvXr1NGXKlBIdw2w2lXmu8jhmeagsOaXKk5WcZa+yZCVn2SvLrJXpvG+0ZcsW3XnnnRo6dGihY7Zu3arx48dLkjp27KisrCydPn1a27ZtU+/evWU2m9WkSROFh4frH//4hzp27Fjs1y+LulXW2pcnauKKmhSMuriiJq5KU5Pb3dftE7l06NBB69atu+39a9euXoZprqksnxupLDmlypOVnGWvsmQlZ9mrTFnLyyOPPCJJmj17dqFj0tPTZbVanY+tVqtSU1OVnp6u0NBQl+0lURa/I/lzdEVNXFGTglEXV9TElSdq4vamDwCAyq6oycpuxTAMmUymfI/NZrMcDkeB2wEAKC2aPgAASqigycqKq169ekpPT1ejRo0kSWfOnFFoaKjCwsKUnp7uHHd9OwAApcVbiAAAuFFERIQ2bNggSdqzZ48sFovq16+vrl27auPGjcrLy9Ovv/6q48ePq3Xr1h5OCwDwBlzpAwCgnK1cuVLp6ekaP368Bg4cqBdffFHR0dEKDAzUjBkzJEm9evXSvn371KdPH0nSlClTVKVKFU/GBgB4CZNhGGW30jkAAAAAoELh9k4AAAAA8GI0fQAAAADgxWj6AAAAAMCL0fQBAAAAgBfzuaZv79696tevn+Li4jR48GCdOnXKZYzNZlNiYqKioqLUt29fHT161ANJr3nzzTc1e/bsAp87deqU7r//fsXFxSkuLk5PPvmkm9PlV1TWilDT06dP649//KN69eqlMWPG6NKlSy5jPFnTjRs3qnfv3nr44Ye1YsUKl+cPHjyo+Ph4RUZGatKkScrNzXVbtpvdKuucOXPUrVs3Zx0LGuMu2dnZiomJ0W+//ebyXEWqaVE5K0o958yZo+joaEVHRztnnLxRRaonSu5WP9e+6Fbf875q+vTpSkpK8nSMCuOrr75SfHy8oqKiNHnyZE/HqRA2bNjg/NmZPn26p+N41M2/33fs2KHY2Fg9/PDDmjVrlvuCGD6mW7duxsGDBw3DMIw1a9YYo0ePdhmzcOFC469//athGIaxa9cu47HHHnNrRsMwjAsXLhgTJkww2rRpY7z99tsFjtm8ebMzpycVJ2tFqOnIkSONTz/91DAMw5gzZ44xY8YMlzGeqmlqaqrRrVs34+zZs8alS5eM2NhY48iRI/nGREdHG//4xz8MwzCMCRMmGCtWrHB7TsMoXtZRo0YZ33//vUfy3eiHH34wYmJijFatWhknT550eb6i1PRWOStCPbdv32488cQTRk5OjmGz2YxBgwYZX3zxRb4xFaWeKLni/Fz7muJ8z/uiHTt2GJ06dTL+8pe/eDpKhXDixAmjS5cuRkpKimGz2Yz+/fsbW7du9XQsj7p8+bLRsWNHIzMz07Db7Ua/fv2M7du3ezqWR9z8+/3KlStGRESEceLECcNutxvDhg1z2/eLT13ps9lsGj9+vFq0aCFJat68uVJSUlzGbd261blOUseOHZWVlaXTp0+7NeuWLVt05513aujQoYWO2b9/v37++WfFxcVp0KBBOnz4sBsT/ltxsnq6pna7Xbt371ZkZKQkKT4+Xps3b3YZ56ma7tixQ7/73e8UHBysatWqKTIyMl++U6dO6erVq2rbtm2R+StCVkk6cOCA3nvvPcXGxuqVV15RTk6OR7J++OGHeumllxQaGuryXEWqaVE5pYpRT6vVqqSkJAUGBiogIEDNmjXL9zNckeqJkivOz7WvudX3vC86d+6cZs2apdGjR3s6SoXxt7/9Tb1791ZYWJgCAgI0a9Ys3XfffZ6O5VF5eXlyOBy6cuWKcnNzlZubK4vF4ulYHnHz7/d9+/apcePGatiwofz9/RUbG+u2v2t9qukLDAxUXFycJMnhcGjOnDnq2bOny7j09HRZrVbnY6vVqtTUVLfLSbP7AAAMtElEQVTllKRHHnlEI0eOlJ+fX6FjLBaL+vTpo48//lhPPvmkxo4dK5vN5saU1xQnq6drevbsWQUFBcnf39/5+mlpaS7jPFXTm+sTGhqaL19B9SsovzvcKuulS5fUsmVLJSYm6uOPP9aFCxc0d+5cT0TVlClT1KFDhwKfq0g1LSpnRann3Xff7Wzojh8/ruTkZEVERDifr0j1RMnd6ufaF93qe94Xvfjii3rmmWdUs2ZNT0epMH799Vfl5eVp9OjRiouL0wcffKBatWp5OpZHBQUFafz48YqKilJERIQaNGigdu3aeTqWR9z8+92Tf9d6bdOXnJysrl275vtvyJAhkq5d8Xv++eeVm5urUaNGuexrGIZMJlO+x2Zz+ZSqqJy38vTTT2vAgAEym82KiIhQtWrVdOzYsXLJWdqsnq7pc889l+/1Jbk8ltxf0+scDodLfW58fKvn3elWWapXr64FCxaoWbNm8vf317Bhw7Rt2zZPRC1SRappUSpaPY8cOaJhw4bpz3/+s+68807n9spSTxSMP7/CFfY972vWrFmj8PBwde7c2dNRKpS8vDzt3LlTU6dO1erVq7Vv3z59/PHHno7lUYcOHdJHH32kv//97/rmm29kNpu1aNEiT8eqEDz5d62/W17FA6KiohQVFeWy/dKlSxozZoyCg4M1b948BQQEuIypV6+e0tPT1ahRI0nSmTNnCr3tqrxyFsfy5csVExOj2rVrS7r2jXP9SlZ5KE1WT9fUbrerU6dOysvLk5+fnzIyMgp8fXfX9LqwsDDt2bPH+fjmfGFhYcrIyHA+Ls/63cqtsp4+fVo7duxQv379JLmvhiVVkWpalIpUz71792rcuHGaOHGioqOj8z1XWeqJgt3q59pXFfU972s2bdqkjIwMxcXF6fz587p8+bKmTp2qiRMnejqaR9WtW1edO3dWnTp1JEk9e/bUvn37FB8f7+FknvPtt9+qc+fOCgkJkXTtdv8PPvhAw4cP93Ayz7v5d6U7/6712it9hUlMTFTjxo315ptvKjAwsMAxERER2rBhgyRpz549slgsql+/vjtjFsvu3bu1du1aSdKuXbvkcDjUtGlTD6cqmKdrGhAQoA4dOmjTpk2SpPXr16tr164u4zxV0wceeEA7d+5UVlaWrly5oi+++CJfvgYNGshisWjv3r2Srs2KVVB+d7hV1ipVqui1117TyZMnZRiGVqxYoT/84Q8eyVqUilTTolSUeqakpGjs2LGaOXNmgf/4rSz1RMFu9XPti271Pe9rlixZok8//VQbNmzQuHHj1L17d59v+CSpW7du+vbbb3XhwgXl5eXpm2++UatWrTwdy6NatGihHTt26PLlyzIMQ1999ZVat27t6VgVwn333ad//etfztuCP/30U7f9XVvx3n4vRz/99JO2bNmiu+66S3379pV07V7aBQsWaOXKlUpPT9f48eM1cOBAvfjii4qOjlZgYGCFmqb5xpyTJk1SUlKSNmzYIIvFotdff73cbpm8HRWtpi+99JKSkpI0b948hYeH64033nDJ6ama1qtXT88884wGDRoku92ufv36qU2bNhoxYoTGjRun1q1ba+bMmXrhhReUnZ2tVq1aadCgQeWe63azvvLKKxozZozsdrvatWtX5CQ/7lYRa1qQilbPRYsWKScnR6+++qpzW0JCgr766qtKUU8UrbCfa19W2Pd8//79PZgKFc19992n4cOHa8CAAbLb7XrwwQf16KOPejqWR3Xp0kU//fST4uPjFRAQoNatW2vkyJGejlUhWCwWvfrqq3r66aeVk5OjiIgI9erVyy2vbTIMw3DLKwEAAAAA3K7iXBYCAAAAAJQ5mj4AAAAA8GI0fQAAAADgxWj6AAAAAMCL0fQBAAAAgBej6QMAAAAAL0bTh0pv8uTJiouLU1xcnO69915FRkY6H1+9elXNmzdXVlaWR7INGzbM+dojRozQL7/8clvHSUpK0qJFiwp87rffflNiYqIiIyPVp08f9evXT2vWrLntzMVR0Hl99913iomJKdfXBQAAQMn51OLs8E4vvPCC8+vu3btr5syZat26tQcT/dv27dudXy9YsKDMj5+SkqKEhAQ9++yzeu211yRJaWlpev7553X8+HElJiaW+WtKBZ9XZmZmubwWAAAASocrffAJs2fPVnx8vLp3764VK1Y4t69Zs0bx8fF65JFHNGTIEB09elSSdPHiRT3//POKiYlRbGysZsyYodzcXEnSvffeq/HjxysyMlL79+/X0aNHNWzYMMXHxysuLk5r166VJE2YMEGSNHjwYKWkpKh79+7av3+/JGnt2rWKjo5WbGysBg0apJSUFDkcDk2ePFmPPfaYevfuraioKO3du7fI85o/f7569eql+Ph457Z69epp1qxZev/995WWluZyBe7Gx2fOnNFTTz2lJ554Qt27d9fAgQOdzVv37t01e/ZsDRgwQN26ddObb755y/O6zmazaerUqerbt6/69OmjpKQkZWdnS5I++OAD9enTR48++qgGDBhw21c/AQAAUDw0ffAJDRs21Lp16zRnzhy9+uqrstvt2rVrl9avX68VK1Zo/fr1Gj58uP7rv/5L0rVbRoODg7Vx40Z99NFHOnz4sBYvXixJstvt6tatmz7//HO1bNlS48aN03PPPad169bp/fff1+LFi/XDDz9o2rRpkqRly5YpPDzcmeXQoUOaOXOmFi5cqI0bN6p79+6aN2+e/vnPfyo9PV2rV6/Wpk2b1Ldv31teHdy7d686duzosr1u3bpq1qyZ9u3bV+T+n332mdq2bavVq1dry5YtqlKlijZs2OB8/vLly/rggw+0atUqLV68WCdPniz0vG40f/58+fn5ad26dfrkk08UGhqqmTNnKi8vT1OnTtXChQv10Ucf6fHHH79lYwsAAIDS4fZO+ITrV7Zatmwpm82m7Oxsbd26Vb/++qsSEhKc4y5cuKBz587p66+/1sqVK2UymRQYGKiEhAQtW7ZMI0eOlCR16NBBknT8+HGdOHFCEydOdB7j6tWr+umnn9S2bdsCs+zcuVNdunRxNkxDhgxxPlerVi2tWrVKJ0+e1Hfffafq1auX6rwdDkeRzw8ePFh79uzRkiVLdPz4cR05ckT33Xef8/kePXpIunb1MCQkROfPn1fDhg1v+bpbt27VxYsXtWPHDknXGuWQkBD5+fmpV69eSkhI0EMPPaQuXbooIiKiFGcIAACAW6Hpg0/w97/2rW4ymSRJhmHI4XAoLi7O+bk3h8Oh9PR01apVSw6Hwzn2+nPXb++UpGrVqkmS8vLyVKNGjXxXx86cOaMaNWoUmsXPzy/fsa9evapTp07p5MmTmjJlioYOHaoePXqoadOm+uSTT4o8r3bt2mnXrl2KjIyUdO1zdcHBwTp//ryOHj2qNm3a6OTJkzIMw7mP3W53fv3aa69p3759evTRR9WpUyfl5ubmG2uxWJxfm0ymfM8VxeFwaOLEic6G7tKlS8rJyZEkzZw5Uz///LN27Nih+fPna8OGDXrrrbeKdVwAAACUHLd3wmd16dJFn332mdLT0yVJK1eu1ODBg53Pvf/++zIMQzabTR9++KEeeOABl2M0adIk3y2RKSkpiomJ0YEDByRda/BubBYlqVOnTtq5c6fzdVetWqXXXntN27dvV7du3TRgwADde++9+vLLL5WXl1fkOYwaNUqff/65Pv74Y0nSp59+qtjYWD311FNKSEhQeHi46tSpo9OnTyszM1OGYeizzz5z7v/tt99q8ODBeuSRRxQSEqIdO3bc8jULO68bdenSRStWrJDNZpPD4dBf//pXvfHGG8rKylJERISCg4M1ZMgQ/elPf3L5PCAAAADKFlf64LO6dOmiESNGaNiwYTKZTAoKCtKcOXNkMpn0wgsvaPLkyYqNjZXdbtfvf/97jR492uUYgYGBmjt3rqZMmaKFCxcqNzdX48ePV/v27SVJvXr10sCBAzV79mznPs2bN1diYqKGDx8uSbJarZo6daqys7P13HPPKTY2Vrm5uXrwwQf1xRdfFHmLZnh4uFavXq1Zs2bp3Xfflb+/v/z9/RUSEqJjx47pyJEjuvvuu5WQkKBHH31UVqtVDz30kLPRGjt2rGbMmKG33npLAQEBateunU6cOHHL2hV0Xjd66qmnNH36dPXt21d5eXlq2bKlkpKSFBQUpDFjxmjIkCGqUqWK/Pz8NHny5Fu+HgAAAG6fySju/VoAKpVDhw7JYrGoSZMmno4CAAAAD6LpAwAAAAAvxmf6AAAAAMCL0fQBAAAAgBej6QMAAAAAL0bTBwAAAABejKYPAAAAALwYTR8AAAAAeLH/D2Ae5+VwUCh7AAAAAElFTkSuQmCC"/>
          <p:cNvSpPr>
            <a:spLocks noChangeAspect="1" noChangeArrowheads="1"/>
          </p:cNvSpPr>
          <p:nvPr/>
        </p:nvSpPr>
        <p:spPr bwMode="auto">
          <a:xfrm>
            <a:off x="307974" y="7937"/>
            <a:ext cx="4747729" cy="474774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106" y="1277660"/>
            <a:ext cx="3791016" cy="3698244"/>
          </a:xfrm>
          <a:prstGeom prst="rect">
            <a:avLst/>
          </a:prstGeom>
        </p:spPr>
      </p:pic>
    </p:spTree>
    <p:extLst>
      <p:ext uri="{BB962C8B-B14F-4D97-AF65-F5344CB8AC3E}">
        <p14:creationId xmlns:p14="http://schemas.microsoft.com/office/powerpoint/2010/main" val="39894786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smtClean="0"/>
              <a:t>Step 4: </a:t>
            </a:r>
            <a:r>
              <a:rPr lang="en" dirty="0" smtClean="0"/>
              <a:t>Conclusion</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dirty="0" smtClean="0">
                <a:solidFill>
                  <a:srgbClr val="6E86B6"/>
                </a:solidFill>
                <a:latin typeface="Titillium Web"/>
              </a:rPr>
              <a:t>6</a:t>
            </a:r>
          </a:p>
        </p:txBody>
      </p:sp>
    </p:spTree>
    <p:extLst>
      <p:ext uri="{BB962C8B-B14F-4D97-AF65-F5344CB8AC3E}">
        <p14:creationId xmlns:p14="http://schemas.microsoft.com/office/powerpoint/2010/main" val="5896266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Conclusion: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base"/>
            <a:r>
              <a:rPr lang="en-US" sz="1400" dirty="0"/>
              <a:t>Due to the unique way the data was presented (four leagues of overlapping 90 day observations), our models had to be built using only 90 days worth of data instead of the initial 360 days worth. This led to overfitting and thus when tested against our two test data sets I see poor results. </a:t>
            </a:r>
          </a:p>
          <a:p>
            <a:pPr fontAlgn="base"/>
            <a:r>
              <a:rPr lang="en-US" sz="1400" dirty="0"/>
              <a:t>We do get valuable insight to exalt prices using our random forest </a:t>
            </a:r>
            <a:r>
              <a:rPr lang="en-US" sz="1400" dirty="0" err="1"/>
              <a:t>regressor</a:t>
            </a:r>
            <a:r>
              <a:rPr lang="en-US" sz="1400" dirty="0"/>
              <a:t>: We managed to pull out the most impactful features (items) and this knowledge can be leveraged in game to make basic predictions on exalt prices. </a:t>
            </a:r>
          </a:p>
          <a:p>
            <a:pPr fontAlgn="base"/>
            <a:r>
              <a:rPr lang="en-US" sz="1400" dirty="0"/>
              <a:t>K-means clustering gives us additional insight to items that have dependencies on each other. In particular, certain items with high level correlations that were new to me were:</a:t>
            </a:r>
          </a:p>
          <a:p>
            <a:pPr lvl="1" fontAlgn="base"/>
            <a:r>
              <a:rPr lang="en-US" sz="1400" dirty="0" err="1"/>
              <a:t>Atziri’s</a:t>
            </a:r>
            <a:r>
              <a:rPr lang="en-US" sz="1400" dirty="0"/>
              <a:t> Disfavor &amp; Blessing of </a:t>
            </a:r>
            <a:r>
              <a:rPr lang="en-US" sz="1400" dirty="0" err="1"/>
              <a:t>Chayula</a:t>
            </a:r>
            <a:endParaRPr lang="en-US" sz="1400" dirty="0"/>
          </a:p>
          <a:p>
            <a:pPr lvl="1" fontAlgn="base"/>
            <a:r>
              <a:rPr lang="en-US" sz="1400" dirty="0" err="1"/>
              <a:t>Chayula’s</a:t>
            </a:r>
            <a:r>
              <a:rPr lang="en-US" sz="1400" dirty="0"/>
              <a:t> </a:t>
            </a:r>
            <a:r>
              <a:rPr lang="en-US" sz="1400" dirty="0" err="1"/>
              <a:t>Breachstone</a:t>
            </a:r>
            <a:r>
              <a:rPr lang="en-US" sz="1400" dirty="0"/>
              <a:t>/Splinters &amp; Orb of </a:t>
            </a:r>
            <a:r>
              <a:rPr lang="en-US" sz="1400" dirty="0" err="1"/>
              <a:t>Fusings</a:t>
            </a:r>
            <a:r>
              <a:rPr lang="en-US" sz="1400" dirty="0"/>
              <a:t>/Fated Connection</a:t>
            </a:r>
          </a:p>
          <a:p>
            <a:pPr fontAlgn="base"/>
            <a:r>
              <a:rPr lang="en-US" sz="1400" dirty="0"/>
              <a:t>Our Forecasted ARIMA was not very useful, seeing as the predicted prices lagged behind the observed prices which is useless for a 1-day forecast.</a:t>
            </a:r>
          </a:p>
          <a:p>
            <a:pPr marL="76200" indent="0">
              <a:buNone/>
            </a:pP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49</a:t>
            </a:fld>
            <a:endParaRPr/>
          </a:p>
        </p:txBody>
      </p:sp>
    </p:spTree>
    <p:extLst>
      <p:ext uri="{BB962C8B-B14F-4D97-AF65-F5344CB8AC3E}">
        <p14:creationId xmlns:p14="http://schemas.microsoft.com/office/powerpoint/2010/main" val="2993554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Step 1: Data Acquisition</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b="1" i="0" dirty="0">
                <a:ln>
                  <a:noFill/>
                </a:ln>
                <a:solidFill>
                  <a:srgbClr val="6E86B6"/>
                </a:solidFill>
                <a:latin typeface="Titillium Web"/>
              </a:rPr>
              <a:t>1</a:t>
            </a:r>
          </a:p>
        </p:txBody>
      </p:sp>
    </p:spTree>
    <p:extLst>
      <p:ext uri="{BB962C8B-B14F-4D97-AF65-F5344CB8AC3E}">
        <p14:creationId xmlns:p14="http://schemas.microsoft.com/office/powerpoint/2010/main" val="2737177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965292"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Conclusion: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fontAlgn="base"/>
            <a:r>
              <a:rPr lang="en-US" sz="1400" dirty="0" smtClean="0"/>
              <a:t>Future possible work include:</a:t>
            </a:r>
          </a:p>
          <a:p>
            <a:pPr lvl="1" fontAlgn="base"/>
            <a:r>
              <a:rPr lang="en-US" sz="1400" dirty="0"/>
              <a:t>Implementing a model that can include different leagues’ datasets as separate observations to expand the number of rows of data that can be used to train the model.</a:t>
            </a:r>
          </a:p>
          <a:p>
            <a:pPr lvl="1" fontAlgn="base"/>
            <a:r>
              <a:rPr lang="en-US" sz="1400" dirty="0"/>
              <a:t>Find out a better regression model that can fit the data more accurately/Find a better way of conducting forecasting. </a:t>
            </a:r>
          </a:p>
          <a:p>
            <a:pPr lvl="1" fontAlgn="base"/>
            <a:endParaRPr lang="en-US" sz="1400" dirty="0"/>
          </a:p>
          <a:p>
            <a:pPr marL="76200" indent="0">
              <a:buNone/>
            </a:pPr>
            <a:endParaRPr lang="en-US" sz="14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50</a:t>
            </a:fld>
            <a:endParaRPr/>
          </a:p>
        </p:txBody>
      </p:sp>
    </p:spTree>
    <p:extLst>
      <p:ext uri="{BB962C8B-B14F-4D97-AF65-F5344CB8AC3E}">
        <p14:creationId xmlns:p14="http://schemas.microsoft.com/office/powerpoint/2010/main" val="64206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Acquisition: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600" dirty="0"/>
              <a:t>The data collected for this project was taken from </a:t>
            </a:r>
            <a:r>
              <a:rPr lang="en-US" sz="1600" dirty="0" err="1"/>
              <a:t>Poe.Ninja’s</a:t>
            </a:r>
            <a:r>
              <a:rPr lang="en-US" sz="1600" dirty="0"/>
              <a:t> </a:t>
            </a:r>
            <a:r>
              <a:rPr lang="en-US" sz="1600" dirty="0" err="1"/>
              <a:t>datadump</a:t>
            </a:r>
            <a:r>
              <a:rPr lang="en-US" sz="1600" dirty="0"/>
              <a:t> section of their website (</a:t>
            </a:r>
            <a:r>
              <a:rPr lang="en-US" sz="1600" u="sng" dirty="0">
                <a:hlinkClick r:id="rId3"/>
              </a:rPr>
              <a:t>https://poe.ninja/data</a:t>
            </a:r>
            <a:r>
              <a:rPr lang="en-US" sz="1600" dirty="0"/>
              <a:t>). The following challenge leagues’ currency and item csv files were downloaded:</a:t>
            </a:r>
          </a:p>
          <a:p>
            <a:pPr fontAlgn="base"/>
            <a:r>
              <a:rPr lang="en-US" sz="1600" dirty="0"/>
              <a:t>Incursion (June 1st, 2018 through August 28th, 2018)</a:t>
            </a:r>
          </a:p>
          <a:p>
            <a:pPr fontAlgn="base"/>
            <a:r>
              <a:rPr lang="en-US" sz="1600" dirty="0"/>
              <a:t>Bestiary (March 2nd, 2018 through May 28th, 2018)</a:t>
            </a:r>
          </a:p>
          <a:p>
            <a:pPr fontAlgn="base"/>
            <a:r>
              <a:rPr lang="en-US" sz="1600" dirty="0"/>
              <a:t>Abyss (December 8th 2017 through March 1st, 2018)</a:t>
            </a:r>
          </a:p>
          <a:p>
            <a:pPr fontAlgn="base"/>
            <a:r>
              <a:rPr lang="en-US" sz="1600" dirty="0"/>
              <a:t>Harbinger (August 4th, 2017 through December 4th, 2017)</a:t>
            </a:r>
          </a:p>
          <a:p>
            <a:pPr fontAlgn="base"/>
            <a:r>
              <a:rPr lang="en-US" sz="1600" dirty="0"/>
              <a:t>Legacy (March 3rd, 2017 through July 31st, 2017)</a:t>
            </a:r>
          </a:p>
          <a:p>
            <a:pPr fontAlgn="base"/>
            <a:r>
              <a:rPr lang="en-US" sz="1600" dirty="0"/>
              <a:t>Breach (December 2nd, 2016 through February 28th, 2017)</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104107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Acquisition:</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r>
              <a:rPr lang="en-US" sz="1600" dirty="0"/>
              <a:t>We focus only on the different temporary league’s economies (vs the permanent leagues) for two major reasons:</a:t>
            </a:r>
          </a:p>
          <a:p>
            <a:pPr lvl="1" fontAlgn="base"/>
            <a:r>
              <a:rPr lang="en-US" sz="1600" dirty="0"/>
              <a:t>The lifespan of a temporary league is about 3 months from start to finish. This fact means that we see much more volatile (and therefore interesting) changes in the economy. This also allows us to compare and contrast the different leagues against each other to draw conclusions we might not have seen otherwise. </a:t>
            </a:r>
          </a:p>
          <a:p>
            <a:pPr lvl="1" fontAlgn="base"/>
            <a:r>
              <a:rPr lang="en-US" sz="1600" dirty="0"/>
              <a:t>Challenge leagues are always accompanied by the newest mechanics implemented in the game. This provides us with a fresh set of items/currencies that we can conduct our analysis on that makes for a more interesting project. Sometimes these changes are brought into the base version of the game, sometimes they are not. We will keep this in mind as we move forward.</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58755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Step 2: Data Wrangling</a:t>
            </a:r>
            <a:endParaRPr dirty="0"/>
          </a:p>
        </p:txBody>
      </p:sp>
      <p:sp>
        <p:nvSpPr>
          <p:cNvPr id="809" name="Google Shape;809;p19"/>
          <p:cNvSpPr/>
          <p:nvPr/>
        </p:nvSpPr>
        <p:spPr>
          <a:xfrm>
            <a:off x="6898679" y="1890725"/>
            <a:ext cx="1408000" cy="2701375"/>
          </a:xfrm>
          <a:prstGeom prst="rect">
            <a:avLst/>
          </a:prstGeom>
        </p:spPr>
        <p:txBody>
          <a:bodyPr>
            <a:prstTxWarp prst="textPlain">
              <a:avLst/>
            </a:prstTxWarp>
          </a:bodyPr>
          <a:lstStyle/>
          <a:p>
            <a:pPr lvl="0" algn="ctr"/>
            <a:r>
              <a:rPr lang="en-US" b="1" i="0" dirty="0" smtClean="0">
                <a:ln>
                  <a:noFill/>
                </a:ln>
                <a:solidFill>
                  <a:srgbClr val="6E86B6"/>
                </a:solidFill>
                <a:latin typeface="Titillium Web"/>
              </a:rPr>
              <a:t>2</a:t>
            </a:r>
            <a:endParaRPr b="1" i="0" dirty="0">
              <a:ln>
                <a:noFill/>
              </a:ln>
              <a:solidFill>
                <a:srgbClr val="6E86B6"/>
              </a:solidFill>
              <a:latin typeface="Titillium Web"/>
            </a:endParaRPr>
          </a:p>
        </p:txBody>
      </p:sp>
    </p:spTree>
    <p:extLst>
      <p:ext uri="{BB962C8B-B14F-4D97-AF65-F5344CB8AC3E}">
        <p14:creationId xmlns:p14="http://schemas.microsoft.com/office/powerpoint/2010/main" val="509030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270934" y="228159"/>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Data Wrangling:</a:t>
            </a:r>
            <a:endParaRPr dirty="0"/>
          </a:p>
        </p:txBody>
      </p:sp>
      <p:sp>
        <p:nvSpPr>
          <p:cNvPr id="815" name="Google Shape;815;p20"/>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p>
            <a:pPr marL="76200" indent="0">
              <a:buNone/>
            </a:pPr>
            <a:r>
              <a:rPr lang="en-US" sz="1600" dirty="0"/>
              <a:t>For both the currency and item files, I started by pulling the data from the earliest league, Breach. All files have also been renamed to the form “x_currency.csv”, “x_items.csv” where x = 1, 2, 3 etc. starting from the earliest league. This is done specifically so that a generalized line of code to read data into my </a:t>
            </a:r>
            <a:r>
              <a:rPr lang="en-US" sz="1600" dirty="0" err="1"/>
              <a:t>dataframes</a:t>
            </a:r>
            <a:r>
              <a:rPr lang="en-US" sz="1600" dirty="0"/>
              <a:t> can be used later on if I wish to expand my project. Once my breach item files are pulled into a </a:t>
            </a:r>
            <a:r>
              <a:rPr lang="en-US" sz="1600" dirty="0" err="1"/>
              <a:t>dataframe</a:t>
            </a:r>
            <a:r>
              <a:rPr lang="en-US" sz="1600" dirty="0"/>
              <a:t>, I notice that a header value is missing, causing my first four columns to be shifted. I fix this by resetting the index and creating a dictionary that maps the headers to the correct column values.</a:t>
            </a:r>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402140222"/>
      </p:ext>
    </p:extLst>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6185</TotalTime>
  <Words>3876</Words>
  <Application>Microsoft Office PowerPoint</Application>
  <PresentationFormat>On-screen Show (16:9)</PresentationFormat>
  <Paragraphs>240</Paragraphs>
  <Slides>50</Slides>
  <Notes>50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50</vt:i4>
      </vt:variant>
    </vt:vector>
  </HeadingPairs>
  <TitlesOfParts>
    <vt:vector size="53" baseType="lpstr">
      <vt:lpstr>Titillium Web</vt:lpstr>
      <vt:lpstr>Arial</vt:lpstr>
      <vt:lpstr>Thaliard template</vt:lpstr>
      <vt:lpstr>Capstone Project 1:  Path of Exile Economic Analysis</vt:lpstr>
      <vt:lpstr>Overview:</vt:lpstr>
      <vt:lpstr>Target Audience:</vt:lpstr>
      <vt:lpstr>Methodology:</vt:lpstr>
      <vt:lpstr>Step 1: Data Acquisition</vt:lpstr>
      <vt:lpstr>Data Acquisition:</vt:lpstr>
      <vt:lpstr>Data Acquisition:</vt:lpstr>
      <vt:lpstr>Step 2: Data Wrangling</vt:lpstr>
      <vt:lpstr>Data Wrangling:</vt:lpstr>
      <vt:lpstr>Data Wrangling – Item Files:</vt:lpstr>
      <vt:lpstr>Data Wrangling – Item Files:</vt:lpstr>
      <vt:lpstr>Data Wrangling – Item Files:</vt:lpstr>
      <vt:lpstr>Data Wrangling – Currency Files:</vt:lpstr>
      <vt:lpstr>Data Wrangling – Import and Concatenation:</vt:lpstr>
      <vt:lpstr>Step 3: Exploratory Data Analysis</vt:lpstr>
      <vt:lpstr>Data Visualization (EDA) – Items (League Separated):</vt:lpstr>
      <vt:lpstr>Data Visualization (EDA) – Items (League Separated Example):</vt:lpstr>
      <vt:lpstr>Data Visualization (EDA) – Items (Group Separated):</vt:lpstr>
      <vt:lpstr>Data Visualization (EDA) – Items (Group Separated Example):</vt:lpstr>
      <vt:lpstr>Data Visualization (EDA) – Items (Lineplot/Boxplot):</vt:lpstr>
      <vt:lpstr>Data Visualization (EDA) – Items (Lineplot/Boxplot Example):</vt:lpstr>
      <vt:lpstr>Data Visualization (EDA) – Currency (League Separated):</vt:lpstr>
      <vt:lpstr>Data Visualization (EDA) – Currency (League Separated Example):</vt:lpstr>
      <vt:lpstr>Data Visualization (EDA) – Currency (Item Separated Boxplots):</vt:lpstr>
      <vt:lpstr>Data Visualization (EDA) – Currency (Item Separated Boxplots Example):</vt:lpstr>
      <vt:lpstr>Data Visualization (EDA) – Exalt and Chaos Plots:</vt:lpstr>
      <vt:lpstr>Data Visualization (EDA) – Exalt and Chaos Plots:</vt:lpstr>
      <vt:lpstr>Step 4: Inferential Statistics</vt:lpstr>
      <vt:lpstr>Inferential Statistics:</vt:lpstr>
      <vt:lpstr>Inferential Statistics:</vt:lpstr>
      <vt:lpstr>Inferential Statistics:</vt:lpstr>
      <vt:lpstr>Inferential Statistics (Pearson &amp; Spearman Correlation Heatmap):</vt:lpstr>
      <vt:lpstr>Inferential Statistics (Clustermap):</vt:lpstr>
      <vt:lpstr>Step 4: 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Step 4: 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 of Exile Economic Analysis</dc:title>
  <dc:creator>LLDS</dc:creator>
  <cp:lastModifiedBy>LLDS</cp:lastModifiedBy>
  <cp:revision>11</cp:revision>
  <dcterms:modified xsi:type="dcterms:W3CDTF">2019-01-15T04:27:13Z</dcterms:modified>
</cp:coreProperties>
</file>