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50"/>
  </p:notesMasterIdLst>
  <p:handoutMasterIdLst>
    <p:handoutMasterId r:id="rId51"/>
  </p:handoutMasterIdLst>
  <p:sldIdLst>
    <p:sldId id="324" r:id="rId3"/>
    <p:sldId id="410" r:id="rId4"/>
    <p:sldId id="519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6" r:id="rId15"/>
    <p:sldId id="597" r:id="rId16"/>
    <p:sldId id="598" r:id="rId17"/>
    <p:sldId id="599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  <p:sldId id="616" r:id="rId33"/>
    <p:sldId id="619" r:id="rId34"/>
    <p:sldId id="617" r:id="rId35"/>
    <p:sldId id="618" r:id="rId36"/>
    <p:sldId id="614" r:id="rId37"/>
    <p:sldId id="620" r:id="rId38"/>
    <p:sldId id="621" r:id="rId39"/>
    <p:sldId id="622" r:id="rId40"/>
    <p:sldId id="623" r:id="rId41"/>
    <p:sldId id="624" r:id="rId42"/>
    <p:sldId id="625" r:id="rId43"/>
    <p:sldId id="626" r:id="rId44"/>
    <p:sldId id="627" r:id="rId45"/>
    <p:sldId id="615" r:id="rId46"/>
    <p:sldId id="412" r:id="rId47"/>
    <p:sldId id="414" r:id="rId48"/>
    <p:sldId id="413" r:id="rId49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Office User" initials="Office" lastIdx="1" clrIdx="0"/>
  <p:cmAuthor id="1" name="Microsoft Office User" initials="Office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E742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 autoAdjust="0"/>
    <p:restoredTop sz="77273" autoAdjust="0"/>
  </p:normalViewPr>
  <p:slideViewPr>
    <p:cSldViewPr>
      <p:cViewPr varScale="1">
        <p:scale>
          <a:sx n="53" d="100"/>
          <a:sy n="53" d="100"/>
        </p:scale>
        <p:origin x="12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-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20/06/2019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20/06/2019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Beberapa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/tools yang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selama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kegiatan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XAMPP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perangkat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menggabungkan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tiga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kedalam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paket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Apache, MySQL,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Sublime Text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aplikasi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editor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yang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berjalan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diberbagai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operating system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teknologi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Phyton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control system yang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digunakan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developer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mengembangkan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secara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bersama-bersama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034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sv-SE" sz="1200" dirty="0" smtClean="0"/>
              <a:t>Ingat bahwa perubahan apapun yang di-commit tidak akan langsung ke remote repository.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40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3709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41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1398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42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484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43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79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PHP yang lain, XAMPP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ikon</a:t>
            </a:r>
            <a:r>
              <a:rPr lang="en-US" dirty="0" smtClean="0"/>
              <a:t> </a:t>
            </a:r>
            <a:r>
              <a:rPr lang="en-US" dirty="0" err="1" smtClean="0"/>
              <a:t>terpisah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program </a:t>
            </a:r>
            <a:r>
              <a:rPr lang="en-US" dirty="0" err="1" smtClean="0"/>
              <a:t>pendukungnya</a:t>
            </a:r>
            <a:r>
              <a:rPr lang="en-US" dirty="0" smtClean="0"/>
              <a:t>. XAMPP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icon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software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terinstall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service </a:t>
            </a:r>
            <a:r>
              <a:rPr lang="en-US" dirty="0" err="1" smtClean="0"/>
              <a:t>xampp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statusnya</a:t>
            </a:r>
            <a:r>
              <a:rPr lang="en-US" dirty="0" smtClean="0"/>
              <a:t> running, </a:t>
            </a:r>
            <a:r>
              <a:rPr lang="en-US" dirty="0" err="1" smtClean="0"/>
              <a:t>sebenarnya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service, </a:t>
            </a:r>
            <a:r>
              <a:rPr lang="en-US" dirty="0" err="1" smtClean="0"/>
              <a:t>termasuk</a:t>
            </a:r>
            <a:r>
              <a:rPr lang="en-US" dirty="0" smtClean="0"/>
              <a:t> Web Server Apache </a:t>
            </a:r>
            <a:r>
              <a:rPr lang="en-US" dirty="0" err="1" smtClean="0"/>
              <a:t>dan</a:t>
            </a:r>
            <a:r>
              <a:rPr lang="en-US" dirty="0" smtClean="0"/>
              <a:t> MySQL,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mengunakannya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864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localhost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(localhost)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localhost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IP </a:t>
            </a:r>
            <a:r>
              <a:rPr lang="en-US" dirty="0" err="1" smtClean="0"/>
              <a:t>lokal</a:t>
            </a:r>
            <a:r>
              <a:rPr lang="en-US" dirty="0" smtClean="0"/>
              <a:t> (127.0.0.1)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8254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server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dibuka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browser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localhost </a:t>
            </a:r>
            <a:r>
              <a:rPr lang="en-US" dirty="0" err="1" smtClean="0"/>
              <a:t>atau</a:t>
            </a:r>
            <a:r>
              <a:rPr lang="en-US" dirty="0" smtClean="0"/>
              <a:t> 127.0.0.1.</a:t>
            </a:r>
          </a:p>
          <a:p>
            <a:r>
              <a:rPr lang="en-US" dirty="0" smtClean="0"/>
              <a:t>LOCALHOST 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kata, </a:t>
            </a:r>
            <a:r>
              <a:rPr lang="en-US" dirty="0" err="1" smtClean="0"/>
              <a:t>yaitu</a:t>
            </a:r>
            <a:r>
              <a:rPr lang="en-US" dirty="0" smtClean="0"/>
              <a:t> local </a:t>
            </a:r>
            <a:r>
              <a:rPr lang="en-US" dirty="0" err="1" smtClean="0"/>
              <a:t>dan</a:t>
            </a:r>
            <a:r>
              <a:rPr lang="en-US" dirty="0" smtClean="0"/>
              <a:t> host. Local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internal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host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penyedia</a:t>
            </a:r>
            <a:r>
              <a:rPr lang="en-US" dirty="0" smtClean="0"/>
              <a:t> </a:t>
            </a:r>
            <a:r>
              <a:rPr lang="en-US" dirty="0" err="1" smtClean="0"/>
              <a:t>jasa</a:t>
            </a:r>
            <a:r>
              <a:rPr lang="en-US" dirty="0" smtClean="0"/>
              <a:t> hosting. Hosting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berarti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menaruh</a:t>
            </a:r>
            <a:r>
              <a:rPr lang="en-US" dirty="0" smtClean="0"/>
              <a:t> file-file </a:t>
            </a:r>
            <a:r>
              <a:rPr lang="en-US" dirty="0" err="1" smtClean="0"/>
              <a:t>dari</a:t>
            </a:r>
            <a:r>
              <a:rPr lang="en-US" dirty="0" smtClean="0"/>
              <a:t> web server. </a:t>
            </a:r>
            <a:r>
              <a:rPr lang="en-US" dirty="0" err="1" smtClean="0"/>
              <a:t>Singkatnya</a:t>
            </a:r>
            <a:r>
              <a:rPr lang="en-US" dirty="0" smtClean="0"/>
              <a:t>, Localhost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sebutan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hosting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lokal</a:t>
            </a:r>
            <a:r>
              <a:rPr lang="en-US" dirty="0" smtClean="0"/>
              <a:t> yang </a:t>
            </a:r>
            <a:r>
              <a:rPr lang="en-US" dirty="0" err="1" smtClean="0"/>
              <a:t>diinstal</a:t>
            </a:r>
            <a:r>
              <a:rPr lang="en-US" dirty="0" smtClean="0"/>
              <a:t> web server.</a:t>
            </a:r>
          </a:p>
          <a:p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mengetik</a:t>
            </a:r>
            <a:r>
              <a:rPr lang="en-US" dirty="0" smtClean="0"/>
              <a:t> localhost </a:t>
            </a:r>
            <a:r>
              <a:rPr lang="en-US" dirty="0" err="1" smtClean="0"/>
              <a:t>pada</a:t>
            </a:r>
            <a:r>
              <a:rPr lang="en-US" dirty="0" smtClean="0"/>
              <a:t> browser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direct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xampp</a:t>
            </a:r>
            <a:r>
              <a:rPr lang="en-US" dirty="0" smtClean="0"/>
              <a:t>/dashboard. 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file </a:t>
            </a:r>
            <a:r>
              <a:rPr lang="en-US" dirty="0" err="1" smtClean="0"/>
              <a:t>index.php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folder </a:t>
            </a:r>
            <a:r>
              <a:rPr lang="en-US" dirty="0" err="1" smtClean="0"/>
              <a:t>htdocs</a:t>
            </a:r>
            <a:r>
              <a:rPr lang="en-US" dirty="0" smtClean="0"/>
              <a:t> yang </a:t>
            </a:r>
            <a:r>
              <a:rPr lang="en-US" dirty="0" err="1" smtClean="0"/>
              <a:t>mengarahkan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folder </a:t>
            </a:r>
            <a:r>
              <a:rPr lang="en-US" dirty="0" err="1" smtClean="0"/>
              <a:t>xampp</a:t>
            </a:r>
            <a:r>
              <a:rPr lang="en-US" dirty="0" smtClean="0"/>
              <a:t>/dashboard.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364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Folder HTDOCS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folder XAMPP. Kita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folder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folder HTDOCS. </a:t>
            </a:r>
            <a:r>
              <a:rPr lang="en-US" dirty="0" err="1" smtClean="0"/>
              <a:t>Biasanya</a:t>
            </a:r>
            <a:r>
              <a:rPr lang="en-US" dirty="0" smtClean="0"/>
              <a:t> folder-folder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pemisahan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project website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. Cara </a:t>
            </a:r>
            <a:r>
              <a:rPr lang="en-US" dirty="0" err="1" smtClean="0"/>
              <a:t>memanggil</a:t>
            </a:r>
            <a:r>
              <a:rPr lang="en-US" dirty="0" smtClean="0"/>
              <a:t> folder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browser,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folder </a:t>
            </a:r>
            <a:r>
              <a:rPr lang="en-US" dirty="0" err="1" smtClean="0"/>
              <a:t>pada</a:t>
            </a:r>
            <a:r>
              <a:rPr lang="en-US" dirty="0" smtClean="0"/>
              <a:t> windows.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659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Salah </a:t>
            </a:r>
            <a:r>
              <a:rPr lang="en-US" sz="1200" dirty="0" err="1" smtClean="0"/>
              <a:t>satu</a:t>
            </a:r>
            <a:r>
              <a:rPr lang="en-US" sz="1200" dirty="0" smtClean="0"/>
              <a:t> </a:t>
            </a:r>
            <a:r>
              <a:rPr lang="en-US" sz="1200" dirty="0" err="1" smtClean="0"/>
              <a:t>perintah</a:t>
            </a:r>
            <a:r>
              <a:rPr lang="en-US" sz="1200" dirty="0" smtClean="0"/>
              <a:t> </a:t>
            </a:r>
            <a:r>
              <a:rPr lang="en-US" sz="1200" dirty="0" err="1" smtClean="0"/>
              <a:t>git</a:t>
            </a:r>
            <a:r>
              <a:rPr lang="en-US" sz="1200" dirty="0" smtClean="0"/>
              <a:t> yang paling </a:t>
            </a:r>
            <a:r>
              <a:rPr lang="en-US" sz="1200" dirty="0" err="1" smtClean="0"/>
              <a:t>banyak</a:t>
            </a:r>
            <a:r>
              <a:rPr lang="en-US" sz="1200" dirty="0" smtClean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git</a:t>
            </a:r>
            <a:r>
              <a:rPr lang="en-US" sz="1200" dirty="0" smtClean="0"/>
              <a:t> </a:t>
            </a:r>
            <a:r>
              <a:rPr lang="en-US" sz="1200" dirty="0" err="1" smtClean="0"/>
              <a:t>config</a:t>
            </a:r>
            <a:r>
              <a:rPr lang="en-US" sz="1200" dirty="0" smtClean="0"/>
              <a:t>, yang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mengatur</a:t>
            </a:r>
            <a:r>
              <a:rPr lang="en-US" sz="1200" dirty="0" smtClean="0"/>
              <a:t> </a:t>
            </a:r>
            <a:r>
              <a:rPr lang="en-US" sz="1200" dirty="0" err="1" smtClean="0"/>
              <a:t>konfigurasi</a:t>
            </a:r>
            <a:r>
              <a:rPr lang="en-US" sz="1200" dirty="0" smtClean="0"/>
              <a:t> </a:t>
            </a:r>
            <a:r>
              <a:rPr lang="en-US" sz="1200" dirty="0" err="1" smtClean="0"/>
              <a:t>tertentu</a:t>
            </a:r>
            <a:r>
              <a:rPr lang="en-US" sz="1200" dirty="0" smtClean="0"/>
              <a:t> </a:t>
            </a:r>
            <a:r>
              <a:rPr lang="en-US" sz="1200" dirty="0" err="1" smtClean="0"/>
              <a:t>sesuai</a:t>
            </a:r>
            <a:r>
              <a:rPr lang="en-US" sz="1200" dirty="0" smtClean="0"/>
              <a:t> </a:t>
            </a:r>
            <a:r>
              <a:rPr lang="en-US" sz="1200" dirty="0" err="1" smtClean="0"/>
              <a:t>keinginan</a:t>
            </a:r>
            <a:r>
              <a:rPr lang="en-US" sz="1200" dirty="0" smtClean="0"/>
              <a:t> </a:t>
            </a:r>
            <a:r>
              <a:rPr lang="en-US" sz="1200" dirty="0" err="1" smtClean="0"/>
              <a:t>pengguna</a:t>
            </a:r>
            <a:r>
              <a:rPr lang="en-US" sz="1200" dirty="0" smtClean="0"/>
              <a:t>, </a:t>
            </a:r>
            <a:r>
              <a:rPr lang="en-US" sz="1200" dirty="0" err="1" smtClean="0"/>
              <a:t>seperti</a:t>
            </a:r>
            <a:r>
              <a:rPr lang="en-US" sz="1200" dirty="0" smtClean="0"/>
              <a:t> email,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diff, username, format file, </a:t>
            </a:r>
            <a:r>
              <a:rPr lang="en-US" sz="1200" dirty="0" err="1" smtClean="0"/>
              <a:t>dll</a:t>
            </a:r>
            <a:r>
              <a:rPr lang="en-US" sz="1200" dirty="0" smtClean="0"/>
              <a:t>. </a:t>
            </a:r>
            <a:r>
              <a:rPr lang="en-US" sz="1200" dirty="0" err="1" smtClean="0"/>
              <a:t>Contohnya</a:t>
            </a:r>
            <a:r>
              <a:rPr lang="en-US" sz="1200" dirty="0" smtClean="0"/>
              <a:t>, </a:t>
            </a:r>
            <a:r>
              <a:rPr lang="en-US" sz="1200" dirty="0" err="1" smtClean="0"/>
              <a:t>perintah</a:t>
            </a:r>
            <a:r>
              <a:rPr lang="en-US" sz="1200" dirty="0" smtClean="0"/>
              <a:t> </a:t>
            </a:r>
            <a:r>
              <a:rPr lang="en-US" sz="1200" dirty="0" err="1" smtClean="0"/>
              <a:t>berikut</a:t>
            </a:r>
            <a:r>
              <a:rPr lang="en-US" sz="1200" dirty="0" smtClean="0"/>
              <a:t> </a:t>
            </a:r>
            <a:r>
              <a:rPr lang="en-US" sz="1200" dirty="0" err="1" smtClean="0"/>
              <a:t>bisa</a:t>
            </a:r>
            <a:r>
              <a:rPr lang="en-US" sz="1200" dirty="0" smtClean="0"/>
              <a:t> </a:t>
            </a:r>
            <a:r>
              <a:rPr lang="en-US" sz="1200" dirty="0" err="1" smtClean="0"/>
              <a:t>digunakan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mengatur</a:t>
            </a:r>
            <a:r>
              <a:rPr lang="en-US" sz="1200" dirty="0" smtClean="0"/>
              <a:t> email: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154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77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 smtClean="0"/>
              <a:t>Contohnya, perintah berikut ini akan menambahkan file bernama temp.txt yang ada di direktori lokal ke index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1152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sv-SE" sz="1200" dirty="0" smtClean="0"/>
              <a:t>Jia repositori berada di remove server, gunakan</a:t>
            </a:r>
            <a:r>
              <a:rPr lang="sv-SE" sz="1200" baseline="0" dirty="0" smtClean="0"/>
              <a:t> perintah diatas.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39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382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 smtClean="0">
                <a:solidFill>
                  <a:schemeClr val="bg1"/>
                </a:solidFill>
                <a:latin typeface="+mj-lt"/>
              </a:rPr>
              <a:t>JUNIOR MOBILE PROGRAMMER</a:t>
            </a:r>
            <a:endParaRPr lang="id-ID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2" name="AutoShape 768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16081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70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307975" y="-14557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772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460375" y="-13033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74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612775" y="-1150938"/>
            <a:ext cx="37147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76" descr="Hasil gambar untuk logo kominfo"/>
          <p:cNvSpPr>
            <a:spLocks noChangeAspect="1" noChangeArrowheads="1"/>
          </p:cNvSpPr>
          <p:nvPr userDrawn="1"/>
        </p:nvSpPr>
        <p:spPr bwMode="auto">
          <a:xfrm>
            <a:off x="155575" y="-579438"/>
            <a:ext cx="1343025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54" name="Picture 782" descr="Hasil gambar untuk logo kominf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37" y="242603"/>
            <a:ext cx="3240360" cy="121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772816"/>
            <a:ext cx="151379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772816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447" name="Picture 423" descr="Hasil gambar untuk logo kominf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2813"/>
            <a:ext cx="2024083" cy="5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22800"/>
            <a:ext cx="1333500" cy="569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116632"/>
            <a:ext cx="2088232" cy="482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6/20/2019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ebp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56137" y="4052633"/>
            <a:ext cx="10513168" cy="2616727"/>
          </a:xfrm>
        </p:spPr>
        <p:txBody>
          <a:bodyPr/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+mj-lt"/>
              </a:rPr>
              <a:t>Installasi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+mj-lt"/>
              </a:rPr>
              <a:t>Alat</a:t>
            </a:r>
            <a:r>
              <a:rPr lang="en-US" sz="3200" b="1" dirty="0" smtClean="0">
                <a:solidFill>
                  <a:srgbClr val="C00000"/>
                </a:solidFill>
                <a:latin typeface="+mj-lt"/>
              </a:rPr>
              <a:t> Bantu</a:t>
            </a:r>
          </a:p>
        </p:txBody>
      </p:sp>
      <p:sp>
        <p:nvSpPr>
          <p:cNvPr id="2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5635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asil gambar untuk logo elnusa"/>
          <p:cNvSpPr>
            <a:spLocks noChangeAspect="1" noChangeArrowheads="1"/>
          </p:cNvSpPr>
          <p:nvPr/>
        </p:nvSpPr>
        <p:spPr bwMode="auto">
          <a:xfrm>
            <a:off x="307975" y="-4111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asil gambar untuk logo elnusa"/>
          <p:cNvSpPr>
            <a:spLocks noChangeAspect="1" noChangeArrowheads="1"/>
          </p:cNvSpPr>
          <p:nvPr/>
        </p:nvSpPr>
        <p:spPr bwMode="auto">
          <a:xfrm>
            <a:off x="460375" y="-258763"/>
            <a:ext cx="1181100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032" y="1868631"/>
            <a:ext cx="608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Tunggu beberapa menit hingga proses intalasi </a:t>
            </a:r>
            <a:r>
              <a:rPr lang="sv-SE" sz="2400" dirty="0" smtClean="0"/>
              <a:t>selesai.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Jika </a:t>
            </a:r>
            <a:r>
              <a:rPr lang="sv-SE" sz="2400" dirty="0"/>
              <a:t>sudah muncul jendela seperti di </a:t>
            </a:r>
            <a:r>
              <a:rPr lang="sv-SE" sz="2400" dirty="0" smtClean="0"/>
              <a:t>samping </a:t>
            </a:r>
            <a:r>
              <a:rPr lang="sv-SE" sz="2400" dirty="0"/>
              <a:t>ini, klik tombol Finish untuk menyelesaikannya.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44824"/>
            <a:ext cx="4985394" cy="38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032" y="1868631"/>
            <a:ext cx="608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Berikutnya, akan muncul jendela dialog seperti gambar di </a:t>
            </a:r>
            <a:r>
              <a:rPr lang="sv-SE" sz="2400" dirty="0" smtClean="0"/>
              <a:t>samping </a:t>
            </a:r>
            <a:r>
              <a:rPr lang="sv-SE" sz="2400" dirty="0"/>
              <a:t>ini yang </a:t>
            </a:r>
            <a:r>
              <a:rPr lang="sv-SE" sz="2400" dirty="0" smtClean="0"/>
              <a:t>menanyakan apakah ingin </a:t>
            </a:r>
            <a:r>
              <a:rPr lang="sv-SE" sz="2400" dirty="0"/>
              <a:t>langsung menjalankan aplikasi XAMPP atau </a:t>
            </a:r>
            <a:r>
              <a:rPr lang="sv-SE" sz="2400" dirty="0" smtClean="0"/>
              <a:t>tidak.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Jika </a:t>
            </a:r>
            <a:r>
              <a:rPr lang="sv-SE" sz="2400" dirty="0"/>
              <a:t>ya, maka klik YES.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" y="1915621"/>
            <a:ext cx="5450096" cy="18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032" y="1868631"/>
            <a:ext cx="6087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XAMPP telah selesai diinstall dan berhasil di jalankan.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888025"/>
            <a:ext cx="5147734" cy="33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Download aplikasi Git melalui website </a:t>
            </a:r>
            <a:r>
              <a:rPr lang="sv-SE" sz="2400" dirty="0"/>
              <a:t>resmi git </a:t>
            </a:r>
            <a:r>
              <a:rPr lang="sv-SE" sz="2400" dirty="0">
                <a:hlinkClick r:id="rId2"/>
              </a:rPr>
              <a:t>https://</a:t>
            </a:r>
            <a:r>
              <a:rPr lang="sv-SE" sz="2400" dirty="0" smtClean="0">
                <a:hlinkClick r:id="rId2"/>
              </a:rPr>
              <a:t>git-scm.com</a:t>
            </a:r>
            <a:endParaRPr lang="sv-SE" sz="2400" dirty="0" smtClean="0"/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Pilih Download dan sesuaikan dengan sistem operasi yang digunakan.</a:t>
            </a:r>
          </a:p>
          <a:p>
            <a:pPr marL="342900" indent="-342900" algn="just">
              <a:buFont typeface="Wingdings" pitchFamily="2" charset="2"/>
              <a:buChar char="v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844825"/>
            <a:ext cx="5760640" cy="26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Klik 2 kali pada file instaler Git yang sudah di download.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1" y="1868631"/>
            <a:ext cx="5611451" cy="3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Maka akan muncul infomasi lisensi Git, klik </a:t>
            </a:r>
            <a:r>
              <a:rPr lang="sv-SE" sz="2400" dirty="0" smtClean="0"/>
              <a:t>Next </a:t>
            </a:r>
            <a:r>
              <a:rPr lang="sv-SE" sz="2400" dirty="0"/>
              <a:t>untuk melanjutkan.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00808"/>
            <a:ext cx="547800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2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Selanjutnya menentukan lokasi instalasi. Biarkan saja apa adanya, kemudian klik </a:t>
            </a:r>
            <a:r>
              <a:rPr lang="sv-SE" sz="2400" dirty="0" smtClean="0"/>
              <a:t>Next.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56055"/>
            <a:ext cx="5556370" cy="43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1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Selanjutnya pemilihan komoponen, biarkan saja seperti ini kemudian klik </a:t>
            </a:r>
            <a:r>
              <a:rPr lang="sv-SE" sz="2400" dirty="0" smtClean="0"/>
              <a:t>Next.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44824"/>
            <a:ext cx="557085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Selanjutnya pemlilihan direktori start menu, klik </a:t>
            </a:r>
            <a:r>
              <a:rPr lang="sv-SE" sz="2400" dirty="0" smtClean="0"/>
              <a:t>Next.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557085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Selanjutnya pengaturan PATH </a:t>
            </a:r>
            <a:r>
              <a:rPr lang="sv-SE" sz="2400" dirty="0" smtClean="0"/>
              <a:t>Environment.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Pilih </a:t>
            </a:r>
            <a:r>
              <a:rPr lang="sv-SE" sz="2400" dirty="0"/>
              <a:t>yang tengah agar perintah git dapat di kenali di Command Prompt (CMD</a:t>
            </a:r>
            <a:r>
              <a:rPr lang="sv-SE" sz="2400" dirty="0" smtClean="0"/>
              <a:t>).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Setelah </a:t>
            </a:r>
            <a:r>
              <a:rPr lang="sv-SE" sz="2400" dirty="0"/>
              <a:t>itu klik Next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68631"/>
            <a:ext cx="557085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692696"/>
            <a:ext cx="110172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</a:rPr>
              <a:t>Deskripsi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Singkat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b="1" dirty="0" err="1"/>
              <a:t>mengenai</a:t>
            </a:r>
            <a:r>
              <a:rPr lang="en-US" b="1" dirty="0"/>
              <a:t> </a:t>
            </a:r>
            <a:r>
              <a:rPr lang="en-US" dirty="0" err="1"/>
              <a:t>Topik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408" y="1288752"/>
            <a:ext cx="111612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Deskripsi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Singkat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mengenai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Topik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id-ID" sz="2000" dirty="0" smtClean="0">
                <a:solidFill>
                  <a:srgbClr val="002060"/>
                </a:solidFill>
              </a:rPr>
              <a:t>Materi ini berisi penjelasan mengenai </a:t>
            </a:r>
            <a:r>
              <a:rPr lang="id-ID" sz="2000" dirty="0">
                <a:solidFill>
                  <a:srgbClr val="002060"/>
                </a:solidFill>
              </a:rPr>
              <a:t>i</a:t>
            </a:r>
            <a:r>
              <a:rPr lang="id-ID" sz="2000" dirty="0" smtClean="0">
                <a:solidFill>
                  <a:srgbClr val="002060"/>
                </a:solidFill>
              </a:rPr>
              <a:t>nstalasi alat bantu pemrograman </a:t>
            </a:r>
            <a:r>
              <a:rPr lang="en-US" sz="2000" dirty="0" smtClean="0">
                <a:solidFill>
                  <a:srgbClr val="002060"/>
                </a:solidFill>
              </a:rPr>
              <a:t>web</a:t>
            </a:r>
            <a:r>
              <a:rPr lang="id-ID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dan</a:t>
            </a:r>
            <a:r>
              <a:rPr lang="id-ID" sz="2000" dirty="0" smtClean="0">
                <a:solidFill>
                  <a:srgbClr val="002060"/>
                </a:solidFill>
              </a:rPr>
              <a:t> review </a:t>
            </a:r>
            <a:r>
              <a:rPr lang="id-ID" sz="2000" dirty="0">
                <a:solidFill>
                  <a:srgbClr val="002060"/>
                </a:solidFill>
              </a:rPr>
              <a:t>Alat </a:t>
            </a:r>
            <a:r>
              <a:rPr lang="id-ID" sz="2000" dirty="0" smtClean="0">
                <a:solidFill>
                  <a:srgbClr val="002060"/>
                </a:solidFill>
              </a:rPr>
              <a:t>bantu yang digunakan untuk pe</a:t>
            </a:r>
            <a:r>
              <a:rPr lang="en-US" sz="2000" dirty="0" err="1" smtClean="0">
                <a:solidFill>
                  <a:srgbClr val="002060"/>
                </a:solidFill>
              </a:rPr>
              <a:t>mrograman</a:t>
            </a:r>
            <a:r>
              <a:rPr lang="en-US" sz="2000" dirty="0" smtClean="0">
                <a:solidFill>
                  <a:srgbClr val="002060"/>
                </a:solidFill>
              </a:rPr>
              <a:t> web </a:t>
            </a:r>
            <a:r>
              <a:rPr lang="en-US" sz="2000" dirty="0" err="1" smtClean="0">
                <a:solidFill>
                  <a:srgbClr val="002060"/>
                </a:solidFill>
              </a:rPr>
              <a:t>yaitu</a:t>
            </a:r>
            <a:r>
              <a:rPr lang="en-US" sz="2000" dirty="0" smtClean="0">
                <a:solidFill>
                  <a:srgbClr val="002060"/>
                </a:solidFill>
              </a:rPr>
              <a:t> XAMPP , </a:t>
            </a:r>
            <a:r>
              <a:rPr lang="en-US" sz="2000" dirty="0" err="1" smtClean="0">
                <a:solidFill>
                  <a:srgbClr val="002060"/>
                </a:solidFill>
              </a:rPr>
              <a:t>Git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dan</a:t>
            </a:r>
            <a:r>
              <a:rPr lang="en-US" sz="2000" dirty="0" smtClean="0">
                <a:solidFill>
                  <a:srgbClr val="002060"/>
                </a:solidFill>
              </a:rPr>
              <a:t> Text Editor Sublime Text.</a:t>
            </a: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Tujuan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Pelatihan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id-ID" sz="2000" dirty="0" smtClean="0">
                <a:solidFill>
                  <a:srgbClr val="002060"/>
                </a:solidFill>
              </a:rPr>
              <a:t>Peserta mengetahui langkah demi langkah instalasi </a:t>
            </a:r>
            <a:r>
              <a:rPr lang="id-ID" sz="2000" dirty="0">
                <a:solidFill>
                  <a:srgbClr val="002060"/>
                </a:solidFill>
              </a:rPr>
              <a:t>a</a:t>
            </a:r>
            <a:r>
              <a:rPr lang="id-ID" sz="2000" dirty="0" smtClean="0">
                <a:solidFill>
                  <a:srgbClr val="002060"/>
                </a:solidFill>
              </a:rPr>
              <a:t>lat bantu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pemrograman</a:t>
            </a:r>
            <a:r>
              <a:rPr lang="en-US" sz="2000" dirty="0" smtClean="0">
                <a:solidFill>
                  <a:srgbClr val="002060"/>
                </a:solidFill>
              </a:rPr>
              <a:t> web.</a:t>
            </a:r>
            <a:endParaRPr lang="id-ID" sz="2000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id-ID" sz="2000" dirty="0" smtClean="0">
                <a:solidFill>
                  <a:srgbClr val="002060"/>
                </a:solidFill>
              </a:rPr>
              <a:t>Peserta memahami komponen-komponen alat bantu hardware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id-ID" sz="2000" dirty="0" smtClean="0">
                <a:solidFill>
                  <a:srgbClr val="002060"/>
                </a:solidFill>
              </a:rPr>
              <a:t>software da</a:t>
            </a:r>
            <a:r>
              <a:rPr lang="en-US" sz="2000" dirty="0" smtClean="0">
                <a:solidFill>
                  <a:srgbClr val="002060"/>
                </a:solidFill>
              </a:rPr>
              <a:t>lam </a:t>
            </a:r>
            <a:r>
              <a:rPr lang="en-US" sz="2000" dirty="0" err="1" smtClean="0">
                <a:solidFill>
                  <a:srgbClr val="002060"/>
                </a:solidFill>
              </a:rPr>
              <a:t>pemrograman</a:t>
            </a:r>
            <a:r>
              <a:rPr lang="en-US" sz="2000" dirty="0" smtClean="0">
                <a:solidFill>
                  <a:srgbClr val="002060"/>
                </a:solidFill>
              </a:rPr>
              <a:t> web.</a:t>
            </a:r>
            <a:endParaRPr lang="id-ID" sz="2000" i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r>
              <a:rPr lang="id-ID" sz="2000" dirty="0" smtClean="0">
                <a:solidFill>
                  <a:srgbClr val="002060"/>
                </a:solidFill>
              </a:rPr>
              <a:t>Peserta mengetahui beberapa jenis  </a:t>
            </a:r>
            <a:r>
              <a:rPr lang="en-US" sz="2000" dirty="0" smtClean="0">
                <a:solidFill>
                  <a:srgbClr val="002060"/>
                </a:solidFill>
              </a:rPr>
              <a:t>software yang </a:t>
            </a:r>
            <a:r>
              <a:rPr lang="en-US" sz="2000" dirty="0" err="1" smtClean="0">
                <a:solidFill>
                  <a:srgbClr val="002060"/>
                </a:solidFill>
              </a:rPr>
              <a:t>digunakan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dalam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pemrograman</a:t>
            </a:r>
            <a:r>
              <a:rPr lang="en-US" sz="2000" dirty="0" smtClean="0">
                <a:solidFill>
                  <a:srgbClr val="002060"/>
                </a:solidFill>
              </a:rPr>
              <a:t> web.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Materi</a:t>
            </a:r>
            <a:r>
              <a:rPr lang="en-US" sz="2000" b="1" dirty="0" smtClean="0">
                <a:solidFill>
                  <a:srgbClr val="FF0000"/>
                </a:solidFill>
              </a:rPr>
              <a:t> Yang </a:t>
            </a:r>
            <a:r>
              <a:rPr lang="en-US" sz="2000" b="1" dirty="0" err="1" smtClean="0">
                <a:solidFill>
                  <a:srgbClr val="FF0000"/>
                </a:solidFill>
              </a:rPr>
              <a:t>akan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disampaikan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000" dirty="0" smtClean="0"/>
              <a:t>1. </a:t>
            </a:r>
            <a:r>
              <a:rPr lang="id-ID" sz="2000" dirty="0" smtClean="0"/>
              <a:t>Instalasi Alat bantu</a:t>
            </a:r>
            <a:endParaRPr lang="en-US" sz="2000" dirty="0" smtClean="0"/>
          </a:p>
          <a:p>
            <a:r>
              <a:rPr lang="en-US" sz="2000" dirty="0" smtClean="0"/>
              <a:t>2</a:t>
            </a:r>
            <a:r>
              <a:rPr lang="en-US" sz="2000" dirty="0"/>
              <a:t>. </a:t>
            </a:r>
            <a:r>
              <a:rPr lang="id-ID" sz="2000" dirty="0" smtClean="0"/>
              <a:t>Review Alat bantu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err="1" smtClean="0">
                <a:solidFill>
                  <a:srgbClr val="FF0000"/>
                </a:solidFill>
              </a:rPr>
              <a:t>Tugas</a:t>
            </a:r>
            <a:r>
              <a:rPr lang="en-US" sz="2000" b="1" dirty="0" smtClean="0">
                <a:solidFill>
                  <a:srgbClr val="FF0000"/>
                </a:solidFill>
              </a:rPr>
              <a:t> :</a:t>
            </a:r>
            <a:r>
              <a:rPr lang="id-ID" sz="2000" b="1" dirty="0" smtClean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id-ID" sz="2000" dirty="0" smtClean="0"/>
              <a:t>Membuat algoritma untuk Pemrograman </a:t>
            </a:r>
            <a:r>
              <a:rPr lang="en-US" sz="2000" dirty="0" smtClean="0"/>
              <a:t>Web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682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nn-NO" sz="2400" dirty="0"/>
              <a:t>Selanjutnya konversi line </a:t>
            </a:r>
            <a:r>
              <a:rPr lang="nn-NO" sz="2400" dirty="0" smtClean="0"/>
              <a:t>ending.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nn-NO" sz="2400" dirty="0" smtClean="0"/>
              <a:t>Biarkan </a:t>
            </a:r>
            <a:r>
              <a:rPr lang="nn-NO" sz="2400" dirty="0"/>
              <a:t>saja seperti ini, kemudian klik </a:t>
            </a:r>
            <a:r>
              <a:rPr lang="nn-NO" sz="2400" dirty="0" smtClean="0"/>
              <a:t>Next.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557085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Selanjutnya pemilihan emulator </a:t>
            </a:r>
            <a:r>
              <a:rPr lang="sv-SE" sz="2400" dirty="0" smtClean="0"/>
              <a:t>terminal.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Pilih </a:t>
            </a:r>
            <a:r>
              <a:rPr lang="sv-SE" sz="2400" dirty="0"/>
              <a:t>saja yang bawah, kemudian klik </a:t>
            </a:r>
            <a:r>
              <a:rPr lang="sv-SE" sz="2400" dirty="0" smtClean="0"/>
              <a:t>Next.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547800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Selanjutnya pemilihan opsi ekstra. Klik </a:t>
            </a:r>
            <a:r>
              <a:rPr lang="sv-SE" sz="2400" dirty="0" smtClean="0"/>
              <a:t>Next.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33788"/>
            <a:ext cx="5492234" cy="42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2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Selanjutnya pemilihan opsi ekspreimental, langsung saja klik Install untuk </a:t>
            </a:r>
            <a:r>
              <a:rPr lang="sv-SE" sz="2400" dirty="0" smtClean="0"/>
              <a:t>memulai </a:t>
            </a:r>
            <a:r>
              <a:rPr lang="sv-SE" sz="2400" dirty="0"/>
              <a:t>instalasi.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557085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Tunggu beberapa saat, instalasi sedang dilakukan.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00808"/>
            <a:ext cx="557085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Setelah selesai, kita bisa langsung klik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lang="sv-SE" sz="2400" dirty="0"/>
              <a:t>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00808"/>
            <a:ext cx="547800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6040" y="1868631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Untuk mencobanya, silahkan buka CMD atau PowerShell, kemudian ketik perintah </a:t>
            </a:r>
            <a:r>
              <a:rPr lang="sv-S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--version</a:t>
            </a:r>
            <a:r>
              <a:rPr lang="sv-SE" sz="2400" dirty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868631"/>
            <a:ext cx="5616624" cy="246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912" y="1700808"/>
            <a:ext cx="64145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/>
              <a:t>XAMPP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yang </a:t>
            </a:r>
            <a:r>
              <a:rPr lang="en-US" sz="2400" dirty="0" err="1"/>
              <a:t>menggabungkan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kedalam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paket</a:t>
            </a:r>
            <a:r>
              <a:rPr lang="en-US" sz="2400" dirty="0" smtClean="0"/>
              <a:t>,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/>
              <a:t>Apache</a:t>
            </a:r>
            <a:r>
              <a:rPr lang="en-US" sz="2400" dirty="0" smtClean="0"/>
              <a:t>, MySQL,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PHPMyAdmin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Fungsi</a:t>
            </a:r>
            <a:r>
              <a:rPr lang="en-US" sz="2400" dirty="0"/>
              <a:t> XAMPP </a:t>
            </a:r>
            <a:r>
              <a:rPr lang="en-US" sz="2400" dirty="0" err="1"/>
              <a:t>sendiri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server yang </a:t>
            </a:r>
            <a:r>
              <a:rPr lang="en-US" sz="2400" dirty="0" err="1"/>
              <a:t>berdiri</a:t>
            </a:r>
            <a:r>
              <a:rPr lang="en-US" sz="2400" dirty="0"/>
              <a:t> </a:t>
            </a:r>
            <a:r>
              <a:rPr lang="en-US" sz="2400" dirty="0" err="1"/>
              <a:t>sendiri</a:t>
            </a:r>
            <a:r>
              <a:rPr lang="en-US" sz="2400" dirty="0"/>
              <a:t> (localhost), yang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program </a:t>
            </a:r>
            <a:r>
              <a:rPr lang="en-US" sz="2400" dirty="0" err="1"/>
              <a:t>antara</a:t>
            </a:r>
            <a:r>
              <a:rPr lang="en-US" sz="2400" dirty="0"/>
              <a:t> lain : Apache HTTP Server, MySQL database,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penerjemah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yang </a:t>
            </a:r>
            <a:r>
              <a:rPr lang="en-US" sz="2400" dirty="0" err="1"/>
              <a:t>ditulis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PHP </a:t>
            </a:r>
            <a:r>
              <a:rPr lang="en-US" sz="2400" dirty="0" err="1"/>
              <a:t>dan</a:t>
            </a:r>
            <a:r>
              <a:rPr lang="en-US" sz="2400" dirty="0"/>
              <a:t> Perl.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0" y="1725262"/>
            <a:ext cx="4619722" cy="26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Server HTTP Apache </a:t>
            </a:r>
            <a:r>
              <a:rPr lang="en-US" sz="2800" b="1" dirty="0" err="1">
                <a:solidFill>
                  <a:schemeClr val="bg1"/>
                </a:solidFill>
                <a:latin typeface="+mj-lt"/>
              </a:rPr>
              <a:t>atau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Server Web/WWW Apache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912" y="1700808"/>
            <a:ext cx="64145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/>
              <a:t>Server HTTP Apache </a:t>
            </a:r>
            <a:r>
              <a:rPr lang="en-US" sz="2400" dirty="0" err="1"/>
              <a:t>atau</a:t>
            </a:r>
            <a:r>
              <a:rPr lang="en-US" sz="2400" dirty="0"/>
              <a:t> Server Web/WWW Apache </a:t>
            </a:r>
            <a:r>
              <a:rPr lang="en-US" sz="2400" dirty="0" err="1"/>
              <a:t>adalah</a:t>
            </a:r>
            <a:r>
              <a:rPr lang="en-US" sz="2400" dirty="0"/>
              <a:t> server web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dijalankan</a:t>
            </a:r>
            <a:r>
              <a:rPr lang="en-US" sz="2400" dirty="0"/>
              <a:t> di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(Unix, BSD, Linux, Microsoft Windows </a:t>
            </a:r>
            <a:r>
              <a:rPr lang="en-US" sz="2400" dirty="0" err="1"/>
              <a:t>dan</a:t>
            </a:r>
            <a:r>
              <a:rPr lang="en-US" sz="2400" dirty="0"/>
              <a:t> Novell Netware </a:t>
            </a:r>
            <a:r>
              <a:rPr lang="en-US" sz="2400" dirty="0" err="1"/>
              <a:t>serta</a:t>
            </a:r>
            <a:r>
              <a:rPr lang="en-US" sz="2400" dirty="0"/>
              <a:t> platform </a:t>
            </a:r>
            <a:r>
              <a:rPr lang="en-US" sz="2400" dirty="0" err="1"/>
              <a:t>lainnya</a:t>
            </a:r>
            <a:r>
              <a:rPr lang="en-US" sz="2400" dirty="0"/>
              <a:t>) yang </a:t>
            </a:r>
            <a:r>
              <a:rPr lang="en-US" sz="2400" dirty="0" err="1"/>
              <a:t>berguna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memfungsikan</a:t>
            </a:r>
            <a:r>
              <a:rPr lang="en-US" sz="2400" dirty="0"/>
              <a:t> situs </a:t>
            </a:r>
            <a:r>
              <a:rPr lang="en-US" sz="2400" dirty="0" smtClean="0"/>
              <a:t>web.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Protokol</a:t>
            </a:r>
            <a:r>
              <a:rPr lang="en-US" sz="2400" dirty="0" smtClean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fasilitas</a:t>
            </a:r>
            <a:r>
              <a:rPr lang="en-US" sz="2400" dirty="0"/>
              <a:t> web/www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HTTP.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688786"/>
            <a:ext cx="4598610" cy="253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MySQL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912" y="1700808"/>
            <a:ext cx="64145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/>
              <a:t>MySQL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basis data </a:t>
            </a:r>
            <a:r>
              <a:rPr lang="en-US" sz="2400" dirty="0" smtClean="0"/>
              <a:t>SQL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/>
              <a:t>DBMS yang multithread, multi-user,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sekitar</a:t>
            </a:r>
            <a:r>
              <a:rPr lang="en-US" sz="2400" dirty="0"/>
              <a:t> 6 </a:t>
            </a:r>
            <a:r>
              <a:rPr lang="en-US" sz="2400" dirty="0" err="1"/>
              <a:t>juta</a:t>
            </a:r>
            <a:r>
              <a:rPr lang="en-US" sz="2400" dirty="0"/>
              <a:t> </a:t>
            </a:r>
            <a:r>
              <a:rPr lang="en-US" sz="2400" dirty="0" err="1"/>
              <a:t>instalasi</a:t>
            </a:r>
            <a:r>
              <a:rPr lang="en-US" sz="2400" dirty="0"/>
              <a:t> di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 smtClean="0"/>
              <a:t>dunia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/>
              <a:t>MySQL </a:t>
            </a:r>
            <a:r>
              <a:rPr lang="en-US" sz="2400" dirty="0"/>
              <a:t>AB </a:t>
            </a:r>
            <a:r>
              <a:rPr lang="en-US" sz="2400" dirty="0" err="1"/>
              <a:t>membuat</a:t>
            </a:r>
            <a:r>
              <a:rPr lang="en-US" sz="2400" dirty="0"/>
              <a:t> MySQL </a:t>
            </a:r>
            <a:r>
              <a:rPr lang="en-US" sz="2400" dirty="0" err="1"/>
              <a:t>tersedia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gratis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lisensi</a:t>
            </a:r>
            <a:r>
              <a:rPr lang="en-US" sz="2400" dirty="0"/>
              <a:t> GNU General Public License (GPL),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menjual</a:t>
            </a:r>
            <a:r>
              <a:rPr lang="en-US" sz="2400" dirty="0"/>
              <a:t>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lisensi</a:t>
            </a:r>
            <a:r>
              <a:rPr lang="en-US" sz="2400" dirty="0"/>
              <a:t> </a:t>
            </a:r>
            <a:r>
              <a:rPr lang="en-US" sz="2400" dirty="0" err="1"/>
              <a:t>komersial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kasus-kasus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penggunaannya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GPL.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8" y="1916832"/>
            <a:ext cx="446705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8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692696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Tools </a:t>
            </a:r>
            <a:r>
              <a:rPr lang="en-US" sz="28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Instalasi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5050" y="1772816"/>
            <a:ext cx="103691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XAMPP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Sublime Text </a:t>
            </a:r>
            <a:r>
              <a:rPr lang="en-US" sz="2800" dirty="0" smtClean="0"/>
              <a:t>3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 err="1" smtClean="0"/>
              <a:t>Git</a:t>
            </a:r>
            <a:endParaRPr lang="en-US" sz="2800" dirty="0" smtClean="0"/>
          </a:p>
          <a:p>
            <a:pPr marL="342900" indent="-3429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0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PHP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912" y="1700808"/>
            <a:ext cx="64145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/>
              <a:t>PHP: Hypertext Preprocessor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skrip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ditanamkan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disisipkan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smtClean="0"/>
              <a:t>HTML.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/>
              <a:t>PHP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 smtClean="0"/>
              <a:t>memprogram</a:t>
            </a:r>
            <a:r>
              <a:rPr lang="en-US" sz="2400" dirty="0" smtClean="0"/>
              <a:t> </a:t>
            </a:r>
            <a:r>
              <a:rPr lang="en-US" sz="2400" dirty="0"/>
              <a:t>situs web </a:t>
            </a:r>
            <a:r>
              <a:rPr lang="en-US" sz="2400" dirty="0" err="1" smtClean="0"/>
              <a:t>dinamis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/>
              <a:t>PHP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smtClean="0"/>
              <a:t>CMS (Content Management System).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4" y="1772816"/>
            <a:ext cx="4497338" cy="31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Menggunakan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1532" y="1868631"/>
            <a:ext cx="482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Buka XAMPP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Klik Start bagian Apache dan MySQL.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865207"/>
            <a:ext cx="6334125" cy="4133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43672" y="2564904"/>
            <a:ext cx="1152128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Menggunakan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1532" y="1868631"/>
            <a:ext cx="48271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sv-SE" sz="2400" dirty="0"/>
              <a:t>Buka web browser (Firefox, Chrome, dll</a:t>
            </a:r>
            <a:r>
              <a:rPr lang="sv-SE" sz="2400" dirty="0" smtClean="0"/>
              <a:t>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sv-SE" sz="2400" dirty="0" smtClean="0"/>
              <a:t>Ketik di URL : localhost atau 127.0.0.1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sv-SE" sz="2400" dirty="0" smtClean="0"/>
              <a:t>Secara </a:t>
            </a:r>
            <a:r>
              <a:rPr lang="sv-SE" sz="2400" dirty="0"/>
              <a:t>default </a:t>
            </a:r>
            <a:r>
              <a:rPr lang="sv-SE" sz="2400" dirty="0" smtClean="0"/>
              <a:t>saat memanggil </a:t>
            </a:r>
            <a:r>
              <a:rPr lang="sv-SE" sz="2400" dirty="0"/>
              <a:t>localhost akan diarahkan ke halaman pengaturan </a:t>
            </a:r>
            <a:r>
              <a:rPr lang="sv-SE" sz="2400" dirty="0" smtClean="0"/>
              <a:t>XAMPP.</a:t>
            </a:r>
            <a:endParaRPr lang="sv-SE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7" y="1842342"/>
            <a:ext cx="6342593" cy="15146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6" y="4293096"/>
            <a:ext cx="6274579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Menggunakan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6201" y="1661968"/>
            <a:ext cx="4032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sv-SE" sz="2400" dirty="0" smtClean="0"/>
              <a:t>Jika muncul seperti gambar disamping, berarti XAMPP sudah dapat digunakan.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51" y="1628800"/>
            <a:ext cx="6987133" cy="39749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3472" y="1556792"/>
            <a:ext cx="2016224" cy="3932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7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Struktur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032" y="1868631"/>
            <a:ext cx="60876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HTDOCS adalah folder untuk menaruh file-file latihan PHP kita </a:t>
            </a:r>
            <a:r>
              <a:rPr lang="sv-SE" sz="2400" dirty="0" smtClean="0"/>
              <a:t>nantinya.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F</a:t>
            </a:r>
            <a:r>
              <a:rPr lang="sv-SE" sz="2400" dirty="0" smtClean="0"/>
              <a:t>older </a:t>
            </a:r>
            <a:r>
              <a:rPr lang="sv-SE" sz="2400" dirty="0"/>
              <a:t>ini akan otomatis dibuat saat kita menginstal </a:t>
            </a:r>
            <a:r>
              <a:rPr lang="sv-SE" sz="2400" dirty="0" smtClean="0"/>
              <a:t>XAMPP.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Saat </a:t>
            </a:r>
            <a:r>
              <a:rPr lang="sv-SE" sz="2400" dirty="0"/>
              <a:t>kita memanggil alamat localhost pada browser maka yang tampil adalah hasil kompilasi dari file-file yang berada pada folder HTDOCS ini.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1" y="1898350"/>
            <a:ext cx="5145632" cy="383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912" y="1700808"/>
            <a:ext cx="64145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version control system yang </a:t>
            </a:r>
            <a:r>
              <a:rPr lang="en-US" sz="2400" dirty="0" err="1"/>
              <a:t>digunakan</a:t>
            </a:r>
            <a:r>
              <a:rPr lang="en-US" sz="2400" dirty="0"/>
              <a:t> para developer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 software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 smtClean="0"/>
              <a:t>bersama-bersama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source code </a:t>
            </a:r>
            <a:r>
              <a:rPr lang="en-US" sz="2400" dirty="0" smtClean="0"/>
              <a:t>program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tanda</a:t>
            </a:r>
            <a:r>
              <a:rPr lang="en-US" sz="2400" dirty="0" smtClean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code mana yang </a:t>
            </a:r>
            <a:r>
              <a:rPr lang="en-US" sz="2400" dirty="0" err="1"/>
              <a:t>ditambah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diganti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/>
              <a:t>komentar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source code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ditambah</a:t>
            </a:r>
            <a:r>
              <a:rPr lang="en-US" sz="2400" dirty="0"/>
              <a:t>/</a:t>
            </a:r>
            <a:r>
              <a:rPr lang="en-US" sz="2400" dirty="0" err="1"/>
              <a:t>diubah</a:t>
            </a:r>
            <a:r>
              <a:rPr lang="en-US" sz="2400" dirty="0"/>
              <a:t>,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mempermudah</a:t>
            </a:r>
            <a:r>
              <a:rPr lang="en-US" sz="2400" dirty="0"/>
              <a:t> developer lain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tahu</a:t>
            </a:r>
            <a:r>
              <a:rPr lang="en-US" sz="2400" dirty="0"/>
              <a:t>  </a:t>
            </a:r>
            <a:r>
              <a:rPr lang="en-US" sz="2400" dirty="0" err="1"/>
              <a:t>kendala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dialami</a:t>
            </a:r>
            <a:r>
              <a:rPr lang="en-US" sz="2400" dirty="0"/>
              <a:t> developer lain.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081422"/>
            <a:ext cx="4397632" cy="293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Perintah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Dasar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928" y="1850048"/>
            <a:ext cx="6270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 smtClean="0"/>
              <a:t>config</a:t>
            </a:r>
            <a:endParaRPr lang="en-US" sz="2400" dirty="0" smtClean="0"/>
          </a:p>
          <a:p>
            <a:pPr algn="just"/>
            <a:r>
              <a:rPr lang="en-US" sz="2400" dirty="0" err="1"/>
              <a:t>D</a:t>
            </a:r>
            <a:r>
              <a:rPr lang="en-US" sz="2400" dirty="0" err="1" smtClean="0"/>
              <a:t>igunakan</a:t>
            </a:r>
            <a:r>
              <a:rPr lang="en-US" sz="2400" dirty="0" smtClean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mengatur</a:t>
            </a:r>
            <a:r>
              <a:rPr lang="en-US" sz="2400" dirty="0"/>
              <a:t> </a:t>
            </a:r>
            <a:r>
              <a:rPr lang="en-US" sz="2400" dirty="0" err="1"/>
              <a:t>konfigurasi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keinginan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email, </a:t>
            </a:r>
            <a:r>
              <a:rPr lang="en-US" sz="2400" dirty="0" err="1"/>
              <a:t>algoritma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diff, username, format file, </a:t>
            </a:r>
            <a:r>
              <a:rPr lang="en-US" sz="2400" dirty="0" err="1" smtClean="0"/>
              <a:t>dan</a:t>
            </a:r>
            <a:r>
              <a:rPr lang="en-US" sz="2400" dirty="0" smtClean="0"/>
              <a:t> lain-lain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4504697" cy="237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684916"/>
            <a:ext cx="10667517" cy="8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Perintah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Dasar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928" y="1850048"/>
            <a:ext cx="627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git init</a:t>
            </a:r>
          </a:p>
          <a:p>
            <a:pPr algn="just"/>
            <a:r>
              <a:rPr lang="sv-SE" sz="2400" dirty="0"/>
              <a:t>Perintah ini digunakan untuk membuat repositori baru</a:t>
            </a:r>
            <a:r>
              <a:rPr lang="sv-SE" sz="2400" dirty="0" smtClean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4504697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720347"/>
            <a:ext cx="10393912" cy="8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Perintah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Dasar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928" y="1850048"/>
            <a:ext cx="627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git add</a:t>
            </a:r>
          </a:p>
          <a:p>
            <a:pPr algn="just"/>
            <a:r>
              <a:rPr lang="sv-SE" sz="2400" dirty="0"/>
              <a:t>Perintah git add bisa digunakan untuk menambahkan file ke index.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4504697" cy="237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719204"/>
            <a:ext cx="9794901" cy="7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3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Perintah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Dasar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928" y="1850048"/>
            <a:ext cx="627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git clone</a:t>
            </a:r>
          </a:p>
          <a:p>
            <a:pPr algn="just"/>
            <a:r>
              <a:rPr lang="sv-SE" sz="2400" dirty="0"/>
              <a:t>Perintah git clone digunakan untuk checkout repositori</a:t>
            </a:r>
            <a:r>
              <a:rPr lang="sv-SE" sz="2400" dirty="0" smtClean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4504697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711204"/>
            <a:ext cx="10672922" cy="8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032" y="1868631"/>
            <a:ext cx="608761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Download aplikasi XAMPP terbaru </a:t>
            </a:r>
            <a:r>
              <a:rPr lang="sv-SE" sz="2400" dirty="0" smtClean="0"/>
              <a:t>di link </a:t>
            </a:r>
            <a:r>
              <a:rPr lang="sv-SE" sz="2000" dirty="0">
                <a:hlinkClick r:id="rId2"/>
              </a:rPr>
              <a:t>https://</a:t>
            </a:r>
            <a:r>
              <a:rPr lang="sv-SE" sz="2000" dirty="0" smtClean="0">
                <a:hlinkClick r:id="rId2"/>
              </a:rPr>
              <a:t>www.apachefriends.org/download.html</a:t>
            </a:r>
            <a:endParaRPr lang="sv-SE" sz="2000" dirty="0" smtClean="0"/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Pilih </a:t>
            </a:r>
            <a:r>
              <a:rPr lang="sv-SE" sz="2400" dirty="0"/>
              <a:t>salah </a:t>
            </a:r>
            <a:r>
              <a:rPr lang="sv-SE" sz="2400" dirty="0" smtClean="0"/>
              <a:t>satu sesuai dengan sistem operasi dan versi yang diinginkan.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2" y="1781470"/>
            <a:ext cx="5127724" cy="395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Perintah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Dasar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928" y="1850048"/>
            <a:ext cx="6270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git commit</a:t>
            </a:r>
          </a:p>
          <a:p>
            <a:pPr algn="just"/>
            <a:r>
              <a:rPr lang="sv-SE" sz="2400" dirty="0"/>
              <a:t>Perintah git commit digunakan untuk melakukan commit pada perubahan ke head</a:t>
            </a:r>
            <a:r>
              <a:rPr lang="sv-SE" sz="2400" dirty="0" smtClean="0"/>
              <a:t>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4504697" cy="237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711204"/>
            <a:ext cx="10505687" cy="8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Perintah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Dasar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928" y="1850048"/>
            <a:ext cx="6270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git </a:t>
            </a:r>
            <a:r>
              <a:rPr lang="sv-SE" sz="2400" dirty="0" smtClean="0"/>
              <a:t>status</a:t>
            </a:r>
          </a:p>
          <a:p>
            <a:pPr algn="just"/>
            <a:r>
              <a:rPr lang="sv-SE" sz="2400" dirty="0" smtClean="0"/>
              <a:t>Perintah git status menampilkan daftar file yang berubah bersama dengan file yang ingin di tambahkan atau di-commit.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4504697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725144"/>
            <a:ext cx="10572735" cy="7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Perintah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Dasar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928" y="1850048"/>
            <a:ext cx="6270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git </a:t>
            </a:r>
            <a:r>
              <a:rPr lang="sv-SE" sz="2400" dirty="0" smtClean="0"/>
              <a:t>push</a:t>
            </a:r>
          </a:p>
          <a:p>
            <a:pPr algn="just"/>
            <a:r>
              <a:rPr lang="sv-SE" sz="2400" dirty="0" smtClean="0"/>
              <a:t>Perintah ini akan mengirimkan perubahan ke master branch dari remote repository yang berhubungan dengan direktori kerja Anda.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4504697" cy="237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656192"/>
            <a:ext cx="10270789" cy="78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Perintah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Dasar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+mj-lt"/>
              </a:rPr>
              <a:t>Git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47928" y="1850048"/>
            <a:ext cx="6270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git pull</a:t>
            </a:r>
          </a:p>
          <a:p>
            <a:pPr algn="just"/>
            <a:r>
              <a:rPr lang="sv-SE" sz="2400" dirty="0"/>
              <a:t>Untuk menggabungkan semua perubahan yang ada di remote repository ke direktori </a:t>
            </a:r>
            <a:r>
              <a:rPr lang="sv-SE" sz="2400" dirty="0" smtClean="0"/>
              <a:t>lokal.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72816"/>
            <a:ext cx="4504697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00" y="4711204"/>
            <a:ext cx="10492025" cy="80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Sublime Text 3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03912" y="1700808"/>
            <a:ext cx="64145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/>
              <a:t>Sublime Text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editor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r>
              <a:rPr lang="en-US" sz="2400" dirty="0"/>
              <a:t> 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 </a:t>
            </a:r>
            <a:r>
              <a:rPr lang="en-US" sz="2400" dirty="0" err="1"/>
              <a:t>diberbagai</a:t>
            </a:r>
            <a:r>
              <a:rPr lang="en-US" sz="2400" dirty="0"/>
              <a:t> platform operating system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teknologi</a:t>
            </a:r>
            <a:r>
              <a:rPr lang="en-US" sz="2400" dirty="0"/>
              <a:t> </a:t>
            </a:r>
            <a:r>
              <a:rPr lang="en-US" sz="2400" dirty="0" err="1"/>
              <a:t>Phyton</a:t>
            </a:r>
            <a:r>
              <a:rPr lang="en-US" sz="2400" dirty="0"/>
              <a:t> API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/>
              <a:t>Sublime  Text  </a:t>
            </a:r>
            <a:r>
              <a:rPr lang="en-US" sz="2400" dirty="0" err="1"/>
              <a:t>mendukung</a:t>
            </a:r>
            <a:r>
              <a:rPr lang="en-US" sz="2400" dirty="0"/>
              <a:t>  </a:t>
            </a:r>
            <a:r>
              <a:rPr lang="en-US" sz="2400" dirty="0" err="1"/>
              <a:t>berbagai</a:t>
            </a:r>
            <a:r>
              <a:rPr lang="en-US" sz="2400" dirty="0"/>
              <a:t>  </a:t>
            </a:r>
            <a:r>
              <a:rPr lang="en-US" sz="2400" dirty="0" err="1"/>
              <a:t>bahasa</a:t>
            </a:r>
            <a:r>
              <a:rPr lang="en-US" sz="2400" dirty="0"/>
              <a:t>  </a:t>
            </a:r>
            <a:r>
              <a:rPr lang="en-US" sz="2400" dirty="0" err="1"/>
              <a:t>pemrograman</a:t>
            </a:r>
            <a:r>
              <a:rPr lang="en-US" sz="2400" dirty="0"/>
              <a:t>  </a:t>
            </a:r>
            <a:r>
              <a:rPr lang="en-US" sz="2400" dirty="0" err="1"/>
              <a:t>dan</a:t>
            </a:r>
            <a:r>
              <a:rPr lang="en-US" sz="2400" dirty="0"/>
              <a:t>  </a:t>
            </a:r>
            <a:r>
              <a:rPr lang="en-US" sz="2400" dirty="0" err="1"/>
              <a:t>mampu</a:t>
            </a:r>
            <a:r>
              <a:rPr lang="en-US" sz="2400" dirty="0"/>
              <a:t> </a:t>
            </a:r>
            <a:r>
              <a:rPr lang="en-US" sz="2400" dirty="0" err="1"/>
              <a:t>menyajikan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 syntax  highlight  </a:t>
            </a:r>
            <a:r>
              <a:rPr lang="en-US" sz="2400" dirty="0" err="1"/>
              <a:t>hampir</a:t>
            </a:r>
            <a:r>
              <a:rPr lang="en-US" sz="2400" dirty="0"/>
              <a:t> di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pemrogramman</a:t>
            </a:r>
            <a:r>
              <a:rPr lang="en-US" sz="2400" dirty="0"/>
              <a:t> yang </a:t>
            </a:r>
            <a:r>
              <a:rPr lang="en-US" sz="2400" dirty="0" err="1"/>
              <a:t>didukung</a:t>
            </a:r>
            <a:r>
              <a:rPr lang="en-US" sz="2400" dirty="0"/>
              <a:t>  </a:t>
            </a:r>
            <a:r>
              <a:rPr lang="en-US" sz="2400" dirty="0" err="1"/>
              <a:t>ataupun</a:t>
            </a:r>
            <a:r>
              <a:rPr lang="en-US" sz="2400" dirty="0"/>
              <a:t>  </a:t>
            </a:r>
            <a:r>
              <a:rPr lang="en-US" sz="2400" dirty="0" err="1"/>
              <a:t>dikembangkan</a:t>
            </a:r>
            <a:r>
              <a:rPr lang="en-US" sz="2400" dirty="0"/>
              <a:t>  </a:t>
            </a:r>
            <a:r>
              <a:rPr lang="en-US" sz="2400" dirty="0" err="1"/>
              <a:t>oleh</a:t>
            </a:r>
            <a:r>
              <a:rPr lang="en-US" sz="2400" dirty="0"/>
              <a:t>  </a:t>
            </a:r>
            <a:r>
              <a:rPr lang="en-US" sz="2400" dirty="0" err="1"/>
              <a:t>komunitas</a:t>
            </a:r>
            <a:r>
              <a:rPr lang="en-US" sz="2400" dirty="0"/>
              <a:t>  </a:t>
            </a:r>
            <a:r>
              <a:rPr lang="en-US" sz="2400" dirty="0" err="1"/>
              <a:t>seperti</a:t>
            </a:r>
            <a:r>
              <a:rPr lang="en-US" sz="2400" dirty="0"/>
              <a:t>;  C,  C++,  C#,  CSS,  D, Dylan,  </a:t>
            </a:r>
            <a:r>
              <a:rPr lang="en-US" sz="2400" dirty="0" err="1"/>
              <a:t>Erlang</a:t>
            </a:r>
            <a:r>
              <a:rPr lang="en-US" sz="2400" dirty="0"/>
              <a:t>,  </a:t>
            </a:r>
            <a:r>
              <a:rPr lang="en-US" sz="2400" dirty="0" smtClean="0"/>
              <a:t>HTML, </a:t>
            </a:r>
            <a:r>
              <a:rPr lang="en-US" sz="2400" dirty="0"/>
              <a:t>Perl, PHP, Python, R,  Ruby, SQL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lain-lain.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054960"/>
            <a:ext cx="4370684" cy="218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836712"/>
            <a:ext cx="11017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Kesimpulan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432" y="1298377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Kesimpulan</a:t>
            </a:r>
            <a:r>
              <a:rPr lang="en-US" sz="3600" dirty="0" smtClean="0"/>
              <a:t> </a:t>
            </a:r>
            <a:r>
              <a:rPr lang="en-US" sz="3600" dirty="0" err="1" smtClean="0"/>
              <a:t>Pertemuan</a:t>
            </a:r>
            <a:r>
              <a:rPr lang="en-US" sz="3600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77370" y="1812978"/>
            <a:ext cx="106571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id-ID" dirty="0" smtClean="0">
                <a:solidFill>
                  <a:schemeClr val="accent4"/>
                </a:solidFill>
              </a:rPr>
              <a:t>“  </a:t>
            </a:r>
            <a:r>
              <a:rPr lang="id-ID" dirty="0">
                <a:solidFill>
                  <a:schemeClr val="accent4"/>
                </a:solidFill>
              </a:rPr>
              <a:t>“, Java </a:t>
            </a:r>
            <a:r>
              <a:rPr lang="id-ID" baseline="30000" dirty="0">
                <a:solidFill>
                  <a:schemeClr val="accent4"/>
                </a:solidFill>
              </a:rPr>
              <a:t>TM</a:t>
            </a:r>
            <a:r>
              <a:rPr lang="id-ID" dirty="0">
                <a:solidFill>
                  <a:schemeClr val="accent4"/>
                </a:solidFill>
              </a:rPr>
              <a:t> Programming Language, Oracle America </a:t>
            </a:r>
          </a:p>
          <a:p>
            <a:pPr marL="342900" lvl="0" indent="-342900">
              <a:buAutoNum type="arabicPeriod"/>
            </a:pPr>
            <a:r>
              <a:rPr lang="id-ID" dirty="0" smtClean="0">
                <a:solidFill>
                  <a:schemeClr val="accent4"/>
                </a:solidFill>
              </a:rPr>
              <a:t>Android </a:t>
            </a:r>
            <a:r>
              <a:rPr lang="id-ID" dirty="0">
                <a:solidFill>
                  <a:schemeClr val="accent4"/>
                </a:solidFill>
              </a:rPr>
              <a:t>Cook Book, McGraw-Hill/Osborne, </a:t>
            </a:r>
            <a:r>
              <a:rPr lang="id-ID" dirty="0" smtClean="0">
                <a:solidFill>
                  <a:schemeClr val="accent4"/>
                </a:solidFill>
              </a:rPr>
              <a:t>2013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chemeClr val="accent4"/>
                </a:solidFill>
              </a:rPr>
              <a:t>Herbert </a:t>
            </a:r>
            <a:r>
              <a:rPr lang="en-US" dirty="0" err="1">
                <a:solidFill>
                  <a:schemeClr val="accent4"/>
                </a:solidFill>
              </a:rPr>
              <a:t>Schildt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i="1" dirty="0">
                <a:solidFill>
                  <a:schemeClr val="accent4"/>
                </a:solidFill>
              </a:rPr>
              <a:t>Java2 : A beginner’s Guide, </a:t>
            </a:r>
            <a:r>
              <a:rPr lang="en-US" dirty="0">
                <a:solidFill>
                  <a:schemeClr val="accent4"/>
                </a:solidFill>
              </a:rPr>
              <a:t> Second Edition, </a:t>
            </a:r>
            <a:r>
              <a:rPr lang="en-US" dirty="0" smtClean="0">
                <a:solidFill>
                  <a:schemeClr val="accent4"/>
                </a:solidFill>
              </a:rPr>
              <a:t>McGraw-Hill/Osborne</a:t>
            </a:r>
            <a:endParaRPr lang="id-ID" dirty="0">
              <a:solidFill>
                <a:schemeClr val="accent4"/>
              </a:solidFill>
            </a:endParaRPr>
          </a:p>
          <a:p>
            <a:pPr marL="342900" lvl="0" indent="-342900">
              <a:buAutoNum type="arabicPeriod"/>
            </a:pPr>
            <a:r>
              <a:rPr lang="id-ID" dirty="0" smtClean="0">
                <a:solidFill>
                  <a:schemeClr val="accent4"/>
                </a:solidFill>
              </a:rPr>
              <a:t>Matthew </a:t>
            </a:r>
            <a:r>
              <a:rPr lang="id-ID" dirty="0">
                <a:solidFill>
                  <a:schemeClr val="accent4"/>
                </a:solidFill>
              </a:rPr>
              <a:t>Mathias, Swift Programming, 2nd edition, Big Nerd </a:t>
            </a:r>
            <a:r>
              <a:rPr lang="id-ID" dirty="0" smtClean="0">
                <a:solidFill>
                  <a:schemeClr val="accent4"/>
                </a:solidFill>
              </a:rPr>
              <a:t>Ranch</a:t>
            </a:r>
          </a:p>
          <a:p>
            <a:pPr marL="342900" lvl="0" indent="-342900"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https</a:t>
            </a:r>
            <a:r>
              <a:rPr lang="en-US" dirty="0">
                <a:solidFill>
                  <a:srgbClr val="000000"/>
                </a:solidFill>
              </a:rPr>
              <a:t>://developer.apple.com/library/archive/referencelibrary/GettingStarted/DevelopiOSAppsSwift/index.html</a:t>
            </a:r>
            <a:r>
              <a:rPr lang="id-ID" dirty="0" smtClean="0">
                <a:solidFill>
                  <a:srgbClr val="000000"/>
                </a:solidFill>
              </a:rPr>
              <a:t>/</a:t>
            </a:r>
            <a:endParaRPr lang="id-ID" dirty="0">
              <a:solidFill>
                <a:srgbClr val="000000"/>
              </a:solidFill>
            </a:endParaRPr>
          </a:p>
          <a:p>
            <a:pPr marL="342900" lvl="0" indent="-342900">
              <a:buAutoNum type="arabicPeriod"/>
            </a:pPr>
            <a:r>
              <a:rPr lang="en-US" u="sng" dirty="0" smtClean="0">
                <a:solidFill>
                  <a:schemeClr val="accent4"/>
                </a:solidFill>
              </a:rPr>
              <a:t>https</a:t>
            </a:r>
            <a:r>
              <a:rPr lang="en-US" u="sng" dirty="0">
                <a:solidFill>
                  <a:schemeClr val="accent4"/>
                </a:solidFill>
              </a:rPr>
              <a:t>://developer.android.com/</a:t>
            </a:r>
            <a:r>
              <a:rPr lang="id-ID" u="sng" dirty="0" smtClean="0">
                <a:solidFill>
                  <a:schemeClr val="accent4"/>
                </a:solidFill>
              </a:rPr>
              <a:t>topic/libraries/architecture</a:t>
            </a:r>
            <a:endParaRPr lang="id-ID" u="sng" dirty="0">
              <a:solidFill>
                <a:schemeClr val="accent4"/>
              </a:solidFill>
            </a:endParaRPr>
          </a:p>
          <a:p>
            <a:pPr marL="342900" lvl="0" indent="-342900">
              <a:buAutoNum type="arabicPeriod"/>
            </a:pPr>
            <a:r>
              <a:rPr lang="en-US" u="sng" dirty="0" smtClean="0">
                <a:solidFill>
                  <a:schemeClr val="accent4"/>
                </a:solidFill>
              </a:rPr>
              <a:t>https</a:t>
            </a:r>
            <a:r>
              <a:rPr lang="en-US" u="sng" dirty="0">
                <a:solidFill>
                  <a:schemeClr val="accent4"/>
                </a:solidFill>
              </a:rPr>
              <a:t>://</a:t>
            </a:r>
            <a:r>
              <a:rPr lang="en-US" u="sng" dirty="0" smtClean="0">
                <a:solidFill>
                  <a:schemeClr val="accent4"/>
                </a:solidFill>
              </a:rPr>
              <a:t>www.oracle.com/technetwork/java/javase/overview/index.html</a:t>
            </a:r>
            <a:endParaRPr lang="id-ID" dirty="0">
              <a:solidFill>
                <a:schemeClr val="accent4"/>
              </a:solidFill>
            </a:endParaRPr>
          </a:p>
          <a:p>
            <a:pPr marL="342900" lvl="0" indent="-342900">
              <a:buAutoNum type="arabicPeriod"/>
            </a:pPr>
            <a:endParaRPr lang="id-ID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1424" y="631318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Referensi</a:t>
            </a:r>
            <a:r>
              <a:rPr lang="id-ID" sz="3600" dirty="0" smtClean="0">
                <a:solidFill>
                  <a:schemeClr val="bg1"/>
                </a:solidFill>
              </a:rPr>
              <a:t>:</a:t>
            </a:r>
            <a:r>
              <a:rPr lang="en-US" sz="3600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US" sz="6000" dirty="0" err="1" smtClean="0"/>
              <a:t>Terima</a:t>
            </a:r>
            <a:r>
              <a:rPr lang="en-US" sz="6000" dirty="0" smtClean="0"/>
              <a:t> </a:t>
            </a:r>
            <a:r>
              <a:rPr lang="en-US" sz="6000" dirty="0" err="1" smtClean="0"/>
              <a:t>Kasih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415289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032" y="1868631"/>
            <a:ext cx="6087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Dobel klik file XAMPP yang baru </a:t>
            </a:r>
            <a:r>
              <a:rPr lang="sv-SE" sz="2400" dirty="0" smtClean="0"/>
              <a:t>di download, selanjutnya </a:t>
            </a:r>
            <a:r>
              <a:rPr lang="sv-SE" sz="2400" dirty="0"/>
              <a:t>akan muncul jendela </a:t>
            </a:r>
            <a:r>
              <a:rPr lang="sv-SE" sz="2400" dirty="0" smtClean="0"/>
              <a:t>”Installer Language” </a:t>
            </a:r>
            <a:r>
              <a:rPr lang="sv-SE" sz="2400" dirty="0"/>
              <a:t>seperti di </a:t>
            </a:r>
            <a:r>
              <a:rPr lang="sv-SE" sz="2400" dirty="0" smtClean="0"/>
              <a:t>samping.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Pilih bahasa yang akan digunakan. Pada bagian ini pilih </a:t>
            </a:r>
            <a:r>
              <a:rPr lang="sv-SE" sz="2400" b="1" dirty="0" smtClean="0"/>
              <a:t>English</a:t>
            </a:r>
            <a:r>
              <a:rPr lang="sv-SE" sz="2400" dirty="0" smtClean="0"/>
              <a:t> dan klik Ok.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47738"/>
            <a:ext cx="4703212" cy="25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032" y="1868631"/>
            <a:ext cx="6087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Kadang pada proses ini muncul pesan error. Jika ada, abaikan saja dan lanjutkan dengan klik OK dan YES.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0" y="1844824"/>
            <a:ext cx="5068352" cy="2064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80" y="4221088"/>
            <a:ext cx="5068352" cy="18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032" y="1868631"/>
            <a:ext cx="6087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Berikutnya akan muncul jendela yang isinya meminta Anda </a:t>
            </a:r>
            <a:r>
              <a:rPr lang="sv-SE" sz="2400" dirty="0" smtClean="0"/>
              <a:t>untuk menutup </a:t>
            </a:r>
            <a:r>
              <a:rPr lang="sv-SE" sz="2400" dirty="0"/>
              <a:t>semua aplikasi yang sedang </a:t>
            </a:r>
            <a:r>
              <a:rPr lang="sv-SE" sz="2400" dirty="0" smtClean="0"/>
              <a:t>berjalan.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Jika </a:t>
            </a:r>
            <a:r>
              <a:rPr lang="sv-SE" sz="2400" dirty="0"/>
              <a:t>semua aplikasi sudah ditutup, maka klik tombol Next.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78" y="1847604"/>
            <a:ext cx="5107284" cy="39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5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032" y="1868631"/>
            <a:ext cx="6087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/>
              <a:t>Selanjutnya </a:t>
            </a:r>
            <a:r>
              <a:rPr lang="sv-SE" sz="2400" dirty="0" smtClean="0"/>
              <a:t>akan </a:t>
            </a:r>
            <a:r>
              <a:rPr lang="sv-SE" sz="2400" dirty="0"/>
              <a:t>diminta untuk memilih aplikasi yang </a:t>
            </a:r>
            <a:r>
              <a:rPr lang="sv-SE" sz="2400" dirty="0" smtClean="0"/>
              <a:t>ingin diinstal.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Centang </a:t>
            </a:r>
            <a:r>
              <a:rPr lang="sv-SE" sz="2400" dirty="0"/>
              <a:t>saja semua pilihan dan klik tombol Next.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906874"/>
            <a:ext cx="5112568" cy="39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asil gambar untuk logo eln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1424" y="764704"/>
            <a:ext cx="11017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Install XAMPP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41032" y="1868631"/>
            <a:ext cx="60876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Kemudian akan </a:t>
            </a:r>
            <a:r>
              <a:rPr lang="sv-SE" sz="2400" dirty="0"/>
              <a:t>diminta untuk menentukan lokasi folder penyimpanan file-file dan folder </a:t>
            </a:r>
            <a:r>
              <a:rPr lang="sv-SE" sz="2400" dirty="0" smtClean="0"/>
              <a:t>XAMPP.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Secara </a:t>
            </a:r>
            <a:r>
              <a:rPr lang="sv-SE" sz="2400" dirty="0"/>
              <a:t>default akan diarahkan ke lokasi </a:t>
            </a:r>
            <a:r>
              <a:rPr lang="sv-SE" sz="2400" b="1" dirty="0"/>
              <a:t>c:\</a:t>
            </a:r>
            <a:r>
              <a:rPr lang="sv-SE" sz="2400" b="1" dirty="0" smtClean="0"/>
              <a:t>xampp</a:t>
            </a:r>
            <a:r>
              <a:rPr lang="sv-SE" sz="2400" dirty="0" smtClean="0"/>
              <a:t>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Namun jika </a:t>
            </a:r>
            <a:r>
              <a:rPr lang="sv-SE" sz="2400" dirty="0"/>
              <a:t>ingin menyimpannya di folder lain </a:t>
            </a:r>
            <a:r>
              <a:rPr lang="sv-SE" sz="2400" dirty="0" smtClean="0"/>
              <a:t>bisa dengan cara </a:t>
            </a:r>
            <a:r>
              <a:rPr lang="sv-SE" sz="2400" dirty="0"/>
              <a:t>klik browse dan tentukan secara manual folder yang ingin </a:t>
            </a:r>
            <a:r>
              <a:rPr lang="sv-SE" sz="2400" dirty="0" smtClean="0"/>
              <a:t>digunakan.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sv-SE" sz="2400" dirty="0" smtClean="0"/>
              <a:t>Jika </a:t>
            </a:r>
            <a:r>
              <a:rPr lang="sv-SE" sz="2400" dirty="0"/>
              <a:t>sudah selesai, lanjutkan dan klik tombol Install.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38385"/>
            <a:ext cx="5073624" cy="39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1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20179333</TotalTime>
  <Words>1656</Words>
  <Application>Microsoft Office PowerPoint</Application>
  <PresentationFormat>Widescreen</PresentationFormat>
  <Paragraphs>179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ＭＳ Ｐゴシック</vt:lpstr>
      <vt:lpstr>Arial</vt:lpstr>
      <vt:lpstr>Bebas Neue</vt:lpstr>
      <vt:lpstr>Calibri</vt:lpstr>
      <vt:lpstr>Calibri Light</vt:lpstr>
      <vt:lpstr>Courier New</vt:lpstr>
      <vt:lpstr>Lato</vt:lpstr>
      <vt:lpstr>Verdana</vt:lpstr>
      <vt:lpstr>Wingdings</vt:lpstr>
      <vt:lpstr>powerpoint-template-apr7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I Komang Sugiartha</cp:lastModifiedBy>
  <cp:revision>748</cp:revision>
  <dcterms:created xsi:type="dcterms:W3CDTF">2011-05-21T14:11:58Z</dcterms:created>
  <dcterms:modified xsi:type="dcterms:W3CDTF">2019-06-20T08:25:48Z</dcterms:modified>
</cp:coreProperties>
</file>