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60" r:id="rId4"/>
    <p:sldId id="262" r:id="rId5"/>
    <p:sldId id="320" r:id="rId6"/>
    <p:sldId id="321" r:id="rId7"/>
    <p:sldId id="31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278" r:id="rId24"/>
    <p:sldId id="281" r:id="rId25"/>
    <p:sldId id="282" r:id="rId26"/>
    <p:sldId id="283" r:id="rId27"/>
    <p:sldId id="284" r:id="rId28"/>
    <p:sldId id="289" r:id="rId29"/>
    <p:sldId id="290" r:id="rId30"/>
    <p:sldId id="295" r:id="rId31"/>
    <p:sldId id="296" r:id="rId32"/>
    <p:sldId id="297" r:id="rId33"/>
    <p:sldId id="298" r:id="rId34"/>
    <p:sldId id="299" r:id="rId35"/>
    <p:sldId id="300" r:id="rId36"/>
    <p:sldId id="304" r:id="rId37"/>
    <p:sldId id="306" r:id="rId38"/>
    <p:sldId id="308" r:id="rId39"/>
    <p:sldId id="309" r:id="rId40"/>
    <p:sldId id="310" r:id="rId41"/>
    <p:sldId id="311" r:id="rId42"/>
    <p:sldId id="313" r:id="rId43"/>
    <p:sldId id="314" r:id="rId44"/>
    <p:sldId id="315" r:id="rId45"/>
    <p:sldId id="316" r:id="rId46"/>
    <p:sldId id="317" r:id="rId47"/>
    <p:sldId id="318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g95zElNz0LcC1pxzqdtaS8CMKw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18" autoAdjust="0"/>
  </p:normalViewPr>
  <p:slideViewPr>
    <p:cSldViewPr snapToGrid="0">
      <p:cViewPr varScale="1">
        <p:scale>
          <a:sx n="58" d="100"/>
          <a:sy n="58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Menus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pilihan-pilihan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user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interface.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Cursor key, mouse click, </a:t>
            </a:r>
            <a:r>
              <a:rPr lang="en-US" dirty="0" err="1" smtClean="0"/>
              <a:t>maupun</a:t>
            </a:r>
            <a:r>
              <a:rPr lang="en-US" dirty="0" smtClean="0"/>
              <a:t> Alternate (Alt) yang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Sistem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nantinya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menyediakan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pertanyaan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disertai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kolom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kosong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nantinya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diisi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oleh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batas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maksimal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kolom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tersebut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243" name="Google Shape;2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Bahasa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alami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disebut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natural language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suatu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bahasa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diucapkan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ditulis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disyaratkan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oleh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manusia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berkomunikasi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umum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Jadi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bahasa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alami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/ natural language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yaitu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bahasa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dimengerti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oleh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manusia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memfokuskan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keindahan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,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web ecommerce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miliki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enak</a:t>
            </a:r>
            <a:r>
              <a:rPr lang="en-US" dirty="0" smtClean="0"/>
              <a:t> </a:t>
            </a:r>
            <a:r>
              <a:rPr lang="en-US" dirty="0" err="1" smtClean="0"/>
              <a:t>dipandang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pengujung</a:t>
            </a:r>
            <a:r>
              <a:rPr lang="en-US" dirty="0" smtClean="0"/>
              <a:t> </a:t>
            </a:r>
            <a:r>
              <a:rPr lang="en-US" dirty="0" err="1" smtClean="0"/>
              <a:t>betah</a:t>
            </a:r>
            <a:r>
              <a:rPr lang="en-US" dirty="0" smtClean="0"/>
              <a:t> </a:t>
            </a:r>
            <a:r>
              <a:rPr lang="en-US" dirty="0" err="1" smtClean="0"/>
              <a:t>berlama</a:t>
            </a:r>
            <a:r>
              <a:rPr lang="en-US" dirty="0" smtClean="0"/>
              <a:t>-lama.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UX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website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kesenangan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internet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. UX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website ecommerce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menajdi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membingungkan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agar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menyukai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mendesainnya</a:t>
            </a:r>
            <a:r>
              <a:rPr lang="en-US" dirty="0" smtClean="0"/>
              <a:t> agar </a:t>
            </a:r>
            <a:r>
              <a:rPr lang="en-US" dirty="0" err="1" smtClean="0"/>
              <a:t>berperilaku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disukai</a:t>
            </a:r>
            <a:r>
              <a:rPr lang="en-US" dirty="0" smtClean="0"/>
              <a:t> orang: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respek</a:t>
            </a:r>
            <a:r>
              <a:rPr lang="en-US" dirty="0" smtClean="0"/>
              <a:t>,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”. (Alan Cooper, software designer and programmer)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ranah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user interface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interface design, </a:t>
            </a:r>
            <a:r>
              <a:rPr lang="en-US" dirty="0" err="1" smtClean="0"/>
              <a:t>grafis</a:t>
            </a:r>
            <a:r>
              <a:rPr lang="en-US" dirty="0" smtClean="0"/>
              <a:t>, icon, </a:t>
            </a:r>
            <a:r>
              <a:rPr lang="en-US" dirty="0" err="1" smtClean="0"/>
              <a:t>dan</a:t>
            </a:r>
            <a:r>
              <a:rPr lang="en-US" dirty="0" smtClean="0"/>
              <a:t> visual design. User interface designer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4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interface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keseragaman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, font,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UX Design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product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membingungkan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experience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ranah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UI,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ranah</a:t>
            </a:r>
            <a:r>
              <a:rPr lang="en-US" dirty="0" smtClean="0"/>
              <a:t> UX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research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interface.</a:t>
            </a:r>
            <a:endParaRPr dirty="0"/>
          </a:p>
        </p:txBody>
      </p:sp>
      <p:sp>
        <p:nvSpPr>
          <p:cNvPr id="284" name="Google Shape;2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Beda UI </a:t>
            </a:r>
            <a:r>
              <a:rPr lang="en-US" dirty="0" err="1" smtClean="0"/>
              <a:t>dan</a:t>
            </a:r>
            <a:r>
              <a:rPr lang="en-US" dirty="0" smtClean="0"/>
              <a:t> UX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UI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web ecommerce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. UX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website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kesenangan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internet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6" name="Google Shape;2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compatibility: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Product compatibility: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interface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manual 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Task compatibility: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membantu</a:t>
            </a:r>
            <a:r>
              <a:rPr lang="en-US" dirty="0" smtClean="0"/>
              <a:t> para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pekerjaannya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Work flow compatibility: </a:t>
            </a:r>
            <a:r>
              <a:rPr lang="en-US" dirty="0" err="1" smtClean="0"/>
              <a:t>Sistem</a:t>
            </a:r>
            <a:r>
              <a:rPr lang="en-US" dirty="0" smtClean="0"/>
              <a:t> manual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Consistency: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barangnya</a:t>
            </a:r>
            <a:r>
              <a:rPr lang="en-US" dirty="0" smtClean="0"/>
              <a:t> yang di </a:t>
            </a:r>
            <a:r>
              <a:rPr lang="en-US" dirty="0" err="1" smtClean="0"/>
              <a:t>dasarkan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Familiarity: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terkesan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Simplicity: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kebingungan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jengah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bosan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,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menu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berbelit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menyukai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/ </a:t>
            </a:r>
            <a:r>
              <a:rPr lang="en-US" dirty="0" err="1" smtClean="0"/>
              <a:t>bobot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816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Mockup/</a:t>
            </a:r>
            <a:r>
              <a:rPr lang="en-US" b="1" dirty="0" smtClean="0"/>
              <a:t>Wireframe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web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photoshop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software </a:t>
            </a:r>
            <a:r>
              <a:rPr lang="en-US" dirty="0" err="1" smtClean="0"/>
              <a:t>pengedit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Mockup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model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prototif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secara</a:t>
            </a:r>
            <a:r>
              <a:rPr lang="en-US" dirty="0" smtClean="0"/>
              <a:t> full </a:t>
            </a:r>
            <a:r>
              <a:rPr lang="en-US" dirty="0" err="1" smtClean="0"/>
              <a:t>dan</a:t>
            </a:r>
            <a:r>
              <a:rPr lang="en-US" dirty="0" smtClean="0"/>
              <a:t> detail.</a:t>
            </a:r>
            <a:endParaRPr dirty="0"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wireframe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menggiring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fokus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posisinya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tanpa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terganggu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perhatiannya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oleh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typografi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desain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lainnya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Ibarat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rumah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wireframe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menyajikan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layout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rumah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bentuk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draftnya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posisi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kamar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tamu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kamar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tidur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kamar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mandi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teras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dapur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Sehingga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mudah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bagi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melihat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sisi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fungsionalitas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usabilitynya</a:t>
            </a:r>
            <a:r>
              <a:rPr lang="en-US" sz="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Tugas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web designer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itu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rancangan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layout website,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misalnya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sekedar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wireframe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coret-coret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kertas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tools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mungkin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photoshop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saat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saya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wireframing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200" b="0" i="0" u="none" strike="noStrike" cap="none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balsamiq</a:t>
            </a:r>
            <a:r>
              <a:rPr lang="en-US" sz="1200" b="0" i="0" u="none" strike="noStrike" cap="none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mockups.</a:t>
            </a:r>
            <a:endParaRPr dirty="0"/>
          </a:p>
        </p:txBody>
      </p:sp>
      <p:sp>
        <p:nvSpPr>
          <p:cNvPr id="356" name="Google Shape;3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97" name="Google Shape;3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08" name="Google Shape;40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91" name="Google Shape;49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interface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visual,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interasi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user interface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usability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tentunya</a:t>
            </a:r>
            <a:r>
              <a:rPr lang="en-US" dirty="0" smtClean="0"/>
              <a:t> user experience.</a:t>
            </a:r>
            <a:endParaRPr dirty="0"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99" name="Google Shape;4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06" name="Google Shape;50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32" name="Google Shape;53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color used to code redundant information, performance enhanced.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58" name="Google Shape;5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		</a:t>
            </a:r>
            <a:r>
              <a:rPr lang="en-US" dirty="0" err="1" smtClean="0"/>
              <a:t>Keberanian</a:t>
            </a:r>
            <a:r>
              <a:rPr lang="en-US" dirty="0" smtClean="0"/>
              <a:t>, </a:t>
            </a:r>
            <a:r>
              <a:rPr lang="en-US" dirty="0" err="1" smtClean="0"/>
              <a:t>Kekuatan</a:t>
            </a:r>
            <a:r>
              <a:rPr lang="en-US" dirty="0" smtClean="0"/>
              <a:t>, </a:t>
            </a:r>
            <a:r>
              <a:rPr lang="en-US" dirty="0" err="1" smtClean="0"/>
              <a:t>Energi</a:t>
            </a:r>
            <a:r>
              <a:rPr lang="en-US" dirty="0" smtClean="0"/>
              <a:t>, </a:t>
            </a:r>
            <a:r>
              <a:rPr lang="en-US" dirty="0" err="1" smtClean="0"/>
              <a:t>Gairah</a:t>
            </a:r>
            <a:r>
              <a:rPr lang="en-US" dirty="0" smtClean="0"/>
              <a:t>, </a:t>
            </a:r>
            <a:r>
              <a:rPr lang="en-US" dirty="0" err="1" smtClean="0"/>
              <a:t>Semangat</a:t>
            </a:r>
            <a:r>
              <a:rPr lang="en-US" dirty="0" smtClean="0"/>
              <a:t>, </a:t>
            </a:r>
            <a:r>
              <a:rPr lang="en-US" dirty="0" err="1" smtClean="0"/>
              <a:t>Nafsu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Adrenalin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		</a:t>
            </a:r>
            <a:r>
              <a:rPr lang="en-US" dirty="0" err="1" smtClean="0"/>
              <a:t>Kesuburan</a:t>
            </a:r>
            <a:r>
              <a:rPr lang="en-US" dirty="0" smtClean="0"/>
              <a:t>, </a:t>
            </a:r>
            <a:r>
              <a:rPr lang="en-US" dirty="0" err="1" smtClean="0"/>
              <a:t>Kesegaran</a:t>
            </a:r>
            <a:r>
              <a:rPr lang="en-US" dirty="0" smtClean="0"/>
              <a:t>, </a:t>
            </a:r>
            <a:r>
              <a:rPr lang="en-US" dirty="0" err="1" smtClean="0"/>
              <a:t>Kedamaian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Keseimbangan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 	</a:t>
            </a:r>
            <a:r>
              <a:rPr lang="en-US" dirty="0" err="1" smtClean="0"/>
              <a:t>Warna</a:t>
            </a:r>
            <a:r>
              <a:rPr lang="en-US" dirty="0" smtClean="0"/>
              <a:t> Orange 	</a:t>
            </a:r>
            <a:r>
              <a:rPr lang="en-US" dirty="0" err="1" smtClean="0"/>
              <a:t>Kehangatan</a:t>
            </a:r>
            <a:r>
              <a:rPr lang="en-US" dirty="0" smtClean="0"/>
              <a:t>, </a:t>
            </a:r>
            <a:r>
              <a:rPr lang="en-US" dirty="0" err="1" smtClean="0"/>
              <a:t>Kenyamanan</a:t>
            </a:r>
            <a:r>
              <a:rPr lang="en-US" dirty="0" smtClean="0"/>
              <a:t>, </a:t>
            </a:r>
            <a:r>
              <a:rPr lang="en-US" dirty="0" err="1" smtClean="0"/>
              <a:t>Keceriaan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Kuning</a:t>
            </a:r>
            <a:r>
              <a:rPr lang="en-US" dirty="0" smtClean="0"/>
              <a:t> 		Ceria, </a:t>
            </a:r>
            <a:r>
              <a:rPr lang="en-US" dirty="0" err="1" smtClean="0"/>
              <a:t>Bahagia</a:t>
            </a:r>
            <a:r>
              <a:rPr lang="en-US" dirty="0" smtClean="0"/>
              <a:t>, </a:t>
            </a:r>
            <a:r>
              <a:rPr lang="en-US" dirty="0" err="1" smtClean="0"/>
              <a:t>Energik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Optimis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		Stabil, </a:t>
            </a:r>
            <a:r>
              <a:rPr lang="en-US" dirty="0" err="1" smtClean="0"/>
              <a:t>Kecerdasan</a:t>
            </a:r>
            <a:r>
              <a:rPr lang="en-US" dirty="0" smtClean="0"/>
              <a:t>, Rasa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Ungu</a:t>
            </a:r>
            <a:r>
              <a:rPr lang="en-US" dirty="0" smtClean="0"/>
              <a:t> 		</a:t>
            </a:r>
            <a:r>
              <a:rPr lang="en-US" dirty="0" err="1" smtClean="0"/>
              <a:t>Keaakraban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Rasa </a:t>
            </a:r>
            <a:r>
              <a:rPr lang="en-US" dirty="0" err="1" smtClean="0"/>
              <a:t>Aman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7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 		</a:t>
            </a:r>
            <a:r>
              <a:rPr lang="en-US" dirty="0" err="1" smtClean="0"/>
              <a:t>Hampa</a:t>
            </a:r>
            <a:r>
              <a:rPr lang="en-US" dirty="0" smtClean="0"/>
              <a:t>, </a:t>
            </a:r>
            <a:r>
              <a:rPr lang="en-US" dirty="0" err="1" smtClean="0"/>
              <a:t>Duka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Misterius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8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> 		</a:t>
            </a:r>
            <a:r>
              <a:rPr lang="en-US" dirty="0" err="1" smtClean="0"/>
              <a:t>Bersih</a:t>
            </a:r>
            <a:r>
              <a:rPr lang="en-US" dirty="0" smtClean="0"/>
              <a:t>, </a:t>
            </a:r>
            <a:r>
              <a:rPr lang="en-US" dirty="0" err="1" smtClean="0"/>
              <a:t>Suci</a:t>
            </a:r>
            <a:r>
              <a:rPr lang="en-US" dirty="0" smtClean="0"/>
              <a:t>, </a:t>
            </a:r>
            <a:r>
              <a:rPr lang="en-US" dirty="0" err="1" smtClean="0"/>
              <a:t>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Kebebasan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9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Coklat</a:t>
            </a:r>
            <a:r>
              <a:rPr lang="en-US" dirty="0" smtClean="0"/>
              <a:t> 		</a:t>
            </a:r>
            <a:r>
              <a:rPr lang="en-US" dirty="0" err="1" smtClean="0"/>
              <a:t>Keakraban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Rasa </a:t>
            </a:r>
            <a:r>
              <a:rPr lang="en-US" dirty="0" err="1" smtClean="0"/>
              <a:t>Aman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10 	Abu – Abu 		</a:t>
            </a:r>
            <a:r>
              <a:rPr lang="en-US" dirty="0" err="1" smtClean="0"/>
              <a:t>Keseriusan</a:t>
            </a:r>
            <a:r>
              <a:rPr lang="en-US" dirty="0" smtClean="0"/>
              <a:t>, </a:t>
            </a:r>
            <a:r>
              <a:rPr lang="en-US" dirty="0" err="1" smtClean="0"/>
              <a:t>Kestabilan</a:t>
            </a:r>
            <a:r>
              <a:rPr lang="en-US" dirty="0" smtClean="0"/>
              <a:t>, </a:t>
            </a:r>
            <a:r>
              <a:rPr lang="en-US" dirty="0" err="1" smtClean="0"/>
              <a:t>Kemandirian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11 	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r>
              <a:rPr lang="en-US" dirty="0" smtClean="0"/>
              <a:t> 		</a:t>
            </a:r>
            <a:r>
              <a:rPr lang="en-US" dirty="0" err="1" smtClean="0"/>
              <a:t>Prestasi</a:t>
            </a:r>
            <a:r>
              <a:rPr lang="en-US" dirty="0" smtClean="0"/>
              <a:t>, </a:t>
            </a:r>
            <a:r>
              <a:rPr lang="en-US" dirty="0" err="1" smtClean="0"/>
              <a:t>Kesuksesan</a:t>
            </a:r>
            <a:r>
              <a:rPr lang="en-US" dirty="0" smtClean="0"/>
              <a:t>, </a:t>
            </a:r>
            <a:r>
              <a:rPr lang="en-US" dirty="0" err="1" smtClean="0"/>
              <a:t>Kemewahan</a:t>
            </a:r>
            <a:r>
              <a:rPr lang="en-US" dirty="0" smtClean="0"/>
              <a:t>, </a:t>
            </a:r>
            <a:r>
              <a:rPr lang="en-US" dirty="0" err="1" smtClean="0"/>
              <a:t>Kemenangan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Kemakmuran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 	Tosca 		</a:t>
            </a:r>
            <a:r>
              <a:rPr lang="en-US" dirty="0" err="1" smtClean="0"/>
              <a:t>Ketenangan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Kesabaran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13 	</a:t>
            </a:r>
            <a:r>
              <a:rPr lang="en-US" dirty="0" err="1" smtClean="0"/>
              <a:t>Warna</a:t>
            </a:r>
            <a:r>
              <a:rPr lang="en-US" dirty="0" smtClean="0"/>
              <a:t> Magenta 	</a:t>
            </a:r>
            <a:r>
              <a:rPr lang="en-US" dirty="0" err="1" smtClean="0"/>
              <a:t>Keseimbangan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, Mental, Spiritual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Emosional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66" name="Google Shape;56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UI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-explore website </a:t>
            </a:r>
            <a:r>
              <a:rPr lang="en-US" dirty="0" err="1" smtClean="0"/>
              <a:t>Anda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senang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interface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experience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website </a:t>
            </a:r>
            <a:r>
              <a:rPr lang="en-US" dirty="0" err="1" smtClean="0"/>
              <a:t>Anda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mengunjungi</a:t>
            </a:r>
            <a:r>
              <a:rPr lang="en-US" dirty="0" smtClean="0"/>
              <a:t> website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UI website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mendesain</a:t>
            </a:r>
            <a:r>
              <a:rPr lang="en-US" dirty="0" smtClean="0"/>
              <a:t> website.</a:t>
            </a:r>
            <a:endParaRPr dirty="0"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205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Jelas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UI </a:t>
            </a:r>
            <a:r>
              <a:rPr lang="en-US" dirty="0" err="1" smtClean="0"/>
              <a:t>adalah</a:t>
            </a:r>
            <a:r>
              <a:rPr lang="en-US" dirty="0" smtClean="0"/>
              <a:t> agar orang-orang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Singkat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UI yang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UX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hati-hati</a:t>
            </a:r>
            <a:r>
              <a:rPr lang="en-US" dirty="0" smtClean="0"/>
              <a:t> agar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Familiar:</a:t>
            </a:r>
            <a:r>
              <a:rPr lang="en-US" baseline="0" dirty="0" smtClean="0"/>
              <a:t> </a:t>
            </a:r>
            <a:r>
              <a:rPr lang="en-US" dirty="0" smtClean="0"/>
              <a:t>Familiar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familiar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Responsif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Interface website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interface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loading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tentunya</a:t>
            </a:r>
            <a:r>
              <a:rPr lang="en-US" dirty="0" smtClean="0"/>
              <a:t> user experience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Konsisten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user interface,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interface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user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Menarik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interface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memerhatikan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website </a:t>
            </a:r>
            <a:r>
              <a:rPr lang="en-US" dirty="0" err="1" smtClean="0"/>
              <a:t>Anda</a:t>
            </a:r>
            <a:r>
              <a:rPr lang="en-US" dirty="0" smtClean="0"/>
              <a:t> agar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Efisien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User interface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website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 </a:t>
            </a:r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5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27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 smtClean="0"/>
              <a:t>Dokumen spesifikasi ini merupakan dokumen spesifikasi yang harus ada dalam setiap pembuatan aplikasi/perangkat</a:t>
            </a:r>
            <a:r>
              <a:rPr lang="nb-NO" baseline="0" dirty="0" smtClean="0"/>
              <a:t> lunak.</a:t>
            </a:r>
            <a:endParaRPr dirty="0"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 Command language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orisinil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orisinil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menu, form </a:t>
            </a:r>
            <a:r>
              <a:rPr lang="en-US" dirty="0" err="1" smtClean="0"/>
              <a:t>dan</a:t>
            </a:r>
            <a:r>
              <a:rPr lang="en-US" dirty="0" smtClean="0"/>
              <a:t> direct.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 Menu Interaction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user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menu yang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menu yang </a:t>
            </a:r>
            <a:r>
              <a:rPr lang="en-US" dirty="0" err="1" smtClean="0"/>
              <a:t>terdaftar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menu.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3. Form interaction,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user </a:t>
            </a:r>
            <a:r>
              <a:rPr lang="en-US" dirty="0" err="1" smtClean="0"/>
              <a:t>dengan</a:t>
            </a:r>
            <a:r>
              <a:rPr lang="en-US" dirty="0" smtClean="0"/>
              <a:t> member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user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area </a:t>
            </a:r>
            <a:r>
              <a:rPr lang="en-US" dirty="0" err="1" smtClean="0"/>
              <a:t>area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melengkapi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4.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layer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Bahasa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sehari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. Program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natural language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artificial intelligence.</a:t>
            </a:r>
            <a:endParaRPr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Command Line Interface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CLI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user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text-terminal.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 di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mengetikkan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di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/>
          <p:nvPr/>
        </p:nvSpPr>
        <p:spPr>
          <a:xfrm>
            <a:off x="3048000" y="3124200"/>
            <a:ext cx="9144000" cy="60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JUNIOR WEB DEVELOPER</a:t>
            </a:r>
            <a:endParaRPr sz="2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65"/>
          <p:cNvSpPr/>
          <p:nvPr/>
        </p:nvSpPr>
        <p:spPr>
          <a:xfrm>
            <a:off x="0" y="3124200"/>
            <a:ext cx="12192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11733" y="1"/>
            <a:ext cx="2980267" cy="3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5"/>
          <p:cNvSpPr txBox="1">
            <a:spLocks noGrp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  <a:defRPr sz="2000" b="0"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65" descr="Hasil gambar untuk logo kominfo"/>
          <p:cNvSpPr/>
          <p:nvPr/>
        </p:nvSpPr>
        <p:spPr>
          <a:xfrm>
            <a:off x="155575" y="-1608138"/>
            <a:ext cx="3714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5" descr="Hasil gambar untuk logo kominfo"/>
          <p:cNvSpPr/>
          <p:nvPr/>
        </p:nvSpPr>
        <p:spPr>
          <a:xfrm>
            <a:off x="307975" y="-1455738"/>
            <a:ext cx="3714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5" descr="Hasil gambar untuk logo kominfo"/>
          <p:cNvSpPr/>
          <p:nvPr/>
        </p:nvSpPr>
        <p:spPr>
          <a:xfrm>
            <a:off x="460375" y="-1303338"/>
            <a:ext cx="3714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5" descr="Hasil gambar untuk logo kominfo"/>
          <p:cNvSpPr/>
          <p:nvPr/>
        </p:nvSpPr>
        <p:spPr>
          <a:xfrm>
            <a:off x="612775" y="-1150938"/>
            <a:ext cx="3714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5" descr="Hasil gambar untuk logo kominfo"/>
          <p:cNvSpPr/>
          <p:nvPr/>
        </p:nvSpPr>
        <p:spPr>
          <a:xfrm>
            <a:off x="155575" y="-579438"/>
            <a:ext cx="1343025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65" descr="Hasil gambar untuk logo kominf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37" y="242603"/>
            <a:ext cx="3240360" cy="121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432" y="1772816"/>
            <a:ext cx="1513793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0056" y="1772816"/>
            <a:ext cx="1333500" cy="56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4"/>
          <p:cNvSpPr txBox="1">
            <a:spLocks noGrp="1"/>
          </p:cNvSpPr>
          <p:nvPr>
            <p:ph type="body" idx="1"/>
          </p:nvPr>
        </p:nvSpPr>
        <p:spPr>
          <a:xfrm rot="5400000">
            <a:off x="3619500" y="-163830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5"/>
          <p:cNvSpPr txBox="1">
            <a:spLocks noGrp="1"/>
          </p:cNvSpPr>
          <p:nvPr>
            <p:ph type="title"/>
          </p:nvPr>
        </p:nvSpPr>
        <p:spPr>
          <a:xfrm rot="5400000">
            <a:off x="7592219" y="2131219"/>
            <a:ext cx="5592762" cy="2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5"/>
          <p:cNvSpPr txBox="1">
            <a:spLocks noGrp="1"/>
          </p:cNvSpPr>
          <p:nvPr>
            <p:ph type="body" idx="1"/>
          </p:nvPr>
        </p:nvSpPr>
        <p:spPr>
          <a:xfrm rot="5400000">
            <a:off x="1902619" y="-561181"/>
            <a:ext cx="5592762" cy="8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6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8" name="Google Shape;118;p8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8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8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6" name="Google Shape;12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9"/>
          <p:cNvPicPr preferRelativeResize="0"/>
          <p:nvPr/>
        </p:nvPicPr>
        <p:blipFill rotWithShape="1">
          <a:blip r:embed="rId2">
            <a:alphaModFix/>
          </a:blip>
          <a:srcRect l="19221" t="29398" r="17922" b="13717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9"/>
          <p:cNvPicPr preferRelativeResize="0"/>
          <p:nvPr/>
        </p:nvPicPr>
        <p:blipFill rotWithShape="1">
          <a:blip r:embed="rId2">
            <a:alphaModFix/>
          </a:blip>
          <a:srcRect l="19221" t="29398" r="17922" b="13717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9"/>
          <p:cNvPicPr preferRelativeResize="0"/>
          <p:nvPr/>
        </p:nvPicPr>
        <p:blipFill rotWithShape="1">
          <a:blip r:embed="rId2">
            <a:alphaModFix/>
          </a:blip>
          <a:srcRect l="19221" t="29398" r="17922" b="13717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9"/>
          <p:cNvSpPr>
            <a:spLocks noGrp="1"/>
          </p:cNvSpPr>
          <p:nvPr>
            <p:ph type="pic" idx="2"/>
          </p:nvPr>
        </p:nvSpPr>
        <p:spPr>
          <a:xfrm>
            <a:off x="1143000" y="2359696"/>
            <a:ext cx="2454442" cy="15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89"/>
          <p:cNvSpPr>
            <a:spLocks noGrp="1"/>
          </p:cNvSpPr>
          <p:nvPr>
            <p:ph type="pic" idx="3"/>
          </p:nvPr>
        </p:nvSpPr>
        <p:spPr>
          <a:xfrm>
            <a:off x="4920524" y="2359696"/>
            <a:ext cx="2454833" cy="15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89"/>
          <p:cNvSpPr>
            <a:spLocks noGrp="1"/>
          </p:cNvSpPr>
          <p:nvPr>
            <p:ph type="pic" idx="4"/>
          </p:nvPr>
        </p:nvSpPr>
        <p:spPr>
          <a:xfrm>
            <a:off x="8698833" y="2359696"/>
            <a:ext cx="2457780" cy="15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89"/>
          <p:cNvSpPr txBox="1">
            <a:spLocks noGrp="1"/>
          </p:cNvSpPr>
          <p:nvPr>
            <p:ph type="body" idx="1"/>
          </p:nvPr>
        </p:nvSpPr>
        <p:spPr>
          <a:xfrm>
            <a:off x="402109" y="4552091"/>
            <a:ext cx="3623619" cy="15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89"/>
          <p:cNvSpPr txBox="1">
            <a:spLocks noGrp="1"/>
          </p:cNvSpPr>
          <p:nvPr>
            <p:ph type="body" idx="5"/>
          </p:nvPr>
        </p:nvSpPr>
        <p:spPr>
          <a:xfrm>
            <a:off x="4334904" y="4552091"/>
            <a:ext cx="3623619" cy="15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89"/>
          <p:cNvSpPr txBox="1">
            <a:spLocks noGrp="1"/>
          </p:cNvSpPr>
          <p:nvPr>
            <p:ph type="body" idx="6"/>
          </p:nvPr>
        </p:nvSpPr>
        <p:spPr>
          <a:xfrm>
            <a:off x="8267699" y="4552091"/>
            <a:ext cx="3623619" cy="15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89"/>
          <p:cNvSpPr txBox="1">
            <a:spLocks noGrp="1"/>
          </p:cNvSpPr>
          <p:nvPr>
            <p:ph type="body" idx="7"/>
          </p:nvPr>
        </p:nvSpPr>
        <p:spPr>
          <a:xfrm>
            <a:off x="402109" y="911804"/>
            <a:ext cx="11489209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0"/>
          <p:cNvSpPr txBox="1"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E4A"/>
              </a:buClr>
              <a:buSzPts val="4800"/>
              <a:buFont typeface="Arial"/>
              <a:buNone/>
              <a:defRPr sz="4800">
                <a:solidFill>
                  <a:srgbClr val="323E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0"/>
          <p:cNvSpPr txBox="1">
            <a:spLocks noGrp="1"/>
          </p:cNvSpPr>
          <p:nvPr>
            <p:ph type="body" idx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0"/>
          <p:cNvSpPr txBox="1">
            <a:spLocks noGrp="1"/>
          </p:cNvSpPr>
          <p:nvPr>
            <p:ph type="body" idx="2"/>
          </p:nvPr>
        </p:nvSpPr>
        <p:spPr>
          <a:xfrm>
            <a:off x="605019" y="397559"/>
            <a:ext cx="7394446" cy="24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C1F3A"/>
              </a:buClr>
              <a:buSzPts val="1400"/>
              <a:buFont typeface="Arial"/>
              <a:buNone/>
              <a:defRPr sz="1400">
                <a:solidFill>
                  <a:srgbClr val="EC1F3A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8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9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69"/>
          <p:cNvSpPr txBox="1">
            <a:spLocks noGrp="1"/>
          </p:cNvSpPr>
          <p:nvPr>
            <p:ph type="body" idx="2"/>
          </p:nvPr>
        </p:nvSpPr>
        <p:spPr>
          <a:xfrm>
            <a:off x="6197600" y="137160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❑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4"/>
          <p:cNvGrpSpPr/>
          <p:nvPr/>
        </p:nvGrpSpPr>
        <p:grpSpPr>
          <a:xfrm>
            <a:off x="0" y="685800"/>
            <a:ext cx="12192001" cy="609600"/>
            <a:chOff x="0" y="432"/>
            <a:chExt cx="5760" cy="384"/>
          </a:xfrm>
        </p:grpSpPr>
        <p:sp>
          <p:nvSpPr>
            <p:cNvPr id="11" name="Google Shape;11;p64"/>
            <p:cNvSpPr/>
            <p:nvPr/>
          </p:nvSpPr>
          <p:spPr>
            <a:xfrm>
              <a:off x="0" y="432"/>
              <a:ext cx="5760" cy="9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4"/>
            <p:cNvSpPr/>
            <p:nvPr/>
          </p:nvSpPr>
          <p:spPr>
            <a:xfrm>
              <a:off x="362" y="432"/>
              <a:ext cx="5398" cy="38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6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Char char="❑"/>
              <a:defRPr sz="2800" b="1" i="0" u="none" strike="noStrike" cap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❑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5" name="Google Shape;15;p64" descr="Hasil gambar untuk logo kominf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07368" y="32813"/>
            <a:ext cx="2024083" cy="57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192344" y="122800"/>
            <a:ext cx="1333500" cy="56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6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23792" y="116632"/>
            <a:ext cx="2088232" cy="4822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system.digital.gov/component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io/design/components/" TargetMode="External"/><Relationship Id="rId5" Type="http://schemas.openxmlformats.org/officeDocument/2006/relationships/hyperlink" Target="https://material.io/develop/android/components/" TargetMode="External"/><Relationship Id="rId4" Type="http://schemas.openxmlformats.org/officeDocument/2006/relationships/hyperlink" Target="https://material.io/develop/web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0" y="4052633"/>
            <a:ext cx="12192000" cy="280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Mengidentifikasi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Rancangan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User Interface</a:t>
            </a:r>
            <a:endParaRPr dirty="0"/>
          </a:p>
        </p:txBody>
      </p:sp>
      <p:sp>
        <p:nvSpPr>
          <p:cNvPr id="161" name="Google Shape;161;p1" descr="Hasil gambar untuk logo elnusa"/>
          <p:cNvSpPr/>
          <p:nvPr/>
        </p:nvSpPr>
        <p:spPr>
          <a:xfrm>
            <a:off x="155575" y="-563563"/>
            <a:ext cx="1181100" cy="118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 descr="Hasil gambar untuk logo elnusa"/>
          <p:cNvSpPr/>
          <p:nvPr/>
        </p:nvSpPr>
        <p:spPr>
          <a:xfrm>
            <a:off x="307975" y="-411163"/>
            <a:ext cx="1181100" cy="118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 descr="Hasil gambar untuk logo elnusa"/>
          <p:cNvSpPr/>
          <p:nvPr/>
        </p:nvSpPr>
        <p:spPr>
          <a:xfrm>
            <a:off x="460375" y="-258763"/>
            <a:ext cx="1181100" cy="118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 descr="Hasil gambar untuk logo elnu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>
            <a:spLocks noGrp="1"/>
          </p:cNvSpPr>
          <p:nvPr>
            <p:ph type="title"/>
          </p:nvPr>
        </p:nvSpPr>
        <p:spPr>
          <a:xfrm>
            <a:off x="845127" y="696990"/>
            <a:ext cx="10515600" cy="54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Menu Interaction</a:t>
            </a:r>
            <a:endParaRPr dirty="0"/>
          </a:p>
        </p:txBody>
      </p:sp>
      <p:pic>
        <p:nvPicPr>
          <p:cNvPr id="238" name="Google Shape;238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3482" y="1495314"/>
            <a:ext cx="4864501" cy="408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9976" y="1495314"/>
            <a:ext cx="5971415" cy="408046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>
            <a:off x="922461" y="5796086"/>
            <a:ext cx="95743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Valacich, Joey George; Modern Systems Analysis and Design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>
            <a:spLocks noGrp="1"/>
          </p:cNvSpPr>
          <p:nvPr>
            <p:ph type="title"/>
          </p:nvPr>
        </p:nvSpPr>
        <p:spPr>
          <a:xfrm>
            <a:off x="6266213" y="1404257"/>
            <a:ext cx="5401904" cy="1783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0" dirty="0">
                <a:solidFill>
                  <a:srgbClr val="002060"/>
                </a:solidFill>
                <a:latin typeface="+mj-lt"/>
              </a:rPr>
              <a:t>Form </a:t>
            </a:r>
            <a:r>
              <a:rPr lang="en-US" sz="2800" b="0" dirty="0" smtClean="0">
                <a:solidFill>
                  <a:srgbClr val="002060"/>
                </a:solidFill>
                <a:latin typeface="+mj-lt"/>
              </a:rPr>
              <a:t>Interaction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adalah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sebuah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cara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dari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sistem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interaktif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untuk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meminta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data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atau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informasi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ke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user.</a:t>
            </a:r>
            <a:endParaRPr sz="2800" b="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46" name="Google Shape;24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4786" y="1404257"/>
            <a:ext cx="5352374" cy="531606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 txBox="1"/>
          <p:nvPr/>
        </p:nvSpPr>
        <p:spPr>
          <a:xfrm>
            <a:off x="6266213" y="5242995"/>
            <a:ext cx="50945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Valacich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Joey George; Modern Systems Analysis and Design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7;p11"/>
          <p:cNvSpPr txBox="1">
            <a:spLocks/>
          </p:cNvSpPr>
          <p:nvPr/>
        </p:nvSpPr>
        <p:spPr>
          <a:xfrm>
            <a:off x="845127" y="696990"/>
            <a:ext cx="10515600" cy="54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dirty="0" err="1" smtClean="0"/>
              <a:t>Contoh</a:t>
            </a:r>
            <a:r>
              <a:rPr lang="en-US" dirty="0" smtClean="0"/>
              <a:t> Form Interaction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6884716" y="1616529"/>
            <a:ext cx="4721063" cy="19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Mewakili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suatu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objek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dalam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antarmuka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dapat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merupakan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suatu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lambang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dari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sebuah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aplikasi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atau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0" dirty="0" err="1">
                <a:solidFill>
                  <a:srgbClr val="002060"/>
                </a:solidFill>
                <a:latin typeface="+mj-lt"/>
              </a:rPr>
              <a:t>tindakan</a:t>
            </a:r>
            <a:r>
              <a:rPr lang="en-US" sz="2800" b="0" dirty="0">
                <a:solidFill>
                  <a:srgbClr val="002060"/>
                </a:solidFill>
                <a:latin typeface="+mj-lt"/>
              </a:rPr>
              <a:t>.</a:t>
            </a:r>
            <a:endParaRPr sz="2800" b="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53" name="Google Shape;253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4786" y="1387929"/>
            <a:ext cx="5910942" cy="527412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6884716" y="5461769"/>
            <a:ext cx="512717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Valacich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Joey George; Modern Systems Analysis and Design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7;p11"/>
          <p:cNvSpPr txBox="1">
            <a:spLocks/>
          </p:cNvSpPr>
          <p:nvPr/>
        </p:nvSpPr>
        <p:spPr>
          <a:xfrm>
            <a:off x="845127" y="696990"/>
            <a:ext cx="10515600" cy="54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dirty="0" err="1" smtClean="0"/>
              <a:t>Contoh</a:t>
            </a:r>
            <a:r>
              <a:rPr lang="en-US" dirty="0" smtClean="0"/>
              <a:t> Object-Based Interaction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914400" y="692696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Natural Language Interaction</a:t>
            </a:r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body" idx="1"/>
          </p:nvPr>
        </p:nvSpPr>
        <p:spPr>
          <a:xfrm>
            <a:off x="5323114" y="1539240"/>
            <a:ext cx="6462485" cy="272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Interaksi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metode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ini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dapat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diterapkan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dengan</a:t>
            </a:r>
            <a:r>
              <a:rPr lang="en-US" b="0" dirty="0">
                <a:latin typeface="+mj-lt"/>
              </a:rPr>
              <a:t> input audio </a:t>
            </a:r>
            <a:r>
              <a:rPr lang="en-US" b="0" dirty="0" err="1">
                <a:latin typeface="+mj-lt"/>
              </a:rPr>
              <a:t>atau</a:t>
            </a:r>
            <a:r>
              <a:rPr lang="en-US" b="0" dirty="0">
                <a:latin typeface="+mj-lt"/>
              </a:rPr>
              <a:t> keyboard.</a:t>
            </a:r>
            <a:endParaRPr b="0" dirty="0">
              <a:latin typeface="+mj-lt"/>
            </a:endParaRPr>
          </a:p>
        </p:txBody>
      </p:sp>
      <p:sp>
        <p:nvSpPr>
          <p:cNvPr id="261" name="Google Shape;261;p1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796140" y="5433020"/>
            <a:ext cx="95743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Valacich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Joey George; Modern Systems Analysis and Design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0" y="1539240"/>
            <a:ext cx="4322950" cy="32287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Interface (UI)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User Experience (UX)</a:t>
            </a:r>
            <a:endParaRPr dirty="0"/>
          </a:p>
        </p:txBody>
      </p:sp>
      <p:pic>
        <p:nvPicPr>
          <p:cNvPr id="268" name="Google Shape;26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10757" y="1567543"/>
            <a:ext cx="7478486" cy="475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vs UX Design</a:t>
            </a:r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body" idx="1"/>
          </p:nvPr>
        </p:nvSpPr>
        <p:spPr>
          <a:xfrm>
            <a:off x="6841670" y="1658860"/>
            <a:ext cx="4740729" cy="42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400" b="0" dirty="0">
                <a:latin typeface="+mj-lt"/>
              </a:rPr>
              <a:t>UI </a:t>
            </a:r>
            <a:r>
              <a:rPr lang="en-US" sz="2400" b="0" dirty="0" err="1">
                <a:latin typeface="+mj-lt"/>
              </a:rPr>
              <a:t>lebih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mementingkan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tampilan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permukaan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dan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keseluruhan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nuansa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desain</a:t>
            </a:r>
            <a:r>
              <a:rPr lang="en-US" sz="2400" b="0" dirty="0">
                <a:latin typeface="+mj-lt"/>
              </a:rPr>
              <a:t>.</a:t>
            </a:r>
            <a:endParaRPr b="0" dirty="0">
              <a:latin typeface="+mj-lt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400" b="0" dirty="0">
                <a:latin typeface="+mj-lt"/>
              </a:rPr>
              <a:t>UX </a:t>
            </a:r>
            <a:r>
              <a:rPr lang="en-US" sz="2400" b="0" dirty="0" err="1">
                <a:latin typeface="+mj-lt"/>
              </a:rPr>
              <a:t>lebih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mencakup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kepada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seluruh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spektrum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>
                <a:latin typeface="+mj-lt"/>
              </a:rPr>
              <a:t>pengalaman</a:t>
            </a:r>
            <a:r>
              <a:rPr lang="en-US" sz="2400" b="0" dirty="0">
                <a:latin typeface="+mj-lt"/>
              </a:rPr>
              <a:t> </a:t>
            </a:r>
            <a:r>
              <a:rPr lang="en-US" sz="2400" b="0" dirty="0" err="1" smtClean="0">
                <a:latin typeface="+mj-lt"/>
              </a:rPr>
              <a:t>pengguna</a:t>
            </a:r>
            <a:endParaRPr b="0" dirty="0">
              <a:latin typeface="+mj-lt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51114" y="5903473"/>
            <a:ext cx="99026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interaction-design.org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1658861"/>
            <a:ext cx="5973536" cy="33186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User Interface (UI)</a:t>
            </a:r>
            <a:endParaRPr dirty="0"/>
          </a:p>
        </p:txBody>
      </p:sp>
      <p:pic>
        <p:nvPicPr>
          <p:cNvPr id="281" name="Google Shape;281;p17" descr="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40" y="1507806"/>
            <a:ext cx="10181559" cy="517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User Experience (UX)</a:t>
            </a:r>
            <a:endParaRPr dirty="0"/>
          </a:p>
        </p:txBody>
      </p:sp>
      <p:pic>
        <p:nvPicPr>
          <p:cNvPr id="287" name="Google Shape;287;p18" descr="3-768x41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359" y="1468455"/>
            <a:ext cx="9485311" cy="512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 descr="UXI-Prom-10-0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6083" y="1436914"/>
            <a:ext cx="5307833" cy="5421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6;p18"/>
          <p:cNvSpPr txBox="1">
            <a:spLocks/>
          </p:cNvSpPr>
          <p:nvPr/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dirty="0" err="1" smtClean="0"/>
              <a:t>Perbedaan</a:t>
            </a:r>
            <a:r>
              <a:rPr lang="en-US" dirty="0" smtClean="0"/>
              <a:t> UI </a:t>
            </a:r>
            <a:r>
              <a:rPr lang="en-US" dirty="0" err="1" smtClean="0"/>
              <a:t>dan</a:t>
            </a:r>
            <a:r>
              <a:rPr lang="en-US" dirty="0" smtClean="0"/>
              <a:t> UX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/>
              <a:t>UI</a:t>
            </a: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body" idx="1"/>
          </p:nvPr>
        </p:nvSpPr>
        <p:spPr>
          <a:xfrm>
            <a:off x="91440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0" indent="-685800">
              <a:spcBef>
                <a:spcPts val="0"/>
              </a:spcBef>
              <a:buSzPts val="3600"/>
              <a:buFont typeface="Noto Sans Symbols"/>
              <a:buChar char="❖"/>
            </a:pPr>
            <a:r>
              <a:rPr lang="en-US" sz="3600" b="0" dirty="0"/>
              <a:t>User compatibility</a:t>
            </a:r>
          </a:p>
          <a:p>
            <a:pPr marL="685800" lvl="0" indent="-685800">
              <a:spcBef>
                <a:spcPts val="0"/>
              </a:spcBef>
              <a:buSzPts val="3600"/>
              <a:buFont typeface="Noto Sans Symbols"/>
              <a:buChar char="❖"/>
            </a:pPr>
            <a:r>
              <a:rPr lang="en-US" sz="3600" b="0" dirty="0"/>
              <a:t>Product compatibility</a:t>
            </a:r>
          </a:p>
          <a:p>
            <a:pPr marL="685800" lvl="0" indent="-685800">
              <a:spcBef>
                <a:spcPts val="0"/>
              </a:spcBef>
              <a:buSzPts val="3600"/>
              <a:buFont typeface="Noto Sans Symbols"/>
              <a:buChar char="❖"/>
            </a:pPr>
            <a:r>
              <a:rPr lang="en-US" sz="3600" b="0" dirty="0"/>
              <a:t>Task compatibility</a:t>
            </a:r>
          </a:p>
          <a:p>
            <a:pPr marL="685800" lvl="0" indent="-685800">
              <a:spcBef>
                <a:spcPts val="0"/>
              </a:spcBef>
              <a:buSzPts val="3600"/>
              <a:buFont typeface="Noto Sans Symbols"/>
              <a:buChar char="❖"/>
            </a:pPr>
            <a:r>
              <a:rPr lang="en-US" sz="3600" b="0" dirty="0"/>
              <a:t>Work flow compatibility</a:t>
            </a:r>
          </a:p>
          <a:p>
            <a:pPr marL="685800" lvl="0" indent="-685800">
              <a:spcBef>
                <a:spcPts val="0"/>
              </a:spcBef>
              <a:buSzPts val="3600"/>
              <a:buFont typeface="Noto Sans Symbols"/>
              <a:buChar char="❖"/>
            </a:pPr>
            <a:r>
              <a:rPr lang="en-US" sz="3600" b="0" dirty="0"/>
              <a:t>Consistency</a:t>
            </a:r>
          </a:p>
          <a:p>
            <a:pPr marL="685800" lvl="0" indent="-685800">
              <a:spcBef>
                <a:spcPts val="0"/>
              </a:spcBef>
              <a:buSzPts val="3600"/>
              <a:buFont typeface="Noto Sans Symbols"/>
              <a:buChar char="❖"/>
            </a:pPr>
            <a:r>
              <a:rPr lang="en-US" sz="3600" b="0" dirty="0"/>
              <a:t>Familiarity</a:t>
            </a:r>
          </a:p>
          <a:p>
            <a:pPr marL="685800" lvl="0" indent="-685800">
              <a:spcBef>
                <a:spcPts val="0"/>
              </a:spcBef>
              <a:buSzPts val="3600"/>
              <a:buFont typeface="Noto Sans Symbols"/>
              <a:buChar char="❖"/>
            </a:pPr>
            <a:r>
              <a:rPr lang="en-US" sz="3600" b="0" dirty="0"/>
              <a:t>Simplicity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 descr="Hasil gambar untuk logo elnu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Deskripsi</a:t>
            </a:r>
            <a:endParaRPr sz="24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911424" y="1406381"/>
            <a:ext cx="11017224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Deskripsi Singkat mengenai Topik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Mata Pelatihan ini memfasilitasi pembentukan kompetensi dalam membuat rancangan user interface pada aplikasi berbasis web.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Tujuan Pelatihan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Setelah mengikuti seluruh rangkaian pembelajaran pada mata pelatihan mengidentifikasi rancangan user interface ini, peserta mampu membuat rancangan user interface untuk web yang akan dibangun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Yang akan disampaikan: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Rancangan User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Komponen User Interface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Urutan Komponen Dialog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Mock Up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Tugas : </a:t>
            </a:r>
            <a:endParaRPr sz="1600" b="1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Membuat Urutan Komponen Dialog untuk Web yang akan dibangun</a:t>
            </a:r>
            <a:endParaRPr sz="16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Membuat Mock Up untuk Web yang akan dibangun</a:t>
            </a:r>
            <a:endParaRPr sz="16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Outcome/Capaian Pelatihan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Setelah mengikuti pelatihan ini, peserta kompeten dalam: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Membuat Urutan Komponen Dialog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Membuat Mock Up untuk Web yang akan dibangun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Contoh</a:t>
            </a:r>
            <a:r>
              <a:rPr lang="en-US" dirty="0"/>
              <a:t> Familiarity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914400" y="1493043"/>
            <a:ext cx="5370022" cy="481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lnSpc>
                <a:spcPct val="8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Memberikan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tampilan</a:t>
            </a:r>
            <a:r>
              <a:rPr lang="en-US" b="0" dirty="0">
                <a:latin typeface="+mj-lt"/>
              </a:rPr>
              <a:t> yang familiar </a:t>
            </a:r>
            <a:r>
              <a:rPr lang="en-US" b="0" dirty="0" err="1">
                <a:latin typeface="+mj-lt"/>
              </a:rPr>
              <a:t>terhadap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latin typeface="+mj-lt"/>
              </a:rPr>
              <a:t>user.</a:t>
            </a: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endParaRPr lang="en-US" b="0" dirty="0" smtClean="0">
              <a:latin typeface="+mj-lt"/>
            </a:endParaRP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Tampilan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awal</a:t>
            </a:r>
            <a:r>
              <a:rPr lang="en-US" b="0" dirty="0">
                <a:latin typeface="+mj-lt"/>
              </a:rPr>
              <a:t> twitter.com </a:t>
            </a:r>
            <a:r>
              <a:rPr lang="en-US" b="0" dirty="0" err="1">
                <a:latin typeface="+mj-lt"/>
              </a:rPr>
              <a:t>sangatlah</a:t>
            </a:r>
            <a:r>
              <a:rPr lang="en-US" b="0" dirty="0">
                <a:latin typeface="+mj-lt"/>
              </a:rPr>
              <a:t> familiar di </a:t>
            </a:r>
            <a:r>
              <a:rPr lang="en-US" b="0" dirty="0" err="1">
                <a:latin typeface="+mj-lt"/>
              </a:rPr>
              <a:t>mata</a:t>
            </a:r>
            <a:r>
              <a:rPr lang="en-US" b="0" dirty="0">
                <a:latin typeface="+mj-lt"/>
              </a:rPr>
              <a:t> user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tidak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membingungkan</a:t>
            </a:r>
            <a:r>
              <a:rPr lang="en-US" b="0" dirty="0">
                <a:latin typeface="+mj-lt"/>
              </a:rPr>
              <a:t>.</a:t>
            </a:r>
            <a:endParaRPr b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43" y="1493043"/>
            <a:ext cx="5378157" cy="42924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Contoh</a:t>
            </a:r>
            <a:r>
              <a:rPr lang="en-US" dirty="0"/>
              <a:t> Simplicity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914400" y="1493043"/>
            <a:ext cx="5370022" cy="481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lnSpc>
                <a:spcPct val="8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Kesederhanaan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perlu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diperhatikan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pada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saat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membangun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antarmuka</a:t>
            </a:r>
            <a:r>
              <a:rPr lang="en-US" b="0" dirty="0" smtClean="0">
                <a:latin typeface="+mj-lt"/>
              </a:rPr>
              <a:t>.</a:t>
            </a: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endParaRPr lang="en-US" b="0" dirty="0">
              <a:latin typeface="+mj-lt"/>
            </a:endParaRP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Tidak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selamanya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antarmuka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memiliki</a:t>
            </a:r>
            <a:r>
              <a:rPr lang="en-US" b="0" dirty="0">
                <a:latin typeface="+mj-lt"/>
              </a:rPr>
              <a:t> menu </a:t>
            </a:r>
            <a:r>
              <a:rPr lang="en-US" b="0" dirty="0" err="1">
                <a:latin typeface="+mj-lt"/>
              </a:rPr>
              <a:t>banyak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adalah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antarmuka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baik</a:t>
            </a:r>
            <a:r>
              <a:rPr lang="en-US" b="0" dirty="0" smtClean="0">
                <a:latin typeface="+mj-lt"/>
              </a:rPr>
              <a:t>.</a:t>
            </a: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endParaRPr lang="en-US" b="0" dirty="0">
              <a:latin typeface="+mj-lt"/>
            </a:endParaRP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Kesederhanaan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>
                <a:latin typeface="+mj-lt"/>
              </a:rPr>
              <a:t>di </a:t>
            </a:r>
            <a:r>
              <a:rPr lang="en-US" b="0" dirty="0" err="1">
                <a:latin typeface="+mj-lt"/>
              </a:rPr>
              <a:t>sini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lebih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berarti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sebagai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hal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ringkas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tidak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terlalu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berbelit</a:t>
            </a:r>
            <a:r>
              <a:rPr lang="en-US" b="0" dirty="0" smtClean="0">
                <a:latin typeface="+mj-lt"/>
              </a:rPr>
              <a:t>.</a:t>
            </a:r>
            <a:endParaRPr lang="en-US" b="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2" y="1493043"/>
            <a:ext cx="5641571" cy="39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User Interface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475" y="1411775"/>
            <a:ext cx="7783050" cy="534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7;p21"/>
          <p:cNvSpPr txBox="1">
            <a:spLocks/>
          </p:cNvSpPr>
          <p:nvPr/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dirty="0" err="1" smtClean="0"/>
              <a:t>Wireframing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74" y="1461650"/>
            <a:ext cx="8997052" cy="5086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itu Wireframing?</a:t>
            </a:r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body" idx="1"/>
          </p:nvPr>
        </p:nvSpPr>
        <p:spPr>
          <a:xfrm>
            <a:off x="764772" y="1556792"/>
            <a:ext cx="10474036" cy="432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Wireframe </a:t>
            </a:r>
            <a:r>
              <a:rPr lang="en-US" b="0" dirty="0" err="1">
                <a:latin typeface="+mj-lt"/>
              </a:rPr>
              <a:t>adalah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kerangka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dasar</a:t>
            </a:r>
            <a:r>
              <a:rPr lang="en-US" b="0" dirty="0">
                <a:latin typeface="+mj-lt"/>
              </a:rPr>
              <a:t>/blueprint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halaman</a:t>
            </a:r>
            <a:r>
              <a:rPr lang="en-US" b="0" dirty="0">
                <a:latin typeface="+mj-lt"/>
              </a:rPr>
              <a:t> web yang </a:t>
            </a:r>
            <a:r>
              <a:rPr lang="en-US" b="0" dirty="0" err="1">
                <a:latin typeface="+mj-lt"/>
              </a:rPr>
              <a:t>akan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kita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bangun</a:t>
            </a:r>
            <a:r>
              <a:rPr lang="en-US" b="0" dirty="0">
                <a:latin typeface="+mj-lt"/>
              </a:rPr>
              <a:t>. 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Secara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garis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besar</a:t>
            </a:r>
            <a:r>
              <a:rPr lang="en-US" b="0" dirty="0">
                <a:latin typeface="+mj-lt"/>
              </a:rPr>
              <a:t> di </a:t>
            </a:r>
            <a:r>
              <a:rPr lang="en-US" b="0" dirty="0" err="1">
                <a:latin typeface="+mj-lt"/>
              </a:rPr>
              <a:t>dalam</a:t>
            </a:r>
            <a:r>
              <a:rPr lang="en-US" b="0" dirty="0">
                <a:latin typeface="+mj-lt"/>
              </a:rPr>
              <a:t> wireframe </a:t>
            </a:r>
            <a:r>
              <a:rPr lang="en-US" b="0" dirty="0" err="1">
                <a:latin typeface="+mj-lt"/>
              </a:rPr>
              <a:t>ini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kita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menempatkan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elemen-elemen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penting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halaman</a:t>
            </a:r>
            <a:r>
              <a:rPr lang="en-US" b="0" dirty="0">
                <a:latin typeface="+mj-lt"/>
              </a:rPr>
              <a:t> web </a:t>
            </a:r>
            <a:r>
              <a:rPr lang="en-US" b="0" dirty="0" err="1">
                <a:latin typeface="+mj-lt"/>
              </a:rPr>
              <a:t>tersebut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pada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posisinya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masing-masing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seperti</a:t>
            </a:r>
            <a:r>
              <a:rPr lang="en-US" b="0" dirty="0">
                <a:latin typeface="+mj-lt"/>
              </a:rPr>
              <a:t> banner, body content, menu link, </a:t>
            </a:r>
            <a:r>
              <a:rPr lang="en-US" b="0" dirty="0" err="1">
                <a:latin typeface="+mj-lt"/>
              </a:rPr>
              <a:t>kolom</a:t>
            </a:r>
            <a:r>
              <a:rPr lang="en-US" b="0" dirty="0">
                <a:latin typeface="+mj-lt"/>
              </a:rPr>
              <a:t>, footer </a:t>
            </a:r>
            <a:r>
              <a:rPr lang="en-US" b="0" dirty="0" err="1">
                <a:latin typeface="+mj-lt"/>
              </a:rPr>
              <a:t>maupun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fitur-fitur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lainnya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ada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dalam</a:t>
            </a:r>
            <a:r>
              <a:rPr lang="en-US" b="0" dirty="0">
                <a:latin typeface="+mj-lt"/>
              </a:rPr>
              <a:t> web </a:t>
            </a:r>
            <a:r>
              <a:rPr lang="en-US" b="0" dirty="0" err="1" smtClean="0">
                <a:latin typeface="+mj-lt"/>
              </a:rPr>
              <a:t>nantinya</a:t>
            </a:r>
            <a:r>
              <a:rPr lang="en-US" b="0" dirty="0" smtClean="0">
                <a:latin typeface="+mj-lt"/>
              </a:rPr>
              <a:t>.</a:t>
            </a:r>
            <a:endParaRPr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 dirty="0" err="1"/>
              <a:t>Pertimbangan</a:t>
            </a:r>
            <a:r>
              <a:rPr lang="en-US" sz="2880" dirty="0"/>
              <a:t> </a:t>
            </a:r>
            <a:r>
              <a:rPr lang="en-US" sz="2880" dirty="0" err="1"/>
              <a:t>Pemanfaatan</a:t>
            </a:r>
            <a:r>
              <a:rPr lang="en-US" sz="2880" dirty="0"/>
              <a:t> Wireframe</a:t>
            </a:r>
            <a:endParaRPr sz="2880" dirty="0"/>
          </a:p>
        </p:txBody>
      </p:sp>
      <p:sp>
        <p:nvSpPr>
          <p:cNvPr id="353" name="Google Shape;353;p28"/>
          <p:cNvSpPr txBox="1">
            <a:spLocks noGrp="1"/>
          </p:cNvSpPr>
          <p:nvPr>
            <p:ph type="body" idx="1"/>
          </p:nvPr>
        </p:nvSpPr>
        <p:spPr>
          <a:xfrm>
            <a:off x="731520" y="1556792"/>
            <a:ext cx="1060704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Dengan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membuat</a:t>
            </a:r>
            <a:r>
              <a:rPr lang="en-US" b="0" dirty="0">
                <a:latin typeface="+mj-lt"/>
              </a:rPr>
              <a:t> wireframe </a:t>
            </a:r>
            <a:r>
              <a:rPr lang="en-US" b="0" dirty="0" err="1">
                <a:latin typeface="+mj-lt"/>
              </a:rPr>
              <a:t>kita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membantu</a:t>
            </a:r>
            <a:r>
              <a:rPr lang="en-US" b="0" dirty="0">
                <a:latin typeface="+mj-lt"/>
              </a:rPr>
              <a:t> client </a:t>
            </a:r>
            <a:r>
              <a:rPr lang="en-US" b="0" dirty="0" err="1">
                <a:latin typeface="+mj-lt"/>
              </a:rPr>
              <a:t>untuk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fokus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pada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kerangka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utama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</a:t>
            </a:r>
            <a:r>
              <a:rPr lang="en-US" b="0" dirty="0" err="1" smtClean="0">
                <a:latin typeface="+mj-lt"/>
              </a:rPr>
              <a:t>embangun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halaman</a:t>
            </a:r>
            <a:r>
              <a:rPr lang="en-US" b="0" dirty="0">
                <a:latin typeface="+mj-lt"/>
              </a:rPr>
              <a:t> web </a:t>
            </a:r>
            <a:r>
              <a:rPr lang="en-US" b="0" dirty="0" err="1">
                <a:latin typeface="+mj-lt"/>
              </a:rPr>
              <a:t>tersebut</a:t>
            </a:r>
            <a:r>
              <a:rPr lang="en-US" b="0" dirty="0" smtClean="0">
                <a:latin typeface="+mj-lt"/>
              </a:rPr>
              <a:t>.</a:t>
            </a:r>
          </a:p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Font typeface="Wingdings" panose="05000000000000000000" pitchFamily="2" charset="2"/>
              <a:buChar char="v"/>
            </a:pPr>
            <a:endParaRPr b="0" dirty="0">
              <a:latin typeface="+mj-lt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Dengan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>
                <a:latin typeface="+mj-lt"/>
              </a:rPr>
              <a:t>wireframe yang </a:t>
            </a:r>
            <a:r>
              <a:rPr lang="en-US" b="0" dirty="0" err="1">
                <a:latin typeface="+mj-lt"/>
              </a:rPr>
              <a:t>hanya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berupa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kotak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hitam-putih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lebih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mudah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bagi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kita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untuk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mendeteksi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apa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tidak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bekerja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sisi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latin typeface="+mj-lt"/>
              </a:rPr>
              <a:t>usability </a:t>
            </a:r>
            <a:r>
              <a:rPr lang="en-US" b="0" dirty="0" err="1" smtClean="0">
                <a:latin typeface="+mj-lt"/>
              </a:rPr>
              <a:t>dan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fungsionalitas</a:t>
            </a:r>
            <a:r>
              <a:rPr lang="en-US" b="0" dirty="0" smtClean="0">
                <a:latin typeface="+mj-lt"/>
              </a:rPr>
              <a:t>.</a:t>
            </a:r>
          </a:p>
          <a:p>
            <a:pPr marL="342900" lvl="0" indent="-34290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Font typeface="Wingdings" panose="05000000000000000000" pitchFamily="2" charset="2"/>
              <a:buChar char="v"/>
            </a:pPr>
            <a:endParaRPr lang="en-US" b="0" dirty="0" smtClean="0">
              <a:latin typeface="+mj-lt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Minimalisasi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revisi</a:t>
            </a:r>
            <a:endParaRPr b="0" dirty="0">
              <a:latin typeface="+mj-lt"/>
            </a:endParaRPr>
          </a:p>
          <a:p>
            <a:pPr marL="494030" lvl="0" algn="just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Font typeface="Wingdings" panose="05000000000000000000" pitchFamily="2" charset="2"/>
              <a:buChar char="v"/>
            </a:pPr>
            <a:endParaRPr b="0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8022" y="1479666"/>
            <a:ext cx="10620850" cy="50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52;p28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 dirty="0" err="1" smtClean="0"/>
              <a:t>Contoh</a:t>
            </a:r>
            <a:r>
              <a:rPr lang="en-US" sz="2880" dirty="0" smtClean="0"/>
              <a:t> Wireframe</a:t>
            </a:r>
            <a:endParaRPr sz="288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Proximity</a:t>
            </a:r>
            <a:endParaRPr/>
          </a:p>
        </p:txBody>
      </p:sp>
      <p:sp>
        <p:nvSpPr>
          <p:cNvPr id="401" name="Google Shape;401;p34"/>
          <p:cNvSpPr txBox="1">
            <a:spLocks noGrp="1"/>
          </p:cNvSpPr>
          <p:nvPr>
            <p:ph type="body" idx="1"/>
          </p:nvPr>
        </p:nvSpPr>
        <p:spPr>
          <a:xfrm>
            <a:off x="914824" y="1484784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Yang </a:t>
            </a:r>
            <a:r>
              <a:rPr lang="en-US" b="0" dirty="0" err="1">
                <a:latin typeface="+mj-lt"/>
              </a:rPr>
              <a:t>diletakkan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berdekatan</a:t>
            </a:r>
            <a:r>
              <a:rPr lang="en-US" b="0" dirty="0">
                <a:latin typeface="+mj-lt"/>
              </a:rPr>
              <a:t> 🡪 </a:t>
            </a:r>
            <a:r>
              <a:rPr lang="en-US" b="0" dirty="0" err="1">
                <a:latin typeface="+mj-lt"/>
              </a:rPr>
              <a:t>ada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korelasinya</a:t>
            </a:r>
            <a:endParaRPr lang="en-US" b="0" dirty="0" smtClean="0">
              <a:latin typeface="+mj-lt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endParaRPr lang="en-US" b="0" dirty="0">
              <a:latin typeface="+mj-lt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endParaRPr lang="en-US" b="0" dirty="0" smtClean="0">
              <a:latin typeface="+mj-lt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endParaRPr lang="en-US" b="0" dirty="0">
              <a:latin typeface="+mj-lt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Jauh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latin typeface="+mj-lt"/>
              </a:rPr>
              <a:t>🡪 </a:t>
            </a:r>
            <a:r>
              <a:rPr lang="en-US" b="0" dirty="0" err="1">
                <a:latin typeface="+mj-lt"/>
              </a:rPr>
              <a:t>tidak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berhubungan</a:t>
            </a:r>
            <a:endParaRPr b="0" dirty="0">
              <a:latin typeface="+mj-lt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1397924" y="2350106"/>
            <a:ext cx="9096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</a:t>
            </a:r>
            <a:endParaRPr dirty="0"/>
          </a:p>
        </p:txBody>
      </p:sp>
      <p:sp>
        <p:nvSpPr>
          <p:cNvPr id="403" name="Google Shape;403;p34"/>
          <p:cNvSpPr/>
          <p:nvPr/>
        </p:nvSpPr>
        <p:spPr>
          <a:xfrm>
            <a:off x="3607724" y="4470145"/>
            <a:ext cx="16002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1397924" y="4393945"/>
            <a:ext cx="825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2312324" y="2426306"/>
            <a:ext cx="16002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</a:t>
            </a:r>
            <a:endParaRPr/>
          </a:p>
        </p:txBody>
      </p:sp>
      <p:grpSp>
        <p:nvGrpSpPr>
          <p:cNvPr id="412" name="Google Shape;412;p35"/>
          <p:cNvGrpSpPr/>
          <p:nvPr/>
        </p:nvGrpSpPr>
        <p:grpSpPr>
          <a:xfrm>
            <a:off x="1343472" y="1556792"/>
            <a:ext cx="9505056" cy="4968552"/>
            <a:chOff x="914400" y="2438400"/>
            <a:chExt cx="7924800" cy="4191000"/>
          </a:xfrm>
        </p:grpSpPr>
        <p:sp>
          <p:nvSpPr>
            <p:cNvPr id="413" name="Google Shape;413;p35"/>
            <p:cNvSpPr/>
            <p:nvPr/>
          </p:nvSpPr>
          <p:spPr>
            <a:xfrm>
              <a:off x="1828800" y="29718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828800" y="34290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828800" y="38862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828800" y="48006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828800" y="43434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828800" y="52578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828800" y="57150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5"/>
            <p:cNvSpPr txBox="1"/>
            <p:nvPr/>
          </p:nvSpPr>
          <p:spPr>
            <a:xfrm>
              <a:off x="914400" y="2895600"/>
              <a:ext cx="7699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Name</a:t>
              </a:r>
              <a:endParaRPr/>
            </a:p>
          </p:txBody>
        </p:sp>
        <p:sp>
          <p:nvSpPr>
            <p:cNvPr id="421" name="Google Shape;421;p35"/>
            <p:cNvSpPr txBox="1"/>
            <p:nvPr/>
          </p:nvSpPr>
          <p:spPr>
            <a:xfrm>
              <a:off x="914400" y="3352800"/>
              <a:ext cx="7826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Addr1</a:t>
              </a:r>
              <a:endParaRPr/>
            </a:p>
          </p:txBody>
        </p:sp>
        <p:sp>
          <p:nvSpPr>
            <p:cNvPr id="422" name="Google Shape;422;p35"/>
            <p:cNvSpPr txBox="1"/>
            <p:nvPr/>
          </p:nvSpPr>
          <p:spPr>
            <a:xfrm>
              <a:off x="914400" y="3810000"/>
              <a:ext cx="7826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Addr2</a:t>
              </a:r>
              <a:endParaRPr/>
            </a:p>
          </p:txBody>
        </p:sp>
        <p:sp>
          <p:nvSpPr>
            <p:cNvPr id="423" name="Google Shape;423;p35"/>
            <p:cNvSpPr txBox="1"/>
            <p:nvPr/>
          </p:nvSpPr>
          <p:spPr>
            <a:xfrm>
              <a:off x="914400" y="4267200"/>
              <a:ext cx="565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City</a:t>
              </a:r>
              <a:endParaRPr/>
            </a:p>
          </p:txBody>
        </p:sp>
        <p:sp>
          <p:nvSpPr>
            <p:cNvPr id="424" name="Google Shape;424;p35"/>
            <p:cNvSpPr txBox="1"/>
            <p:nvPr/>
          </p:nvSpPr>
          <p:spPr>
            <a:xfrm>
              <a:off x="990600" y="4724400"/>
              <a:ext cx="704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/>
            </a:p>
          </p:txBody>
        </p:sp>
        <p:sp>
          <p:nvSpPr>
            <p:cNvPr id="425" name="Google Shape;425;p35"/>
            <p:cNvSpPr txBox="1"/>
            <p:nvPr/>
          </p:nvSpPr>
          <p:spPr>
            <a:xfrm>
              <a:off x="990600" y="5181600"/>
              <a:ext cx="8080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Phone</a:t>
              </a:r>
              <a:endParaRPr/>
            </a:p>
          </p:txBody>
        </p:sp>
        <p:sp>
          <p:nvSpPr>
            <p:cNvPr id="426" name="Google Shape;426;p35"/>
            <p:cNvSpPr txBox="1"/>
            <p:nvPr/>
          </p:nvSpPr>
          <p:spPr>
            <a:xfrm>
              <a:off x="990600" y="5638800"/>
              <a:ext cx="5365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Fax</a:t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800600" y="28956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800600" y="36576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800600" y="39624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800600" y="45720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4800600" y="42672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4800600" y="53340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800600" y="56388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5"/>
            <p:cNvSpPr txBox="1"/>
            <p:nvPr/>
          </p:nvSpPr>
          <p:spPr>
            <a:xfrm>
              <a:off x="3886200" y="2819400"/>
              <a:ext cx="7699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Name</a:t>
              </a:r>
              <a:endParaRPr/>
            </a:p>
          </p:txBody>
        </p:sp>
        <p:sp>
          <p:nvSpPr>
            <p:cNvPr id="435" name="Google Shape;435;p35"/>
            <p:cNvSpPr txBox="1"/>
            <p:nvPr/>
          </p:nvSpPr>
          <p:spPr>
            <a:xfrm>
              <a:off x="3886200" y="3581400"/>
              <a:ext cx="7826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Addr1</a:t>
              </a:r>
              <a:endParaRPr/>
            </a:p>
          </p:txBody>
        </p:sp>
        <p:sp>
          <p:nvSpPr>
            <p:cNvPr id="436" name="Google Shape;436;p35"/>
            <p:cNvSpPr txBox="1"/>
            <p:nvPr/>
          </p:nvSpPr>
          <p:spPr>
            <a:xfrm>
              <a:off x="3879839" y="3886200"/>
              <a:ext cx="788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Addr2</a:t>
              </a:r>
              <a:endParaRPr/>
            </a:p>
          </p:txBody>
        </p:sp>
        <p:sp>
          <p:nvSpPr>
            <p:cNvPr id="437" name="Google Shape;437;p35"/>
            <p:cNvSpPr txBox="1"/>
            <p:nvPr/>
          </p:nvSpPr>
          <p:spPr>
            <a:xfrm>
              <a:off x="4038600" y="4191000"/>
              <a:ext cx="563563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City</a:t>
              </a:r>
              <a:endParaRPr/>
            </a:p>
          </p:txBody>
        </p:sp>
        <p:sp>
          <p:nvSpPr>
            <p:cNvPr id="438" name="Google Shape;438;p35"/>
            <p:cNvSpPr txBox="1"/>
            <p:nvPr/>
          </p:nvSpPr>
          <p:spPr>
            <a:xfrm>
              <a:off x="3962400" y="4495800"/>
              <a:ext cx="704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/>
            </a:p>
          </p:txBody>
        </p:sp>
        <p:sp>
          <p:nvSpPr>
            <p:cNvPr id="439" name="Google Shape;439;p35"/>
            <p:cNvSpPr txBox="1"/>
            <p:nvPr/>
          </p:nvSpPr>
          <p:spPr>
            <a:xfrm>
              <a:off x="3962400" y="5257800"/>
              <a:ext cx="8080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Phone</a:t>
              </a:r>
              <a:endParaRPr/>
            </a:p>
          </p:txBody>
        </p:sp>
        <p:sp>
          <p:nvSpPr>
            <p:cNvPr id="440" name="Google Shape;440;p35"/>
            <p:cNvSpPr txBox="1"/>
            <p:nvPr/>
          </p:nvSpPr>
          <p:spPr>
            <a:xfrm>
              <a:off x="4191000" y="5562600"/>
              <a:ext cx="5365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Fax</a:t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3733800" y="2743200"/>
              <a:ext cx="2590800" cy="533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3733800" y="3505200"/>
              <a:ext cx="2590800" cy="1447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3733800" y="5181600"/>
              <a:ext cx="2590800" cy="8382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772400" y="32004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772400" y="37338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772400" y="40386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7772400" y="46482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7772400" y="43434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7772400" y="51816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7772400" y="5486400"/>
              <a:ext cx="1066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5"/>
            <p:cNvSpPr txBox="1"/>
            <p:nvPr/>
          </p:nvSpPr>
          <p:spPr>
            <a:xfrm>
              <a:off x="6858000" y="3124200"/>
              <a:ext cx="7761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Name</a:t>
              </a:r>
              <a:endParaRPr/>
            </a:p>
          </p:txBody>
        </p:sp>
        <p:sp>
          <p:nvSpPr>
            <p:cNvPr id="452" name="Google Shape;452;p35"/>
            <p:cNvSpPr txBox="1"/>
            <p:nvPr/>
          </p:nvSpPr>
          <p:spPr>
            <a:xfrm>
              <a:off x="6858000" y="3657600"/>
              <a:ext cx="7826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Addr1</a:t>
              </a:r>
              <a:endParaRPr/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6858000" y="3962400"/>
              <a:ext cx="7826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Addr2</a:t>
              </a:r>
              <a:endParaRPr/>
            </a:p>
          </p:txBody>
        </p:sp>
        <p:sp>
          <p:nvSpPr>
            <p:cNvPr id="454" name="Google Shape;454;p35"/>
            <p:cNvSpPr txBox="1"/>
            <p:nvPr/>
          </p:nvSpPr>
          <p:spPr>
            <a:xfrm>
              <a:off x="7086600" y="4267200"/>
              <a:ext cx="565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City</a:t>
              </a:r>
              <a:endParaRPr/>
            </a:p>
          </p:txBody>
        </p:sp>
        <p:sp>
          <p:nvSpPr>
            <p:cNvPr id="455" name="Google Shape;455;p35"/>
            <p:cNvSpPr txBox="1"/>
            <p:nvPr/>
          </p:nvSpPr>
          <p:spPr>
            <a:xfrm>
              <a:off x="6934200" y="4572000"/>
              <a:ext cx="7048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/>
            </a:p>
          </p:txBody>
        </p:sp>
        <p:sp>
          <p:nvSpPr>
            <p:cNvPr id="456" name="Google Shape;456;p35"/>
            <p:cNvSpPr txBox="1"/>
            <p:nvPr/>
          </p:nvSpPr>
          <p:spPr>
            <a:xfrm>
              <a:off x="6934200" y="5105400"/>
              <a:ext cx="808038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Phone</a:t>
              </a:r>
              <a:endParaRPr/>
            </a:p>
          </p:txBody>
        </p:sp>
        <p:sp>
          <p:nvSpPr>
            <p:cNvPr id="457" name="Google Shape;457;p35"/>
            <p:cNvSpPr txBox="1"/>
            <p:nvPr/>
          </p:nvSpPr>
          <p:spPr>
            <a:xfrm>
              <a:off x="7162800" y="5410200"/>
              <a:ext cx="5299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Fax</a:t>
              </a:r>
              <a:endParaRPr/>
            </a:p>
          </p:txBody>
        </p:sp>
        <p:cxnSp>
          <p:nvCxnSpPr>
            <p:cNvPr id="458" name="Google Shape;458;p35"/>
            <p:cNvCxnSpPr/>
            <p:nvPr/>
          </p:nvCxnSpPr>
          <p:spPr>
            <a:xfrm>
              <a:off x="3276600" y="2438400"/>
              <a:ext cx="0" cy="4191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35"/>
            <p:cNvCxnSpPr/>
            <p:nvPr/>
          </p:nvCxnSpPr>
          <p:spPr>
            <a:xfrm>
              <a:off x="6705600" y="2438400"/>
              <a:ext cx="0" cy="4191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40"/>
          <p:cNvPicPr preferRelativeResize="0"/>
          <p:nvPr/>
        </p:nvPicPr>
        <p:blipFill rotWithShape="1">
          <a:blip r:embed="rId3">
            <a:alphaModFix/>
          </a:blip>
          <a:srcRect t="19188" r="4439"/>
          <a:stretch/>
        </p:blipFill>
        <p:spPr>
          <a:xfrm>
            <a:off x="4852898" y="1556792"/>
            <a:ext cx="6876497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Contrast</a:t>
            </a:r>
            <a:endParaRPr/>
          </a:p>
        </p:txBody>
      </p:sp>
      <p:sp>
        <p:nvSpPr>
          <p:cNvPr id="496" name="Google Shape;496;p40"/>
          <p:cNvSpPr txBox="1">
            <a:spLocks noGrp="1"/>
          </p:cNvSpPr>
          <p:nvPr>
            <p:ph type="body" idx="1"/>
          </p:nvPr>
        </p:nvSpPr>
        <p:spPr>
          <a:xfrm>
            <a:off x="748145" y="1556792"/>
            <a:ext cx="405171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Memberikan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petunjuk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kepada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informasi</a:t>
            </a:r>
            <a:r>
              <a:rPr lang="en-US" b="0" dirty="0">
                <a:latin typeface="+mj-lt"/>
              </a:rPr>
              <a:t> inti</a:t>
            </a:r>
            <a:endParaRPr b="0" dirty="0">
              <a:latin typeface="+mj-lt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Membantu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mata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menuju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ke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hal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penting</a:t>
            </a:r>
            <a:endParaRPr b="0" dirty="0">
              <a:latin typeface="+mj-lt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Membantu</a:t>
            </a:r>
            <a:r>
              <a:rPr lang="en-US" b="0" dirty="0">
                <a:latin typeface="+mj-lt"/>
              </a:rPr>
              <a:t> skimming</a:t>
            </a:r>
            <a:endParaRPr b="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845127" y="620688"/>
            <a:ext cx="10515600" cy="70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Pengertian</a:t>
            </a:r>
            <a:r>
              <a:rPr lang="en-US" dirty="0" smtClean="0"/>
              <a:t> User Interface (UI)</a:t>
            </a:r>
            <a:endParaRPr dirty="0"/>
          </a:p>
        </p:txBody>
      </p:sp>
      <p:sp>
        <p:nvSpPr>
          <p:cNvPr id="210" name="Google Shape;210;p7"/>
          <p:cNvSpPr txBox="1">
            <a:spLocks noGrp="1"/>
          </p:cNvSpPr>
          <p:nvPr>
            <p:ph type="body" idx="1"/>
          </p:nvPr>
        </p:nvSpPr>
        <p:spPr>
          <a:xfrm>
            <a:off x="5785658" y="1521178"/>
            <a:ext cx="5575068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lnSpc>
                <a:spcPct val="80000"/>
              </a:lnSpc>
              <a:spcBef>
                <a:spcPts val="0"/>
              </a:spcBef>
              <a:buSzPts val="2590"/>
              <a:buNone/>
            </a:pPr>
            <a:r>
              <a:rPr lang="en-US" b="0" dirty="0">
                <a:latin typeface="+mj-lt"/>
              </a:rPr>
              <a:t>User interface </a:t>
            </a:r>
            <a:r>
              <a:rPr lang="en-US" b="0" dirty="0" err="1">
                <a:latin typeface="+mj-lt"/>
              </a:rPr>
              <a:t>adalah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bagian</a:t>
            </a:r>
            <a:r>
              <a:rPr lang="en-US" b="0" dirty="0">
                <a:latin typeface="+mj-lt"/>
              </a:rPr>
              <a:t> visual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website, </a:t>
            </a:r>
            <a:r>
              <a:rPr lang="en-US" b="0" dirty="0" err="1">
                <a:latin typeface="+mj-lt"/>
              </a:rPr>
              <a:t>aplikasi</a:t>
            </a:r>
            <a:r>
              <a:rPr lang="en-US" b="0" dirty="0">
                <a:latin typeface="+mj-lt"/>
              </a:rPr>
              <a:t> software </a:t>
            </a:r>
            <a:r>
              <a:rPr lang="en-US" b="0" dirty="0" err="1">
                <a:latin typeface="+mj-lt"/>
              </a:rPr>
              <a:t>atau</a:t>
            </a:r>
            <a:r>
              <a:rPr lang="en-US" b="0" dirty="0">
                <a:latin typeface="+mj-lt"/>
              </a:rPr>
              <a:t> device hardware yang </a:t>
            </a:r>
            <a:r>
              <a:rPr lang="en-US" b="0" dirty="0" err="1">
                <a:latin typeface="+mj-lt"/>
              </a:rPr>
              <a:t>memastikan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bagaimana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seorang</a:t>
            </a:r>
            <a:r>
              <a:rPr lang="en-US" b="0" dirty="0">
                <a:latin typeface="+mj-lt"/>
              </a:rPr>
              <a:t> user </a:t>
            </a:r>
            <a:r>
              <a:rPr lang="en-US" b="0" dirty="0" err="1">
                <a:latin typeface="+mj-lt"/>
              </a:rPr>
              <a:t>berinteraksi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dengan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aplikasi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atau</a:t>
            </a:r>
            <a:r>
              <a:rPr lang="en-US" b="0" dirty="0">
                <a:latin typeface="+mj-lt"/>
              </a:rPr>
              <a:t> website </a:t>
            </a:r>
            <a:r>
              <a:rPr lang="en-US" b="0" dirty="0" err="1">
                <a:latin typeface="+mj-lt"/>
              </a:rPr>
              <a:t>tersebut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serta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bagaimana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informasi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ditampilkan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>
                <a:latin typeface="+mj-lt"/>
              </a:rPr>
              <a:t>di </a:t>
            </a:r>
            <a:r>
              <a:rPr lang="en-US" b="0" dirty="0" err="1">
                <a:latin typeface="+mj-lt"/>
              </a:rPr>
              <a:t>layarnya</a:t>
            </a:r>
            <a:r>
              <a:rPr lang="en-US" b="0" dirty="0">
                <a:latin typeface="+mj-lt"/>
              </a:rPr>
              <a:t>.</a:t>
            </a:r>
            <a:endParaRPr b="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7" y="1488712"/>
            <a:ext cx="4847028" cy="4150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Warna</a:t>
            </a:r>
            <a:endParaRPr/>
          </a:p>
        </p:txBody>
      </p:sp>
      <p:sp>
        <p:nvSpPr>
          <p:cNvPr id="503" name="Google Shape;503;p41"/>
          <p:cNvSpPr txBox="1">
            <a:spLocks noGrp="1"/>
          </p:cNvSpPr>
          <p:nvPr>
            <p:ph type="body" idx="1"/>
          </p:nvPr>
        </p:nvSpPr>
        <p:spPr>
          <a:xfrm>
            <a:off x="91440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v"/>
            </a:pPr>
            <a:r>
              <a:rPr lang="en-US" sz="3200" b="0" dirty="0" err="1">
                <a:latin typeface="+mj-lt"/>
              </a:rPr>
              <a:t>Gunakan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seperlunya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dan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dengan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bijak</a:t>
            </a:r>
            <a:r>
              <a:rPr lang="en-US" sz="3200" b="0" dirty="0">
                <a:latin typeface="+mj-lt"/>
              </a:rPr>
              <a:t> ☺</a:t>
            </a:r>
            <a:endParaRPr sz="3200" b="0" dirty="0">
              <a:latin typeface="+mj-lt"/>
            </a:endParaRP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v"/>
            </a:pPr>
            <a:r>
              <a:rPr lang="en-US" sz="3200" b="0" dirty="0" err="1">
                <a:latin typeface="+mj-lt"/>
              </a:rPr>
              <a:t>Perhatikan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kesesuaian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warna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apabila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membangun</a:t>
            </a:r>
            <a:r>
              <a:rPr lang="en-US" sz="3200" b="0" dirty="0">
                <a:latin typeface="+mj-lt"/>
              </a:rPr>
              <a:t> web </a:t>
            </a:r>
            <a:r>
              <a:rPr lang="en-US" sz="3200" b="0" dirty="0" err="1" smtClean="0">
                <a:latin typeface="+mj-lt"/>
              </a:rPr>
              <a:t>untuk</a:t>
            </a:r>
            <a:r>
              <a:rPr lang="en-US" sz="3200" b="0" dirty="0" smtClean="0">
                <a:latin typeface="+mj-lt"/>
              </a:rPr>
              <a:t>:</a:t>
            </a:r>
            <a:endParaRPr lang="en-US" b="0" dirty="0">
              <a:latin typeface="+mj-lt"/>
            </a:endParaRPr>
          </a:p>
          <a:p>
            <a:pPr marL="1263650" lvl="0" indent="-814388" algn="l" rtl="0">
              <a:spcBef>
                <a:spcPts val="64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sz="3200" b="0" dirty="0" err="1" smtClean="0">
                <a:latin typeface="+mj-lt"/>
              </a:rPr>
              <a:t>Penyandang</a:t>
            </a:r>
            <a:r>
              <a:rPr lang="en-US" sz="3200" b="0" dirty="0" smtClean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buta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 smtClean="0">
                <a:latin typeface="+mj-lt"/>
              </a:rPr>
              <a:t>warna</a:t>
            </a:r>
            <a:endParaRPr lang="en-US" sz="3200" b="0" dirty="0">
              <a:latin typeface="+mj-lt"/>
            </a:endParaRPr>
          </a:p>
          <a:p>
            <a:pPr marL="1263650" lvl="0" indent="-814388" algn="l" rtl="0">
              <a:spcBef>
                <a:spcPts val="64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Ø"/>
            </a:pPr>
            <a:r>
              <a:rPr lang="en-US" sz="3200" b="0" dirty="0" err="1" smtClean="0">
                <a:latin typeface="+mj-lt"/>
              </a:rPr>
              <a:t>Penyandang</a:t>
            </a:r>
            <a:r>
              <a:rPr lang="en-US" sz="3200" b="0" dirty="0" smtClean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penyakit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warna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lainnya</a:t>
            </a:r>
            <a:endParaRPr sz="3200" b="0" dirty="0">
              <a:latin typeface="+mj-lt"/>
            </a:endParaRPr>
          </a:p>
          <a:p>
            <a:pPr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v"/>
            </a:pPr>
            <a:r>
              <a:rPr lang="en-US" sz="3200" b="0" dirty="0" err="1">
                <a:latin typeface="+mj-lt"/>
              </a:rPr>
              <a:t>Konsisten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dengan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penggunaan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warna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dari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sisi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budaya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dan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gaya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baku</a:t>
            </a:r>
            <a:r>
              <a:rPr lang="en-US" sz="3200" b="0" dirty="0">
                <a:latin typeface="+mj-lt"/>
              </a:rPr>
              <a:t> </a:t>
            </a:r>
            <a:r>
              <a:rPr lang="en-US" sz="3200" b="0" dirty="0" err="1">
                <a:latin typeface="+mj-lt"/>
              </a:rPr>
              <a:t>korporasi</a:t>
            </a:r>
            <a:endParaRPr sz="3200" b="0" dirty="0">
              <a:latin typeface="+mj-lt"/>
            </a:endParaRPr>
          </a:p>
          <a:p>
            <a:pPr marL="660400"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v"/>
            </a:pPr>
            <a:endParaRPr sz="3200" b="0" dirty="0">
              <a:latin typeface="+mj-lt"/>
            </a:endParaRPr>
          </a:p>
          <a:p>
            <a:pPr marL="660400"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v"/>
            </a:pPr>
            <a:endParaRPr sz="3200" b="0" dirty="0">
              <a:latin typeface="+mj-lt"/>
            </a:endParaRPr>
          </a:p>
          <a:p>
            <a:pPr marL="660400" lvl="0" indent="-457200" algn="l" rtl="0">
              <a:spcBef>
                <a:spcPts val="64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v"/>
            </a:pPr>
            <a:endParaRPr sz="3200" b="0" dirty="0">
              <a:latin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871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Berapa banyak oval kecil?</a:t>
            </a: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3200400" y="2362200"/>
            <a:ext cx="1828800" cy="457200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5715000" y="5334000"/>
            <a:ext cx="1828800" cy="457200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7848600" y="3733800"/>
            <a:ext cx="1828800" cy="457200"/>
          </a:xfrm>
          <a:prstGeom prst="rect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2438400" y="38100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7467600" y="22098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2286000" y="29718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2"/>
          <p:cNvSpPr/>
          <p:nvPr/>
        </p:nvSpPr>
        <p:spPr>
          <a:xfrm>
            <a:off x="5334000" y="35814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8001000" y="48768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4876800" y="46482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7010400" y="29718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5334000" y="2133600"/>
            <a:ext cx="1447800" cy="762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3505200" y="2971800"/>
            <a:ext cx="1447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3886200" y="5257800"/>
            <a:ext cx="1447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8458200" y="2819400"/>
            <a:ext cx="1447800" cy="762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6400800" y="4191000"/>
            <a:ext cx="1447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2133600" y="2057400"/>
            <a:ext cx="838200" cy="381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4648200" y="3962400"/>
            <a:ext cx="838200" cy="381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8610600" y="5486400"/>
            <a:ext cx="8382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2514600" y="4648200"/>
            <a:ext cx="838200" cy="381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6781800" y="3429000"/>
            <a:ext cx="8382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"/>
          <p:cNvSpPr txBox="1">
            <a:spLocks noGrp="1"/>
          </p:cNvSpPr>
          <p:nvPr>
            <p:ph type="title"/>
          </p:nvPr>
        </p:nvSpPr>
        <p:spPr>
          <a:xfrm>
            <a:off x="911424" y="533400"/>
            <a:ext cx="9466063" cy="87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Sekarang berapa banyak oval kecilnya?</a:t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3200400" y="2286000"/>
            <a:ext cx="1828800" cy="45720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3"/>
          <p:cNvSpPr/>
          <p:nvPr/>
        </p:nvSpPr>
        <p:spPr>
          <a:xfrm>
            <a:off x="5715000" y="5257800"/>
            <a:ext cx="1828800" cy="45720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7848600" y="3657600"/>
            <a:ext cx="1828800" cy="45720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2438400" y="37338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3"/>
          <p:cNvSpPr/>
          <p:nvPr/>
        </p:nvSpPr>
        <p:spPr>
          <a:xfrm>
            <a:off x="7467600" y="21336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3"/>
          <p:cNvSpPr/>
          <p:nvPr/>
        </p:nvSpPr>
        <p:spPr>
          <a:xfrm>
            <a:off x="2286000" y="28956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3"/>
          <p:cNvSpPr/>
          <p:nvPr/>
        </p:nvSpPr>
        <p:spPr>
          <a:xfrm>
            <a:off x="5334000" y="35052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3"/>
          <p:cNvSpPr/>
          <p:nvPr/>
        </p:nvSpPr>
        <p:spPr>
          <a:xfrm>
            <a:off x="8001000" y="48006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4876800" y="45720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3"/>
          <p:cNvSpPr/>
          <p:nvPr/>
        </p:nvSpPr>
        <p:spPr>
          <a:xfrm>
            <a:off x="7010400" y="2895600"/>
            <a:ext cx="1066800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3"/>
          <p:cNvSpPr/>
          <p:nvPr/>
        </p:nvSpPr>
        <p:spPr>
          <a:xfrm>
            <a:off x="5334000" y="2057400"/>
            <a:ext cx="1447800" cy="762000"/>
          </a:xfrm>
          <a:prstGeom prst="ellipse">
            <a:avLst/>
          </a:prstGeom>
          <a:solidFill>
            <a:srgbClr val="FF66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3505200" y="2895600"/>
            <a:ext cx="1447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3"/>
          <p:cNvSpPr/>
          <p:nvPr/>
        </p:nvSpPr>
        <p:spPr>
          <a:xfrm>
            <a:off x="3886200" y="5181600"/>
            <a:ext cx="1447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8458200" y="2743200"/>
            <a:ext cx="1447800" cy="762000"/>
          </a:xfrm>
          <a:prstGeom prst="ellipse">
            <a:avLst/>
          </a:prstGeom>
          <a:solidFill>
            <a:srgbClr val="FF66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3"/>
          <p:cNvSpPr/>
          <p:nvPr/>
        </p:nvSpPr>
        <p:spPr>
          <a:xfrm>
            <a:off x="6400800" y="4114800"/>
            <a:ext cx="1447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3"/>
          <p:cNvSpPr/>
          <p:nvPr/>
        </p:nvSpPr>
        <p:spPr>
          <a:xfrm>
            <a:off x="2133600" y="1981200"/>
            <a:ext cx="838200" cy="381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3"/>
          <p:cNvSpPr/>
          <p:nvPr/>
        </p:nvSpPr>
        <p:spPr>
          <a:xfrm>
            <a:off x="4648200" y="3886200"/>
            <a:ext cx="838200" cy="381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"/>
          <p:cNvSpPr/>
          <p:nvPr/>
        </p:nvSpPr>
        <p:spPr>
          <a:xfrm>
            <a:off x="8610600" y="5410200"/>
            <a:ext cx="838200" cy="381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3"/>
          <p:cNvSpPr/>
          <p:nvPr/>
        </p:nvSpPr>
        <p:spPr>
          <a:xfrm>
            <a:off x="2514600" y="4572000"/>
            <a:ext cx="838200" cy="381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3"/>
          <p:cNvSpPr/>
          <p:nvPr/>
        </p:nvSpPr>
        <p:spPr>
          <a:xfrm>
            <a:off x="6781800" y="3352800"/>
            <a:ext cx="838200" cy="381000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"/>
          <p:cNvSpPr/>
          <p:nvPr/>
        </p:nvSpPr>
        <p:spPr>
          <a:xfrm>
            <a:off x="6240016" y="1483666"/>
            <a:ext cx="5331300" cy="508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800" b="1" dirty="0">
                <a:solidFill>
                  <a:srgbClr val="F4EE00"/>
                </a:solidFill>
                <a:latin typeface="+mj-lt"/>
                <a:ea typeface="Verdana"/>
                <a:cs typeface="Verdana"/>
                <a:sym typeface="Verdana"/>
              </a:rPr>
              <a:t>Yellow</a:t>
            </a:r>
            <a:endParaRPr sz="2800" dirty="0">
              <a:latin typeface="+mj-lt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F4EE00"/>
                </a:solidFill>
                <a:latin typeface="+mj-lt"/>
                <a:ea typeface="Verdana"/>
                <a:cs typeface="Verdana"/>
                <a:sym typeface="Verdana"/>
              </a:rPr>
              <a:t>happy, caution, joy</a:t>
            </a:r>
            <a:endParaRPr sz="2800" dirty="0">
              <a:latin typeface="+mj-lt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800" b="1" dirty="0">
                <a:solidFill>
                  <a:srgbClr val="734500"/>
                </a:solidFill>
                <a:latin typeface="+mj-lt"/>
                <a:ea typeface="Verdana"/>
                <a:cs typeface="Verdana"/>
                <a:sym typeface="Verdana"/>
              </a:rPr>
              <a:t>Brown</a:t>
            </a:r>
            <a:endParaRPr sz="2800" dirty="0">
              <a:latin typeface="+mj-lt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734500"/>
                </a:solidFill>
                <a:latin typeface="+mj-lt"/>
                <a:ea typeface="Verdana"/>
                <a:cs typeface="Verdana"/>
                <a:sym typeface="Verdana"/>
              </a:rPr>
              <a:t>warm, fall, dirt, earth</a:t>
            </a:r>
            <a:endParaRPr sz="2800" dirty="0">
              <a:latin typeface="+mj-lt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800" b="1" dirty="0">
                <a:solidFill>
                  <a:srgbClr val="00B050"/>
                </a:solidFill>
                <a:latin typeface="+mj-lt"/>
                <a:ea typeface="Verdana"/>
                <a:cs typeface="Verdana"/>
                <a:sym typeface="Verdana"/>
              </a:rPr>
              <a:t>Green</a:t>
            </a:r>
            <a:endParaRPr sz="2800" dirty="0">
              <a:latin typeface="+mj-lt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+mj-lt"/>
                <a:ea typeface="Verdana"/>
                <a:cs typeface="Verdana"/>
                <a:sym typeface="Verdana"/>
              </a:rPr>
              <a:t>go, on, safe, envy, lush, pastoral</a:t>
            </a:r>
            <a:endParaRPr sz="2800" dirty="0">
              <a:latin typeface="+mj-lt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800" b="1" dirty="0">
                <a:solidFill>
                  <a:srgbClr val="7030A0"/>
                </a:solidFill>
                <a:latin typeface="+mj-lt"/>
                <a:ea typeface="Verdana"/>
                <a:cs typeface="Verdana"/>
                <a:sym typeface="Verdana"/>
              </a:rPr>
              <a:t>Purple</a:t>
            </a:r>
            <a:endParaRPr sz="2800" dirty="0">
              <a:latin typeface="+mj-lt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7030A0"/>
                </a:solidFill>
                <a:latin typeface="+mj-lt"/>
                <a:ea typeface="Verdana"/>
                <a:cs typeface="Verdana"/>
                <a:sym typeface="Verdana"/>
              </a:rPr>
              <a:t>royal, sophisticated, Barney</a:t>
            </a:r>
            <a:endParaRPr sz="2800" dirty="0">
              <a:latin typeface="+mj-lt"/>
            </a:endParaRPr>
          </a:p>
        </p:txBody>
      </p:sp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911424" y="548680"/>
            <a:ext cx="9756576" cy="7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Arti-arti warna (umum)</a:t>
            </a:r>
            <a:endParaRPr/>
          </a:p>
        </p:txBody>
      </p:sp>
      <p:sp>
        <p:nvSpPr>
          <p:cNvPr id="563" name="Google Shape;563;p44"/>
          <p:cNvSpPr txBox="1">
            <a:spLocks noGrp="1"/>
          </p:cNvSpPr>
          <p:nvPr>
            <p:ph type="body" idx="1"/>
          </p:nvPr>
        </p:nvSpPr>
        <p:spPr>
          <a:xfrm>
            <a:off x="764772" y="1319754"/>
            <a:ext cx="4917908" cy="52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Red</a:t>
            </a:r>
            <a:endParaRPr dirty="0">
              <a:latin typeface="+mj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aggression, love </a:t>
            </a:r>
            <a:endParaRPr sz="2800" dirty="0">
              <a:latin typeface="+mj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hot, warning, stop, radiation</a:t>
            </a:r>
            <a:endParaRPr sz="28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b="1" dirty="0">
                <a:solidFill>
                  <a:srgbClr val="FD9BF1"/>
                </a:solidFill>
                <a:latin typeface="+mj-lt"/>
              </a:rPr>
              <a:t>Pink</a:t>
            </a:r>
            <a:endParaRPr dirty="0">
              <a:latin typeface="+mj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800" dirty="0">
                <a:solidFill>
                  <a:srgbClr val="FD9BF1"/>
                </a:solidFill>
                <a:latin typeface="+mj-lt"/>
              </a:rPr>
              <a:t>female, cute, cotton candy</a:t>
            </a:r>
            <a:endParaRPr sz="28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b="1" dirty="0">
                <a:solidFill>
                  <a:srgbClr val="FFC000"/>
                </a:solidFill>
                <a:latin typeface="+mj-lt"/>
              </a:rPr>
              <a:t>Orange</a:t>
            </a:r>
            <a:endParaRPr dirty="0">
              <a:latin typeface="+mj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800" dirty="0">
                <a:solidFill>
                  <a:srgbClr val="FFC000"/>
                </a:solidFill>
                <a:latin typeface="+mj-lt"/>
              </a:rPr>
              <a:t>warm, autumn, Halloween</a:t>
            </a:r>
            <a:endParaRPr sz="28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b="1" dirty="0">
                <a:solidFill>
                  <a:srgbClr val="3565DF"/>
                </a:solidFill>
                <a:latin typeface="+mj-lt"/>
              </a:rPr>
              <a:t>Blue</a:t>
            </a:r>
            <a:endParaRPr dirty="0">
              <a:latin typeface="+mj-l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800" dirty="0">
                <a:solidFill>
                  <a:srgbClr val="3565DF"/>
                </a:solidFill>
                <a:latin typeface="+mj-lt"/>
              </a:rPr>
              <a:t>cold, off</a:t>
            </a:r>
            <a:endParaRPr sz="2800" dirty="0"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/>
              <a:t>Arti-arti warna: Sesuai budaya</a:t>
            </a:r>
            <a:endParaRPr sz="2880"/>
          </a:p>
        </p:txBody>
      </p:sp>
      <p:sp>
        <p:nvSpPr>
          <p:cNvPr id="570" name="Google Shape;570;p45"/>
          <p:cNvSpPr txBox="1"/>
          <p:nvPr/>
        </p:nvSpPr>
        <p:spPr>
          <a:xfrm>
            <a:off x="4864100" y="6619624"/>
            <a:ext cx="2971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http://www.ricklineback.com/culture2.htm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3">
            <a:alphaModFix/>
          </a:blip>
          <a:srcRect l="27379" t="29128" r="22689" b="11502"/>
          <a:stretch/>
        </p:blipFill>
        <p:spPr>
          <a:xfrm>
            <a:off x="3287688" y="1372009"/>
            <a:ext cx="5649999" cy="521135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>
            <a:spLocks noGrp="1"/>
          </p:cNvSpPr>
          <p:nvPr>
            <p:ph type="title"/>
          </p:nvPr>
        </p:nvSpPr>
        <p:spPr>
          <a:xfrm>
            <a:off x="845127" y="620688"/>
            <a:ext cx="1051560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Kebiasaan Desainer Interface yang Sukses</a:t>
            </a:r>
            <a:endParaRPr/>
          </a:p>
        </p:txBody>
      </p:sp>
      <p:sp>
        <p:nvSpPr>
          <p:cNvPr id="613" name="Google Shape;613;p49"/>
          <p:cNvSpPr txBox="1">
            <a:spLocks noGrp="1"/>
          </p:cNvSpPr>
          <p:nvPr>
            <p:ph type="body" idx="1"/>
          </p:nvPr>
        </p:nvSpPr>
        <p:spPr>
          <a:xfrm>
            <a:off x="845127" y="1459468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AutoNum type="arabicPeriod"/>
            </a:pPr>
            <a:r>
              <a:rPr lang="en-US" b="0" dirty="0" err="1">
                <a:latin typeface="+mj-lt"/>
              </a:rPr>
              <a:t>Pahami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bisnisnya</a:t>
            </a:r>
            <a:endParaRPr b="0" dirty="0">
              <a:latin typeface="+mj-lt"/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AutoNum type="arabicPeriod"/>
            </a:pPr>
            <a:r>
              <a:rPr lang="en-US" b="0" dirty="0" err="1">
                <a:latin typeface="+mj-lt"/>
              </a:rPr>
              <a:t>Maksimalkan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efektivitas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grafikal</a:t>
            </a:r>
            <a:endParaRPr b="0" dirty="0">
              <a:latin typeface="+mj-lt"/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AutoNum type="arabicPeriod"/>
            </a:pPr>
            <a:r>
              <a:rPr lang="en-US" b="0" dirty="0" err="1">
                <a:latin typeface="+mj-lt"/>
              </a:rPr>
              <a:t>Berpikir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seperti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seorang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pengguna</a:t>
            </a:r>
            <a:endParaRPr b="0" dirty="0">
              <a:latin typeface="+mj-lt"/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AutoNum type="arabicPeriod"/>
            </a:pPr>
            <a:r>
              <a:rPr lang="en-US" b="0" dirty="0" err="1">
                <a:latin typeface="+mj-lt"/>
              </a:rPr>
              <a:t>Gunakan</a:t>
            </a:r>
            <a:r>
              <a:rPr lang="en-US" b="0" dirty="0">
                <a:latin typeface="+mj-lt"/>
              </a:rPr>
              <a:t> model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prototype (</a:t>
            </a:r>
            <a:r>
              <a:rPr lang="en-US" b="0" dirty="0" err="1">
                <a:latin typeface="+mj-lt"/>
              </a:rPr>
              <a:t>atau</a:t>
            </a:r>
            <a:r>
              <a:rPr lang="en-US" b="0" dirty="0">
                <a:latin typeface="+mj-lt"/>
              </a:rPr>
              <a:t> mock-up)</a:t>
            </a:r>
            <a:endParaRPr b="0" dirty="0">
              <a:latin typeface="+mj-lt"/>
            </a:endParaRPr>
          </a:p>
        </p:txBody>
      </p:sp>
      <p:sp>
        <p:nvSpPr>
          <p:cNvPr id="614" name="Google Shape;614;p49"/>
          <p:cNvSpPr txBox="1">
            <a:spLocks noGrp="1"/>
          </p:cNvSpPr>
          <p:nvPr>
            <p:ph type="body" idx="2"/>
          </p:nvPr>
        </p:nvSpPr>
        <p:spPr>
          <a:xfrm>
            <a:off x="6172200" y="1459468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AutoNum type="arabicPeriod" startAt="5"/>
            </a:pPr>
            <a:r>
              <a:rPr lang="en-US" b="0" dirty="0" err="1">
                <a:latin typeface="+mj-lt"/>
              </a:rPr>
              <a:t>Fokus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pada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kegunaan</a:t>
            </a:r>
            <a:endParaRPr b="0" dirty="0">
              <a:latin typeface="+mj-lt"/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AutoNum type="arabicPeriod" startAt="5"/>
            </a:pPr>
            <a:r>
              <a:rPr lang="en-US" b="0" dirty="0" err="1">
                <a:latin typeface="+mj-lt"/>
              </a:rPr>
              <a:t>Sediakan</a:t>
            </a:r>
            <a:r>
              <a:rPr lang="en-US" b="0" dirty="0">
                <a:latin typeface="+mj-lt"/>
              </a:rPr>
              <a:t> feedback</a:t>
            </a:r>
            <a:endParaRPr b="0" dirty="0">
              <a:latin typeface="+mj-lt"/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SzPts val="2800"/>
              <a:buFont typeface="Verdana"/>
              <a:buAutoNum type="arabicPeriod" startAt="5"/>
            </a:pPr>
            <a:r>
              <a:rPr lang="en-US" b="0" dirty="0" err="1">
                <a:latin typeface="+mj-lt"/>
              </a:rPr>
              <a:t>Dokumentasikan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segalanya</a:t>
            </a:r>
            <a:endParaRPr b="0" dirty="0">
              <a:latin typeface="+mj-l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845127" y="5810805"/>
            <a:ext cx="80827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Tilley, Rosenblatt; Systems Analysis and Design 11th Edition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Beberapa Komponen UI (</a:t>
            </a:r>
            <a:r>
              <a:rPr lang="en-US" i="1"/>
              <a:t>best practice</a:t>
            </a:r>
            <a:r>
              <a:rPr lang="en-US"/>
              <a:t>)</a:t>
            </a:r>
            <a:endParaRPr/>
          </a:p>
        </p:txBody>
      </p:sp>
      <p:sp>
        <p:nvSpPr>
          <p:cNvPr id="627" name="Google Shape;627;p51"/>
          <p:cNvSpPr txBox="1">
            <a:spLocks noGrp="1"/>
          </p:cNvSpPr>
          <p:nvPr>
            <p:ph type="body" idx="1"/>
          </p:nvPr>
        </p:nvSpPr>
        <p:spPr>
          <a:xfrm>
            <a:off x="914400" y="1473136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Tipografi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Warna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Icon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Grid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Tombol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Label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Table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Alert</a:t>
            </a:r>
            <a:endParaRPr b="0" dirty="0">
              <a:latin typeface="+mj-lt"/>
            </a:endParaRPr>
          </a:p>
          <a:p>
            <a:pPr marL="635000"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endParaRPr b="0" dirty="0">
              <a:latin typeface="+mj-lt"/>
            </a:endParaRPr>
          </a:p>
        </p:txBody>
      </p:sp>
      <p:sp>
        <p:nvSpPr>
          <p:cNvPr id="628" name="Google Shape;628;p51"/>
          <p:cNvSpPr txBox="1">
            <a:spLocks noGrp="1"/>
          </p:cNvSpPr>
          <p:nvPr>
            <p:ph type="body" idx="2"/>
          </p:nvPr>
        </p:nvSpPr>
        <p:spPr>
          <a:xfrm>
            <a:off x="4030848" y="1471613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Form Control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Form Template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Kolom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pencarian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Navigasi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Headers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Footers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Dialog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dll</a:t>
            </a:r>
            <a:endParaRPr b="0" dirty="0">
              <a:latin typeface="+mj-lt"/>
            </a:endParaRPr>
          </a:p>
        </p:txBody>
      </p:sp>
      <p:sp>
        <p:nvSpPr>
          <p:cNvPr id="629" name="Google Shape;629;p51"/>
          <p:cNvSpPr txBox="1"/>
          <p:nvPr/>
        </p:nvSpPr>
        <p:spPr>
          <a:xfrm>
            <a:off x="6786659" y="4945787"/>
            <a:ext cx="525797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https://designsystem.digital.gov/components/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https://material.io/develop/web/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https://material.io/develop/android/components/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https://material.io/design/components/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3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Urutan Komponen Dialog</a:t>
            </a:r>
            <a:endParaRPr/>
          </a:p>
        </p:txBody>
      </p:sp>
      <p:sp>
        <p:nvSpPr>
          <p:cNvPr id="641" name="Google Shape;641;p53"/>
          <p:cNvSpPr txBox="1">
            <a:spLocks noGrp="1"/>
          </p:cNvSpPr>
          <p:nvPr>
            <p:ph type="body" idx="1"/>
          </p:nvPr>
        </p:nvSpPr>
        <p:spPr>
          <a:xfrm>
            <a:off x="764771" y="1526337"/>
            <a:ext cx="1024128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Komponen</a:t>
            </a:r>
            <a:r>
              <a:rPr lang="en-US" b="0" dirty="0">
                <a:latin typeface="+mj-lt"/>
              </a:rPr>
              <a:t> Dialog: </a:t>
            </a:r>
            <a:r>
              <a:rPr lang="en-US" b="0" dirty="0" err="1">
                <a:latin typeface="+mj-lt"/>
              </a:rPr>
              <a:t>urutan</a:t>
            </a:r>
            <a:r>
              <a:rPr lang="en-US" b="0" dirty="0">
                <a:latin typeface="+mj-lt"/>
              </a:rPr>
              <a:t> di mana </a:t>
            </a:r>
            <a:r>
              <a:rPr lang="en-US" b="0" dirty="0" err="1">
                <a:latin typeface="+mj-lt"/>
              </a:rPr>
              <a:t>informasi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ditampilkan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ke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pengguna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diperoleh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dari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pengguna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Pedoman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utama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desain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dalam</a:t>
            </a:r>
            <a:r>
              <a:rPr lang="en-US" b="0" dirty="0">
                <a:latin typeface="+mj-lt"/>
              </a:rPr>
              <a:t> dialog </a:t>
            </a:r>
            <a:r>
              <a:rPr lang="en-US" b="0" dirty="0" err="1">
                <a:latin typeface="+mj-lt"/>
              </a:rPr>
              <a:t>adalah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konsistensi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dalam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urutan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tindakan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penekanan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tombol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terminologi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3 </a:t>
            </a:r>
            <a:r>
              <a:rPr lang="en-US" b="0" dirty="0" err="1">
                <a:latin typeface="+mj-lt"/>
              </a:rPr>
              <a:t>langkah</a:t>
            </a:r>
            <a:r>
              <a:rPr lang="en-US" b="0" dirty="0">
                <a:latin typeface="+mj-lt"/>
              </a:rPr>
              <a:t> proses:</a:t>
            </a:r>
            <a:endParaRPr b="0" dirty="0">
              <a:latin typeface="+mj-lt"/>
            </a:endParaRPr>
          </a:p>
          <a:p>
            <a:pPr marL="800100" lvl="1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</a:rPr>
              <a:t>Rancanglah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urutan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dialog</a:t>
            </a:r>
            <a:endParaRPr lang="en-US" dirty="0">
              <a:latin typeface="+mj-lt"/>
            </a:endParaRPr>
          </a:p>
          <a:p>
            <a:pPr marL="800100" lvl="1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+mj-lt"/>
              </a:rPr>
              <a:t>Mendesain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prototype / </a:t>
            </a:r>
            <a:r>
              <a:rPr lang="en-US" dirty="0" smtClean="0">
                <a:latin typeface="+mj-lt"/>
              </a:rPr>
              <a:t>mock-up</a:t>
            </a:r>
            <a:endParaRPr lang="en-US" dirty="0">
              <a:latin typeface="+mj-lt"/>
            </a:endParaRPr>
          </a:p>
          <a:p>
            <a:pPr marL="800100" lvl="1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+mj-lt"/>
              </a:rPr>
              <a:t>Evaluasi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kegunaannya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4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Merancang Urutan Komponen Dialog</a:t>
            </a:r>
            <a:endParaRPr/>
          </a:p>
        </p:txBody>
      </p:sp>
      <p:sp>
        <p:nvSpPr>
          <p:cNvPr id="647" name="Google Shape;647;p54"/>
          <p:cNvSpPr txBox="1">
            <a:spLocks noGrp="1"/>
          </p:cNvSpPr>
          <p:nvPr>
            <p:ph type="body" idx="1"/>
          </p:nvPr>
        </p:nvSpPr>
        <p:spPr>
          <a:xfrm>
            <a:off x="779550" y="1536353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Tentukan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urutannya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Miliki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pemahaman</a:t>
            </a:r>
            <a:r>
              <a:rPr lang="en-US" b="0" dirty="0">
                <a:latin typeface="+mj-lt"/>
              </a:rPr>
              <a:t> yang </a:t>
            </a:r>
            <a:r>
              <a:rPr lang="en-US" b="0" dirty="0" err="1">
                <a:latin typeface="+mj-lt"/>
              </a:rPr>
              <a:t>jelas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tentang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karakteristik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pengguna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tugas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teknologi</a:t>
            </a:r>
            <a:r>
              <a:rPr lang="en-US" b="0" dirty="0">
                <a:latin typeface="+mj-lt"/>
              </a:rPr>
              <a:t>,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lingkungan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Membuat</a:t>
            </a:r>
            <a:r>
              <a:rPr lang="en-US" b="0" dirty="0">
                <a:latin typeface="+mj-lt"/>
              </a:rPr>
              <a:t> diagram dialog:</a:t>
            </a:r>
            <a:endParaRPr b="0" dirty="0">
              <a:latin typeface="+mj-lt"/>
            </a:endParaRPr>
          </a:p>
          <a:p>
            <a:pPr marL="800100" lvl="1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</a:rPr>
              <a:t>Metode</a:t>
            </a:r>
            <a:r>
              <a:rPr lang="en-US" dirty="0">
                <a:latin typeface="+mj-lt"/>
              </a:rPr>
              <a:t> formal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merancang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merepresentasikan</a:t>
            </a:r>
            <a:r>
              <a:rPr lang="en-US" dirty="0">
                <a:latin typeface="+mj-lt"/>
              </a:rPr>
              <a:t> dialog </a:t>
            </a:r>
            <a:r>
              <a:rPr lang="en-US" dirty="0" err="1">
                <a:latin typeface="+mj-lt"/>
              </a:rPr>
              <a:t>manusia-komputer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menggunakan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kotak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garis</a:t>
            </a:r>
            <a:endParaRPr lang="en-US" dirty="0">
              <a:latin typeface="+mj-lt"/>
            </a:endParaRPr>
          </a:p>
          <a:p>
            <a:pPr marL="800100" lvl="1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+mj-lt"/>
              </a:rPr>
              <a:t>Terdiri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kotak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3 </a:t>
            </a:r>
            <a:r>
              <a:rPr lang="en-US" dirty="0" err="1">
                <a:latin typeface="+mj-lt"/>
              </a:rPr>
              <a:t>bagian</a:t>
            </a:r>
            <a:r>
              <a:rPr lang="en-US" dirty="0">
                <a:latin typeface="+mj-lt"/>
              </a:rPr>
              <a:t>:</a:t>
            </a:r>
            <a:endParaRPr dirty="0">
              <a:latin typeface="+mj-lt"/>
            </a:endParaRPr>
          </a:p>
          <a:p>
            <a:pPr marL="1257300" lvl="2" algn="l" rtl="0">
              <a:spcBef>
                <a:spcPts val="44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</a:rPr>
              <a:t>Atas</a:t>
            </a:r>
            <a:endParaRPr lang="en-US" dirty="0">
              <a:latin typeface="+mj-lt"/>
            </a:endParaRPr>
          </a:p>
          <a:p>
            <a:pPr marL="1257300" lvl="2" algn="l" rtl="0">
              <a:spcBef>
                <a:spcPts val="44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Tengah</a:t>
            </a:r>
            <a:endParaRPr lang="en-US" dirty="0">
              <a:latin typeface="+mj-lt"/>
            </a:endParaRPr>
          </a:p>
          <a:p>
            <a:pPr marL="1257300" lvl="2" algn="l" rtl="0">
              <a:spcBef>
                <a:spcPts val="44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</a:rPr>
              <a:t>Bawah</a:t>
            </a:r>
            <a:endParaRPr dirty="0">
              <a:latin typeface="+mj-lt"/>
            </a:endParaRPr>
          </a:p>
          <a:p>
            <a:pPr marL="1397000" lvl="2" algn="l" rtl="0">
              <a:spcBef>
                <a:spcPts val="44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5"/>
          <p:cNvSpPr txBox="1">
            <a:spLocks noGrp="1"/>
          </p:cNvSpPr>
          <p:nvPr>
            <p:ph type="title"/>
          </p:nvPr>
        </p:nvSpPr>
        <p:spPr>
          <a:xfrm>
            <a:off x="845127" y="764703"/>
            <a:ext cx="10515600" cy="39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Rancangan Urutan Komponen Dialog</a:t>
            </a:r>
            <a:endParaRPr/>
          </a:p>
        </p:txBody>
      </p:sp>
      <p:pic>
        <p:nvPicPr>
          <p:cNvPr id="653" name="Google Shape;653;p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5252" y="1477708"/>
            <a:ext cx="5900704" cy="5047636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5"/>
          <p:cNvSpPr txBox="1"/>
          <p:nvPr/>
        </p:nvSpPr>
        <p:spPr>
          <a:xfrm>
            <a:off x="6899564" y="1754797"/>
            <a:ext cx="484410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sym typeface="Arial"/>
              </a:rPr>
              <a:t>Diagram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urutan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komponen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dialog yang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menggambarkan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sequence (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urutan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), selection (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pilihan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),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dan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iteration (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perulangan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)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845127" y="620688"/>
            <a:ext cx="10515600" cy="70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Mengapa</a:t>
            </a:r>
            <a:r>
              <a:rPr lang="en-US" dirty="0"/>
              <a:t> User Interface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10" name="Google Shape;210;p7"/>
          <p:cNvSpPr txBox="1">
            <a:spLocks noGrp="1"/>
          </p:cNvSpPr>
          <p:nvPr>
            <p:ph type="body" idx="1"/>
          </p:nvPr>
        </p:nvSpPr>
        <p:spPr>
          <a:xfrm>
            <a:off x="5968538" y="1687428"/>
            <a:ext cx="5392188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smtClean="0">
                <a:latin typeface="+mj-lt"/>
              </a:rPr>
              <a:t>User interface </a:t>
            </a:r>
            <a:r>
              <a:rPr lang="en-US" b="0" dirty="0" err="1" smtClean="0">
                <a:latin typeface="+mj-lt"/>
              </a:rPr>
              <a:t>adalah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salah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satu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faktor</a:t>
            </a:r>
            <a:r>
              <a:rPr lang="en-US" b="0" dirty="0" smtClean="0">
                <a:latin typeface="+mj-lt"/>
              </a:rPr>
              <a:t> yang </a:t>
            </a:r>
            <a:r>
              <a:rPr lang="en-US" b="0" dirty="0" err="1" smtClean="0">
                <a:latin typeface="+mj-lt"/>
              </a:rPr>
              <a:t>menentukan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peningkatan</a:t>
            </a:r>
            <a:r>
              <a:rPr lang="en-US" b="0" dirty="0" smtClean="0">
                <a:latin typeface="+mj-lt"/>
              </a:rPr>
              <a:t> traffic website.</a:t>
            </a:r>
          </a:p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endParaRPr lang="en-US" b="0" dirty="0" smtClean="0">
              <a:latin typeface="+mj-lt"/>
            </a:endParaRPr>
          </a:p>
          <a:p>
            <a:pPr lvl="0" indent="-457200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Desain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>
                <a:latin typeface="+mj-lt"/>
              </a:rPr>
              <a:t>user </a:t>
            </a:r>
            <a:r>
              <a:rPr lang="en-US" b="0" dirty="0" smtClean="0">
                <a:latin typeface="+mj-lt"/>
              </a:rPr>
              <a:t>interface </a:t>
            </a:r>
            <a:r>
              <a:rPr lang="en-US" b="0" dirty="0" err="1" smtClean="0">
                <a:latin typeface="+mj-lt"/>
              </a:rPr>
              <a:t>sangat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penting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karena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akan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menentukan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bagaimana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seseorang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berinteraksi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dengan</a:t>
            </a:r>
            <a:r>
              <a:rPr lang="en-US" b="0" dirty="0">
                <a:latin typeface="+mj-lt"/>
              </a:rPr>
              <a:t> website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aplikasi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tersebut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 smtClean="0">
                <a:latin typeface="+mj-lt"/>
              </a:rPr>
              <a:t>dengan</a:t>
            </a:r>
            <a:r>
              <a:rPr lang="en-US" b="0" dirty="0" smtClean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mudah</a:t>
            </a:r>
            <a:r>
              <a:rPr lang="en-US" b="0" dirty="0" smtClean="0">
                <a:latin typeface="+mj-l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1656426"/>
            <a:ext cx="5065222" cy="37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6"/>
          <p:cNvSpPr txBox="1">
            <a:spLocks noGrp="1"/>
          </p:cNvSpPr>
          <p:nvPr>
            <p:ph type="title"/>
          </p:nvPr>
        </p:nvSpPr>
        <p:spPr>
          <a:xfrm>
            <a:off x="845127" y="764703"/>
            <a:ext cx="10515600" cy="39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Rancangan Urutan Komponen Dialog</a:t>
            </a:r>
            <a:endParaRPr/>
          </a:p>
        </p:txBody>
      </p:sp>
      <p:sp>
        <p:nvSpPr>
          <p:cNvPr id="660" name="Google Shape;660;p56"/>
          <p:cNvSpPr txBox="1"/>
          <p:nvPr/>
        </p:nvSpPr>
        <p:spPr>
          <a:xfrm>
            <a:off x="6102927" y="1380865"/>
            <a:ext cx="478296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sym typeface="Arial"/>
              </a:rPr>
              <a:t>Contoh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diagram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urutan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untuk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sistem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informasi</a:t>
            </a:r>
            <a:r>
              <a:rPr lang="en-US" sz="28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sym typeface="Arial"/>
              </a:rPr>
              <a:t>pelanggan</a:t>
            </a:r>
            <a:endParaRPr sz="2800" dirty="0"/>
          </a:p>
        </p:txBody>
      </p:sp>
      <p:pic>
        <p:nvPicPr>
          <p:cNvPr id="661" name="Google Shape;661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5252" y="1314365"/>
            <a:ext cx="4464496" cy="542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8"/>
          <p:cNvSpPr txBox="1">
            <a:spLocks noGrp="1"/>
          </p:cNvSpPr>
          <p:nvPr>
            <p:ph type="title"/>
          </p:nvPr>
        </p:nvSpPr>
        <p:spPr>
          <a:xfrm>
            <a:off x="845127" y="764703"/>
            <a:ext cx="10515600" cy="44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Mock-up Desain UI</a:t>
            </a:r>
            <a:endParaRPr/>
          </a:p>
        </p:txBody>
      </p:sp>
      <p:pic>
        <p:nvPicPr>
          <p:cNvPr id="673" name="Google Shape;673;p58" descr="Sebuah gambar berisi cuplikan layar&#10;&#10;Deskripsi dihasilkan secara otomati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67191" y="1484784"/>
            <a:ext cx="9271471" cy="5102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9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Beberapa Perangkat Lunak untuk Implementasi UI</a:t>
            </a:r>
            <a:endParaRPr/>
          </a:p>
        </p:txBody>
      </p:sp>
      <p:sp>
        <p:nvSpPr>
          <p:cNvPr id="679" name="Google Shape;679;p59"/>
          <p:cNvSpPr txBox="1">
            <a:spLocks noGrp="1"/>
          </p:cNvSpPr>
          <p:nvPr>
            <p:ph type="body" idx="1"/>
          </p:nvPr>
        </p:nvSpPr>
        <p:spPr>
          <a:xfrm>
            <a:off x="914400" y="1473136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Adobe Dreamweaver (Commercial)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Adobe </a:t>
            </a:r>
            <a:r>
              <a:rPr lang="en-US" b="0" dirty="0" err="1">
                <a:latin typeface="+mj-lt"/>
              </a:rPr>
              <a:t>Xd</a:t>
            </a:r>
            <a:r>
              <a:rPr lang="en-US" b="0" dirty="0">
                <a:latin typeface="+mj-lt"/>
              </a:rPr>
              <a:t> (Online)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Pingendo</a:t>
            </a:r>
            <a:r>
              <a:rPr lang="en-US" b="0" dirty="0">
                <a:latin typeface="+mj-lt"/>
              </a:rPr>
              <a:t> (Freemium)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Silex.me (Open Source)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Google Web Designer (Free)</a:t>
            </a: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smtClean="0">
                <a:latin typeface="+mj-lt"/>
              </a:rPr>
              <a:t>Dan lain-lain</a:t>
            </a:r>
            <a:endParaRPr b="0" dirty="0">
              <a:latin typeface="+mj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0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Mock Up dengan Adobe Xd</a:t>
            </a:r>
            <a:endParaRPr/>
          </a:p>
        </p:txBody>
      </p:sp>
      <p:sp>
        <p:nvSpPr>
          <p:cNvPr id="685" name="Google Shape;685;p60"/>
          <p:cNvSpPr txBox="1">
            <a:spLocks noGrp="1"/>
          </p:cNvSpPr>
          <p:nvPr>
            <p:ph type="body" idx="1"/>
          </p:nvPr>
        </p:nvSpPr>
        <p:spPr>
          <a:xfrm>
            <a:off x="773128" y="1564194"/>
            <a:ext cx="2019947" cy="387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0" dirty="0" err="1">
                <a:latin typeface="+mj-lt"/>
              </a:rPr>
              <a:t>Contoh</a:t>
            </a:r>
            <a:r>
              <a:rPr lang="en-US" b="0" dirty="0">
                <a:latin typeface="+mj-lt"/>
              </a:rPr>
              <a:t> Mock Up Personal Website</a:t>
            </a:r>
            <a:endParaRPr b="0" dirty="0">
              <a:latin typeface="+mj-lt"/>
            </a:endParaRPr>
          </a:p>
        </p:txBody>
      </p:sp>
      <p:pic>
        <p:nvPicPr>
          <p:cNvPr id="686" name="Google Shape;68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9331" y="1564194"/>
            <a:ext cx="8826269" cy="487359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1" descr="Hasil gambar untuk logo elnu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1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Kesimpulan</a:t>
            </a:r>
            <a:endParaRPr sz="24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3" name="Google Shape;693;p61"/>
          <p:cNvSpPr/>
          <p:nvPr/>
        </p:nvSpPr>
        <p:spPr>
          <a:xfrm>
            <a:off x="983432" y="1987116"/>
            <a:ext cx="1065718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Perancangan user interface merupakan tahapan yang sangat penting dalam perancangan sebuah website agar tampilan lebih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friendly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Perancangan komponen dialog sangat diperlukan agar urutan informasi dari dan ke pengguna dapat lebih jelas.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Pembuatan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mock up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diperlukan agar rancangan tampilan website sesuai dengan yang dibutuhkan (dapat digunakan sebagai kesepakatan antara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developer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694" name="Google Shape;694;p61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Kesimpulan Pertemuan 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2" descr="Hasil gambar untuk logo elnu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2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Referensi</a:t>
            </a:r>
            <a:endParaRPr sz="24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1" name="Google Shape;701;p62"/>
          <p:cNvSpPr/>
          <p:nvPr/>
        </p:nvSpPr>
        <p:spPr>
          <a:xfrm>
            <a:off x="983432" y="1987116"/>
            <a:ext cx="10657184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Valacich, Joey George. 2017. </a:t>
            </a:r>
            <a:r>
              <a:rPr lang="en-US" sz="1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Systems Analysis and Design 8</a:t>
            </a:r>
            <a:r>
              <a:rPr lang="en-US" sz="1800" b="1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U.S: Pearson Education, Inc.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Interaction-design.org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http://www.ricklineback.com/culture2.htm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https://designsystem.digital.gov/components/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https://material.io/develop/web/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https://material.io/develop/android/components/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https://material.io/design/components/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2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 descr="Hasil gambar untuk logo elnus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3"/>
          <p:cNvSpPr txBox="1">
            <a:spLocks noGrp="1"/>
          </p:cNvSpPr>
          <p:nvPr>
            <p:ph type="body" idx="1"/>
          </p:nvPr>
        </p:nvSpPr>
        <p:spPr>
          <a:xfrm>
            <a:off x="1238436" y="3140968"/>
            <a:ext cx="10363200" cy="95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Terima Kasih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845127" y="620688"/>
            <a:ext cx="10515600" cy="70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Karakteristik</a:t>
            </a:r>
            <a:r>
              <a:rPr lang="en-US" dirty="0"/>
              <a:t> User Interface yang </a:t>
            </a:r>
            <a:r>
              <a:rPr lang="en-US" dirty="0" err="1"/>
              <a:t>Baik</a:t>
            </a:r>
            <a:endParaRPr dirty="0"/>
          </a:p>
        </p:txBody>
      </p:sp>
      <p:sp>
        <p:nvSpPr>
          <p:cNvPr id="210" name="Google Shape;210;p7"/>
          <p:cNvSpPr txBox="1">
            <a:spLocks noGrp="1"/>
          </p:cNvSpPr>
          <p:nvPr>
            <p:ph type="body" idx="1"/>
          </p:nvPr>
        </p:nvSpPr>
        <p:spPr>
          <a:xfrm>
            <a:off x="6478292" y="1687428"/>
            <a:ext cx="4882434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Jelas</a:t>
            </a:r>
            <a:endParaRPr lang="en-US" b="0" dirty="0" smtClean="0">
              <a:latin typeface="+mj-lt"/>
            </a:endParaRPr>
          </a:p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Singkat</a:t>
            </a:r>
            <a:endParaRPr lang="en-US" b="0" dirty="0" smtClean="0">
              <a:latin typeface="+mj-lt"/>
            </a:endParaRPr>
          </a:p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smtClean="0">
                <a:latin typeface="+mj-lt"/>
              </a:rPr>
              <a:t>Familiar</a:t>
            </a:r>
          </a:p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Responsif</a:t>
            </a:r>
            <a:endParaRPr lang="en-US" b="0" dirty="0" smtClean="0">
              <a:latin typeface="+mj-lt"/>
            </a:endParaRPr>
          </a:p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Konsisten</a:t>
            </a:r>
            <a:endParaRPr lang="en-US" b="0" dirty="0" smtClean="0">
              <a:latin typeface="+mj-lt"/>
            </a:endParaRPr>
          </a:p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Menarik</a:t>
            </a:r>
            <a:endParaRPr lang="en-US" b="0" dirty="0" smtClean="0">
              <a:latin typeface="+mj-lt"/>
            </a:endParaRPr>
          </a:p>
          <a:p>
            <a:pPr lvl="0" indent="-457200" algn="just">
              <a:lnSpc>
                <a:spcPct val="80000"/>
              </a:lnSpc>
              <a:spcBef>
                <a:spcPts val="0"/>
              </a:spcBef>
              <a:buSzPts val="2590"/>
              <a:buFont typeface="Wingdings" panose="05000000000000000000" pitchFamily="2" charset="2"/>
              <a:buChar char="v"/>
            </a:pPr>
            <a:r>
              <a:rPr lang="en-US" b="0" dirty="0" err="1" smtClean="0">
                <a:latin typeface="+mj-lt"/>
              </a:rPr>
              <a:t>Efisien</a:t>
            </a:r>
            <a:endParaRPr lang="en-US" b="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1687429"/>
            <a:ext cx="5235631" cy="31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xfrm>
            <a:off x="845127" y="620688"/>
            <a:ext cx="10515600" cy="70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Rancangan User Interface (UI)</a:t>
            </a:r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body" idx="1"/>
          </p:nvPr>
        </p:nvSpPr>
        <p:spPr>
          <a:xfrm>
            <a:off x="845127" y="1543158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Font typeface="Wingdings" panose="05000000000000000000" pitchFamily="2" charset="2"/>
              <a:buChar char="v"/>
            </a:pPr>
            <a:r>
              <a:rPr lang="en-US" sz="2590" b="0" dirty="0" err="1">
                <a:latin typeface="+mj-lt"/>
              </a:rPr>
              <a:t>Rancangan</a:t>
            </a:r>
            <a:r>
              <a:rPr lang="en-US" sz="2590" b="0" dirty="0">
                <a:latin typeface="+mj-lt"/>
              </a:rPr>
              <a:t> UI </a:t>
            </a:r>
            <a:r>
              <a:rPr lang="en-US" sz="2590" b="0" dirty="0" err="1">
                <a:latin typeface="+mj-lt"/>
              </a:rPr>
              <a:t>adalah</a:t>
            </a:r>
            <a:r>
              <a:rPr lang="en-US" sz="2590" b="0" dirty="0">
                <a:latin typeface="+mj-lt"/>
              </a:rPr>
              <a:t> proses </a:t>
            </a:r>
            <a:r>
              <a:rPr lang="en-US" sz="2590" b="0" dirty="0" err="1">
                <a:latin typeface="+mj-lt"/>
              </a:rPr>
              <a:t>untuk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membuat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antarmuka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dalam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sebuah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perangkat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lunak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atau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perangkat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terkomputerisasi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dengan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fokus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pada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penampilan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atau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 smtClean="0">
                <a:latin typeface="+mj-lt"/>
              </a:rPr>
              <a:t>gaya</a:t>
            </a:r>
            <a:r>
              <a:rPr lang="en-US" sz="2590" b="0" dirty="0" smtClean="0">
                <a:latin typeface="+mj-lt"/>
              </a:rPr>
              <a:t>.</a:t>
            </a:r>
            <a:endParaRPr lang="en-US" b="0" dirty="0">
              <a:latin typeface="+mj-lt"/>
            </a:endParaRPr>
          </a:p>
          <a:p>
            <a:pPr lvl="0" indent="-457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Font typeface="Wingdings" panose="05000000000000000000" pitchFamily="2" charset="2"/>
              <a:buChar char="v"/>
            </a:pPr>
            <a:r>
              <a:rPr lang="en-US" sz="2590" b="0" dirty="0" err="1" smtClean="0">
                <a:latin typeface="+mj-lt"/>
              </a:rPr>
              <a:t>Dalam</a:t>
            </a:r>
            <a:r>
              <a:rPr lang="en-US" sz="2590" b="0" dirty="0" smtClean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siklus-hidup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pengembangan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sistem</a:t>
            </a:r>
            <a:r>
              <a:rPr lang="en-US" sz="2590" b="0" dirty="0">
                <a:latin typeface="+mj-lt"/>
              </a:rPr>
              <a:t>/</a:t>
            </a:r>
            <a:r>
              <a:rPr lang="en-US" sz="2590" b="0" dirty="0" err="1">
                <a:latin typeface="+mj-lt"/>
              </a:rPr>
              <a:t>aplikasi</a:t>
            </a:r>
            <a:r>
              <a:rPr lang="en-US" sz="2590" b="0" dirty="0">
                <a:latin typeface="+mj-lt"/>
              </a:rPr>
              <a:t>, </a:t>
            </a:r>
            <a:r>
              <a:rPr lang="en-US" sz="2590" b="0" dirty="0" err="1">
                <a:latin typeface="+mj-lt"/>
              </a:rPr>
              <a:t>merancang</a:t>
            </a:r>
            <a:r>
              <a:rPr lang="en-US" sz="2590" b="0" dirty="0">
                <a:latin typeface="+mj-lt"/>
              </a:rPr>
              <a:t> User Interface </a:t>
            </a:r>
            <a:r>
              <a:rPr lang="en-US" sz="2590" b="0" dirty="0" err="1">
                <a:latin typeface="+mj-lt"/>
              </a:rPr>
              <a:t>merupakan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bagian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dari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tahap</a:t>
            </a:r>
            <a:r>
              <a:rPr lang="en-US" sz="2590" b="0" dirty="0">
                <a:latin typeface="+mj-lt"/>
              </a:rPr>
              <a:t> “</a:t>
            </a:r>
            <a:r>
              <a:rPr lang="en-US" sz="2590" b="0" dirty="0" err="1">
                <a:latin typeface="+mj-lt"/>
              </a:rPr>
              <a:t>Desain</a:t>
            </a:r>
            <a:r>
              <a:rPr lang="en-US" sz="2590" b="0" dirty="0">
                <a:latin typeface="+mj-lt"/>
              </a:rPr>
              <a:t>”. Output </a:t>
            </a:r>
            <a:r>
              <a:rPr lang="en-US" sz="2590" b="0" dirty="0" err="1">
                <a:latin typeface="+mj-lt"/>
              </a:rPr>
              <a:t>dari</a:t>
            </a:r>
            <a:r>
              <a:rPr lang="en-US" sz="2590" b="0" dirty="0">
                <a:latin typeface="+mj-lt"/>
              </a:rPr>
              <a:t> proses </a:t>
            </a:r>
            <a:r>
              <a:rPr lang="en-US" sz="2590" b="0" dirty="0" err="1">
                <a:latin typeface="+mj-lt"/>
              </a:rPr>
              <a:t>merancang</a:t>
            </a:r>
            <a:r>
              <a:rPr lang="en-US" sz="2590" b="0" dirty="0">
                <a:latin typeface="+mj-lt"/>
              </a:rPr>
              <a:t> User Interface </a:t>
            </a:r>
            <a:r>
              <a:rPr lang="en-US" sz="2590" b="0" dirty="0" err="1">
                <a:latin typeface="+mj-lt"/>
              </a:rPr>
              <a:t>adalah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dokumen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spesifikasi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 smtClean="0">
                <a:latin typeface="+mj-lt"/>
              </a:rPr>
              <a:t>desain</a:t>
            </a:r>
            <a:r>
              <a:rPr lang="en-US" sz="2590" b="0" dirty="0" smtClean="0">
                <a:latin typeface="+mj-lt"/>
              </a:rPr>
              <a:t>.</a:t>
            </a:r>
            <a:endParaRPr lang="en-US" b="0" dirty="0">
              <a:latin typeface="+mj-lt"/>
            </a:endParaRPr>
          </a:p>
          <a:p>
            <a:pPr lvl="0" indent="-457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Font typeface="Wingdings" panose="05000000000000000000" pitchFamily="2" charset="2"/>
              <a:buChar char="v"/>
            </a:pPr>
            <a:r>
              <a:rPr lang="en-US" sz="2590" b="0" dirty="0" err="1" smtClean="0">
                <a:latin typeface="+mj-lt"/>
              </a:rPr>
              <a:t>Dokumen</a:t>
            </a:r>
            <a:r>
              <a:rPr lang="en-US" sz="2590" b="0" dirty="0" smtClean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Spesifikasi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Desain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terdiri</a:t>
            </a:r>
            <a:r>
              <a:rPr lang="en-US" sz="2590" b="0" dirty="0">
                <a:latin typeface="+mj-lt"/>
              </a:rPr>
              <a:t> </a:t>
            </a:r>
            <a:r>
              <a:rPr lang="en-US" sz="2590" b="0" dirty="0" err="1">
                <a:latin typeface="+mj-lt"/>
              </a:rPr>
              <a:t>dari</a:t>
            </a:r>
            <a:r>
              <a:rPr lang="en-US" sz="2590" b="0" dirty="0">
                <a:latin typeface="+mj-lt"/>
              </a:rPr>
              <a:t>: </a:t>
            </a:r>
            <a:endParaRPr b="0" dirty="0">
              <a:latin typeface="+mj-lt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❑"/>
            </a:pPr>
            <a:r>
              <a:rPr lang="en-US" sz="2220" dirty="0" err="1">
                <a:latin typeface="+mj-lt"/>
              </a:rPr>
              <a:t>Ikhtisar</a:t>
            </a:r>
            <a:r>
              <a:rPr lang="en-US" sz="2220" dirty="0">
                <a:latin typeface="+mj-lt"/>
              </a:rPr>
              <a:t> </a:t>
            </a:r>
            <a:r>
              <a:rPr lang="en-US" sz="2220" dirty="0" err="1">
                <a:latin typeface="+mj-lt"/>
              </a:rPr>
              <a:t>naratif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❑"/>
            </a:pPr>
            <a:r>
              <a:rPr lang="en-US" sz="2220" dirty="0" err="1">
                <a:latin typeface="+mj-lt"/>
              </a:rPr>
              <a:t>Contoh</a:t>
            </a:r>
            <a:r>
              <a:rPr lang="en-US" sz="2220" dirty="0">
                <a:latin typeface="+mj-lt"/>
              </a:rPr>
              <a:t> </a:t>
            </a:r>
            <a:r>
              <a:rPr lang="en-US" sz="2220" dirty="0" err="1">
                <a:latin typeface="+mj-lt"/>
              </a:rPr>
              <a:t>Desain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❑"/>
            </a:pPr>
            <a:r>
              <a:rPr lang="en-US" sz="2220" dirty="0" err="1">
                <a:latin typeface="+mj-lt"/>
              </a:rPr>
              <a:t>Pengujian</a:t>
            </a:r>
            <a:r>
              <a:rPr lang="en-US" sz="2220" dirty="0">
                <a:latin typeface="+mj-lt"/>
              </a:rPr>
              <a:t> </a:t>
            </a:r>
            <a:r>
              <a:rPr lang="en-US" sz="2220" dirty="0" err="1">
                <a:latin typeface="+mj-lt"/>
              </a:rPr>
              <a:t>dan</a:t>
            </a:r>
            <a:r>
              <a:rPr lang="en-US" sz="2220" dirty="0">
                <a:latin typeface="+mj-lt"/>
              </a:rPr>
              <a:t> </a:t>
            </a:r>
            <a:r>
              <a:rPr lang="en-US" sz="2220" dirty="0" err="1">
                <a:latin typeface="+mj-lt"/>
              </a:rPr>
              <a:t>evaluasi</a:t>
            </a:r>
            <a:r>
              <a:rPr lang="en-US" sz="2220" dirty="0">
                <a:latin typeface="+mj-lt"/>
              </a:rPr>
              <a:t> </a:t>
            </a:r>
            <a:r>
              <a:rPr lang="en-US" sz="2220" dirty="0" err="1">
                <a:latin typeface="+mj-lt"/>
              </a:rPr>
              <a:t>kegunaan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25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845127" y="404663"/>
            <a:ext cx="10515600" cy="10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UI</a:t>
            </a:r>
            <a:endParaRPr dirty="0"/>
          </a:p>
        </p:txBody>
      </p:sp>
      <p:pic>
        <p:nvPicPr>
          <p:cNvPr id="217" name="Google Shape;217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2139" y="1563363"/>
            <a:ext cx="6710395" cy="492094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8"/>
          <p:cNvSpPr txBox="1"/>
          <p:nvPr/>
        </p:nvSpPr>
        <p:spPr>
          <a:xfrm>
            <a:off x="7555522" y="5220267"/>
            <a:ext cx="44401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Valacich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Joey George; Modern Systems Analysis and Design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Beberapa Bentuk Interaksi Pengguna dan Aplikasi</a:t>
            </a:r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body" idx="1"/>
          </p:nvPr>
        </p:nvSpPr>
        <p:spPr>
          <a:xfrm>
            <a:off x="5208814" y="1403350"/>
            <a:ext cx="667838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 err="1">
                <a:latin typeface="+mj-lt"/>
              </a:rPr>
              <a:t>Secara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umum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terdapat</a:t>
            </a:r>
            <a:r>
              <a:rPr lang="en-US" b="0" dirty="0">
                <a:latin typeface="+mj-lt"/>
              </a:rPr>
              <a:t> 5 </a:t>
            </a:r>
            <a:r>
              <a:rPr lang="en-US" b="0" dirty="0" err="1">
                <a:latin typeface="+mj-lt"/>
              </a:rPr>
              <a:t>bentuk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interaksi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antara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pengguna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dan</a:t>
            </a:r>
            <a:r>
              <a:rPr lang="en-US" b="0" dirty="0">
                <a:latin typeface="+mj-lt"/>
              </a:rPr>
              <a:t> </a:t>
            </a:r>
            <a:r>
              <a:rPr lang="en-US" b="0" dirty="0" err="1">
                <a:latin typeface="+mj-lt"/>
              </a:rPr>
              <a:t>aplikasi</a:t>
            </a:r>
            <a:r>
              <a:rPr lang="en-US" b="0" dirty="0">
                <a:latin typeface="+mj-lt"/>
              </a:rPr>
              <a:t>:</a:t>
            </a:r>
            <a:endParaRPr b="0" dirty="0">
              <a:latin typeface="+mj-lt"/>
            </a:endParaRPr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dirty="0">
                <a:latin typeface="+mj-lt"/>
              </a:rPr>
              <a:t>Command Language Interaction</a:t>
            </a:r>
            <a:endParaRPr dirty="0">
              <a:latin typeface="+mj-lt"/>
            </a:endParaRPr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dirty="0">
                <a:latin typeface="+mj-lt"/>
              </a:rPr>
              <a:t>Menu Interaction</a:t>
            </a:r>
            <a:endParaRPr dirty="0">
              <a:latin typeface="+mj-lt"/>
            </a:endParaRPr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dirty="0">
                <a:latin typeface="+mj-lt"/>
              </a:rPr>
              <a:t>Form Interaction</a:t>
            </a:r>
            <a:endParaRPr dirty="0">
              <a:latin typeface="+mj-lt"/>
            </a:endParaRPr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dirty="0">
                <a:latin typeface="+mj-lt"/>
              </a:rPr>
              <a:t>Object-Based Interaction</a:t>
            </a:r>
            <a:endParaRPr dirty="0">
              <a:latin typeface="+mj-lt"/>
            </a:endParaRPr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dirty="0">
                <a:latin typeface="+mj-lt"/>
              </a:rPr>
              <a:t>Natural Language Interaction</a:t>
            </a:r>
            <a:endParaRPr dirty="0">
              <a:latin typeface="+mj-lt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731383" y="5568910"/>
            <a:ext cx="968807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Valacich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Joey George; Modern Systems Analysis and Design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1" y="1638279"/>
            <a:ext cx="4396257" cy="3292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Command Language Interaction</a:t>
            </a:r>
            <a:endParaRPr dirty="0"/>
          </a:p>
        </p:txBody>
      </p:sp>
      <p:sp>
        <p:nvSpPr>
          <p:cNvPr id="231" name="Google Shape;231;p10"/>
          <p:cNvSpPr txBox="1">
            <a:spLocks noGrp="1"/>
          </p:cNvSpPr>
          <p:nvPr>
            <p:ph type="body" idx="1"/>
          </p:nvPr>
        </p:nvSpPr>
        <p:spPr>
          <a:xfrm>
            <a:off x="6530748" y="1481328"/>
            <a:ext cx="5356452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C:\&gt; cd c:\</a:t>
            </a:r>
            <a:r>
              <a:rPr lang="en-US" b="0" dirty="0" smtClean="0">
                <a:latin typeface="+mj-lt"/>
              </a:rPr>
              <a:t>wamp64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endParaRPr b="0" dirty="0">
              <a:latin typeface="+mj-lt"/>
            </a:endParaRPr>
          </a:p>
          <a:p>
            <a:pPr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r>
              <a:rPr lang="en-US" b="0" dirty="0">
                <a:latin typeface="+mj-lt"/>
              </a:rPr>
              <a:t>$ </a:t>
            </a:r>
            <a:r>
              <a:rPr lang="en-US" b="0" dirty="0" err="1">
                <a:latin typeface="+mj-lt"/>
              </a:rPr>
              <a:t>cp</a:t>
            </a:r>
            <a:r>
              <a:rPr lang="en-US" b="0" dirty="0">
                <a:latin typeface="+mj-lt"/>
              </a:rPr>
              <a:t> file.doc newfile.doc </a:t>
            </a:r>
            <a:endParaRPr b="0" dirty="0">
              <a:latin typeface="+mj-lt"/>
            </a:endParaRPr>
          </a:p>
          <a:p>
            <a:pPr marL="635000" lvl="0" indent="-457200" algn="l" rtl="0"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v"/>
            </a:pPr>
            <a:endParaRPr b="0" dirty="0">
              <a:latin typeface="+mj-lt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730023" y="5510998"/>
            <a:ext cx="95743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Joseph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Valacich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Joey George; Modern Systems Analysis and Design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3" y="1481328"/>
            <a:ext cx="5800725" cy="3676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2366</Words>
  <Application>Microsoft Office PowerPoint</Application>
  <PresentationFormat>Widescreen</PresentationFormat>
  <Paragraphs>326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Lato</vt:lpstr>
      <vt:lpstr>Noto Sans Symbols</vt:lpstr>
      <vt:lpstr>Tahoma</vt:lpstr>
      <vt:lpstr>Times New Roman</vt:lpstr>
      <vt:lpstr>Verdana</vt:lpstr>
      <vt:lpstr>Wingdings</vt:lpstr>
      <vt:lpstr>powerpoint-template-apr7</vt:lpstr>
      <vt:lpstr>3_Custom Design</vt:lpstr>
      <vt:lpstr>PowerPoint Presentation</vt:lpstr>
      <vt:lpstr>PowerPoint Presentation</vt:lpstr>
      <vt:lpstr>Pengertian User Interface (UI)</vt:lpstr>
      <vt:lpstr>Mengapa User Interface itu Penting?</vt:lpstr>
      <vt:lpstr>Karakteristik User Interface yang Baik</vt:lpstr>
      <vt:lpstr>Rancangan User Interface (UI)</vt:lpstr>
      <vt:lpstr>Outline Dokumen Spesifikasi Desain UI</vt:lpstr>
      <vt:lpstr>Beberapa Bentuk Interaksi Pengguna dan Aplikasi</vt:lpstr>
      <vt:lpstr>Contoh Command Language Interaction</vt:lpstr>
      <vt:lpstr>Contoh Menu Interaction</vt:lpstr>
      <vt:lpstr>Form Interaction adalah sebuah cara dari sistem interaktif untuk meminta data atau informasi ke user.</vt:lpstr>
      <vt:lpstr>Mewakili suatu objek dalam antarmuka, dapat merupakan suatu lambang dari sebuah aplikasi atau tindakan.</vt:lpstr>
      <vt:lpstr>Natural Language Interaction</vt:lpstr>
      <vt:lpstr>User Interface (UI) dan User Experience (UX)</vt:lpstr>
      <vt:lpstr>UI vs UX Design</vt:lpstr>
      <vt:lpstr>User Interface (UI)</vt:lpstr>
      <vt:lpstr>User Experience (UX)</vt:lpstr>
      <vt:lpstr>PowerPoint Presentation</vt:lpstr>
      <vt:lpstr>Prinsip Utama Desain UI</vt:lpstr>
      <vt:lpstr>Contoh Familiarity</vt:lpstr>
      <vt:lpstr>Contoh Simplicity</vt:lpstr>
      <vt:lpstr>Bagaimana dengan User Interface ini?</vt:lpstr>
      <vt:lpstr>PowerPoint Presentation</vt:lpstr>
      <vt:lpstr>Apa itu Wireframing?</vt:lpstr>
      <vt:lpstr>Pertimbangan Pemanfaatan Wireframe</vt:lpstr>
      <vt:lpstr>Contoh Wireframe</vt:lpstr>
      <vt:lpstr>Proximity</vt:lpstr>
      <vt:lpstr>Contoh</vt:lpstr>
      <vt:lpstr>Contrast</vt:lpstr>
      <vt:lpstr>Warna</vt:lpstr>
      <vt:lpstr>Berapa banyak oval kecil?</vt:lpstr>
      <vt:lpstr>Sekarang berapa banyak oval kecilnya?</vt:lpstr>
      <vt:lpstr>Arti-arti warna (umum)</vt:lpstr>
      <vt:lpstr>Arti-arti warna: Sesuai budaya</vt:lpstr>
      <vt:lpstr>7 Kebiasaan Desainer Interface yang Sukses</vt:lpstr>
      <vt:lpstr>Beberapa Komponen UI (best practice)</vt:lpstr>
      <vt:lpstr>Urutan Komponen Dialog</vt:lpstr>
      <vt:lpstr>Merancang Urutan Komponen Dialog</vt:lpstr>
      <vt:lpstr>Contoh Rancangan Urutan Komponen Dialog</vt:lpstr>
      <vt:lpstr>Contoh Rancangan Urutan Komponen Dialog</vt:lpstr>
      <vt:lpstr>Contoh Mock-up Desain UI</vt:lpstr>
      <vt:lpstr>Beberapa Perangkat Lunak untuk Implementasi UI</vt:lpstr>
      <vt:lpstr>Contoh Mock Up dengan Adobe Xd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 Komang Sugiartha</cp:lastModifiedBy>
  <cp:revision>26</cp:revision>
  <dcterms:created xsi:type="dcterms:W3CDTF">2011-05-21T14:11:58Z</dcterms:created>
  <dcterms:modified xsi:type="dcterms:W3CDTF">2019-06-20T08:25:28Z</dcterms:modified>
</cp:coreProperties>
</file>