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41"/>
  </p:notesMasterIdLst>
  <p:handoutMasterIdLst>
    <p:handoutMasterId r:id="rId42"/>
  </p:handoutMasterIdLst>
  <p:sldIdLst>
    <p:sldId id="324" r:id="rId3"/>
    <p:sldId id="410" r:id="rId4"/>
    <p:sldId id="257" r:id="rId5"/>
    <p:sldId id="431" r:id="rId6"/>
    <p:sldId id="428" r:id="rId7"/>
    <p:sldId id="437" r:id="rId8"/>
    <p:sldId id="441" r:id="rId9"/>
    <p:sldId id="442" r:id="rId10"/>
    <p:sldId id="443" r:id="rId11"/>
    <p:sldId id="444" r:id="rId12"/>
    <p:sldId id="432" r:id="rId13"/>
    <p:sldId id="430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39" r:id="rId22"/>
    <p:sldId id="440" r:id="rId23"/>
    <p:sldId id="434" r:id="rId24"/>
    <p:sldId id="436" r:id="rId25"/>
    <p:sldId id="435" r:id="rId26"/>
    <p:sldId id="426" r:id="rId27"/>
    <p:sldId id="462" r:id="rId28"/>
    <p:sldId id="447" r:id="rId29"/>
    <p:sldId id="445" r:id="rId30"/>
    <p:sldId id="446" r:id="rId31"/>
    <p:sldId id="452" r:id="rId32"/>
    <p:sldId id="453" r:id="rId33"/>
    <p:sldId id="448" r:id="rId34"/>
    <p:sldId id="449" r:id="rId35"/>
    <p:sldId id="454" r:id="rId36"/>
    <p:sldId id="455" r:id="rId37"/>
    <p:sldId id="412" r:id="rId38"/>
    <p:sldId id="414" r:id="rId39"/>
    <p:sldId id="413" r:id="rId40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E742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86545" autoAdjust="0"/>
  </p:normalViewPr>
  <p:slideViewPr>
    <p:cSldViewPr>
      <p:cViewPr varScale="1">
        <p:scale>
          <a:sx n="60" d="100"/>
          <a:sy n="60" d="100"/>
        </p:scale>
        <p:origin x="106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20/06/2019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Pertemuan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dijelaskan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mengenai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perancangan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Interface (UI)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perancangan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Menu, Layout, Form Fill-in, Style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HTML,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serta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tampilan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 Framework.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jelasnya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slide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berikutnya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295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Langkah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pertama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folder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Nama folder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bebas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tanpa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Folder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bootstrap.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0507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50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Tahap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berbentuk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kontennya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berjajar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kebawah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tambahan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tools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HTML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ketikan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perintah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kode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39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https://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www.w3schools.com/howto/howto_css_dropdown_navbar.asp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Selanjutnya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ketik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perintah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kode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dibagian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body HTML.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3213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baseline="0" dirty="0" smtClean="0"/>
              <a:t> file </a:t>
            </a:r>
            <a:r>
              <a:rPr lang="en-US" b="1" baseline="0" dirty="0" smtClean="0"/>
              <a:t>HTML </a:t>
            </a:r>
            <a:r>
              <a:rPr lang="en-US" b="1" baseline="0" dirty="0" err="1" smtClean="0"/>
              <a:t>baru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perintah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berikut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Tahap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layout.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0529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berikut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dibagian</a:t>
            </a:r>
            <a:r>
              <a:rPr lang="en-US" baseline="0" dirty="0" smtClean="0"/>
              <a:t> </a:t>
            </a:r>
            <a:r>
              <a:rPr lang="en-US" b="1" baseline="0" dirty="0" smtClean="0"/>
              <a:t>body HTML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konten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37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Element-element </a:t>
            </a:r>
            <a:r>
              <a:rPr lang="en-US" dirty="0" err="1" smtClean="0"/>
              <a:t>tambahan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 Form.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839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https://www.w3schools.com/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howto_css_register_form.asp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634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js_validation.asp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20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Perancangan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jenis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Tunggal 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Kombinasi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Combination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89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menu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menghadirkan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pilihan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sekali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tanpa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 menu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tambahan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Misalkan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goreng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goreng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langsung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terpilih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Begitu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pula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implentasinya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45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Single Menu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 Buttons,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Chice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Boxes,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Pop-up Menus,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Scrolling List Box Choice,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Scrolling Combo Box Choice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422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 Button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 Button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memungkinkan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pilihan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kali 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 choice).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 button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code yang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kotak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4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 Choice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juga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Multiple Choice.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 Choice 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yang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kotak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57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Box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Menu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Box </a:t>
            </a:r>
            <a:r>
              <a:rPr lang="en-US" b="1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memungkinkan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pilihan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Choice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Box 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yang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kotak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47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 Box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 Box </a:t>
            </a:r>
            <a:r>
              <a:rPr lang="en-US" b="1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memungkinkan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banyak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pilihan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Choice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Code yang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 Box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kotak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merah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684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b="1" dirty="0" smtClean="0"/>
              <a:t>Combination of Multiple Menus, </a:t>
            </a:r>
            <a:r>
              <a:rPr lang="en-US" b="0" dirty="0" err="1" smtClean="0"/>
              <a:t>untuk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menggunakannya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diperlukan</a:t>
            </a:r>
            <a:r>
              <a:rPr lang="en-US" b="0" baseline="0" dirty="0" smtClean="0"/>
              <a:t> tools </a:t>
            </a:r>
            <a:r>
              <a:rPr lang="en-US" b="0" baseline="0" dirty="0" err="1" smtClean="0"/>
              <a:t>tambahan</a:t>
            </a:r>
            <a:r>
              <a:rPr lang="en-US" b="0" baseline="0" dirty="0" smtClean="0"/>
              <a:t> agar </a:t>
            </a:r>
            <a:r>
              <a:rPr lang="en-US" b="0" baseline="0" dirty="0" err="1" smtClean="0"/>
              <a:t>tampilan</a:t>
            </a:r>
            <a:r>
              <a:rPr lang="en-US" b="0" baseline="0" dirty="0" smtClean="0"/>
              <a:t> menu </a:t>
            </a:r>
            <a:r>
              <a:rPr lang="en-US" b="0" baseline="0" dirty="0" err="1" smtClean="0"/>
              <a:t>terlihat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lebih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menarik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yaitu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menggunakan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Bootstrap</a:t>
            </a:r>
            <a:r>
              <a:rPr lang="en-US" b="0" baseline="0" dirty="0" smtClean="0"/>
              <a:t>. </a:t>
            </a:r>
            <a:r>
              <a:rPr lang="en-US" b="0" baseline="0" dirty="0" err="1" smtClean="0"/>
              <a:t>Lebih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jelasnya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pada</a:t>
            </a:r>
            <a:r>
              <a:rPr lang="en-US" b="0" baseline="0" dirty="0" smtClean="0"/>
              <a:t> slide </a:t>
            </a:r>
            <a:r>
              <a:rPr lang="en-US" b="0" baseline="0" dirty="0" err="1" smtClean="0"/>
              <a:t>berikutnya</a:t>
            </a:r>
            <a:r>
              <a:rPr lang="en-US" b="0" baseline="0" dirty="0" smtClean="0"/>
              <a:t>.</a:t>
            </a:r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748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JUNIOR WEB</a:t>
            </a:r>
            <a:r>
              <a:rPr lang="en-US" sz="2400" b="1" baseline="0" dirty="0">
                <a:solidFill>
                  <a:schemeClr val="bg1"/>
                </a:solidFill>
                <a:latin typeface="+mj-lt"/>
              </a:rPr>
              <a:t> DEVELOPER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72816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72816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2800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16632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etbootstrap.com/docs/4.3/getting-started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3140968"/>
          </a:xfrm>
        </p:spPr>
        <p:txBody>
          <a:bodyPr anchor="ctr"/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Implementasi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Perancangan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UI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89" y="1439416"/>
            <a:ext cx="4373287" cy="1701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1813" r="79523" b="70469"/>
          <a:stretch/>
        </p:blipFill>
        <p:spPr>
          <a:xfrm>
            <a:off x="914399" y="4350982"/>
            <a:ext cx="4173489" cy="2030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776" y="1830899"/>
            <a:ext cx="6279832" cy="49933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786DF-4833-134D-B669-2086717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954" y="1319627"/>
            <a:ext cx="6587294" cy="454807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Combo Box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372955" y="3140968"/>
            <a:ext cx="6819046" cy="28083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Latihan</a:t>
            </a:r>
            <a:r>
              <a:rPr lang="en-US" sz="2400" kern="0" dirty="0" smtClean="0"/>
              <a:t> 4: Combo Box		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27477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EE12-8E49-6344-AC31-D20B2F92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Combination of Multiple Menus :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Linear Sequence Menus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menu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mengarahkan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kompleks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Menu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step by step.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Simultaneous Menus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aktif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memasukkan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pilihan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urutan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Tree Structured Menus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menu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Edit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Perancangan</a:t>
            </a:r>
            <a:r>
              <a:rPr lang="en-US" sz="2400" kern="0" dirty="0" smtClean="0"/>
              <a:t> Menu – Combination of Multiple Menus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91561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067F-BCDA-5147-B553-74FF102B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Combination Of Multiple Menus</a:t>
            </a:r>
            <a:endParaRPr lang="en-US" sz="2400" dirty="0"/>
          </a:p>
        </p:txBody>
      </p:sp>
      <p:pic>
        <p:nvPicPr>
          <p:cNvPr id="7174" name="Picture 6" descr="Hasil gambar untuk drop down menu html">
            <a:extLst>
              <a:ext uri="{FF2B5EF4-FFF2-40B4-BE49-F238E27FC236}">
                <a16:creationId xmlns:a16="http://schemas.microsoft.com/office/drawing/2014/main" id="{E36C61CD-9E43-354A-B23E-2169AA01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676400"/>
            <a:ext cx="9499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smtClean="0"/>
              <a:t>Bootstrap					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5BEE12-8E49-6344-AC31-D20B2F92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11424"/>
            <a:ext cx="10972800" cy="4005808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id-ID" sz="2400" b="0" dirty="0">
                <a:latin typeface="Arial" panose="020B0604020202020204" pitchFamily="34" charset="0"/>
                <a:cs typeface="Arial" panose="020B0604020202020204" pitchFamily="34" charset="0"/>
              </a:rPr>
              <a:t>Bootstrap adalah framework CSS untuk </a:t>
            </a:r>
            <a:r>
              <a:rPr lang="id-ID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memb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ua</a:t>
            </a:r>
            <a:r>
              <a:rPr lang="id-ID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id-ID" sz="2400" b="0" dirty="0">
                <a:latin typeface="Arial" panose="020B0604020202020204" pitchFamily="34" charset="0"/>
                <a:cs typeface="Arial" panose="020B0604020202020204" pitchFamily="34" charset="0"/>
              </a:rPr>
              <a:t>tampilan web. Bootstrap </a:t>
            </a:r>
            <a:r>
              <a:rPr lang="id-ID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meny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id-ID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diakan</a:t>
            </a:r>
            <a:r>
              <a:rPr lang="id-ID" sz="24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id-ID" sz="2400" b="0" i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id-ID" sz="2400" b="0" dirty="0">
                <a:latin typeface="Arial" panose="020B0604020202020204" pitchFamily="34" charset="0"/>
                <a:cs typeface="Arial" panose="020B0604020202020204" pitchFamily="34" charset="0"/>
              </a:rPr>
              <a:t> dan komponen yang siap dipakai, sehingga </a:t>
            </a:r>
            <a:r>
              <a:rPr lang="id-ID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tidak </a:t>
            </a:r>
            <a:r>
              <a:rPr lang="id-ID" sz="2400" b="0" dirty="0">
                <a:latin typeface="Arial" panose="020B0604020202020204" pitchFamily="34" charset="0"/>
                <a:cs typeface="Arial" panose="020B0604020202020204" pitchFamily="34" charset="0"/>
              </a:rPr>
              <a:t>perlu menulis kode CSS dari nol.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id-ID" sz="2400" b="0" dirty="0">
                <a:latin typeface="Arial" panose="020B0604020202020204" pitchFamily="34" charset="0"/>
                <a:cs typeface="Arial" panose="020B0604020202020204" pitchFamily="34" charset="0"/>
              </a:rPr>
              <a:t>Bootstrap awalnya dikembangkan oleh developer Twitter, lalu dibuat open source agar semua orang dapat berkontribusi di dalamnya</a:t>
            </a:r>
            <a:r>
              <a:rPr lang="id-ID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yang responsive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device.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device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menyesuaikan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begitu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pula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d-ID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599"/>
            <a:ext cx="6134472" cy="5452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bootrstrap</a:t>
            </a:r>
            <a:endParaRPr lang="id-ID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smtClean="0"/>
              <a:t>Cara </a:t>
            </a:r>
            <a:r>
              <a:rPr lang="en-US" sz="2400" kern="0" dirty="0" err="1" smtClean="0"/>
              <a:t>Menggunakan</a:t>
            </a:r>
            <a:r>
              <a:rPr lang="en-US" sz="2400" kern="0" dirty="0" smtClean="0"/>
              <a:t> Bootstrap				</a:t>
            </a:r>
            <a:r>
              <a:rPr lang="en-US" sz="2400" kern="0" dirty="0"/>
              <a:t>	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16831"/>
            <a:ext cx="6621760" cy="37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smtClean="0"/>
              <a:t>Cara </a:t>
            </a:r>
            <a:r>
              <a:rPr lang="en-US" sz="2400" kern="0" dirty="0" err="1" smtClean="0"/>
              <a:t>Menggunakan</a:t>
            </a:r>
            <a:r>
              <a:rPr lang="en-US" sz="2400" kern="0" dirty="0" smtClean="0"/>
              <a:t> Bootstrap				</a:t>
            </a:r>
            <a:r>
              <a:rPr lang="en-US" sz="2400" kern="0" dirty="0"/>
              <a:t>	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371598"/>
            <a:ext cx="11086256" cy="761257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file Bootstrap di </a:t>
            </a:r>
            <a:r>
              <a:rPr lang="id-ID" sz="2400" b="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https://getbootstrap.com/docs/4.3/getting-started/download/</a:t>
            </a:r>
            <a:endParaRPr lang="id-ID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0453" b="5876"/>
          <a:stretch/>
        </p:blipFill>
        <p:spPr>
          <a:xfrm>
            <a:off x="911424" y="2195150"/>
            <a:ext cx="9358064" cy="4402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7608" y="4941168"/>
            <a:ext cx="1152128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964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smtClean="0"/>
              <a:t>Cara </a:t>
            </a:r>
            <a:r>
              <a:rPr lang="en-US" sz="2400" kern="0" dirty="0" err="1" smtClean="0"/>
              <a:t>Menggunakan</a:t>
            </a:r>
            <a:r>
              <a:rPr lang="en-US" sz="2400" kern="0" dirty="0" smtClean="0"/>
              <a:t> Bootstrap				</a:t>
            </a:r>
            <a:r>
              <a:rPr lang="en-US" sz="2400" kern="0" dirty="0"/>
              <a:t>	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371599"/>
            <a:ext cx="11086256" cy="40121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Ekstrak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file Bootstrap yang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di download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folder yang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88841"/>
            <a:ext cx="7751708" cy="2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8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smtClean="0"/>
              <a:t>Cara </a:t>
            </a:r>
            <a:r>
              <a:rPr lang="en-US" sz="2400" kern="0" dirty="0" err="1" smtClean="0"/>
              <a:t>Menggunakan</a:t>
            </a:r>
            <a:r>
              <a:rPr lang="en-US" sz="2400" kern="0" dirty="0" smtClean="0"/>
              <a:t> Bootstrap				</a:t>
            </a:r>
            <a:r>
              <a:rPr lang="en-US" sz="2400" kern="0" dirty="0"/>
              <a:t>	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371599"/>
            <a:ext cx="11086256" cy="40121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Buka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Text Editor,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ketikan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67438"/>
            <a:ext cx="8402071" cy="50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7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smtClean="0"/>
              <a:t>Cara </a:t>
            </a:r>
            <a:r>
              <a:rPr lang="en-US" sz="2400" kern="0" dirty="0" err="1" smtClean="0"/>
              <a:t>Menggunakan</a:t>
            </a:r>
            <a:r>
              <a:rPr lang="en-US" sz="2400" kern="0" dirty="0" smtClean="0"/>
              <a:t> Bootstrap				</a:t>
            </a:r>
            <a:r>
              <a:rPr lang="en-US" sz="2400" kern="0" dirty="0"/>
              <a:t>	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371599"/>
            <a:ext cx="11086256" cy="40121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Save file code HTML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didalam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folder yang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88" y="1916833"/>
            <a:ext cx="7568721" cy="2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8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smtClean="0"/>
              <a:t>Cara </a:t>
            </a:r>
            <a:r>
              <a:rPr lang="en-US" sz="2400" kern="0" dirty="0" err="1" smtClean="0"/>
              <a:t>Menggunakan</a:t>
            </a:r>
            <a:r>
              <a:rPr lang="en-US" sz="2400" kern="0" dirty="0" smtClean="0"/>
              <a:t> Bootstrap				</a:t>
            </a:r>
            <a:r>
              <a:rPr lang="en-US" sz="2400" kern="0" dirty="0"/>
              <a:t>	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587" b="5705"/>
          <a:stretch/>
        </p:blipFill>
        <p:spPr>
          <a:xfrm>
            <a:off x="51403" y="1902862"/>
            <a:ext cx="6023992" cy="303830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91" t="4923" r="191" b="5501"/>
          <a:stretch/>
        </p:blipFill>
        <p:spPr>
          <a:xfrm>
            <a:off x="6080331" y="1887020"/>
            <a:ext cx="6064341" cy="305414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371599"/>
            <a:ext cx="11086256" cy="401218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Buka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file HTML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web browser</a:t>
            </a:r>
            <a:endParaRPr lang="id-ID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69664" y="4957010"/>
            <a:ext cx="3187469" cy="40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8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  <a:endParaRPr lang="id-ID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18766" y="4957010"/>
            <a:ext cx="3187469" cy="40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8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  <a:endParaRPr lang="id-ID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2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9416" y="1412776"/>
            <a:ext cx="103691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Implementasi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Perancangan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Tampilan</a:t>
            </a:r>
            <a:r>
              <a:rPr lang="en-US" dirty="0">
                <a:solidFill>
                  <a:srgbClr val="FF0000"/>
                </a:solidFill>
              </a:rPr>
              <a:t> UI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Mengimplementasikan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Perancangan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Tampilan</a:t>
            </a:r>
            <a:r>
              <a:rPr lang="en-US" dirty="0">
                <a:solidFill>
                  <a:srgbClr val="FF0000"/>
                </a:solidFill>
              </a:rPr>
              <a:t> UI</a:t>
            </a:r>
          </a:p>
          <a:p>
            <a:endParaRPr lang="en-US" dirty="0"/>
          </a:p>
          <a:p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Implementasi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Perancangan</a:t>
            </a:r>
            <a:r>
              <a:rPr lang="en-US" dirty="0" smtClean="0">
                <a:solidFill>
                  <a:srgbClr val="FF0000"/>
                </a:solidFill>
              </a:rPr>
              <a:t> UI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Perancangan</a:t>
            </a:r>
            <a:r>
              <a:rPr lang="en-US" dirty="0" smtClean="0">
                <a:solidFill>
                  <a:srgbClr val="FF0000"/>
                </a:solidFill>
              </a:rPr>
              <a:t> Menu, Layout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Form Fill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Membuat</a:t>
            </a:r>
            <a:r>
              <a:rPr lang="en-US" dirty="0" smtClean="0">
                <a:solidFill>
                  <a:srgbClr val="FF0000"/>
                </a:solidFill>
              </a:rPr>
              <a:t> Radio Button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Button Choice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Membuat</a:t>
            </a:r>
            <a:r>
              <a:rPr lang="en-US" dirty="0" smtClean="0">
                <a:solidFill>
                  <a:srgbClr val="FF0000"/>
                </a:solidFill>
              </a:rPr>
              <a:t> Check Box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Combo Box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Outcome/</a:t>
            </a:r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Peserta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menu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website</a:t>
            </a: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Peserta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layout website</a:t>
            </a:r>
          </a:p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Peserta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form fill-In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website</a:t>
            </a:r>
          </a:p>
          <a:p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Peserta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menu, layout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form fill-in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menggunakan</a:t>
            </a:r>
            <a:r>
              <a:rPr lang="en-US" dirty="0">
                <a:solidFill>
                  <a:srgbClr val="FF0000"/>
                </a:solidFill>
              </a:rPr>
              <a:t> bootstrap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696"/>
            <a:ext cx="11086256" cy="602704"/>
          </a:xfrm>
        </p:spPr>
        <p:txBody>
          <a:bodyPr anchor="ctr"/>
          <a:lstStyle/>
          <a:p>
            <a:r>
              <a:rPr lang="en-US" sz="2400" cap="none" dirty="0" err="1" smtClean="0"/>
              <a:t>Implementasi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Rancangan</a:t>
            </a:r>
            <a:r>
              <a:rPr lang="en-US" sz="2400" cap="none" dirty="0" smtClean="0"/>
              <a:t> User Interface			 </a:t>
            </a:r>
            <a:r>
              <a:rPr lang="en-US" sz="2400" cap="none" dirty="0" err="1" smtClean="0"/>
              <a:t>Pelatihan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0B3A-3C8E-5C4F-92F2-BF6A61DB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03947"/>
            <a:ext cx="5184576" cy="557759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.navbar 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a:hover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dropdown:hover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dropbtn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indent="0">
              <a:buNone/>
            </a:pPr>
            <a:r>
              <a:rPr lang="en-ID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.dropdown-content {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none;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position: absolute;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#f9f9f9;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min-width: 160px;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box-shadow: 0px 8px 16px 0px 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(0,0,0,0.2);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z-index: 1;</a:t>
            </a:r>
          </a:p>
          <a:p>
            <a:pPr marL="0" indent="0">
              <a:buNone/>
            </a:pPr>
            <a:r>
              <a:rPr lang="en-ID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.dropdown-content a {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float: none;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black;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12px 16px;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block;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text-align: left;</a:t>
            </a:r>
          </a:p>
          <a:p>
            <a:pPr marL="0" indent="0">
              <a:buNone/>
            </a:pPr>
            <a:r>
              <a:rPr lang="en-ID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.dropdown-content 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a:hover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#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ddd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D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D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dropdown:hover</a:t>
            </a: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.dropdown-content {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block;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 </a:t>
            </a:r>
            <a:endParaRPr lang="en-US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10FEBB-0321-E547-8E1F-3E91BB986F84}"/>
              </a:ext>
            </a:extLst>
          </p:cNvPr>
          <p:cNvSpPr/>
          <p:nvPr/>
        </p:nvSpPr>
        <p:spPr>
          <a:xfrm>
            <a:off x="911424" y="1295400"/>
            <a:ext cx="5184576" cy="55861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Arial, Helvetica, sans-serif;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.navbar {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overflow: hidden;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ID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#333;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.navbar a {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float: left;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16px;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white;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text-align: </a:t>
            </a:r>
            <a:r>
              <a:rPr lang="en-ID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14px 16px;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.dropdown {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float: left;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overflow: hidden;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.dropdown .</a:t>
            </a:r>
            <a:r>
              <a:rPr lang="en-ID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dropbtn</a:t>
            </a:r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16px;  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border: none;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outline: none;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white;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14px 16px;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ID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inherit;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inherit;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r>
              <a:rPr lang="en-ID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Membuat</a:t>
            </a:r>
            <a:r>
              <a:rPr lang="en-US" sz="2400" kern="0" dirty="0" smtClean="0"/>
              <a:t> Style List Menu (CSS)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07501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5C26-4378-974E-8B4C-3D356333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695700"/>
            <a:ext cx="10972800" cy="3162300"/>
          </a:xfrm>
        </p:spPr>
        <p:txBody>
          <a:bodyPr/>
          <a:lstStyle/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class="navbar"&gt;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&lt;a </a:t>
            </a:r>
            <a:r>
              <a:rPr lang="en-ID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="#home"&gt;Home&lt;/a&gt;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&lt;a </a:t>
            </a:r>
            <a:r>
              <a:rPr lang="en-ID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="#news"&gt;News&lt;/a&gt;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class="dropdown"&gt;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class="</a:t>
            </a:r>
            <a:r>
              <a:rPr lang="en-ID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dropbtn</a:t>
            </a: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"&gt;Dropdown&lt;/button&gt;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class="dropdown-content"&gt;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 </a:t>
            </a:r>
            <a:r>
              <a:rPr lang="en-ID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="#"&gt;Link 1&lt;/a&gt;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 </a:t>
            </a:r>
            <a:r>
              <a:rPr lang="en-ID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="#"&gt;Link 2&lt;/a&gt;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 </a:t>
            </a:r>
            <a:r>
              <a:rPr lang="en-ID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="#"&gt;Link 3&lt;/a&gt;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 </a:t>
            </a:r>
          </a:p>
          <a:p>
            <a:pPr marL="0" indent="0">
              <a:buNone/>
            </a:pPr>
            <a:r>
              <a:rPr lang="en-ID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8E6E1-A9F8-0144-8D0F-96DC224DE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8839200" cy="2400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Membuat</a:t>
            </a:r>
            <a:r>
              <a:rPr lang="en-US" sz="2400" kern="0" dirty="0" smtClean="0"/>
              <a:t> List Menu			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8883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4063-45F4-0D43-AC8C-3FE5B6B6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10972800" cy="1917576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, layout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berbicara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penataan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elemen-elemen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umumnya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elemen-elemen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24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Elemen-elemen Layout pada Dokumen Web">
            <a:extLst>
              <a:ext uri="{FF2B5EF4-FFF2-40B4-BE49-F238E27FC236}">
                <a16:creationId xmlns:a16="http://schemas.microsoft.com/office/drawing/2014/main" id="{7D2A7494-DB83-8740-91AA-4B2EB7B1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212976"/>
            <a:ext cx="4108946" cy="34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Perancangan</a:t>
            </a:r>
            <a:r>
              <a:rPr lang="en-US" sz="2400" kern="0" dirty="0" smtClean="0"/>
              <a:t> Layout			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3971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EA98-68CB-4249-AB2A-0082537C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276073"/>
            <a:ext cx="5270376" cy="5562600"/>
          </a:xfr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box-sizing: border-box;</a:t>
            </a:r>
          </a:p>
          <a:p>
            <a:pPr marL="0" indent="0">
              <a:buNone/>
            </a:pPr>
            <a:r>
              <a:rPr lang="en-US" sz="105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Arial, Helvetica, sans-serif;</a:t>
            </a:r>
          </a:p>
          <a:p>
            <a:pPr marL="0" indent="0">
              <a:buNone/>
            </a:pPr>
            <a:r>
              <a:rPr lang="en-US" sz="105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/* Style the header */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header {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#666;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30px;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text-align: center;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35px;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color: white;</a:t>
            </a:r>
          </a:p>
          <a:p>
            <a:pPr marL="0" indent="0">
              <a:buNone/>
            </a:pPr>
            <a:r>
              <a:rPr lang="en-US" sz="105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/* Create two columns/boxes that floats next to each other */</a:t>
            </a:r>
          </a:p>
          <a:p>
            <a:pPr marL="0" indent="0">
              <a:buNone/>
            </a:pPr>
            <a:r>
              <a:rPr lang="en-US" sz="10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float: left;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30%;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300px; /* only for demonstration, should be removed */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#ccc;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20px;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/* Style the list inside the menu */</a:t>
            </a:r>
          </a:p>
          <a:p>
            <a:pPr marL="0" indent="0">
              <a:buNone/>
            </a:pPr>
            <a:r>
              <a:rPr lang="en-US" sz="10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list-style-type: none;</a:t>
            </a:r>
          </a:p>
          <a:p>
            <a:pPr marL="0" indent="0">
              <a:buNone/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pPr marL="0" indent="0">
              <a:buNone/>
            </a:pPr>
            <a:r>
              <a:rPr lang="en-US" sz="105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3FB43F-C9BD-7445-A5F3-A0843317A516}"/>
              </a:ext>
            </a:extLst>
          </p:cNvPr>
          <p:cNvSpPr txBox="1">
            <a:spLocks/>
          </p:cNvSpPr>
          <p:nvPr/>
        </p:nvSpPr>
        <p:spPr bwMode="auto">
          <a:xfrm>
            <a:off x="5965777" y="1276073"/>
            <a:ext cx="5602832" cy="5562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8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article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float: left;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20px;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70%;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#f1f1f1;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300px; /* only for demonstration, should be removed */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/* Clear floats after the columns */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section:after</a:t>
            </a: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content: "";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table;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clear: both;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/* Style the footer */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footer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#777;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10px;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text-align: center;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color: white;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media (max-width: 600px)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article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100%;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height: auto;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Membuat</a:t>
            </a:r>
            <a:r>
              <a:rPr lang="en-US" sz="2400" kern="0" dirty="0" smtClean="0"/>
              <a:t> Style Layout (CSS)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6191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3785-9F8F-8C40-906A-9FD596A0B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99592"/>
            <a:ext cx="6143400" cy="522575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&lt;h2&gt;Kota di Indonesia&lt;/h2&gt;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&lt;/header&gt;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="#"&gt;Jakarta&lt;/a&gt;&lt;/li&gt;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="#"&gt;Depok&lt;/a&gt;&lt;/li&gt;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="#"&gt;Surabaya&lt;/a&gt;&lt;/li&gt;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&lt;article&gt;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&lt;h1&gt;Jakarta&lt;/h1&gt;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Ibu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Jakarta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merupakan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suatu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wialayah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padat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penduduk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menjadi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pusat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pemeritahan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Republik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Indonesia.&lt;/p&gt;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&lt;p&gt;DKI Jakarta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mempunyai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banyak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tempat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rekreasi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seperti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Pulau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Seribu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Taman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Impian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Jaya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Ancol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juga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beberapa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pulau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yag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disekitar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teluk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Jakarta. &lt;/p&gt;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&lt;/article&gt;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&lt;/section&gt;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</a:t>
            </a:r>
            <a:r>
              <a:rPr lang="en-ID" sz="15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p&gt;Footer&lt;/p&gt;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&lt;/footer&gt;</a:t>
            </a:r>
            <a:endParaRPr 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D9825CA-C7CD-D04D-955E-916A2051EC1F}"/>
              </a:ext>
            </a:extLst>
          </p:cNvPr>
          <p:cNvSpPr/>
          <p:nvPr/>
        </p:nvSpPr>
        <p:spPr>
          <a:xfrm>
            <a:off x="5447928" y="2996952"/>
            <a:ext cx="1008112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Membuat</a:t>
            </a:r>
            <a:r>
              <a:rPr lang="en-US" sz="2400" kern="0" dirty="0" smtClean="0"/>
              <a:t> Layout		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68" y="1340768"/>
            <a:ext cx="5126780" cy="29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2A96-94FF-AE42-8B8E-E5AB64B8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10972800" cy="11254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Form Fill-in 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menampung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data yang user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masukkan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(input).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registrasi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pengisian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507F5-B239-9644-99C9-6325EB403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708920"/>
            <a:ext cx="5602738" cy="35194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Perancangan</a:t>
            </a:r>
            <a:r>
              <a:rPr lang="en-US" sz="2400" kern="0" dirty="0" smtClean="0"/>
              <a:t> Form Fill-in	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258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EEC4B-19F4-634D-A0CA-B01B4F8B1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9563758" cy="4953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smtClean="0"/>
              <a:t>Element </a:t>
            </a:r>
            <a:r>
              <a:rPr lang="en-US" sz="2400" kern="0" dirty="0" err="1" smtClean="0"/>
              <a:t>pada</a:t>
            </a:r>
            <a:r>
              <a:rPr lang="en-US" sz="2400" kern="0" dirty="0" smtClean="0"/>
              <a:t> HTML Form	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739626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469196-00D2-1449-8767-98DCF0C3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1572344"/>
            <a:ext cx="5235179" cy="49530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Latihan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membuat</a:t>
            </a:r>
            <a:r>
              <a:rPr lang="en-US" sz="2400" kern="0" dirty="0" smtClean="0"/>
              <a:t> Form Fill-in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4822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FEE5-D3C6-1747-9135-56A4E9D5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04" y="1295400"/>
            <a:ext cx="4478288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Arial, Helvetica, sans-serif;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box-sizing: border-box;</a:t>
            </a:r>
          </a:p>
          <a:p>
            <a:pPr marL="0" indent="0">
              <a:buNone/>
            </a:pPr>
            <a:r>
              <a:rPr lang="en-US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/* Add padding to containers */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16px;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white;</a:t>
            </a:r>
          </a:p>
          <a:p>
            <a:pPr marL="0" indent="0">
              <a:buNone/>
            </a:pPr>
            <a:r>
              <a:rPr lang="en-US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/* Full-width input fields */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input[type=text], input[type=password] {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100%;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15px;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5px 0 22px 0;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inline-block;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border: none;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#f1f1f1;</a:t>
            </a:r>
          </a:p>
          <a:p>
            <a:pPr marL="0" indent="0">
              <a:buNone/>
            </a:pPr>
            <a:r>
              <a:rPr lang="en-US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input[type=text]:focus, input[type=password]:focus {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</a:t>
            </a:r>
            <a:r>
              <a:rPr lang="en-US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ddd</a:t>
            </a: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outline: none;</a:t>
            </a:r>
          </a:p>
          <a:p>
            <a:pPr marL="0" indent="0">
              <a:buNone/>
            </a:pPr>
            <a:r>
              <a:rPr lang="en-US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FEFC71-256C-3B43-8F93-D7BCAFDBA80F}"/>
              </a:ext>
            </a:extLst>
          </p:cNvPr>
          <p:cNvSpPr txBox="1">
            <a:spLocks/>
          </p:cNvSpPr>
          <p:nvPr/>
        </p:nvSpPr>
        <p:spPr bwMode="auto">
          <a:xfrm>
            <a:off x="6109792" y="1295400"/>
            <a:ext cx="4478288" cy="556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8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050" b="0" dirty="0"/>
              <a:t>/* Overwrite default styles of </a:t>
            </a:r>
            <a:r>
              <a:rPr lang="en-US" sz="1050" b="0" dirty="0" err="1"/>
              <a:t>hr</a:t>
            </a:r>
            <a:r>
              <a:rPr lang="en-US" sz="1050" b="0" dirty="0"/>
              <a:t> */</a:t>
            </a:r>
          </a:p>
          <a:p>
            <a:pPr marL="0" indent="0">
              <a:buNone/>
            </a:pPr>
            <a:r>
              <a:rPr lang="en-US" sz="1050" b="0" dirty="0" err="1"/>
              <a:t>hr</a:t>
            </a:r>
            <a:r>
              <a:rPr lang="en-US" sz="1050" b="0" dirty="0"/>
              <a:t> {</a:t>
            </a:r>
          </a:p>
          <a:p>
            <a:pPr marL="0" indent="0">
              <a:buNone/>
            </a:pPr>
            <a:r>
              <a:rPr lang="en-US" sz="1050" b="0" dirty="0"/>
              <a:t>  border: 1px solid #f1f1f1;</a:t>
            </a:r>
          </a:p>
          <a:p>
            <a:pPr marL="0" indent="0">
              <a:buNone/>
            </a:pPr>
            <a:r>
              <a:rPr lang="en-US" sz="1050" b="0" dirty="0"/>
              <a:t>  margin-bottom: 25px;</a:t>
            </a:r>
          </a:p>
          <a:p>
            <a:pPr marL="0" indent="0">
              <a:buNone/>
            </a:pPr>
            <a:r>
              <a:rPr lang="en-US" sz="1050" b="0" dirty="0" smtClean="0"/>
              <a:t>}</a:t>
            </a:r>
            <a:endParaRPr lang="en-US" sz="1050" b="0" dirty="0"/>
          </a:p>
          <a:p>
            <a:pPr marL="0" indent="0">
              <a:buNone/>
            </a:pPr>
            <a:r>
              <a:rPr lang="en-US" sz="1050" b="0" dirty="0"/>
              <a:t>/* Set a style for the submit button */</a:t>
            </a:r>
          </a:p>
          <a:p>
            <a:pPr marL="0" indent="0">
              <a:buNone/>
            </a:pPr>
            <a:r>
              <a:rPr lang="en-US" sz="1050" b="0" dirty="0"/>
              <a:t>.</a:t>
            </a:r>
            <a:r>
              <a:rPr lang="en-US" sz="1050" b="0" dirty="0" err="1"/>
              <a:t>registerbtn</a:t>
            </a:r>
            <a:r>
              <a:rPr lang="en-US" sz="1050" b="0" dirty="0"/>
              <a:t> {</a:t>
            </a:r>
          </a:p>
          <a:p>
            <a:pPr marL="0" indent="0">
              <a:buNone/>
            </a:pPr>
            <a:r>
              <a:rPr lang="en-US" sz="1050" b="0" dirty="0"/>
              <a:t>  background-color: #4CAF50;</a:t>
            </a:r>
          </a:p>
          <a:p>
            <a:pPr marL="0" indent="0">
              <a:buNone/>
            </a:pPr>
            <a:r>
              <a:rPr lang="en-US" sz="1050" b="0" dirty="0"/>
              <a:t>  color: white;</a:t>
            </a:r>
          </a:p>
          <a:p>
            <a:pPr marL="0" indent="0">
              <a:buNone/>
            </a:pPr>
            <a:r>
              <a:rPr lang="en-US" sz="1050" b="0" dirty="0"/>
              <a:t>  padding: 16px 20px;</a:t>
            </a:r>
          </a:p>
          <a:p>
            <a:pPr marL="0" indent="0">
              <a:buNone/>
            </a:pPr>
            <a:r>
              <a:rPr lang="en-US" sz="1050" b="0" dirty="0"/>
              <a:t>  margin: 8px 0;</a:t>
            </a:r>
          </a:p>
          <a:p>
            <a:pPr marL="0" indent="0">
              <a:buNone/>
            </a:pPr>
            <a:r>
              <a:rPr lang="en-US" sz="1050" b="0" dirty="0"/>
              <a:t>  border: none;</a:t>
            </a:r>
          </a:p>
          <a:p>
            <a:pPr marL="0" indent="0">
              <a:buNone/>
            </a:pPr>
            <a:r>
              <a:rPr lang="en-US" sz="1050" b="0" dirty="0"/>
              <a:t>  cursor: pointer;</a:t>
            </a:r>
          </a:p>
          <a:p>
            <a:pPr marL="0" indent="0">
              <a:buNone/>
            </a:pPr>
            <a:r>
              <a:rPr lang="en-US" sz="1050" b="0" dirty="0"/>
              <a:t>  width: 100%;</a:t>
            </a:r>
          </a:p>
          <a:p>
            <a:pPr marL="0" indent="0">
              <a:buNone/>
            </a:pPr>
            <a:r>
              <a:rPr lang="en-US" sz="1050" b="0" dirty="0"/>
              <a:t>  opacity: 0.9;</a:t>
            </a:r>
          </a:p>
          <a:p>
            <a:pPr marL="0" indent="0">
              <a:buNone/>
            </a:pPr>
            <a:r>
              <a:rPr lang="en-US" sz="1050" b="0" dirty="0"/>
              <a:t>}</a:t>
            </a:r>
          </a:p>
          <a:p>
            <a:pPr marL="0" indent="0">
              <a:buNone/>
            </a:pPr>
            <a:r>
              <a:rPr lang="en-US" sz="1050" b="0" dirty="0"/>
              <a:t>.</a:t>
            </a:r>
            <a:r>
              <a:rPr lang="en-US" sz="1050" b="0" dirty="0" err="1"/>
              <a:t>registerbtn:hover</a:t>
            </a:r>
            <a:r>
              <a:rPr lang="en-US" sz="1050" b="0" dirty="0"/>
              <a:t> {</a:t>
            </a:r>
          </a:p>
          <a:p>
            <a:pPr marL="0" indent="0">
              <a:buNone/>
            </a:pPr>
            <a:r>
              <a:rPr lang="en-US" sz="1050" b="0" dirty="0"/>
              <a:t>  opacity: 1;</a:t>
            </a:r>
          </a:p>
          <a:p>
            <a:pPr marL="0" indent="0">
              <a:buNone/>
            </a:pPr>
            <a:r>
              <a:rPr lang="en-US" sz="1050" b="0" dirty="0"/>
              <a:t>}</a:t>
            </a:r>
          </a:p>
          <a:p>
            <a:pPr marL="0" indent="0">
              <a:buNone/>
            </a:pPr>
            <a:r>
              <a:rPr lang="en-US" sz="1050" b="0" dirty="0"/>
              <a:t>/* Add a blue text color to links */</a:t>
            </a:r>
          </a:p>
          <a:p>
            <a:pPr marL="0" indent="0">
              <a:buNone/>
            </a:pPr>
            <a:r>
              <a:rPr lang="en-US" sz="1050" b="0" dirty="0"/>
              <a:t>a {</a:t>
            </a:r>
          </a:p>
          <a:p>
            <a:pPr marL="0" indent="0">
              <a:buNone/>
            </a:pPr>
            <a:r>
              <a:rPr lang="en-US" sz="1050" b="0" dirty="0"/>
              <a:t>  color: </a:t>
            </a:r>
            <a:r>
              <a:rPr lang="en-US" sz="1050" b="0" dirty="0" err="1"/>
              <a:t>dodgerblue</a:t>
            </a:r>
            <a:r>
              <a:rPr lang="en-US" sz="1050" b="0" dirty="0"/>
              <a:t>;</a:t>
            </a:r>
          </a:p>
          <a:p>
            <a:pPr marL="0" indent="0">
              <a:buNone/>
            </a:pPr>
            <a:r>
              <a:rPr lang="en-US" sz="1050" b="0" dirty="0"/>
              <a:t>}</a:t>
            </a:r>
          </a:p>
          <a:p>
            <a:pPr marL="0" indent="0">
              <a:buNone/>
            </a:pPr>
            <a:r>
              <a:rPr lang="en-US" sz="1050" b="0" dirty="0" smtClean="0"/>
              <a:t>.</a:t>
            </a:r>
            <a:r>
              <a:rPr lang="en-US" sz="1050" b="0" dirty="0" err="1"/>
              <a:t>signin</a:t>
            </a:r>
            <a:r>
              <a:rPr lang="en-US" sz="1050" b="0" dirty="0"/>
              <a:t> {</a:t>
            </a:r>
          </a:p>
          <a:p>
            <a:pPr marL="0" indent="0">
              <a:buNone/>
            </a:pPr>
            <a:r>
              <a:rPr lang="en-US" sz="1050" b="0" dirty="0"/>
              <a:t>  background-color: #f1f1f1;</a:t>
            </a:r>
          </a:p>
          <a:p>
            <a:pPr marL="0" indent="0">
              <a:buNone/>
            </a:pPr>
            <a:r>
              <a:rPr lang="en-US" sz="1050" b="0" dirty="0"/>
              <a:t>  text-align: center;</a:t>
            </a:r>
          </a:p>
          <a:p>
            <a:pPr marL="0" indent="0">
              <a:buNone/>
            </a:pPr>
            <a:r>
              <a:rPr lang="en-US" sz="1050" b="0" dirty="0"/>
              <a:t>}</a:t>
            </a:r>
          </a:p>
          <a:p>
            <a:pPr marL="0" indent="0">
              <a:buNone/>
            </a:pPr>
            <a:r>
              <a:rPr lang="en-US" sz="1050" b="0" dirty="0"/>
              <a:t>&lt;/style&gt;</a:t>
            </a:r>
          </a:p>
          <a:p>
            <a:pPr marL="0" indent="0">
              <a:buNone/>
            </a:pPr>
            <a:endParaRPr lang="en-US" sz="105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Membuat</a:t>
            </a:r>
            <a:r>
              <a:rPr lang="en-US" sz="2400" kern="0" dirty="0" smtClean="0"/>
              <a:t> Style Form Fill-in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26172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0D13-C7AF-6645-9B9F-404C8B54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3930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action="/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action_page.php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class="container"&gt;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&lt;h1&gt;Register&lt;/h1&gt;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&lt;p&gt;Please fill in this form to create an account.&lt;/p&gt;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 for="email"&gt;&lt;b&gt;Email&lt;/b&gt;&lt;/label&gt;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type="text" placeholder="Enter Email" name="email" required&gt;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 for="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psw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"&gt;&lt;b&gt;Password&lt;/b&gt;&lt;/label&gt;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type="password" placeholder="Enter Password" name="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psw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" required&gt;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 for="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psw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-repeat"&gt;&lt;b&gt;Repeat Password&lt;/b&gt;&lt;/label&gt;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type="password" placeholder="Repeat Password" name="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psw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-repeat" required&gt;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&lt;p&gt;By creating an account you agree to our &lt;a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="#"&gt;Terms &amp; Privacy&lt;/a&gt;.&lt;/p&gt;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type="submit" class="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registerbtn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"&gt;Register&lt;/button&gt;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  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class="container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&lt;p&gt;Already have an account? &lt;a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="#"&gt;Sign in&lt;/a&gt;.&lt;/p&gt;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Membuat</a:t>
            </a:r>
            <a:r>
              <a:rPr lang="en-US" sz="2400" kern="0" dirty="0" smtClean="0"/>
              <a:t> Registration Form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00794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696"/>
            <a:ext cx="11086256" cy="602704"/>
          </a:xfrm>
        </p:spPr>
        <p:txBody>
          <a:bodyPr/>
          <a:lstStyle/>
          <a:p>
            <a:r>
              <a:rPr lang="en-US" sz="2400" dirty="0" err="1" smtClean="0"/>
              <a:t>Implementasi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Rancangan</a:t>
            </a:r>
            <a:r>
              <a:rPr lang="en-US" sz="2400" dirty="0" smtClean="0"/>
              <a:t> User Interface			 </a:t>
            </a:r>
            <a:r>
              <a:rPr lang="en-US" sz="2400" dirty="0" err="1" smtClean="0"/>
              <a:t>Pelatihan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E189-2CC6-C747-9F75-74EC808F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16" y="1500336"/>
            <a:ext cx="10871200" cy="4953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Form Fill-in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UI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Bootstrap Framework</a:t>
            </a:r>
          </a:p>
        </p:txBody>
      </p:sp>
    </p:spTree>
    <p:extLst>
      <p:ext uri="{BB962C8B-B14F-4D97-AF65-F5344CB8AC3E}">
        <p14:creationId xmlns:p14="http://schemas.microsoft.com/office/powerpoint/2010/main" val="1041492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A88B-7586-3242-94B1-F06D35D0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8280920" cy="1455440"/>
          </a:xfrm>
        </p:spPr>
        <p:txBody>
          <a:bodyPr/>
          <a:lstStyle/>
          <a:p>
            <a:pPr marL="0" indent="0">
              <a:buNone/>
            </a:pPr>
            <a:r>
              <a:rPr lang="en-ID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ID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ID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ID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ID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ID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D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type="submit" value="Submit"&gt;</a:t>
            </a:r>
          </a:p>
          <a:p>
            <a:pPr marL="0" indent="0">
              <a:buNone/>
            </a:pPr>
            <a:r>
              <a:rPr lang="en-ID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9277E-11B6-1E4B-8992-29E23648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05111"/>
            <a:ext cx="4334470" cy="1552081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B2A3719A-94FC-7342-8727-B0604B920D6F}"/>
              </a:ext>
            </a:extLst>
          </p:cNvPr>
          <p:cNvSpPr/>
          <p:nvPr/>
        </p:nvSpPr>
        <p:spPr>
          <a:xfrm>
            <a:off x="2793603" y="2750840"/>
            <a:ext cx="576064" cy="7087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Membuat</a:t>
            </a:r>
            <a:r>
              <a:rPr lang="en-US" sz="2400" kern="0" dirty="0" smtClean="0"/>
              <a:t> Validation Form HTML	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64611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3BCE-1AF5-744A-B9DA-C2F9D90AE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86816"/>
            <a:ext cx="10972800" cy="495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style.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3DC16-B1E3-5548-A8A6-2F269F147DF6}"/>
              </a:ext>
            </a:extLst>
          </p:cNvPr>
          <p:cNvSpPr/>
          <p:nvPr/>
        </p:nvSpPr>
        <p:spPr>
          <a:xfrm>
            <a:off x="914400" y="3356992"/>
            <a:ext cx="6333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400" i="1" dirty="0" err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ID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style</a:t>
            </a:r>
            <a:r>
              <a:rPr lang="en-ID" sz="24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D" sz="2400" i="1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ID" sz="2400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D" sz="2400" i="1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ID" sz="2400" i="1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Pengaturan</a:t>
            </a:r>
            <a:r>
              <a:rPr lang="en-US" sz="2400" kern="0" dirty="0" smtClean="0"/>
              <a:t> Style </a:t>
            </a:r>
            <a:r>
              <a:rPr lang="en-US" sz="2400" kern="0" dirty="0" err="1" smtClean="0"/>
              <a:t>Komponen</a:t>
            </a:r>
            <a:r>
              <a:rPr lang="en-US" sz="2400" kern="0" dirty="0" smtClean="0"/>
              <a:t> HTML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2A3719A-94FC-7342-8727-B0604B920D6F}"/>
              </a:ext>
            </a:extLst>
          </p:cNvPr>
          <p:cNvSpPr/>
          <p:nvPr/>
        </p:nvSpPr>
        <p:spPr>
          <a:xfrm>
            <a:off x="2793603" y="2576264"/>
            <a:ext cx="576064" cy="7087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4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2661-041A-8D42-97E1-3ED0AFAF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10972800" cy="495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Pemilihan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, RGB, HEX, HSL, RGBA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HSLA.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D192A-3849-F242-8EC9-175E409C01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93" y="3212976"/>
            <a:ext cx="8256240" cy="16512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Pengaturan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Warna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Komponen</a:t>
            </a:r>
            <a:r>
              <a:rPr lang="en-US" sz="2400" kern="0" dirty="0" smtClean="0"/>
              <a:t> HTML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2A3719A-94FC-7342-8727-B0604B920D6F}"/>
              </a:ext>
            </a:extLst>
          </p:cNvPr>
          <p:cNvSpPr/>
          <p:nvPr/>
        </p:nvSpPr>
        <p:spPr>
          <a:xfrm>
            <a:off x="3431704" y="2360240"/>
            <a:ext cx="576064" cy="7087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9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60D1A6-A7FF-0C44-AA89-890F43552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1533296"/>
            <a:ext cx="8655050" cy="189570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AE41C8-D717-3D4F-8A37-85EA8AB2FACC}"/>
              </a:ext>
            </a:extLst>
          </p:cNvPr>
          <p:cNvSpPr/>
          <p:nvPr/>
        </p:nvSpPr>
        <p:spPr>
          <a:xfrm>
            <a:off x="0" y="458112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ID" sz="2000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background-color:rgb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99, 71);"&gt;</a:t>
            </a:r>
            <a:r>
              <a:rPr lang="en-ID" sz="2000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99, 71)&lt;/h1&gt;</a:t>
            </a:r>
          </a:p>
          <a:p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style="background-</a:t>
            </a:r>
            <a:r>
              <a:rPr lang="en-ID" sz="2000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:#ff6347;"&gt;#ff6347&lt;/h1&gt;</a:t>
            </a:r>
          </a:p>
          <a:p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ID" sz="2000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background-color:hsl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100%, 64%);"&gt;</a:t>
            </a:r>
            <a:r>
              <a:rPr lang="en-ID" sz="2000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100%, 64%)&lt;/h1&gt;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34880FF3-701F-EC46-9A8C-0D539631BC17}"/>
              </a:ext>
            </a:extLst>
          </p:cNvPr>
          <p:cNvSpPr/>
          <p:nvPr/>
        </p:nvSpPr>
        <p:spPr>
          <a:xfrm>
            <a:off x="5735960" y="3573016"/>
            <a:ext cx="576064" cy="72008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Pemilihan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Warna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Komponen</a:t>
            </a:r>
            <a:r>
              <a:rPr lang="en-US" sz="2400" kern="0" dirty="0" smtClean="0"/>
              <a:t> HTML	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37371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F9BE54-AC95-DB4D-B3AB-C1F4DD7701A5}"/>
              </a:ext>
            </a:extLst>
          </p:cNvPr>
          <p:cNvSpPr/>
          <p:nvPr/>
        </p:nvSpPr>
        <p:spPr>
          <a:xfrm>
            <a:off x="914400" y="1546243"/>
            <a:ext cx="9286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ID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style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D" sz="2000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font-family:verdana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en-ID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heading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/h1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D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style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D" sz="2000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font-family:courier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en-ID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paragraph.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A2D2A-58E7-DA4B-9C2A-91521C4E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50" y="3397380"/>
            <a:ext cx="4356100" cy="14478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C926EC7B-3E3C-ED4C-B54C-72BB5B79D768}"/>
              </a:ext>
            </a:extLst>
          </p:cNvPr>
          <p:cNvSpPr/>
          <p:nvPr/>
        </p:nvSpPr>
        <p:spPr>
          <a:xfrm>
            <a:off x="4763468" y="2432260"/>
            <a:ext cx="576064" cy="792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Pengaturan</a:t>
            </a:r>
            <a:r>
              <a:rPr lang="en-US" sz="2400" kern="0" dirty="0" smtClean="0"/>
              <a:t> Style </a:t>
            </a:r>
            <a:r>
              <a:rPr lang="en-US" sz="2400" kern="0" dirty="0" err="1" smtClean="0"/>
              <a:t>Huruf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Komponen</a:t>
            </a:r>
            <a:r>
              <a:rPr lang="en-US" sz="2400" kern="0" dirty="0" smtClean="0"/>
              <a:t> HTML	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184028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2994D9-AEAE-0640-8E3D-C0FBA2AF6EEA}"/>
              </a:ext>
            </a:extLst>
          </p:cNvPr>
          <p:cNvSpPr/>
          <p:nvPr/>
        </p:nvSpPr>
        <p:spPr>
          <a:xfrm>
            <a:off x="915126" y="1455738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ID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style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="font-size:300%;"&gt;</a:t>
            </a:r>
            <a:r>
              <a:rPr lang="en-ID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heading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/h1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D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style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="font-size:160%;"&gt;</a:t>
            </a:r>
            <a:r>
              <a:rPr lang="en-ID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paragraph.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ID" sz="20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681AC-1C2C-934A-AFD7-BE3F3B215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28" y="3132372"/>
            <a:ext cx="4356100" cy="144780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8E97D0E1-4D07-4F40-8950-FBE57F08916A}"/>
              </a:ext>
            </a:extLst>
          </p:cNvPr>
          <p:cNvSpPr/>
          <p:nvPr/>
        </p:nvSpPr>
        <p:spPr>
          <a:xfrm>
            <a:off x="4767554" y="2323962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Pengaturan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Ukuran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Huruf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Komponen</a:t>
            </a:r>
            <a:r>
              <a:rPr lang="en-US" sz="2400" kern="0" dirty="0" smtClean="0"/>
              <a:t> HTML		</a:t>
            </a:r>
            <a:r>
              <a:rPr lang="en-US" sz="2400" kern="0" dirty="0"/>
              <a:t>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676141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Kesimpulan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Kesimpulan</a:t>
            </a:r>
            <a:r>
              <a:rPr lang="en-US" sz="3600" dirty="0"/>
              <a:t> </a:t>
            </a:r>
            <a:r>
              <a:rPr lang="en-US" sz="3600" dirty="0" err="1" smtClean="0"/>
              <a:t>Pertemuan</a:t>
            </a:r>
            <a:r>
              <a:rPr lang="en-US" sz="3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Implementasi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Perancangan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UI	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10657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www.w3school.com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www.getbootstrap.com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Referensi</a:t>
            </a:r>
            <a:r>
              <a:rPr lang="en-US" sz="36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Implementasi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Perancangan</a:t>
            </a:r>
            <a:r>
              <a:rPr lang="en-US" sz="2400" b="1" dirty="0">
                <a:solidFill>
                  <a:schemeClr val="bg1"/>
                </a:solidFill>
              </a:rPr>
              <a:t> UI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/>
              <a:t>Terima</a:t>
            </a:r>
            <a:r>
              <a:rPr lang="en-US" sz="6000" dirty="0"/>
              <a:t> </a:t>
            </a:r>
            <a:r>
              <a:rPr lang="en-US" sz="6000" dirty="0" err="1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5051-3ABC-CE4D-8207-6A7D5502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29" y="1547557"/>
            <a:ext cx="4392488" cy="55472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Singles Menu (Menu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Tunggal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Perancangan</a:t>
            </a:r>
            <a:r>
              <a:rPr lang="en-US" sz="2400" kern="0" dirty="0" smtClean="0"/>
              <a:t> Menu				 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630" t="23422" r="7940" b="5704"/>
          <a:stretch/>
        </p:blipFill>
        <p:spPr>
          <a:xfrm>
            <a:off x="258373" y="2372218"/>
            <a:ext cx="5181600" cy="3361038"/>
          </a:xfrm>
          <a:prstGeom prst="rect">
            <a:avLst/>
          </a:prstGeom>
        </p:spPr>
      </p:pic>
      <p:pic>
        <p:nvPicPr>
          <p:cNvPr id="9" name="Picture 6" descr="Hasil gambar untuk drop down menu html">
            <a:extLst>
              <a:ext uri="{FF2B5EF4-FFF2-40B4-BE49-F238E27FC236}">
                <a16:creationId xmlns:a16="http://schemas.microsoft.com/office/drawing/2014/main" id="{E36C61CD-9E43-354A-B23E-2169AA016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23123" r="8281"/>
          <a:stretch/>
        </p:blipFill>
        <p:spPr bwMode="auto">
          <a:xfrm>
            <a:off x="5439973" y="2372218"/>
            <a:ext cx="65606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39973" y="1541221"/>
            <a:ext cx="6560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Combination of Multiple Menus </a:t>
            </a:r>
            <a:endParaRPr lang="en-ID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Kombinasi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menu)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5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796C-F6A5-5148-B117-9A0EFABB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844824"/>
            <a:ext cx="10817968" cy="44035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0" dirty="0"/>
              <a:t>Single menu </a:t>
            </a:r>
            <a:r>
              <a:rPr lang="en-US" sz="2400" b="0" dirty="0" err="1"/>
              <a:t>ini</a:t>
            </a:r>
            <a:r>
              <a:rPr lang="en-US" sz="2400" b="0" dirty="0"/>
              <a:t> </a:t>
            </a:r>
            <a:r>
              <a:rPr lang="en-US" sz="2400" b="0" dirty="0" err="1"/>
              <a:t>perlu</a:t>
            </a:r>
            <a:r>
              <a:rPr lang="en-US" sz="2400" b="0" dirty="0"/>
              <a:t> users </a:t>
            </a:r>
            <a:r>
              <a:rPr lang="en-US" sz="2400" b="0" dirty="0" err="1"/>
              <a:t>untuk</a:t>
            </a:r>
            <a:r>
              <a:rPr lang="en-US" sz="2400" b="0" dirty="0"/>
              <a:t> </a:t>
            </a:r>
            <a:r>
              <a:rPr lang="en-US" sz="2400" b="0" dirty="0" err="1"/>
              <a:t>memilih</a:t>
            </a:r>
            <a:r>
              <a:rPr lang="en-US" sz="2400" b="0" dirty="0"/>
              <a:t> </a:t>
            </a:r>
            <a:r>
              <a:rPr lang="en-US" sz="2400" b="0" dirty="0" err="1"/>
              <a:t>antara</a:t>
            </a:r>
            <a:r>
              <a:rPr lang="en-US" sz="2400" b="0" dirty="0"/>
              <a:t> </a:t>
            </a:r>
            <a:r>
              <a:rPr lang="en-US" sz="2400" b="0" dirty="0" err="1"/>
              <a:t>satu</a:t>
            </a:r>
            <a:r>
              <a:rPr lang="en-US" sz="2400" b="0" dirty="0"/>
              <a:t> </a:t>
            </a:r>
            <a:r>
              <a:rPr lang="en-US" sz="2400" b="0" dirty="0" err="1"/>
              <a:t>atau</a:t>
            </a:r>
            <a:r>
              <a:rPr lang="en-US" sz="2400" b="0" dirty="0"/>
              <a:t> </a:t>
            </a:r>
            <a:r>
              <a:rPr lang="en-US" sz="2400" b="0" dirty="0" err="1"/>
              <a:t>lebih</a:t>
            </a:r>
            <a:r>
              <a:rPr lang="en-US" sz="2400" b="0" dirty="0"/>
              <a:t> item </a:t>
            </a:r>
            <a:r>
              <a:rPr lang="en-US" sz="2400" b="0" dirty="0" err="1"/>
              <a:t>atau</a:t>
            </a:r>
            <a:r>
              <a:rPr lang="en-US" sz="2400" b="0" dirty="0"/>
              <a:t> </a:t>
            </a:r>
            <a:r>
              <a:rPr lang="en-US" sz="2400" b="0" dirty="0" err="1"/>
              <a:t>memungkinkan</a:t>
            </a:r>
            <a:r>
              <a:rPr lang="en-US" sz="2400" b="0" dirty="0"/>
              <a:t> multiple selection. </a:t>
            </a:r>
            <a:r>
              <a:rPr lang="en-US" sz="2400" b="0" dirty="0" err="1"/>
              <a:t>Umumnya</a:t>
            </a:r>
            <a:r>
              <a:rPr lang="en-US" sz="2400" b="0" dirty="0"/>
              <a:t> menu </a:t>
            </a:r>
            <a:r>
              <a:rPr lang="en-US" sz="2400" b="0" dirty="0" err="1"/>
              <a:t>ini</a:t>
            </a:r>
            <a:r>
              <a:rPr lang="en-US" sz="2400" b="0" dirty="0"/>
              <a:t> </a:t>
            </a:r>
            <a:r>
              <a:rPr lang="en-US" sz="2400" b="0" dirty="0" err="1"/>
              <a:t>hadir</a:t>
            </a:r>
            <a:r>
              <a:rPr lang="en-US" sz="2400" b="0" dirty="0"/>
              <a:t> </a:t>
            </a:r>
            <a:r>
              <a:rPr lang="en-US" sz="2400" b="0" dirty="0" err="1"/>
              <a:t>tanpa</a:t>
            </a:r>
            <a:r>
              <a:rPr lang="en-US" sz="2400" b="0" dirty="0"/>
              <a:t> parameter </a:t>
            </a:r>
            <a:r>
              <a:rPr lang="en-US" sz="2400" b="0" dirty="0" err="1"/>
              <a:t>atau</a:t>
            </a:r>
            <a:r>
              <a:rPr lang="en-US" sz="2400" b="0" dirty="0"/>
              <a:t> </a:t>
            </a:r>
            <a:r>
              <a:rPr lang="en-US" sz="2400" b="0" dirty="0" err="1"/>
              <a:t>instruksi</a:t>
            </a:r>
            <a:r>
              <a:rPr lang="en-US" sz="2400" b="0" dirty="0"/>
              <a:t> </a:t>
            </a:r>
            <a:r>
              <a:rPr lang="en-US" sz="2400" b="0" dirty="0" err="1"/>
              <a:t>dengan</a:t>
            </a:r>
            <a:r>
              <a:rPr lang="en-US" sz="2400" b="0" dirty="0"/>
              <a:t> parameter </a:t>
            </a:r>
            <a:r>
              <a:rPr lang="en-US" sz="2400" b="0" dirty="0" err="1"/>
              <a:t>standar</a:t>
            </a:r>
            <a:r>
              <a:rPr lang="en-US" sz="2400" b="0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Perancangan</a:t>
            </a:r>
            <a:r>
              <a:rPr lang="en-US" sz="2400" kern="0" dirty="0" smtClean="0"/>
              <a:t> Menu – Single Menu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08038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86DF-4833-134D-B669-2086717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4784"/>
            <a:ext cx="10972800" cy="4953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Menu: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Radio </a:t>
            </a:r>
            <a:r>
              <a:rPr lang="en-US" sz="2000" b="1" dirty="0" smtClean="0"/>
              <a:t>Buttons</a:t>
            </a:r>
            <a:r>
              <a:rPr lang="en-US" sz="2000" dirty="0" smtClean="0"/>
              <a:t>: </a:t>
            </a:r>
            <a:r>
              <a:rPr lang="en-ID" sz="2000" dirty="0" err="1"/>
              <a:t>Tampilan</a:t>
            </a:r>
            <a:r>
              <a:rPr lang="en-ID" sz="2000" dirty="0"/>
              <a:t> menu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radio button. User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memilih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pilihan</a:t>
            </a:r>
            <a:r>
              <a:rPr lang="en-ID" sz="2000" dirty="0"/>
              <a:t> yang </a:t>
            </a:r>
            <a:r>
              <a:rPr lang="en-ID" sz="2000" dirty="0" err="1"/>
              <a:t>diberikan</a:t>
            </a:r>
            <a:r>
              <a:rPr lang="en-ID" sz="2000" dirty="0"/>
              <a:t>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2000" b="1" dirty="0"/>
              <a:t>Button Choice </a:t>
            </a:r>
            <a:r>
              <a:rPr lang="en-ID" sz="2000" dirty="0"/>
              <a:t>: </a:t>
            </a:r>
            <a:r>
              <a:rPr lang="en-ID" sz="2000" dirty="0" err="1"/>
              <a:t>Tampilan</a:t>
            </a:r>
            <a:r>
              <a:rPr lang="en-ID" sz="2000" dirty="0"/>
              <a:t> menu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tombol</a:t>
            </a:r>
            <a:r>
              <a:rPr lang="en-ID" sz="2000" dirty="0"/>
              <a:t>/button. User </a:t>
            </a:r>
            <a:r>
              <a:rPr lang="en-ID" sz="2000" dirty="0" err="1"/>
              <a:t>mengklik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tombol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tampilan</a:t>
            </a:r>
            <a:r>
              <a:rPr lang="en-ID" sz="2000" dirty="0"/>
              <a:t> menu </a:t>
            </a:r>
            <a:r>
              <a:rPr lang="en-ID" sz="2000" dirty="0" err="1"/>
              <a:t>contohnya</a:t>
            </a:r>
            <a:r>
              <a:rPr lang="en-ID" sz="2000" dirty="0"/>
              <a:t> OK </a:t>
            </a:r>
            <a:r>
              <a:rPr lang="en-ID" sz="2000" dirty="0" err="1"/>
              <a:t>atau</a:t>
            </a:r>
            <a:r>
              <a:rPr lang="en-ID" sz="2000" dirty="0"/>
              <a:t> Cancel.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2000" b="1" dirty="0"/>
              <a:t>Multiple Selection Menus (Check Boxes) </a:t>
            </a:r>
            <a:r>
              <a:rPr lang="en-ID" sz="2000" dirty="0"/>
              <a:t>: </a:t>
            </a:r>
            <a:r>
              <a:rPr lang="en-ID" sz="2000" dirty="0" err="1"/>
              <a:t>Tampilan</a:t>
            </a:r>
            <a:r>
              <a:rPr lang="en-ID" sz="2000" dirty="0"/>
              <a:t> menu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itemnya</a:t>
            </a:r>
            <a:r>
              <a:rPr lang="en-ID" sz="2000" dirty="0"/>
              <a:t> </a:t>
            </a:r>
            <a:r>
              <a:rPr lang="en-ID" sz="2000" dirty="0" err="1"/>
              <a:t>diseleksi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 smtClean="0"/>
              <a:t>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2000" b="1" dirty="0" smtClean="0">
                <a:solidFill>
                  <a:schemeClr val="tx1">
                    <a:lumMod val="75000"/>
                  </a:schemeClr>
                </a:solidFill>
              </a:rPr>
              <a:t>Pop-up </a:t>
            </a:r>
            <a:r>
              <a:rPr lang="en-ID" sz="2000" b="1" dirty="0">
                <a:solidFill>
                  <a:schemeClr val="tx1">
                    <a:lumMod val="75000"/>
                  </a:schemeClr>
                </a:solidFill>
              </a:rPr>
              <a:t>Menus (Context Menus) 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Tampilan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menu yang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diaktifkan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mengklik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tombol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kanan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mouse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atau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mengarahkan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mouse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pada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area yang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ditentukan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2000" b="1" dirty="0">
                <a:solidFill>
                  <a:schemeClr val="tx1">
                    <a:lumMod val="75000"/>
                  </a:schemeClr>
                </a:solidFill>
              </a:rPr>
              <a:t>Scrolling List Box Choice 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Tampilan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menu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menggunakan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bentuk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</a:schemeClr>
                </a:solidFill>
              </a:rPr>
              <a:t>listbox</a:t>
            </a:r>
            <a:r>
              <a:rPr lang="en-ID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2000" b="1" dirty="0"/>
              <a:t>Scrolling Combo Box Choice </a:t>
            </a:r>
            <a:r>
              <a:rPr lang="en-ID" sz="2000" dirty="0"/>
              <a:t>: </a:t>
            </a:r>
            <a:r>
              <a:rPr lang="es-ES" sz="2000" dirty="0" err="1"/>
              <a:t>Tampilan</a:t>
            </a:r>
            <a:r>
              <a:rPr lang="es-ES" sz="2000" dirty="0"/>
              <a:t> </a:t>
            </a:r>
            <a:r>
              <a:rPr lang="es-ES" sz="2000" dirty="0" err="1"/>
              <a:t>menu</a:t>
            </a:r>
            <a:r>
              <a:rPr lang="es-ES" sz="2000" dirty="0"/>
              <a:t> </a:t>
            </a:r>
            <a:r>
              <a:rPr lang="es-ES" sz="2000" dirty="0" err="1"/>
              <a:t>dengan</a:t>
            </a:r>
            <a:r>
              <a:rPr lang="es-ES" sz="2000" dirty="0"/>
              <a:t> </a:t>
            </a:r>
            <a:r>
              <a:rPr lang="es-ES" sz="2000" dirty="0" err="1"/>
              <a:t>menggunakan</a:t>
            </a:r>
            <a:r>
              <a:rPr lang="es-ES" sz="2000" dirty="0"/>
              <a:t> combo box.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Perancangan</a:t>
            </a:r>
            <a:r>
              <a:rPr lang="en-US" sz="2400" kern="0" dirty="0" smtClean="0"/>
              <a:t> Menu – Single Menu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0466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1771748"/>
            <a:ext cx="8086725" cy="3381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Latihan</a:t>
            </a:r>
            <a:r>
              <a:rPr lang="en-US" sz="2400" kern="0" dirty="0" smtClean="0"/>
              <a:t> 1: Radio Button		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  <p:sp>
        <p:nvSpPr>
          <p:cNvPr id="9" name="Rectangle 8"/>
          <p:cNvSpPr/>
          <p:nvPr/>
        </p:nvSpPr>
        <p:spPr>
          <a:xfrm>
            <a:off x="4600872" y="2924944"/>
            <a:ext cx="7591128" cy="144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786DF-4833-134D-B669-2086717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298" y="1316941"/>
            <a:ext cx="6371270" cy="454807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Radio Button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91389"/>
            <a:ext cx="321945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0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25" y="1771748"/>
            <a:ext cx="5865640" cy="38910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C786DF-4833-134D-B669-2086717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298" y="1316941"/>
            <a:ext cx="6587294" cy="454807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Button Choice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198124" y="2974268"/>
            <a:ext cx="6993875" cy="18948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16941"/>
            <a:ext cx="2661320" cy="31900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Latihan</a:t>
            </a:r>
            <a:r>
              <a:rPr lang="en-US" sz="2400" kern="0" dirty="0" smtClean="0"/>
              <a:t> 2: Button Choice		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92279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4228980" cy="249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380" y="1770043"/>
            <a:ext cx="7050798" cy="41061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C786DF-4833-134D-B669-2086717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954" y="1319627"/>
            <a:ext cx="6587294" cy="454807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Box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198125" y="2996952"/>
            <a:ext cx="6993875" cy="2088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E58962-FFC6-D54D-ADD0-D8968E9AC453}"/>
              </a:ext>
            </a:extLst>
          </p:cNvPr>
          <p:cNvSpPr txBox="1">
            <a:spLocks/>
          </p:cNvSpPr>
          <p:nvPr/>
        </p:nvSpPr>
        <p:spPr bwMode="white">
          <a:xfrm>
            <a:off x="914400" y="692696"/>
            <a:ext cx="11086256" cy="6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kern="0" dirty="0" err="1" smtClean="0"/>
              <a:t>Latihan</a:t>
            </a:r>
            <a:r>
              <a:rPr lang="en-US" sz="2400" kern="0" dirty="0" smtClean="0"/>
              <a:t> 3: Check Box							 </a:t>
            </a:r>
            <a:r>
              <a:rPr lang="en-US" sz="2400" kern="0" dirty="0" err="1" smtClean="0"/>
              <a:t>Pelatihan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47829483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20179866</TotalTime>
  <Words>2230</Words>
  <Application>Microsoft Office PowerPoint</Application>
  <PresentationFormat>Widescreen</PresentationFormat>
  <Paragraphs>375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ＭＳ Ｐゴシック</vt:lpstr>
      <vt:lpstr>Arial</vt:lpstr>
      <vt:lpstr>Bebas Neue</vt:lpstr>
      <vt:lpstr>Calibri</vt:lpstr>
      <vt:lpstr>Calibri Light</vt:lpstr>
      <vt:lpstr>Courier New</vt:lpstr>
      <vt:lpstr>Lato</vt:lpstr>
      <vt:lpstr>Tahoma</vt:lpstr>
      <vt:lpstr>Verdana</vt:lpstr>
      <vt:lpstr>Wingdings</vt:lpstr>
      <vt:lpstr>powerpoint-template-apr7</vt:lpstr>
      <vt:lpstr>3_Custom Design</vt:lpstr>
      <vt:lpstr>PowerPoint Presentation</vt:lpstr>
      <vt:lpstr>Implementasi Rancangan User Interface    Pelatihan</vt:lpstr>
      <vt:lpstr>Implementasi Rancangan User Interface    Pelatihan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Perancangan Combination Of Multiple Menus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I Komang Sugiartha</cp:lastModifiedBy>
  <cp:revision>583</cp:revision>
  <dcterms:created xsi:type="dcterms:W3CDTF">2011-05-21T14:11:58Z</dcterms:created>
  <dcterms:modified xsi:type="dcterms:W3CDTF">2019-06-20T08:27:25Z</dcterms:modified>
</cp:coreProperties>
</file>