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E631F-D9ED-4C42-BDDB-CA9A8D11E41C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878B-29BD-4E04-A222-F58F4C92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FEA-A3FD-4AFB-8E5A-8F3484A7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4EC9-BBCD-4C31-B9CA-7453EE42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B330-52B2-4750-9D05-6F3FBEE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8039-FA3C-4F85-BBED-2E5CBDC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196C-0DE4-4F5F-8A16-D3129EA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20CE-6F30-41E4-B20A-E787ED6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18A0-BE69-4B5A-AEE6-75CB42D9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A985-1F94-49FF-AC58-3D8B95D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2B73-5AE1-4C6B-9E21-29C59D2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1D7-D9CF-49C5-8BB8-F662C367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A239-1F5D-43A9-B41F-4C72DB637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886BF-2E80-4996-8706-BED62EBD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7067-43E9-4205-BEBB-F736EDA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148-D593-4CD5-94FB-8BA6786E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113F-3D9B-4C76-A2A0-0DD4B57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2897-2A9C-43F8-A95A-93C2C02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3DC2-FA3D-4164-B164-163E2384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2F12-785F-4F62-B5B8-9C432D1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2181-8EAA-431C-955D-7C963A6C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3973-C6FA-4F0B-A7D2-94036F7D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2B3-FE7C-46FB-9A38-47048634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8762-E9D1-4715-B5E0-1260106B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79A8-4EBF-4A91-B9A9-BCBA1154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0E4D-D3DA-44AA-8526-2BAF24E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C793-6F89-4544-B4F9-EE69AE1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921-7A94-4381-B942-C4E51171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03F3-9F26-4B9E-90A1-4947BA71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AF30-23A6-4BBF-9F4A-70BAC611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982B-2AE2-4C2E-8DED-4529176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5C32-B75C-466E-BAD8-F4986A6A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883E-363B-47D4-958F-404E73BB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B1F-AF99-4439-8C81-CA48E6F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41CF-CCA7-4084-9ED0-62B742D4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3D5FC-2D4A-4EC1-8ADC-AC221748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E430-1932-4B9E-9874-BABB17C3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1678-B2D5-4DBF-BC7E-1D85AC248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1306-5E6B-4B87-979A-1E23F7B9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977E3-7E48-49FE-BCC1-10C86B5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9360-3102-4236-9409-8FB70F22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C3C-7F23-4833-A8F1-B2D1FC89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B29C-5110-4F1D-A27F-64A6EE8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316A0-A0EC-4785-A819-53B007F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7053-775C-430A-A498-F251E0E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57E9E-66A6-48FE-99DD-4C30081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ADFA-F699-45E6-8A6A-C1812A5C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69DD-9B97-428B-9EB3-70A3DD4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B833-CB97-4A00-B973-71EC719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D9F1-E335-4974-91E7-98136EE7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AC19-514E-40D5-B63C-BD075337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BFD9-3478-4041-BA08-10CD789B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B626-310F-49B4-82DC-E93D329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00A2-77C4-46B1-8E00-DAE5608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66C-1CF1-4C2B-9991-673FE04B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5C3E-92A4-4B0D-AF17-0C726FAF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AC1D-C4B2-4006-A650-21EA6A1D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597A-7236-45A8-B089-28B931C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A7105-C2C6-4BCD-A174-EAEE7FA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76DF-B5C5-4E2E-AA22-FA60B8C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06E2-099D-437D-B0D2-B8D9F66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1B4C-57EF-4209-9922-7469AEAA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4230-59AE-414C-A85A-C76113CC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0E9A-F31F-4A59-82D2-0D43B3059045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22C3-2341-41A8-92DC-D8AD6308C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BBE7-7456-48D3-BD8F-2CEF180C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D7DC13-A33D-4F9C-A447-EA49F1C607F8}"/>
              </a:ext>
            </a:extLst>
          </p:cNvPr>
          <p:cNvSpPr/>
          <p:nvPr/>
        </p:nvSpPr>
        <p:spPr>
          <a:xfrm>
            <a:off x="1223815" y="541375"/>
            <a:ext cx="9800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лексических признаках с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учетом всех вхождений в текст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534C-BE52-4586-9E26-C6B967AECF9A}"/>
              </a:ext>
            </a:extLst>
          </p:cNvPr>
          <p:cNvSpPr/>
          <p:nvPr/>
        </p:nvSpPr>
        <p:spPr>
          <a:xfrm>
            <a:off x="3721391" y="5034914"/>
            <a:ext cx="46621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Зуфар Латыпов, 493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2B8A2-DD01-4E15-82F4-7F64D5F4816C}"/>
              </a:ext>
            </a:extLst>
          </p:cNvPr>
          <p:cNvSpPr/>
          <p:nvPr/>
        </p:nvSpPr>
        <p:spPr>
          <a:xfrm>
            <a:off x="3362543" y="5558134"/>
            <a:ext cx="537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Руководитель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Валерий Новицкий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B26B3-8D19-40A2-B514-1D0753D4DAE5}"/>
              </a:ext>
            </a:extLst>
          </p:cNvPr>
          <p:cNvSpPr/>
          <p:nvPr/>
        </p:nvSpPr>
        <p:spPr>
          <a:xfrm>
            <a:off x="2611439" y="4511694"/>
            <a:ext cx="6882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Кафедра компьютерной лингвистики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ABBYY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44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193631" y="541375"/>
            <a:ext cx="5860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Список литературы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3066C0-128A-4B1F-9016-5BCE586DAA19}"/>
              </a:ext>
            </a:extLst>
          </p:cNvPr>
          <p:cNvSpPr/>
          <p:nvPr/>
        </p:nvSpPr>
        <p:spPr>
          <a:xfrm>
            <a:off x="3338791" y="1805206"/>
            <a:ext cx="5514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Chieu</a:t>
            </a:r>
            <a:r>
              <a:rPr lang="en-US" sz="1400" dirty="0"/>
              <a:t>, H. L., and Ng, H. T. Named entity recognition</a:t>
            </a:r>
            <a:r>
              <a:rPr lang="ru-RU" sz="1400" dirty="0"/>
              <a:t> </a:t>
            </a:r>
            <a:r>
              <a:rPr lang="en-US" sz="1400" dirty="0"/>
              <a:t>with a maximum entropy approach. In Proceedings of</a:t>
            </a:r>
            <a:r>
              <a:rPr lang="ru-RU" sz="1400" dirty="0"/>
              <a:t> </a:t>
            </a:r>
            <a:r>
              <a:rPr lang="en-US" sz="1400" dirty="0"/>
              <a:t>the Seventh Conference on Natural Language Learning</a:t>
            </a:r>
            <a:r>
              <a:rPr lang="ru-RU" sz="1400" dirty="0"/>
              <a:t> </a:t>
            </a:r>
            <a:r>
              <a:rPr lang="en-US" sz="1400" dirty="0"/>
              <a:t>at HLT-NAACL 2003 - Volume 4 (Stroudsburg, PA,</a:t>
            </a:r>
            <a:r>
              <a:rPr lang="ru-RU" sz="1400" dirty="0"/>
              <a:t> </a:t>
            </a:r>
            <a:r>
              <a:rPr lang="en-US" sz="1400" dirty="0"/>
              <a:t>USA, 2003), CONLL ’03, Association for Computational</a:t>
            </a:r>
            <a:r>
              <a:rPr lang="ru-RU" sz="1400" dirty="0"/>
              <a:t> </a:t>
            </a:r>
            <a:r>
              <a:rPr lang="en-US" sz="1400" dirty="0"/>
              <a:t>Linguistics, pp. 160–163.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00E18-11E6-4474-A43F-C588B1E6F529}"/>
              </a:ext>
            </a:extLst>
          </p:cNvPr>
          <p:cNvSpPr/>
          <p:nvPr/>
        </p:nvSpPr>
        <p:spPr>
          <a:xfrm>
            <a:off x="3338791" y="38979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Chiu, J. P. C., and Nichols, E. Named entity recognition</a:t>
            </a:r>
            <a:r>
              <a:rPr lang="ru-RU" sz="1400" dirty="0"/>
              <a:t> </a:t>
            </a:r>
            <a:r>
              <a:rPr lang="en-US" sz="1400" dirty="0"/>
              <a:t>with bidirectional </a:t>
            </a:r>
            <a:r>
              <a:rPr lang="en-US" sz="1400" dirty="0" err="1"/>
              <a:t>lstm-cnns</a:t>
            </a:r>
            <a:r>
              <a:rPr lang="en-US" sz="1400" dirty="0"/>
              <a:t>. </a:t>
            </a:r>
            <a:r>
              <a:rPr lang="en-US" sz="1400" dirty="0" err="1"/>
              <a:t>CoRR</a:t>
            </a:r>
            <a:r>
              <a:rPr lang="en-US" sz="1400" dirty="0"/>
              <a:t> abs/1511.08308</a:t>
            </a:r>
            <a:r>
              <a:rPr lang="ru-RU" sz="1400" dirty="0"/>
              <a:t> </a:t>
            </a:r>
            <a:r>
              <a:rPr lang="en-US" sz="1400" dirty="0"/>
              <a:t>(2015).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12259-6FDB-4C73-B025-F230DFB06DBD}"/>
              </a:ext>
            </a:extLst>
          </p:cNvPr>
          <p:cNvSpPr/>
          <p:nvPr/>
        </p:nvSpPr>
        <p:spPr>
          <a:xfrm>
            <a:off x="3338791" y="45133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Ma, X., and </a:t>
            </a:r>
            <a:r>
              <a:rPr lang="en-US" sz="1400" dirty="0" err="1"/>
              <a:t>Hovy</a:t>
            </a:r>
            <a:r>
              <a:rPr lang="en-US" sz="1400" dirty="0"/>
              <a:t>, E. H. End-to-end sequence labeling</a:t>
            </a:r>
            <a:r>
              <a:rPr lang="ru-RU" sz="1400" dirty="0"/>
              <a:t> </a:t>
            </a:r>
            <a:r>
              <a:rPr lang="en-US" sz="1400" dirty="0"/>
              <a:t>via bi-directional </a:t>
            </a:r>
            <a:r>
              <a:rPr lang="en-US" sz="1400" dirty="0" err="1"/>
              <a:t>lstm-cnns-crf</a:t>
            </a:r>
            <a:r>
              <a:rPr lang="en-US" sz="1400" dirty="0"/>
              <a:t>. </a:t>
            </a:r>
            <a:r>
              <a:rPr lang="en-US" sz="1400" dirty="0" err="1"/>
              <a:t>CoRR</a:t>
            </a:r>
            <a:r>
              <a:rPr lang="en-US" sz="1400" dirty="0"/>
              <a:t> abs/1603.01354</a:t>
            </a:r>
            <a:r>
              <a:rPr lang="ru-RU" sz="1400" dirty="0"/>
              <a:t> </a:t>
            </a:r>
            <a:r>
              <a:rPr lang="en-US" sz="1400" dirty="0"/>
              <a:t>(2016).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8DF42-E1CF-4764-9C45-C9EE663D27CC}"/>
              </a:ext>
            </a:extLst>
          </p:cNvPr>
          <p:cNvSpPr/>
          <p:nvPr/>
        </p:nvSpPr>
        <p:spPr>
          <a:xfrm>
            <a:off x="3338791" y="51288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Nothman</a:t>
            </a:r>
            <a:r>
              <a:rPr lang="en-US" sz="1400" dirty="0"/>
              <a:t>, J., Ringland, N., Radford, W., Murphy, T.,</a:t>
            </a:r>
            <a:r>
              <a:rPr lang="ru-RU" sz="1400" dirty="0"/>
              <a:t> </a:t>
            </a:r>
            <a:r>
              <a:rPr lang="en-US" sz="1400" dirty="0"/>
              <a:t>and Curran, J. R. Learning multilingual named entity</a:t>
            </a:r>
            <a:r>
              <a:rPr lang="ru-RU" sz="1400" dirty="0"/>
              <a:t> </a:t>
            </a:r>
            <a:r>
              <a:rPr lang="en-US" sz="1400" dirty="0"/>
              <a:t>recognition from </a:t>
            </a:r>
            <a:r>
              <a:rPr lang="en-US" sz="1400" dirty="0" err="1"/>
              <a:t>wikipedia</a:t>
            </a:r>
            <a:r>
              <a:rPr lang="en-US" sz="1400" dirty="0"/>
              <a:t>. Artiﬁcial Intelligence 194,</a:t>
            </a:r>
          </a:p>
          <a:p>
            <a:r>
              <a:rPr lang="en-US" sz="1400" dirty="0"/>
              <a:t>Supplement C (2013), 151 – 175. Artiﬁcial Intelligence,</a:t>
            </a:r>
            <a:r>
              <a:rPr lang="ru-RU" sz="1400" dirty="0"/>
              <a:t> </a:t>
            </a:r>
            <a:r>
              <a:rPr lang="en-US" sz="1400" dirty="0"/>
              <a:t>Wikipedia and Semi-Structured Resources.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E7E78-6839-4686-8D27-97DD5526DF7D}"/>
              </a:ext>
            </a:extLst>
          </p:cNvPr>
          <p:cNvSpPr/>
          <p:nvPr/>
        </p:nvSpPr>
        <p:spPr>
          <a:xfrm>
            <a:off x="3338791" y="28515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Florian, R., </a:t>
            </a:r>
            <a:r>
              <a:rPr lang="en-US" sz="1400" dirty="0" err="1"/>
              <a:t>Ittycheriah</a:t>
            </a:r>
            <a:r>
              <a:rPr lang="en-US" sz="1400" dirty="0"/>
              <a:t>, A., Jing, H., and Zhang, T.</a:t>
            </a:r>
            <a:r>
              <a:rPr lang="ru-RU" sz="1400" dirty="0"/>
              <a:t> </a:t>
            </a:r>
            <a:r>
              <a:rPr lang="en-US" sz="1400" dirty="0"/>
              <a:t>Named entity recognition through classiﬁer combination.</a:t>
            </a:r>
            <a:r>
              <a:rPr lang="ru-RU" sz="1400" dirty="0"/>
              <a:t> </a:t>
            </a:r>
            <a:r>
              <a:rPr lang="en-US" sz="1400" dirty="0"/>
              <a:t>In Proceedings of the Seventh Conference on Natural</a:t>
            </a:r>
            <a:r>
              <a:rPr lang="ru-RU" sz="1400" dirty="0"/>
              <a:t> </a:t>
            </a:r>
            <a:r>
              <a:rPr lang="en-US" sz="1400" dirty="0"/>
              <a:t>Language Learning at HLT-NAACL 2003 - Volume 4</a:t>
            </a:r>
            <a:r>
              <a:rPr lang="ru-RU" sz="1400" dirty="0"/>
              <a:t> </a:t>
            </a:r>
            <a:r>
              <a:rPr lang="en-US" sz="1400" dirty="0"/>
              <a:t>(Stroudsburg, PA, USA, 2003), CONLL ’03, Association</a:t>
            </a:r>
            <a:r>
              <a:rPr lang="ru-RU" sz="1400" dirty="0"/>
              <a:t> </a:t>
            </a:r>
            <a:r>
              <a:rPr lang="en-US" sz="1400" dirty="0"/>
              <a:t>for Computational Linguistics, pp. 168–171.</a:t>
            </a:r>
          </a:p>
        </p:txBody>
      </p:sp>
    </p:spTree>
    <p:extLst>
      <p:ext uri="{BB962C8B-B14F-4D97-AF65-F5344CB8AC3E}">
        <p14:creationId xmlns:p14="http://schemas.microsoft.com/office/powerpoint/2010/main" val="35816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5013765" y="541375"/>
            <a:ext cx="2220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902C4-68FB-44DC-B275-528D4FE97EF2}"/>
              </a:ext>
            </a:extLst>
          </p:cNvPr>
          <p:cNvSpPr/>
          <p:nvPr/>
        </p:nvSpPr>
        <p:spPr>
          <a:xfrm>
            <a:off x="2721442" y="1957596"/>
            <a:ext cx="695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Учимся находить именованные сущности в тексте (Named Entity Recognition and Classification)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Пробуем учитывать признаки из всех вхождений токена в текст – в этом отличие работы от большинства аналогичных работ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Используем наш алгоритм для обработки общедоступных и известных текстовых коллекций, сравниваем с другими известными алгоритмами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6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363876" y="541375"/>
            <a:ext cx="3520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работ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D0EEB-61A9-45E4-A278-C59B61B529C3}"/>
              </a:ext>
            </a:extLst>
          </p:cNvPr>
          <p:cNvSpPr/>
          <p:nvPr/>
        </p:nvSpPr>
        <p:spPr>
          <a:xfrm>
            <a:off x="1979472" y="1782957"/>
            <a:ext cx="88923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30 сентября – </a:t>
            </a:r>
            <a:r>
              <a:rPr lang="en-US" sz="2400" dirty="0">
                <a:solidFill>
                  <a:srgbClr val="00B050"/>
                </a:solidFill>
              </a:rPr>
              <a:t>NLTK, </a:t>
            </a:r>
            <a:r>
              <a:rPr lang="ru-RU" sz="2400" dirty="0">
                <a:solidFill>
                  <a:srgbClr val="00B050"/>
                </a:solidFill>
              </a:rPr>
              <a:t>обзор дорожек и работ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6 ноября – Генерация признаков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13 </a:t>
            </a:r>
            <a:r>
              <a:rPr lang="ru-RU" sz="2400" dirty="0">
                <a:solidFill>
                  <a:srgbClr val="00B050"/>
                </a:solidFill>
              </a:rPr>
              <a:t>ноября – Отбор признаков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20 ноября – </a:t>
            </a:r>
            <a:r>
              <a:rPr lang="en-US" sz="2400" dirty="0">
                <a:solidFill>
                  <a:srgbClr val="00B050"/>
                </a:solidFill>
              </a:rPr>
              <a:t>Baseline</a:t>
            </a:r>
            <a:endParaRPr lang="ru-RU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Ноябрь 2017 – Общий подбор 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Декабрь 2017 – Глобальные признаки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Декабрь 2017 - Январь 2018 – Подбор параметров для </a:t>
            </a:r>
            <a:r>
              <a:rPr lang="en-US" sz="2400" dirty="0"/>
              <a:t>CRF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Январь 2018 – Подбор параметров для </a:t>
            </a:r>
            <a:r>
              <a:rPr lang="en-US" sz="2400" dirty="0" err="1"/>
              <a:t>XGBoost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Февраль 2018 - статья на Диалог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Март 2018 - эксперименты с нейросетями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Апрель - Май 2018 - Диплом</a:t>
            </a:r>
          </a:p>
        </p:txBody>
      </p:sp>
    </p:spTree>
    <p:extLst>
      <p:ext uri="{BB962C8B-B14F-4D97-AF65-F5344CB8AC3E}">
        <p14:creationId xmlns:p14="http://schemas.microsoft.com/office/powerpoint/2010/main" val="3591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429473" y="541375"/>
            <a:ext cx="3389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Замечания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E19B6-C4E7-4E9B-9308-58906697BA07}"/>
              </a:ext>
            </a:extLst>
          </p:cNvPr>
          <p:cNvSpPr/>
          <p:nvPr/>
        </p:nvSpPr>
        <p:spPr>
          <a:xfrm>
            <a:off x="2917384" y="2610739"/>
            <a:ext cx="695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Первый контроль – на данный момент замечаний пока нет</a:t>
            </a:r>
          </a:p>
        </p:txBody>
      </p:sp>
    </p:spTree>
    <p:extLst>
      <p:ext uri="{BB962C8B-B14F-4D97-AF65-F5344CB8AC3E}">
        <p14:creationId xmlns:p14="http://schemas.microsoft.com/office/powerpoint/2010/main" val="145398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995330" y="550706"/>
            <a:ext cx="3884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Обзор работ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E6882-148E-4335-AF09-D4AE8FBCD199}"/>
              </a:ext>
            </a:extLst>
          </p:cNvPr>
          <p:cNvSpPr/>
          <p:nvPr/>
        </p:nvSpPr>
        <p:spPr>
          <a:xfrm>
            <a:off x="2206700" y="2256077"/>
            <a:ext cx="777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Рассмотрены корпуса </a:t>
            </a:r>
            <a:r>
              <a:rPr lang="en-US" sz="2400" dirty="0"/>
              <a:t>CoNLL2003 (</a:t>
            </a:r>
            <a:r>
              <a:rPr lang="ru-RU" sz="2400" dirty="0"/>
              <a:t>самый известный для задачи </a:t>
            </a:r>
            <a:r>
              <a:rPr lang="en-US" sz="2400" dirty="0"/>
              <a:t>NER), </a:t>
            </a:r>
            <a:r>
              <a:rPr lang="en-US" sz="2400" dirty="0" err="1"/>
              <a:t>FactRuEval</a:t>
            </a:r>
            <a:r>
              <a:rPr lang="en-US" sz="2400" dirty="0"/>
              <a:t> </a:t>
            </a:r>
            <a:r>
              <a:rPr lang="ru-RU" sz="2400" dirty="0"/>
              <a:t>с конференции Диалог</a:t>
            </a:r>
            <a:r>
              <a:rPr lang="en-US" sz="2400" dirty="0"/>
              <a:t> 2016, BSNLP 2017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Рассмотрены алгоритмы, применяемые для решения задачи </a:t>
            </a:r>
            <a:r>
              <a:rPr lang="en-US" sz="2400" dirty="0"/>
              <a:t>NER</a:t>
            </a:r>
            <a:r>
              <a:rPr lang="ru-RU" sz="2400" dirty="0"/>
              <a:t> (</a:t>
            </a:r>
            <a:r>
              <a:rPr lang="en-US" sz="2400" dirty="0"/>
              <a:t>HMM, CRF, </a:t>
            </a:r>
            <a:r>
              <a:rPr lang="ru-RU" sz="2400" dirty="0"/>
              <a:t>нейронные сети)</a:t>
            </a:r>
          </a:p>
        </p:txBody>
      </p:sp>
    </p:spTree>
    <p:extLst>
      <p:ext uri="{BB962C8B-B14F-4D97-AF65-F5344CB8AC3E}">
        <p14:creationId xmlns:p14="http://schemas.microsoft.com/office/powerpoint/2010/main" val="40736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2545511" y="550706"/>
            <a:ext cx="6783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Выделение признаков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54452-BEF7-4794-AE07-64269161AB3C}"/>
              </a:ext>
            </a:extLst>
          </p:cNvPr>
          <p:cNvSpPr/>
          <p:nvPr/>
        </p:nvSpPr>
        <p:spPr>
          <a:xfrm>
            <a:off x="1613555" y="1857080"/>
            <a:ext cx="89648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Датасеты приведены к форме </a:t>
            </a:r>
            <a:r>
              <a:rPr lang="en-US" sz="2400" dirty="0"/>
              <a:t>NLTK Corpus</a:t>
            </a:r>
            <a:r>
              <a:rPr lang="ru-RU" sz="2400" dirty="0"/>
              <a:t>, используется разбивка на слова в корпусе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качестве базовых признаков рассматриваются следующие</a:t>
            </a:r>
            <a:r>
              <a:rPr lang="en-US" sz="2400" dirty="0"/>
              <a:t>: 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Часть речи (</a:t>
            </a:r>
            <a:r>
              <a:rPr lang="en-US" dirty="0"/>
              <a:t>POS-tag, </a:t>
            </a:r>
            <a:r>
              <a:rPr lang="ru-RU" dirty="0"/>
              <a:t>для </a:t>
            </a:r>
            <a:r>
              <a:rPr lang="en-US" dirty="0"/>
              <a:t>CoNLL2003 </a:t>
            </a:r>
            <a:r>
              <a:rPr lang="ru-RU" dirty="0"/>
              <a:t>датасета - и </a:t>
            </a:r>
            <a:r>
              <a:rPr lang="en-US" dirty="0"/>
              <a:t>chunk-tag)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Капитализация (</a:t>
            </a:r>
            <a:r>
              <a:rPr lang="en-US" dirty="0"/>
              <a:t>normal-case, Proper-case</a:t>
            </a:r>
            <a:r>
              <a:rPr lang="ru-RU" dirty="0"/>
              <a:t>, </a:t>
            </a:r>
            <a:r>
              <a:rPr lang="en-US" dirty="0"/>
              <a:t>CAPITAL-case, Camel-case)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Флаг, является ли слово числом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Флаг, является ли слово знаком пунктуации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Начальная форма слова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приведения к начальной форме и </a:t>
            </a:r>
            <a:r>
              <a:rPr lang="en-US" sz="2400" dirty="0"/>
              <a:t>POS</a:t>
            </a:r>
            <a:r>
              <a:rPr lang="ru-RU" sz="2400" dirty="0"/>
              <a:t>-тегов используется </a:t>
            </a:r>
            <a:r>
              <a:rPr lang="en-US" sz="2400" dirty="0"/>
              <a:t>pymorphy2</a:t>
            </a:r>
            <a:r>
              <a:rPr lang="ru-RU" sz="2400" dirty="0"/>
              <a:t>, </a:t>
            </a:r>
            <a:r>
              <a:rPr lang="en-US" sz="2400" dirty="0" err="1"/>
              <a:t>nltk</a:t>
            </a:r>
            <a:r>
              <a:rPr lang="en-US" sz="2400" dirty="0"/>
              <a:t> </a:t>
            </a:r>
            <a:r>
              <a:rPr lang="ru-RU" sz="2400" dirty="0"/>
              <a:t>или же данные датасета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Признаки из всех вхождений будут добавлены позже – не используем для </a:t>
            </a:r>
            <a:r>
              <a:rPr lang="en-US" sz="2400" dirty="0"/>
              <a:t>baseline-</a:t>
            </a:r>
            <a:r>
              <a:rPr lang="ru-RU" sz="2400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41419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227226" y="720389"/>
            <a:ext cx="5269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Отбор признаков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4F3E4-9A7E-455C-9C60-021B1CC3FABC}"/>
              </a:ext>
            </a:extLst>
          </p:cNvPr>
          <p:cNvSpPr/>
          <p:nvPr/>
        </p:nvSpPr>
        <p:spPr>
          <a:xfrm>
            <a:off x="2719422" y="2459504"/>
            <a:ext cx="695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 частоте вхождения в датасет</a:t>
            </a:r>
            <a:r>
              <a:rPr lang="en-US" sz="2400" dirty="0"/>
              <a:t> (</a:t>
            </a:r>
            <a:r>
              <a:rPr lang="ru-RU" sz="2400" dirty="0"/>
              <a:t>если менее 5 вхождений – отбрасываем признак)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 весам классификатора (90 процентов)</a:t>
            </a:r>
          </a:p>
          <a:p>
            <a:r>
              <a:rPr lang="ru-RU" sz="2400" dirty="0"/>
              <a:t>В результате – сокращение признакового пространства с 27.000 до 700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7660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828665" y="122418"/>
            <a:ext cx="253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0D2F18-D2F8-42D7-A9DC-14B88524F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72708"/>
              </p:ext>
            </p:extLst>
          </p:nvPr>
        </p:nvGraphicFramePr>
        <p:xfrm>
          <a:off x="2256774" y="1045748"/>
          <a:ext cx="8755410" cy="260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68">
                  <a:extLst>
                    <a:ext uri="{9D8B030D-6E8A-4147-A177-3AD203B41FA5}">
                      <a16:colId xmlns:a16="http://schemas.microsoft.com/office/drawing/2014/main" val="38408126"/>
                    </a:ext>
                  </a:extLst>
                </a:gridCol>
                <a:gridCol w="1338606">
                  <a:extLst>
                    <a:ext uri="{9D8B030D-6E8A-4147-A177-3AD203B41FA5}">
                      <a16:colId xmlns:a16="http://schemas.microsoft.com/office/drawing/2014/main" val="385310842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446739273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1739644524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2556170001"/>
                    </a:ext>
                  </a:extLst>
                </a:gridCol>
                <a:gridCol w="1195112">
                  <a:extLst>
                    <a:ext uri="{9D8B030D-6E8A-4147-A177-3AD203B41FA5}">
                      <a16:colId xmlns:a16="http://schemas.microsoft.com/office/drawing/2014/main" val="1751010699"/>
                    </a:ext>
                  </a:extLst>
                </a:gridCol>
              </a:tblGrid>
              <a:tr h="380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Of The Art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Of The Art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72</a:t>
                      </a:r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</a:t>
                      </a:r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5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9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0581DA2-5D49-4834-83DE-A5084835AB8C}"/>
              </a:ext>
            </a:extLst>
          </p:cNvPr>
          <p:cNvSpPr/>
          <p:nvPr/>
        </p:nvSpPr>
        <p:spPr>
          <a:xfrm>
            <a:off x="427427" y="1045748"/>
            <a:ext cx="18293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CoNLL2003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CED984-AEA6-49DF-A50E-2C215DEE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08914"/>
              </p:ext>
            </p:extLst>
          </p:nvPr>
        </p:nvGraphicFramePr>
        <p:xfrm>
          <a:off x="2256774" y="3906271"/>
          <a:ext cx="875540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26">
                  <a:extLst>
                    <a:ext uri="{9D8B030D-6E8A-4147-A177-3AD203B41FA5}">
                      <a16:colId xmlns:a16="http://schemas.microsoft.com/office/drawing/2014/main" val="3840812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8531084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4673927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396445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556170001"/>
                    </a:ext>
                  </a:extLst>
                </a:gridCol>
                <a:gridCol w="1207783">
                  <a:extLst>
                    <a:ext uri="{9D8B030D-6E8A-4147-A177-3AD203B41FA5}">
                      <a16:colId xmlns:a16="http://schemas.microsoft.com/office/drawing/2014/main" val="1751010699"/>
                    </a:ext>
                  </a:extLst>
                </a:gridCol>
              </a:tblGrid>
              <a:tr h="3147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Of The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5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96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D426B31-7AE7-4907-9BFA-595952AEDAF1}"/>
              </a:ext>
            </a:extLst>
          </p:cNvPr>
          <p:cNvSpPr/>
          <p:nvPr/>
        </p:nvSpPr>
        <p:spPr>
          <a:xfrm>
            <a:off x="427427" y="3906271"/>
            <a:ext cx="18293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FactRuEval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77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546096" y="541375"/>
            <a:ext cx="515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Текущие выводы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CF3ABD-E0CB-4311-B3FC-E50D25EBD6F2}"/>
              </a:ext>
            </a:extLst>
          </p:cNvPr>
          <p:cNvSpPr/>
          <p:nvPr/>
        </p:nvSpPr>
        <p:spPr>
          <a:xfrm>
            <a:off x="2646805" y="2058885"/>
            <a:ext cx="6954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Самыми распространенными алгоритмами для решения задача </a:t>
            </a:r>
            <a:r>
              <a:rPr lang="en-US" sz="2400" dirty="0"/>
              <a:t>NER </a:t>
            </a:r>
            <a:r>
              <a:rPr lang="ru-RU" sz="2400" dirty="0"/>
              <a:t>являются </a:t>
            </a:r>
            <a:r>
              <a:rPr lang="en-US" sz="2400" dirty="0"/>
              <a:t>HMM, CRF, CNN+BLSTN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Ранее уже разрабатывались алгоритмы, использовавшие глобальный контекст, дальнейшие исследования можно основывать на соответствующих статьях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 </a:t>
            </a:r>
            <a:r>
              <a:rPr lang="en-US" sz="2400" dirty="0"/>
              <a:t>“</a:t>
            </a:r>
            <a:r>
              <a:rPr lang="ru-RU" sz="2400" dirty="0"/>
              <a:t>обычных</a:t>
            </a:r>
            <a:r>
              <a:rPr lang="en-US" sz="2400" dirty="0"/>
              <a:t>”</a:t>
            </a:r>
            <a:r>
              <a:rPr lang="ru-RU" sz="2400" dirty="0"/>
              <a:t> классификаторов лучше справляются </a:t>
            </a:r>
            <a:r>
              <a:rPr lang="en-US" sz="2400" dirty="0" err="1"/>
              <a:t>LogisticRegression</a:t>
            </a:r>
            <a:r>
              <a:rPr lang="en-US" sz="2400" dirty="0"/>
              <a:t>, SVM, </a:t>
            </a:r>
            <a:r>
              <a:rPr lang="ru-RU" sz="2400" dirty="0"/>
              <a:t>алгоритмы на деревьях от них отстают (без подбора параметров)</a:t>
            </a:r>
          </a:p>
        </p:txBody>
      </p:sp>
    </p:spTree>
    <p:extLst>
      <p:ext uri="{BB962C8B-B14F-4D97-AF65-F5344CB8AC3E}">
        <p14:creationId xmlns:p14="http://schemas.microsoft.com/office/powerpoint/2010/main" val="5151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682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Zufar Latypov</dc:creator>
  <cp:lastModifiedBy>Zufar Latypov</cp:lastModifiedBy>
  <cp:revision>20</cp:revision>
  <dcterms:created xsi:type="dcterms:W3CDTF">2017-10-29T20:19:02Z</dcterms:created>
  <dcterms:modified xsi:type="dcterms:W3CDTF">2017-11-27T12:49:59Z</dcterms:modified>
</cp:coreProperties>
</file>