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7" r:id="rId8"/>
    <p:sldId id="266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2E631F-D9ED-4C42-BDDB-CA9A8D11E41C}" type="datetimeFigureOut">
              <a:rPr lang="en-US" smtClean="0"/>
              <a:t>26-Nov-17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1878B-29BD-4E04-A222-F58F4C92C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578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1878B-29BD-4E04-A222-F58F4C92CE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37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FFEA-A3FD-4AFB-8E5A-8F3484A76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974EC9-BBCD-4C31-B9CA-7453EE42C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8B330-52B2-4750-9D05-6F3FBEEDD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0E9A-F31F-4A59-82D2-0D43B3059045}" type="datetimeFigureOut">
              <a:rPr lang="en-US" smtClean="0"/>
              <a:t>26-Nov-17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08039-FA3C-4F85-BBED-2E5CBDCB6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D196C-0DE4-4F5F-8A16-D3129EAFB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2FC59-4EB7-4811-B2F4-3E050576F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20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420CE-6F30-41E4-B20A-E787ED66C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E218A0-BE69-4B5A-AEE6-75CB42D90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DA985-1F94-49FF-AC58-3D8B95D9F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0E9A-F31F-4A59-82D2-0D43B3059045}" type="datetimeFigureOut">
              <a:rPr lang="en-US" smtClean="0"/>
              <a:t>26-Nov-17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C2B73-5AE1-4C6B-9E21-29C59D25F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551D7-D9CF-49C5-8BB8-F662C367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2FC59-4EB7-4811-B2F4-3E050576F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75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46A239-1F5D-43A9-B41F-4C72DB637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0886BF-2E80-4996-8706-BED62EBD8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C7067-43E9-4205-BEBB-F736EDA11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0E9A-F31F-4A59-82D2-0D43B3059045}" type="datetimeFigureOut">
              <a:rPr lang="en-US" smtClean="0"/>
              <a:t>26-Nov-17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9A148-D593-4CD5-94FB-8BA6786E2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A113F-3D9B-4C76-A2A0-0DD4B5711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2FC59-4EB7-4811-B2F4-3E050576F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70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02897-2A9C-43F8-A95A-93C2C024D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E3DC2-FA3D-4164-B164-163E2384A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42F12-785F-4F62-B5B8-9C432D154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0E9A-F31F-4A59-82D2-0D43B3059045}" type="datetimeFigureOut">
              <a:rPr lang="en-US" smtClean="0"/>
              <a:t>26-Nov-17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42181-8EAA-431C-955D-7C963A6C6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13973-C6FA-4F0B-A7D2-94036F7DB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2FC59-4EB7-4811-B2F4-3E050576F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7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9C2B3-FE7C-46FB-9A38-470486349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F8762-E9D1-4715-B5E0-1260106B7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979A8-4EBF-4A91-B9A9-BCBA11546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0E9A-F31F-4A59-82D2-0D43B3059045}" type="datetimeFigureOut">
              <a:rPr lang="en-US" smtClean="0"/>
              <a:t>26-Nov-17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50E4D-D3DA-44AA-8526-2BAF24EBA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9C793-6F89-4544-B4F9-EE69AE1FF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2FC59-4EB7-4811-B2F4-3E050576F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685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45921-7A94-4381-B942-C4E511712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B03F3-9F26-4B9E-90A1-4947BA71E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2AF30-23A6-4BBF-9F4A-70BAC6115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7982B-2AE2-4C2E-8DED-4529176A3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0E9A-F31F-4A59-82D2-0D43B3059045}" type="datetimeFigureOut">
              <a:rPr lang="en-US" smtClean="0"/>
              <a:t>26-Nov-17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B5C32-B75C-466E-BAD8-F4986A6A9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E883E-363B-47D4-958F-404E73BB6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2FC59-4EB7-4811-B2F4-3E050576F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42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DDB1F-AF99-4439-8C81-CA48E6F02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D41CF-CCA7-4084-9ED0-62B742D47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3D5FC-2D4A-4EC1-8ADC-AC221748D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9E430-1932-4B9E-9874-BABB17C30D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DE1678-B2D5-4DBF-BC7E-1D85AC248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6C1306-5E6B-4B87-979A-1E23F7B9C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0E9A-F31F-4A59-82D2-0D43B3059045}" type="datetimeFigureOut">
              <a:rPr lang="en-US" smtClean="0"/>
              <a:t>26-Nov-17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F977E3-7E48-49FE-BCC1-10C86B53B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4D9360-3102-4236-9409-8FB70F222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2FC59-4EB7-4811-B2F4-3E050576F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44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4C3C-7F23-4833-A8F1-B2D1FC89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24B29C-5110-4F1D-A27F-64A6EE82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0E9A-F31F-4A59-82D2-0D43B3059045}" type="datetimeFigureOut">
              <a:rPr lang="en-US" smtClean="0"/>
              <a:t>26-Nov-17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0316A0-A0EC-4785-A819-53B007FEC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A77053-775C-430A-A498-F251E0E8B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2FC59-4EB7-4811-B2F4-3E050576F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62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57E9E-66A6-48FE-99DD-4C300816D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0E9A-F31F-4A59-82D2-0D43B3059045}" type="datetimeFigureOut">
              <a:rPr lang="en-US" smtClean="0"/>
              <a:t>26-Nov-17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67ADFA-F699-45E6-8A6A-C1812A5CE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269DD-9B97-428B-9EB3-70A3DD4B3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2FC59-4EB7-4811-B2F4-3E050576F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25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9B833-CB97-4A00-B973-71EC7197C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BD9F1-E335-4974-91E7-98136EE76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CCAC19-514E-40D5-B63C-BD0753370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CBFD9-3478-4041-BA08-10CD789BF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0E9A-F31F-4A59-82D2-0D43B3059045}" type="datetimeFigureOut">
              <a:rPr lang="en-US" smtClean="0"/>
              <a:t>26-Nov-17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3B626-310F-49B4-82DC-E93D329A8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700A2-77C4-46B1-8E00-DAE56081A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2FC59-4EB7-4811-B2F4-3E050576F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77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1666C-1CF1-4C2B-9991-673FE04BA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425C3E-92A4-4B0D-AF17-0C726FAFBC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2AC1D-C4B2-4006-A650-21EA6A1D5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C597A-7236-45A8-B089-28B931C8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0E9A-F31F-4A59-82D2-0D43B3059045}" type="datetimeFigureOut">
              <a:rPr lang="en-US" smtClean="0"/>
              <a:t>26-Nov-17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A7105-C2C6-4BCD-A174-EAEE7FA19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A76DF-B5C5-4E2E-AA22-FA60B8C9D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2FC59-4EB7-4811-B2F4-3E050576F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76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DD06E2-099D-437D-B0D2-B8D9F6671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C1B4C-57EF-4209-9922-7469AEAA7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E4230-59AE-414C-A85A-C76113CC2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D0E9A-F31F-4A59-82D2-0D43B3059045}" type="datetimeFigureOut">
              <a:rPr lang="en-US" smtClean="0"/>
              <a:t>26-Nov-17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722C3-2341-41A8-92DC-D8AD6308CB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ABBE7-7456-48D3-BD8F-2CEF180CD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2FC59-4EB7-4811-B2F4-3E050576F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38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D7DC13-A33D-4F9C-A447-EA49F1C607F8}"/>
              </a:ext>
            </a:extLst>
          </p:cNvPr>
          <p:cNvSpPr/>
          <p:nvPr/>
        </p:nvSpPr>
        <p:spPr>
          <a:xfrm>
            <a:off x="1223815" y="541375"/>
            <a:ext cx="980037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NER </a:t>
            </a:r>
            <a:r>
              <a: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 лексических признаках с </a:t>
            </a:r>
          </a:p>
          <a:p>
            <a:pPr algn="ctr"/>
            <a:r>
              <a: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учетом всех вхождений в текст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73534C-BE52-4586-9E26-C6B967AECF9A}"/>
              </a:ext>
            </a:extLst>
          </p:cNvPr>
          <p:cNvSpPr/>
          <p:nvPr/>
        </p:nvSpPr>
        <p:spPr>
          <a:xfrm>
            <a:off x="3721391" y="5034914"/>
            <a:ext cx="466217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Студент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ru-RU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Зуфар Латыпов, 493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82B8A2-DD01-4E15-82F4-7F64D5F4816C}"/>
              </a:ext>
            </a:extLst>
          </p:cNvPr>
          <p:cNvSpPr/>
          <p:nvPr/>
        </p:nvSpPr>
        <p:spPr>
          <a:xfrm>
            <a:off x="3362543" y="5558134"/>
            <a:ext cx="53798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Руководитель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ru-RU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Валерий Новицкий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3B26B3-8D19-40A2-B514-1D0753D4DAE5}"/>
              </a:ext>
            </a:extLst>
          </p:cNvPr>
          <p:cNvSpPr/>
          <p:nvPr/>
        </p:nvSpPr>
        <p:spPr>
          <a:xfrm>
            <a:off x="2611439" y="4511694"/>
            <a:ext cx="68820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Кафедра компьютерной лингвистики 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ABBYY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7443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5D1BC1-55D5-4970-97A8-5FA3E7ABB530}"/>
              </a:ext>
            </a:extLst>
          </p:cNvPr>
          <p:cNvSpPr/>
          <p:nvPr/>
        </p:nvSpPr>
        <p:spPr>
          <a:xfrm>
            <a:off x="3193631" y="541375"/>
            <a:ext cx="58607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Список литературы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3066C0-128A-4B1F-9016-5BCE586DAA19}"/>
              </a:ext>
            </a:extLst>
          </p:cNvPr>
          <p:cNvSpPr/>
          <p:nvPr/>
        </p:nvSpPr>
        <p:spPr>
          <a:xfrm>
            <a:off x="3338791" y="1805206"/>
            <a:ext cx="55144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Chieu</a:t>
            </a:r>
            <a:r>
              <a:rPr lang="en-US" sz="1400" dirty="0"/>
              <a:t>, H. L., and Ng, H. T. Named entity recognition</a:t>
            </a:r>
            <a:r>
              <a:rPr lang="ru-RU" sz="1400" dirty="0"/>
              <a:t> </a:t>
            </a:r>
            <a:r>
              <a:rPr lang="en-US" sz="1400" dirty="0"/>
              <a:t>with a maximum entropy approach. In Proceedings of</a:t>
            </a:r>
            <a:r>
              <a:rPr lang="ru-RU" sz="1400" dirty="0"/>
              <a:t> </a:t>
            </a:r>
            <a:r>
              <a:rPr lang="en-US" sz="1400" dirty="0"/>
              <a:t>the Seventh Conference on Natural Language Learning</a:t>
            </a:r>
            <a:r>
              <a:rPr lang="ru-RU" sz="1400" dirty="0"/>
              <a:t> </a:t>
            </a:r>
            <a:r>
              <a:rPr lang="en-US" sz="1400" dirty="0"/>
              <a:t>at HLT-NAACL 2003 - Volume 4 (Stroudsburg, PA,</a:t>
            </a:r>
            <a:r>
              <a:rPr lang="ru-RU" sz="1400" dirty="0"/>
              <a:t> </a:t>
            </a:r>
            <a:r>
              <a:rPr lang="en-US" sz="1400" dirty="0"/>
              <a:t>USA, 2003), CONLL ’03, Association for Computational</a:t>
            </a:r>
            <a:r>
              <a:rPr lang="ru-RU" sz="1400" dirty="0"/>
              <a:t> </a:t>
            </a:r>
            <a:r>
              <a:rPr lang="en-US" sz="1400" dirty="0"/>
              <a:t>Linguistics, pp. 160–163.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500E18-11E6-4474-A43F-C588B1E6F529}"/>
              </a:ext>
            </a:extLst>
          </p:cNvPr>
          <p:cNvSpPr/>
          <p:nvPr/>
        </p:nvSpPr>
        <p:spPr>
          <a:xfrm>
            <a:off x="3338791" y="3897922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Chiu, J. P. C., and Nichols, E. Named entity recognition</a:t>
            </a:r>
            <a:r>
              <a:rPr lang="ru-RU" sz="1400" dirty="0"/>
              <a:t> </a:t>
            </a:r>
            <a:r>
              <a:rPr lang="en-US" sz="1400" dirty="0"/>
              <a:t>with bidirectional </a:t>
            </a:r>
            <a:r>
              <a:rPr lang="en-US" sz="1400" dirty="0" err="1"/>
              <a:t>lstm-cnns</a:t>
            </a:r>
            <a:r>
              <a:rPr lang="en-US" sz="1400" dirty="0"/>
              <a:t>. </a:t>
            </a:r>
            <a:r>
              <a:rPr lang="en-US" sz="1400" dirty="0" err="1"/>
              <a:t>CoRR</a:t>
            </a:r>
            <a:r>
              <a:rPr lang="en-US" sz="1400" dirty="0"/>
              <a:t> abs/1511.08308</a:t>
            </a:r>
            <a:r>
              <a:rPr lang="ru-RU" sz="1400" dirty="0"/>
              <a:t> </a:t>
            </a:r>
            <a:r>
              <a:rPr lang="en-US" sz="1400" dirty="0"/>
              <a:t>(2015).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312259-6FDB-4C73-B025-F230DFB06DBD}"/>
              </a:ext>
            </a:extLst>
          </p:cNvPr>
          <p:cNvSpPr/>
          <p:nvPr/>
        </p:nvSpPr>
        <p:spPr>
          <a:xfrm>
            <a:off x="3338791" y="4513393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Ma, X., and </a:t>
            </a:r>
            <a:r>
              <a:rPr lang="en-US" sz="1400" dirty="0" err="1"/>
              <a:t>Hovy</a:t>
            </a:r>
            <a:r>
              <a:rPr lang="en-US" sz="1400" dirty="0"/>
              <a:t>, E. H. End-to-end sequence labeling</a:t>
            </a:r>
            <a:r>
              <a:rPr lang="ru-RU" sz="1400" dirty="0"/>
              <a:t> </a:t>
            </a:r>
            <a:r>
              <a:rPr lang="en-US" sz="1400" dirty="0"/>
              <a:t>via bi-directional </a:t>
            </a:r>
            <a:r>
              <a:rPr lang="en-US" sz="1400" dirty="0" err="1"/>
              <a:t>lstm-cnns-crf</a:t>
            </a:r>
            <a:r>
              <a:rPr lang="en-US" sz="1400" dirty="0"/>
              <a:t>. </a:t>
            </a:r>
            <a:r>
              <a:rPr lang="en-US" sz="1400" dirty="0" err="1"/>
              <a:t>CoRR</a:t>
            </a:r>
            <a:r>
              <a:rPr lang="en-US" sz="1400" dirty="0"/>
              <a:t> abs/1603.01354</a:t>
            </a:r>
            <a:r>
              <a:rPr lang="ru-RU" sz="1400" dirty="0"/>
              <a:t> </a:t>
            </a:r>
            <a:r>
              <a:rPr lang="en-US" sz="1400" dirty="0"/>
              <a:t>(2016).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C8DF42-E1CF-4764-9C45-C9EE663D27CC}"/>
              </a:ext>
            </a:extLst>
          </p:cNvPr>
          <p:cNvSpPr/>
          <p:nvPr/>
        </p:nvSpPr>
        <p:spPr>
          <a:xfrm>
            <a:off x="3338791" y="5128864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err="1"/>
              <a:t>Nothman</a:t>
            </a:r>
            <a:r>
              <a:rPr lang="en-US" sz="1400" dirty="0"/>
              <a:t>, J., Ringland, N., Radford, W., Murphy, T.,</a:t>
            </a:r>
            <a:r>
              <a:rPr lang="ru-RU" sz="1400" dirty="0"/>
              <a:t> </a:t>
            </a:r>
            <a:r>
              <a:rPr lang="en-US" sz="1400" dirty="0"/>
              <a:t>and Curran, J. R. Learning multilingual named entity</a:t>
            </a:r>
            <a:r>
              <a:rPr lang="ru-RU" sz="1400" dirty="0"/>
              <a:t> </a:t>
            </a:r>
            <a:r>
              <a:rPr lang="en-US" sz="1400" dirty="0"/>
              <a:t>recognition from </a:t>
            </a:r>
            <a:r>
              <a:rPr lang="en-US" sz="1400" dirty="0" err="1"/>
              <a:t>wikipedia</a:t>
            </a:r>
            <a:r>
              <a:rPr lang="en-US" sz="1400" dirty="0"/>
              <a:t>. Artiﬁcial Intelligence 194,</a:t>
            </a:r>
          </a:p>
          <a:p>
            <a:r>
              <a:rPr lang="en-US" sz="1400" dirty="0"/>
              <a:t>Supplement C (2013), 151 – 175. Artiﬁcial Intelligence,</a:t>
            </a:r>
            <a:r>
              <a:rPr lang="ru-RU" sz="1400" dirty="0"/>
              <a:t> </a:t>
            </a:r>
            <a:r>
              <a:rPr lang="en-US" sz="1400" dirty="0"/>
              <a:t>Wikipedia and Semi-Structured Resources.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BE7E78-6839-4686-8D27-97DD5526DF7D}"/>
              </a:ext>
            </a:extLst>
          </p:cNvPr>
          <p:cNvSpPr/>
          <p:nvPr/>
        </p:nvSpPr>
        <p:spPr>
          <a:xfrm>
            <a:off x="3338791" y="2851564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Florian, R., </a:t>
            </a:r>
            <a:r>
              <a:rPr lang="en-US" sz="1400" dirty="0" err="1"/>
              <a:t>Ittycheriah</a:t>
            </a:r>
            <a:r>
              <a:rPr lang="en-US" sz="1400" dirty="0"/>
              <a:t>, A., Jing, H., and Zhang, T.</a:t>
            </a:r>
            <a:r>
              <a:rPr lang="ru-RU" sz="1400" dirty="0"/>
              <a:t> </a:t>
            </a:r>
            <a:r>
              <a:rPr lang="en-US" sz="1400" dirty="0"/>
              <a:t>Named entity recognition through classiﬁer combination.</a:t>
            </a:r>
            <a:r>
              <a:rPr lang="ru-RU" sz="1400" dirty="0"/>
              <a:t> </a:t>
            </a:r>
            <a:r>
              <a:rPr lang="en-US" sz="1400" dirty="0"/>
              <a:t>In Proceedings of the Seventh Conference on Natural</a:t>
            </a:r>
            <a:r>
              <a:rPr lang="ru-RU" sz="1400" dirty="0"/>
              <a:t> </a:t>
            </a:r>
            <a:r>
              <a:rPr lang="en-US" sz="1400" dirty="0"/>
              <a:t>Language Learning at HLT-NAACL 2003 - Volume 4</a:t>
            </a:r>
            <a:r>
              <a:rPr lang="ru-RU" sz="1400" dirty="0"/>
              <a:t> </a:t>
            </a:r>
            <a:r>
              <a:rPr lang="en-US" sz="1400" dirty="0"/>
              <a:t>(Stroudsburg, PA, USA, 2003), CONLL ’03, Association</a:t>
            </a:r>
            <a:r>
              <a:rPr lang="ru-RU" sz="1400" dirty="0"/>
              <a:t> </a:t>
            </a:r>
            <a:r>
              <a:rPr lang="en-US" sz="1400" dirty="0"/>
              <a:t>for Computational Linguistics, pp. 168–171.</a:t>
            </a:r>
          </a:p>
        </p:txBody>
      </p:sp>
    </p:spTree>
    <p:extLst>
      <p:ext uri="{BB962C8B-B14F-4D97-AF65-F5344CB8AC3E}">
        <p14:creationId xmlns:p14="http://schemas.microsoft.com/office/powerpoint/2010/main" val="3581645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5D1BC1-55D5-4970-97A8-5FA3E7ABB530}"/>
              </a:ext>
            </a:extLst>
          </p:cNvPr>
          <p:cNvSpPr/>
          <p:nvPr/>
        </p:nvSpPr>
        <p:spPr>
          <a:xfrm>
            <a:off x="5013765" y="541375"/>
            <a:ext cx="2220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Задача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F902C4-68FB-44DC-B275-528D4FE97EF2}"/>
              </a:ext>
            </a:extLst>
          </p:cNvPr>
          <p:cNvSpPr/>
          <p:nvPr/>
        </p:nvSpPr>
        <p:spPr>
          <a:xfrm>
            <a:off x="2721442" y="1957596"/>
            <a:ext cx="695441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Учимся находить именованные сущности в тексте (Named Entity Recognition and Classification)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Пробуем учитывать признаки из всех вхождений токена в текст – в этом отличие работы от большинства аналогичных работ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Используем наш алгоритм для обработки общедоступных и известных текстовых коллекций, сравниваем с другими известными алгоритмами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1763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5D1BC1-55D5-4970-97A8-5FA3E7ABB530}"/>
              </a:ext>
            </a:extLst>
          </p:cNvPr>
          <p:cNvSpPr/>
          <p:nvPr/>
        </p:nvSpPr>
        <p:spPr>
          <a:xfrm>
            <a:off x="4363876" y="541375"/>
            <a:ext cx="35202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План работ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9D0EEB-61A9-45E4-A278-C59B61B529C3}"/>
              </a:ext>
            </a:extLst>
          </p:cNvPr>
          <p:cNvSpPr/>
          <p:nvPr/>
        </p:nvSpPr>
        <p:spPr>
          <a:xfrm>
            <a:off x="1979472" y="1782957"/>
            <a:ext cx="889238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rgbClr val="00B050"/>
                </a:solidFill>
              </a:rPr>
              <a:t>30 сентября – </a:t>
            </a:r>
            <a:r>
              <a:rPr lang="en-US" sz="2400" dirty="0">
                <a:solidFill>
                  <a:srgbClr val="00B050"/>
                </a:solidFill>
              </a:rPr>
              <a:t>NLTK, </a:t>
            </a:r>
            <a:r>
              <a:rPr lang="ru-RU" sz="2400" dirty="0">
                <a:solidFill>
                  <a:srgbClr val="00B050"/>
                </a:solidFill>
              </a:rPr>
              <a:t>обзор дорожек и работ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rgbClr val="00B050"/>
                </a:solidFill>
              </a:rPr>
              <a:t>6 ноября – Генерация признаков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B050"/>
                </a:solidFill>
              </a:rPr>
              <a:t>13 </a:t>
            </a:r>
            <a:r>
              <a:rPr lang="ru-RU" sz="2400" dirty="0">
                <a:solidFill>
                  <a:srgbClr val="00B050"/>
                </a:solidFill>
              </a:rPr>
              <a:t>ноября – Отбор признаков</a:t>
            </a:r>
            <a:endParaRPr lang="en-US" sz="2400" dirty="0">
              <a:solidFill>
                <a:srgbClr val="00B05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rgbClr val="00B050"/>
                </a:solidFill>
              </a:rPr>
              <a:t>20 ноября – </a:t>
            </a:r>
            <a:r>
              <a:rPr lang="en-US" sz="2400" dirty="0">
                <a:solidFill>
                  <a:srgbClr val="00B050"/>
                </a:solidFill>
              </a:rPr>
              <a:t>Baseline</a:t>
            </a:r>
            <a:endParaRPr lang="ru-RU" sz="2400" dirty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Ноябрь 2017 – Общий подбор параметров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Декабрь 2017 – Глобальные признаки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Декабрь 2017 - Январь 2018 – Подбор параметров для </a:t>
            </a:r>
            <a:r>
              <a:rPr lang="en-US" sz="2400" dirty="0"/>
              <a:t>CRF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Январь 2018 – Подбор параметров для </a:t>
            </a:r>
            <a:r>
              <a:rPr lang="en-US" sz="2400" dirty="0" err="1"/>
              <a:t>XGBoost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Февраль 2018 - статья на Диалог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Март 2018 - эксперименты с нейросетями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Апрель - Май 2018 - Диплом</a:t>
            </a:r>
          </a:p>
        </p:txBody>
      </p:sp>
    </p:spTree>
    <p:extLst>
      <p:ext uri="{BB962C8B-B14F-4D97-AF65-F5344CB8AC3E}">
        <p14:creationId xmlns:p14="http://schemas.microsoft.com/office/powerpoint/2010/main" val="359178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5D1BC1-55D5-4970-97A8-5FA3E7ABB530}"/>
              </a:ext>
            </a:extLst>
          </p:cNvPr>
          <p:cNvSpPr/>
          <p:nvPr/>
        </p:nvSpPr>
        <p:spPr>
          <a:xfrm>
            <a:off x="4429473" y="541375"/>
            <a:ext cx="33890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Замечания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FE19B6-C4E7-4E9B-9308-58906697BA07}"/>
              </a:ext>
            </a:extLst>
          </p:cNvPr>
          <p:cNvSpPr/>
          <p:nvPr/>
        </p:nvSpPr>
        <p:spPr>
          <a:xfrm>
            <a:off x="2917384" y="2610739"/>
            <a:ext cx="69544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Первый контроль – на данный момент замечаний пока нет</a:t>
            </a:r>
          </a:p>
        </p:txBody>
      </p:sp>
    </p:spTree>
    <p:extLst>
      <p:ext uri="{BB962C8B-B14F-4D97-AF65-F5344CB8AC3E}">
        <p14:creationId xmlns:p14="http://schemas.microsoft.com/office/powerpoint/2010/main" val="1453981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5D1BC1-55D5-4970-97A8-5FA3E7ABB530}"/>
              </a:ext>
            </a:extLst>
          </p:cNvPr>
          <p:cNvSpPr/>
          <p:nvPr/>
        </p:nvSpPr>
        <p:spPr>
          <a:xfrm>
            <a:off x="3995330" y="550706"/>
            <a:ext cx="38841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Обзор работ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BE6882-148E-4335-AF09-D4AE8FBCD199}"/>
              </a:ext>
            </a:extLst>
          </p:cNvPr>
          <p:cNvSpPr/>
          <p:nvPr/>
        </p:nvSpPr>
        <p:spPr>
          <a:xfrm>
            <a:off x="2206700" y="2256077"/>
            <a:ext cx="7778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Рассмотрены корпуса </a:t>
            </a:r>
            <a:r>
              <a:rPr lang="en-US" sz="2400" dirty="0"/>
              <a:t>CoNLL2003 (</a:t>
            </a:r>
            <a:r>
              <a:rPr lang="ru-RU" sz="2400" dirty="0"/>
              <a:t>самый известный для задачи </a:t>
            </a:r>
            <a:r>
              <a:rPr lang="en-US" sz="2400" dirty="0"/>
              <a:t>NER), </a:t>
            </a:r>
            <a:r>
              <a:rPr lang="en-US" sz="2400" dirty="0" err="1"/>
              <a:t>FactRuEval</a:t>
            </a:r>
            <a:r>
              <a:rPr lang="en-US" sz="2400" dirty="0"/>
              <a:t> </a:t>
            </a:r>
            <a:r>
              <a:rPr lang="ru-RU" sz="2400" dirty="0"/>
              <a:t>с конференции Диалог</a:t>
            </a:r>
            <a:r>
              <a:rPr lang="en-US" sz="2400" dirty="0"/>
              <a:t> 2016, BSNLP 2017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Рассмотрены алгоритмы, применяемые для решения задачи </a:t>
            </a:r>
            <a:r>
              <a:rPr lang="en-US" sz="2400" dirty="0"/>
              <a:t>NER</a:t>
            </a:r>
            <a:r>
              <a:rPr lang="ru-RU" sz="2400" dirty="0"/>
              <a:t> (</a:t>
            </a:r>
            <a:r>
              <a:rPr lang="en-US" sz="2400" dirty="0"/>
              <a:t>HMM, CRF, </a:t>
            </a:r>
            <a:r>
              <a:rPr lang="ru-RU" sz="2400" dirty="0"/>
              <a:t>нейронные сети)</a:t>
            </a:r>
          </a:p>
        </p:txBody>
      </p:sp>
    </p:spTree>
    <p:extLst>
      <p:ext uri="{BB962C8B-B14F-4D97-AF65-F5344CB8AC3E}">
        <p14:creationId xmlns:p14="http://schemas.microsoft.com/office/powerpoint/2010/main" val="4073601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5D1BC1-55D5-4970-97A8-5FA3E7ABB530}"/>
              </a:ext>
            </a:extLst>
          </p:cNvPr>
          <p:cNvSpPr/>
          <p:nvPr/>
        </p:nvSpPr>
        <p:spPr>
          <a:xfrm>
            <a:off x="2545511" y="550706"/>
            <a:ext cx="67837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Выделение признаков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954452-BEF7-4794-AE07-64269161AB3C}"/>
              </a:ext>
            </a:extLst>
          </p:cNvPr>
          <p:cNvSpPr/>
          <p:nvPr/>
        </p:nvSpPr>
        <p:spPr>
          <a:xfrm>
            <a:off x="1613555" y="1857080"/>
            <a:ext cx="896489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Датасеты приведены к форме </a:t>
            </a:r>
            <a:r>
              <a:rPr lang="en-US" sz="2400" dirty="0"/>
              <a:t>NLTK Corpus</a:t>
            </a:r>
            <a:r>
              <a:rPr lang="ru-RU" sz="2400" dirty="0"/>
              <a:t>, используется разбивка на слова в корпусе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В качестве базовых признаков рассматриваются следующие</a:t>
            </a:r>
            <a:r>
              <a:rPr lang="en-US" sz="2400" dirty="0"/>
              <a:t>: </a:t>
            </a:r>
            <a:endParaRPr lang="ru-RU" sz="2400" dirty="0"/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Часть речи (</a:t>
            </a:r>
            <a:r>
              <a:rPr lang="en-US" dirty="0"/>
              <a:t>POS-tag, </a:t>
            </a:r>
            <a:r>
              <a:rPr lang="ru-RU" dirty="0"/>
              <a:t>для </a:t>
            </a:r>
            <a:r>
              <a:rPr lang="en-US" dirty="0"/>
              <a:t>CoNLL2003 </a:t>
            </a:r>
            <a:r>
              <a:rPr lang="ru-RU" dirty="0"/>
              <a:t>датасета - и </a:t>
            </a:r>
            <a:r>
              <a:rPr lang="en-US" dirty="0"/>
              <a:t>chunk-tag)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Капитализация (</a:t>
            </a:r>
            <a:r>
              <a:rPr lang="en-US" dirty="0"/>
              <a:t>normal-case, Proper-case</a:t>
            </a:r>
            <a:r>
              <a:rPr lang="ru-RU" dirty="0"/>
              <a:t>, </a:t>
            </a:r>
            <a:r>
              <a:rPr lang="en-US" dirty="0"/>
              <a:t>CAPITAL-case, Camel-case)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Флаг, является ли слово числом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Флаг, является ли слово знаком пунктуации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Начальная форма слова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Для приведения к начальной форме и </a:t>
            </a:r>
            <a:r>
              <a:rPr lang="en-US" sz="2400" dirty="0"/>
              <a:t>POS</a:t>
            </a:r>
            <a:r>
              <a:rPr lang="ru-RU" sz="2400" dirty="0"/>
              <a:t>-тегов используется </a:t>
            </a:r>
            <a:r>
              <a:rPr lang="en-US" sz="2400" dirty="0"/>
              <a:t>pymorphy2</a:t>
            </a:r>
            <a:r>
              <a:rPr lang="ru-RU" sz="2400" dirty="0"/>
              <a:t>, </a:t>
            </a:r>
            <a:r>
              <a:rPr lang="en-US" sz="2400" dirty="0" err="1"/>
              <a:t>nltk</a:t>
            </a:r>
            <a:r>
              <a:rPr lang="en-US" sz="2400" dirty="0"/>
              <a:t> </a:t>
            </a:r>
            <a:r>
              <a:rPr lang="ru-RU" sz="2400" dirty="0"/>
              <a:t>или же данные датасета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Признаки из всех вхождений будут добавлены позже – не используем для </a:t>
            </a:r>
            <a:r>
              <a:rPr lang="en-US" sz="2400" dirty="0"/>
              <a:t>baseline-</a:t>
            </a:r>
            <a:r>
              <a:rPr lang="ru-RU" sz="2400" dirty="0"/>
              <a:t>а</a:t>
            </a:r>
          </a:p>
        </p:txBody>
      </p:sp>
    </p:spTree>
    <p:extLst>
      <p:ext uri="{BB962C8B-B14F-4D97-AF65-F5344CB8AC3E}">
        <p14:creationId xmlns:p14="http://schemas.microsoft.com/office/powerpoint/2010/main" val="4141969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5D1BC1-55D5-4970-97A8-5FA3E7ABB530}"/>
              </a:ext>
            </a:extLst>
          </p:cNvPr>
          <p:cNvSpPr/>
          <p:nvPr/>
        </p:nvSpPr>
        <p:spPr>
          <a:xfrm>
            <a:off x="3227226" y="720389"/>
            <a:ext cx="52695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Отбор признаков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24F3E4-9A7E-455C-9C60-021B1CC3FABC}"/>
              </a:ext>
            </a:extLst>
          </p:cNvPr>
          <p:cNvSpPr/>
          <p:nvPr/>
        </p:nvSpPr>
        <p:spPr>
          <a:xfrm>
            <a:off x="2719422" y="2459504"/>
            <a:ext cx="69544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По частоте вхождения в датасет</a:t>
            </a:r>
            <a:r>
              <a:rPr lang="en-US" sz="2400" dirty="0"/>
              <a:t> (</a:t>
            </a:r>
            <a:r>
              <a:rPr lang="ru-RU" sz="2400" dirty="0"/>
              <a:t>если менее 5 вхождений – отбрасываем признак)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По весам классификатора (90 процентов)</a:t>
            </a:r>
          </a:p>
          <a:p>
            <a:r>
              <a:rPr lang="ru-RU" sz="2400" dirty="0"/>
              <a:t>В результате – сокращение признакового пространства с 27.000 до 700 признаков</a:t>
            </a:r>
          </a:p>
        </p:txBody>
      </p:sp>
    </p:spTree>
    <p:extLst>
      <p:ext uri="{BB962C8B-B14F-4D97-AF65-F5344CB8AC3E}">
        <p14:creationId xmlns:p14="http://schemas.microsoft.com/office/powerpoint/2010/main" val="1766075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5D1BC1-55D5-4970-97A8-5FA3E7ABB530}"/>
              </a:ext>
            </a:extLst>
          </p:cNvPr>
          <p:cNvSpPr/>
          <p:nvPr/>
        </p:nvSpPr>
        <p:spPr>
          <a:xfrm>
            <a:off x="4850021" y="257636"/>
            <a:ext cx="25346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Baseline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FF69BA-AAEC-4FB6-87DD-BF987A16A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119" y="1661765"/>
            <a:ext cx="5023881" cy="41451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BCC8CA-64A0-4717-8415-4E03E88A0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765" y="1548458"/>
            <a:ext cx="4577116" cy="20834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FF3B5A-21D7-4B66-BAA0-38C7CE3FF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811" y="3924121"/>
            <a:ext cx="5336753" cy="208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207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5D1BC1-55D5-4970-97A8-5FA3E7ABB530}"/>
              </a:ext>
            </a:extLst>
          </p:cNvPr>
          <p:cNvSpPr/>
          <p:nvPr/>
        </p:nvSpPr>
        <p:spPr>
          <a:xfrm>
            <a:off x="3546096" y="541375"/>
            <a:ext cx="51558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Текущие выводы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CF3ABD-E0CB-4311-B3FC-E50D25EBD6F2}"/>
              </a:ext>
            </a:extLst>
          </p:cNvPr>
          <p:cNvSpPr/>
          <p:nvPr/>
        </p:nvSpPr>
        <p:spPr>
          <a:xfrm>
            <a:off x="2646805" y="2058885"/>
            <a:ext cx="695441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Самыми распространенными алгоритмами для решения задача </a:t>
            </a:r>
            <a:r>
              <a:rPr lang="en-US" sz="2400" dirty="0"/>
              <a:t>NER </a:t>
            </a:r>
            <a:r>
              <a:rPr lang="ru-RU" sz="2400" dirty="0"/>
              <a:t>являются </a:t>
            </a:r>
            <a:r>
              <a:rPr lang="en-US" sz="2400" dirty="0"/>
              <a:t>HMM, CRF, CNN+BLSTN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Ранее уже разрабатывались алгоритмы, использовавшие глобальный контекст, дальнейшие исследования можно основывать на соответствующих статьях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Из </a:t>
            </a:r>
            <a:r>
              <a:rPr lang="en-US" sz="2400" dirty="0"/>
              <a:t>“</a:t>
            </a:r>
            <a:r>
              <a:rPr lang="ru-RU" sz="2400" dirty="0"/>
              <a:t>обычных</a:t>
            </a:r>
            <a:r>
              <a:rPr lang="en-US" sz="2400" dirty="0"/>
              <a:t>”</a:t>
            </a:r>
            <a:r>
              <a:rPr lang="ru-RU" sz="2400" dirty="0"/>
              <a:t> классификаторов лучше справляются </a:t>
            </a:r>
            <a:r>
              <a:rPr lang="en-US" sz="2400" dirty="0" err="1"/>
              <a:t>LogisticRegression</a:t>
            </a:r>
            <a:r>
              <a:rPr lang="en-US" sz="2400" dirty="0"/>
              <a:t>, SVM, </a:t>
            </a:r>
            <a:r>
              <a:rPr lang="ru-RU" sz="2400" dirty="0"/>
              <a:t>алгоритмы на деревьях от них отстают (без подбора параметров)</a:t>
            </a:r>
          </a:p>
        </p:txBody>
      </p:sp>
    </p:spTree>
    <p:extLst>
      <p:ext uri="{BB962C8B-B14F-4D97-AF65-F5344CB8AC3E}">
        <p14:creationId xmlns:p14="http://schemas.microsoft.com/office/powerpoint/2010/main" val="51516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595</Words>
  <Application>Microsoft Office PowerPoint</Application>
  <PresentationFormat>Widescreen</PresentationFormat>
  <Paragraphs>53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Zufar Latypov</dc:creator>
  <cp:lastModifiedBy>Zufar Latypov</cp:lastModifiedBy>
  <cp:revision>17</cp:revision>
  <dcterms:created xsi:type="dcterms:W3CDTF">2017-10-29T20:19:02Z</dcterms:created>
  <dcterms:modified xsi:type="dcterms:W3CDTF">2017-11-26T14:00:31Z</dcterms:modified>
</cp:coreProperties>
</file>