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3854" r:id="rId2"/>
  </p:sldMasterIdLst>
  <p:notesMasterIdLst>
    <p:notesMasterId r:id="rId202"/>
  </p:notesMasterIdLst>
  <p:sldIdLst>
    <p:sldId id="331" r:id="rId3"/>
    <p:sldId id="258" r:id="rId4"/>
    <p:sldId id="259" r:id="rId5"/>
    <p:sldId id="266" r:id="rId6"/>
    <p:sldId id="267" r:id="rId7"/>
    <p:sldId id="268" r:id="rId8"/>
    <p:sldId id="269" r:id="rId9"/>
    <p:sldId id="270" r:id="rId10"/>
    <p:sldId id="271" r:id="rId11"/>
    <p:sldId id="272" r:id="rId12"/>
    <p:sldId id="308" r:id="rId13"/>
    <p:sldId id="273" r:id="rId14"/>
    <p:sldId id="274" r:id="rId15"/>
    <p:sldId id="302" r:id="rId16"/>
    <p:sldId id="303" r:id="rId17"/>
    <p:sldId id="304" r:id="rId18"/>
    <p:sldId id="305" r:id="rId19"/>
    <p:sldId id="306" r:id="rId20"/>
    <p:sldId id="307" r:id="rId21"/>
    <p:sldId id="275" r:id="rId22"/>
    <p:sldId id="276" r:id="rId23"/>
    <p:sldId id="277" r:id="rId24"/>
    <p:sldId id="288" r:id="rId25"/>
    <p:sldId id="289" r:id="rId26"/>
    <p:sldId id="290" r:id="rId27"/>
    <p:sldId id="278" r:id="rId28"/>
    <p:sldId id="279" r:id="rId29"/>
    <p:sldId id="280" r:id="rId30"/>
    <p:sldId id="309" r:id="rId31"/>
    <p:sldId id="310" r:id="rId32"/>
    <p:sldId id="281" r:id="rId33"/>
    <p:sldId id="282" r:id="rId34"/>
    <p:sldId id="283" r:id="rId35"/>
    <p:sldId id="284" r:id="rId36"/>
    <p:sldId id="285" r:id="rId37"/>
    <p:sldId id="286" r:id="rId38"/>
    <p:sldId id="287" r:id="rId39"/>
    <p:sldId id="295" r:id="rId40"/>
    <p:sldId id="296" r:id="rId41"/>
    <p:sldId id="297" r:id="rId42"/>
    <p:sldId id="298" r:id="rId43"/>
    <p:sldId id="299" r:id="rId44"/>
    <p:sldId id="315" r:id="rId45"/>
    <p:sldId id="316" r:id="rId46"/>
    <p:sldId id="322" r:id="rId47"/>
    <p:sldId id="321" r:id="rId48"/>
    <p:sldId id="329" r:id="rId49"/>
    <p:sldId id="317" r:id="rId50"/>
    <p:sldId id="318" r:id="rId51"/>
    <p:sldId id="319" r:id="rId52"/>
    <p:sldId id="323" r:id="rId53"/>
    <p:sldId id="325" r:id="rId54"/>
    <p:sldId id="314" r:id="rId55"/>
    <p:sldId id="324" r:id="rId56"/>
    <p:sldId id="300" r:id="rId57"/>
    <p:sldId id="330" r:id="rId58"/>
    <p:sldId id="332" r:id="rId59"/>
    <p:sldId id="333" r:id="rId60"/>
    <p:sldId id="334" r:id="rId61"/>
    <p:sldId id="260" r:id="rId62"/>
    <p:sldId id="261" r:id="rId63"/>
    <p:sldId id="262" r:id="rId64"/>
    <p:sldId id="263" r:id="rId65"/>
    <p:sldId id="264" r:id="rId66"/>
    <p:sldId id="265"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291" r:id="rId96"/>
    <p:sldId id="292" r:id="rId97"/>
    <p:sldId id="293" r:id="rId98"/>
    <p:sldId id="294" r:id="rId99"/>
    <p:sldId id="363" r:id="rId100"/>
    <p:sldId id="364" r:id="rId101"/>
    <p:sldId id="365" r:id="rId102"/>
    <p:sldId id="366" r:id="rId103"/>
    <p:sldId id="367" r:id="rId104"/>
    <p:sldId id="368" r:id="rId105"/>
    <p:sldId id="301" r:id="rId106"/>
    <p:sldId id="369" r:id="rId107"/>
    <p:sldId id="370" r:id="rId108"/>
    <p:sldId id="371" r:id="rId109"/>
    <p:sldId id="372" r:id="rId110"/>
    <p:sldId id="373" r:id="rId111"/>
    <p:sldId id="374" r:id="rId112"/>
    <p:sldId id="375" r:id="rId113"/>
    <p:sldId id="376" r:id="rId114"/>
    <p:sldId id="377" r:id="rId115"/>
    <p:sldId id="378" r:id="rId116"/>
    <p:sldId id="379" r:id="rId117"/>
    <p:sldId id="380" r:id="rId118"/>
    <p:sldId id="381" r:id="rId119"/>
    <p:sldId id="382" r:id="rId120"/>
    <p:sldId id="383" r:id="rId121"/>
    <p:sldId id="384" r:id="rId122"/>
    <p:sldId id="385" r:id="rId123"/>
    <p:sldId id="386" r:id="rId124"/>
    <p:sldId id="387" r:id="rId125"/>
    <p:sldId id="388" r:id="rId126"/>
    <p:sldId id="389" r:id="rId127"/>
    <p:sldId id="390" r:id="rId128"/>
    <p:sldId id="391" r:id="rId129"/>
    <p:sldId id="392" r:id="rId130"/>
    <p:sldId id="393" r:id="rId131"/>
    <p:sldId id="394" r:id="rId132"/>
    <p:sldId id="395" r:id="rId133"/>
    <p:sldId id="396" r:id="rId134"/>
    <p:sldId id="397" r:id="rId135"/>
    <p:sldId id="398" r:id="rId136"/>
    <p:sldId id="399" r:id="rId137"/>
    <p:sldId id="400" r:id="rId138"/>
    <p:sldId id="401" r:id="rId139"/>
    <p:sldId id="402" r:id="rId140"/>
    <p:sldId id="403" r:id="rId141"/>
    <p:sldId id="404" r:id="rId142"/>
    <p:sldId id="405" r:id="rId143"/>
    <p:sldId id="406" r:id="rId144"/>
    <p:sldId id="407" r:id="rId145"/>
    <p:sldId id="408" r:id="rId146"/>
    <p:sldId id="409" r:id="rId147"/>
    <p:sldId id="410" r:id="rId148"/>
    <p:sldId id="411" r:id="rId149"/>
    <p:sldId id="412" r:id="rId150"/>
    <p:sldId id="413" r:id="rId151"/>
    <p:sldId id="414" r:id="rId152"/>
    <p:sldId id="415" r:id="rId153"/>
    <p:sldId id="416" r:id="rId154"/>
    <p:sldId id="417" r:id="rId155"/>
    <p:sldId id="418" r:id="rId156"/>
    <p:sldId id="419" r:id="rId157"/>
    <p:sldId id="420" r:id="rId158"/>
    <p:sldId id="421" r:id="rId159"/>
    <p:sldId id="422" r:id="rId160"/>
    <p:sldId id="423" r:id="rId161"/>
    <p:sldId id="424" r:id="rId162"/>
    <p:sldId id="425" r:id="rId163"/>
    <p:sldId id="426" r:id="rId164"/>
    <p:sldId id="427" r:id="rId165"/>
    <p:sldId id="428" r:id="rId166"/>
    <p:sldId id="429" r:id="rId167"/>
    <p:sldId id="430" r:id="rId168"/>
    <p:sldId id="431" r:id="rId169"/>
    <p:sldId id="311" r:id="rId170"/>
    <p:sldId id="312" r:id="rId171"/>
    <p:sldId id="313" r:id="rId172"/>
    <p:sldId id="432" r:id="rId173"/>
    <p:sldId id="433" r:id="rId174"/>
    <p:sldId id="434" r:id="rId175"/>
    <p:sldId id="435" r:id="rId176"/>
    <p:sldId id="436" r:id="rId177"/>
    <p:sldId id="320" r:id="rId178"/>
    <p:sldId id="437" r:id="rId179"/>
    <p:sldId id="438" r:id="rId180"/>
    <p:sldId id="439" r:id="rId181"/>
    <p:sldId id="440" r:id="rId182"/>
    <p:sldId id="441" r:id="rId183"/>
    <p:sldId id="442" r:id="rId184"/>
    <p:sldId id="443" r:id="rId185"/>
    <p:sldId id="444" r:id="rId186"/>
    <p:sldId id="445" r:id="rId187"/>
    <p:sldId id="446" r:id="rId188"/>
    <p:sldId id="447" r:id="rId189"/>
    <p:sldId id="326" r:id="rId190"/>
    <p:sldId id="448" r:id="rId191"/>
    <p:sldId id="328" r:id="rId192"/>
    <p:sldId id="449" r:id="rId193"/>
    <p:sldId id="327" r:id="rId194"/>
    <p:sldId id="450" r:id="rId195"/>
    <p:sldId id="451" r:id="rId196"/>
    <p:sldId id="452" r:id="rId197"/>
    <p:sldId id="453" r:id="rId198"/>
    <p:sldId id="454" r:id="rId199"/>
    <p:sldId id="455" r:id="rId200"/>
    <p:sldId id="456" r:id="rId201"/>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pitchFamily="18" charset="0"/>
        <a:ea typeface="+mn-ea"/>
        <a:cs typeface="+mn-cs"/>
      </a:defRPr>
    </a:lvl1pPr>
    <a:lvl2pPr marL="457200" algn="l" rtl="0" fontAlgn="base">
      <a:spcBef>
        <a:spcPct val="0"/>
      </a:spcBef>
      <a:spcAft>
        <a:spcPct val="0"/>
      </a:spcAft>
      <a:defRPr sz="2400" kern="1200" baseline="-25000">
        <a:solidFill>
          <a:schemeClr val="tx1"/>
        </a:solidFill>
        <a:latin typeface="Times New Roman" pitchFamily="18" charset="0"/>
        <a:ea typeface="+mn-ea"/>
        <a:cs typeface="+mn-cs"/>
      </a:defRPr>
    </a:lvl2pPr>
    <a:lvl3pPr marL="914400" algn="l" rtl="0" fontAlgn="base">
      <a:spcBef>
        <a:spcPct val="0"/>
      </a:spcBef>
      <a:spcAft>
        <a:spcPct val="0"/>
      </a:spcAft>
      <a:defRPr sz="2400" kern="1200" baseline="-25000">
        <a:solidFill>
          <a:schemeClr val="tx1"/>
        </a:solidFill>
        <a:latin typeface="Times New Roman" pitchFamily="18" charset="0"/>
        <a:ea typeface="+mn-ea"/>
        <a:cs typeface="+mn-cs"/>
      </a:defRPr>
    </a:lvl3pPr>
    <a:lvl4pPr marL="1371600" algn="l" rtl="0" fontAlgn="base">
      <a:spcBef>
        <a:spcPct val="0"/>
      </a:spcBef>
      <a:spcAft>
        <a:spcPct val="0"/>
      </a:spcAft>
      <a:defRPr sz="2400" kern="1200" baseline="-25000">
        <a:solidFill>
          <a:schemeClr val="tx1"/>
        </a:solidFill>
        <a:latin typeface="Times New Roman" pitchFamily="18" charset="0"/>
        <a:ea typeface="+mn-ea"/>
        <a:cs typeface="+mn-cs"/>
      </a:defRPr>
    </a:lvl4pPr>
    <a:lvl5pPr marL="1828800" algn="l" rtl="0" fontAlgn="base">
      <a:spcBef>
        <a:spcPct val="0"/>
      </a:spcBef>
      <a:spcAft>
        <a:spcPct val="0"/>
      </a:spcAft>
      <a:defRPr sz="2400" kern="1200" baseline="-25000">
        <a:solidFill>
          <a:schemeClr val="tx1"/>
        </a:solidFill>
        <a:latin typeface="Times New Roman" pitchFamily="18" charset="0"/>
        <a:ea typeface="+mn-ea"/>
        <a:cs typeface="+mn-cs"/>
      </a:defRPr>
    </a:lvl5pPr>
    <a:lvl6pPr marL="2286000" algn="l" defTabSz="914400" rtl="0" eaLnBrk="1" latinLnBrk="0" hangingPunct="1">
      <a:defRPr sz="2400" kern="1200" baseline="-25000">
        <a:solidFill>
          <a:schemeClr val="tx1"/>
        </a:solidFill>
        <a:latin typeface="Times New Roman" pitchFamily="18" charset="0"/>
        <a:ea typeface="+mn-ea"/>
        <a:cs typeface="+mn-cs"/>
      </a:defRPr>
    </a:lvl6pPr>
    <a:lvl7pPr marL="2743200" algn="l" defTabSz="914400" rtl="0" eaLnBrk="1" latinLnBrk="0" hangingPunct="1">
      <a:defRPr sz="2400" kern="1200" baseline="-25000">
        <a:solidFill>
          <a:schemeClr val="tx1"/>
        </a:solidFill>
        <a:latin typeface="Times New Roman" pitchFamily="18" charset="0"/>
        <a:ea typeface="+mn-ea"/>
        <a:cs typeface="+mn-cs"/>
      </a:defRPr>
    </a:lvl7pPr>
    <a:lvl8pPr marL="3200400" algn="l" defTabSz="914400" rtl="0" eaLnBrk="1" latinLnBrk="0" hangingPunct="1">
      <a:defRPr sz="2400" kern="1200" baseline="-25000">
        <a:solidFill>
          <a:schemeClr val="tx1"/>
        </a:solidFill>
        <a:latin typeface="Times New Roman" pitchFamily="18" charset="0"/>
        <a:ea typeface="+mn-ea"/>
        <a:cs typeface="+mn-cs"/>
      </a:defRPr>
    </a:lvl8pPr>
    <a:lvl9pPr marL="3657600" algn="l" defTabSz="914400" rtl="0" eaLnBrk="1" latinLnBrk="0" hangingPunct="1">
      <a:defRPr sz="2400" kern="1200" baseline="-25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963"/>
    <a:srgbClr val="1A6C7C"/>
    <a:srgbClr val="5FD6C2"/>
    <a:srgbClr val="5DE2B3"/>
    <a:srgbClr val="E3D638"/>
    <a:srgbClr val="495899"/>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3" autoAdjust="0"/>
    <p:restoredTop sz="94660"/>
  </p:normalViewPr>
  <p:slideViewPr>
    <p:cSldViewPr>
      <p:cViewPr varScale="1">
        <p:scale>
          <a:sx n="72" d="100"/>
          <a:sy n="72"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tableStyles" Target="tableStyle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190" Type="http://schemas.openxmlformats.org/officeDocument/2006/relationships/slide" Target="slides/slide188.xml"/><Relationship Id="rId204"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notesMaster" Target="notesMasters/notesMaster1.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New Roman" charset="0"/>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New Roman" charset="0"/>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New Roman" charset="0"/>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New Roman" charset="0"/>
              </a:defRPr>
            </a:lvl1pPr>
          </a:lstStyle>
          <a:p>
            <a:pPr>
              <a:defRPr/>
            </a:pPr>
            <a:fld id="{782E6461-55A5-485A-9F26-4E80B9728E66}" type="slidenum">
              <a:rPr lang="en-US"/>
              <a:pPr>
                <a:defRPr/>
              </a:pPr>
              <a:t>‹#›</a:t>
            </a:fld>
            <a:endParaRPr lang="en-US"/>
          </a:p>
        </p:txBody>
      </p:sp>
    </p:spTree>
    <p:extLst>
      <p:ext uri="{BB962C8B-B14F-4D97-AF65-F5344CB8AC3E}">
        <p14:creationId xmlns:p14="http://schemas.microsoft.com/office/powerpoint/2010/main" val="3128929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F024FAD-E322-4567-B7F5-E448043150AC}" type="slidenum">
              <a:rPr kumimoji="0" lang="en-US" altLang="en-US" smtClean="0"/>
              <a:pPr eaLnBrk="1" hangingPunct="1">
                <a:spcBef>
                  <a:spcPct val="0"/>
                </a:spcBef>
              </a:pPr>
              <a:t>2</a:t>
            </a:fld>
            <a:endParaRPr kumimoji="0" lang="en-US" altLang="en-US"/>
          </a:p>
        </p:txBody>
      </p:sp>
      <p:sp>
        <p:nvSpPr>
          <p:cNvPr id="61443" name="Rectangle 1026"/>
          <p:cNvSpPr>
            <a:spLocks noGrp="1" noRot="1" noChangeAspect="1" noChangeArrowheads="1" noTextEdit="1"/>
          </p:cNvSpPr>
          <p:nvPr>
            <p:ph type="sldImg"/>
          </p:nvPr>
        </p:nvSpPr>
        <p:spPr>
          <a:ln/>
        </p:spPr>
      </p:sp>
      <p:sp>
        <p:nvSpPr>
          <p:cNvPr id="614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E667C1B-B69F-4DBA-B120-B61754112493}" type="slidenum">
              <a:rPr kumimoji="0" lang="en-US" altLang="en-US" smtClean="0"/>
              <a:pPr eaLnBrk="1" hangingPunct="1">
                <a:spcBef>
                  <a:spcPct val="0"/>
                </a:spcBef>
              </a:pPr>
              <a:t>11</a:t>
            </a:fld>
            <a:endParaRPr kumimoji="0" lang="en-US" altLang="en-US"/>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See pr5-02.cpp</a:t>
            </a:r>
          </a:p>
          <a:p>
            <a:pPr eaLnBrk="1" hangingPunct="1"/>
            <a:endParaRPr lang="en-US" altLang="en-US">
              <a:latin typeface="Courier New" pitchFamily="49"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DBDEAEE-B0B8-4D61-B70D-DCB468B11DCA}" type="slidenum">
              <a:rPr kumimoji="0" lang="en-US" altLang="en-US" smtClean="0">
                <a:latin typeface="Arial" pitchFamily="34" charset="0"/>
              </a:rPr>
              <a:pPr eaLnBrk="1" hangingPunct="1">
                <a:spcBef>
                  <a:spcPct val="0"/>
                </a:spcBef>
              </a:pPr>
              <a:t>103</a:t>
            </a:fld>
            <a:endParaRPr kumimoji="0" lang="en-US" altLang="en-US">
              <a:latin typeface="Arial"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11DAE62-DE4E-444D-B633-9845353A47A0}" type="slidenum">
              <a:rPr kumimoji="0" lang="en-US" altLang="en-US" smtClean="0">
                <a:latin typeface="Arial" pitchFamily="34" charset="0"/>
              </a:rPr>
              <a:pPr eaLnBrk="1" hangingPunct="1">
                <a:spcBef>
                  <a:spcPct val="0"/>
                </a:spcBef>
              </a:pPr>
              <a:t>104</a:t>
            </a:fld>
            <a:endParaRPr kumimoji="0" lang="en-US" altLang="en-US">
              <a:latin typeface="Arial"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pr6-31.cpp</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718F80F-2848-4733-A458-1CD60773C374}" type="slidenum">
              <a:rPr kumimoji="0" lang="en-US" altLang="en-US" smtClean="0">
                <a:latin typeface="Courier New" pitchFamily="49" charset="0"/>
              </a:rPr>
              <a:pPr eaLnBrk="1" hangingPunct="1">
                <a:spcBef>
                  <a:spcPct val="0"/>
                </a:spcBef>
              </a:pPr>
              <a:t>107</a:t>
            </a:fld>
            <a:endParaRPr kumimoji="0" lang="en-US" altLang="en-US">
              <a:latin typeface="Courier New" pitchFamily="49"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F029D5D-A36A-4125-9FCB-41AB48BB88AD}" type="slidenum">
              <a:rPr kumimoji="0" lang="en-US" altLang="en-US" smtClean="0">
                <a:latin typeface="Courier New" pitchFamily="49" charset="0"/>
              </a:rPr>
              <a:pPr eaLnBrk="1" hangingPunct="1">
                <a:spcBef>
                  <a:spcPct val="0"/>
                </a:spcBef>
              </a:pPr>
              <a:t>108</a:t>
            </a:fld>
            <a:endParaRPr kumimoji="0" lang="en-US" altLang="en-US">
              <a:latin typeface="Courier New" pitchFamily="49"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1F90B3B-0D27-447F-81E2-933625312E2D}" type="slidenum">
              <a:rPr kumimoji="0" lang="en-US" altLang="en-US" smtClean="0">
                <a:latin typeface="Courier New" pitchFamily="49" charset="0"/>
              </a:rPr>
              <a:pPr eaLnBrk="1" hangingPunct="1">
                <a:spcBef>
                  <a:spcPct val="0"/>
                </a:spcBef>
              </a:pPr>
              <a:t>109</a:t>
            </a:fld>
            <a:endParaRPr kumimoji="0" lang="en-US" altLang="en-US">
              <a:latin typeface="Courier New" pitchFamily="49"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4D455D3-91F8-4FE7-A644-32D56DAA35DE}" type="slidenum">
              <a:rPr kumimoji="0" lang="en-US" altLang="en-US" smtClean="0">
                <a:latin typeface="Courier New" pitchFamily="49" charset="0"/>
              </a:rPr>
              <a:pPr eaLnBrk="1" hangingPunct="1">
                <a:spcBef>
                  <a:spcPct val="0"/>
                </a:spcBef>
              </a:pPr>
              <a:t>110</a:t>
            </a:fld>
            <a:endParaRPr kumimoji="0" lang="en-US" altLang="en-US">
              <a:latin typeface="Courier New" pitchFamily="49"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E960B94-24F6-48FF-9BC8-FAC2D40A6998}" type="slidenum">
              <a:rPr kumimoji="0" lang="en-US" altLang="en-US" smtClean="0">
                <a:latin typeface="Courier New" pitchFamily="49" charset="0"/>
              </a:rPr>
              <a:pPr eaLnBrk="1" hangingPunct="1">
                <a:spcBef>
                  <a:spcPct val="0"/>
                </a:spcBef>
              </a:pPr>
              <a:t>111</a:t>
            </a:fld>
            <a:endParaRPr kumimoji="0" lang="en-US" altLang="en-US">
              <a:latin typeface="Courier New" pitchFamily="49"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2C519A8-E48A-4A3D-A3EA-A6F81F2DAA69}" type="slidenum">
              <a:rPr kumimoji="0" lang="en-US" altLang="en-US" smtClean="0">
                <a:latin typeface="Courier New" pitchFamily="49" charset="0"/>
              </a:rPr>
              <a:pPr eaLnBrk="1" hangingPunct="1">
                <a:spcBef>
                  <a:spcPct val="0"/>
                </a:spcBef>
              </a:pPr>
              <a:t>112</a:t>
            </a:fld>
            <a:endParaRPr kumimoji="0" lang="en-US" altLang="en-US">
              <a:latin typeface="Courier New" pitchFamily="49"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495DB04-1C02-4FF8-AC6B-693F9CFBC6C2}" type="slidenum">
              <a:rPr kumimoji="0" lang="en-US" altLang="en-US" smtClean="0">
                <a:latin typeface="Courier New" pitchFamily="49" charset="0"/>
              </a:rPr>
              <a:pPr eaLnBrk="1" hangingPunct="1">
                <a:spcBef>
                  <a:spcPct val="0"/>
                </a:spcBef>
              </a:pPr>
              <a:t>113</a:t>
            </a:fld>
            <a:endParaRPr kumimoji="0" lang="en-US" altLang="en-US">
              <a:latin typeface="Courier New" pitchFamily="49"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5F74B0D-76DD-44C9-AD8E-37C4F2B0669D}" type="slidenum">
              <a:rPr kumimoji="0" lang="en-US" altLang="en-US" smtClean="0">
                <a:latin typeface="Courier New" pitchFamily="49" charset="0"/>
              </a:rPr>
              <a:pPr eaLnBrk="1" hangingPunct="1">
                <a:spcBef>
                  <a:spcPct val="0"/>
                </a:spcBef>
              </a:pPr>
              <a:t>114</a:t>
            </a:fld>
            <a:endParaRPr kumimoji="0" lang="en-US" altLang="en-US">
              <a:latin typeface="Courier New" pitchFamily="49"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DEEB8CC-9EE0-4E85-A800-7843B3645B91}" type="slidenum">
              <a:rPr kumimoji="0" lang="en-US" altLang="en-US" smtClean="0"/>
              <a:pPr eaLnBrk="1" hangingPunct="1">
                <a:spcBef>
                  <a:spcPct val="0"/>
                </a:spcBef>
              </a:pPr>
              <a:t>12</a:t>
            </a:fld>
            <a:endParaRPr kumimoji="0"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See pr5-03.cpp</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0C9C054-E087-4171-9DD5-19AF823CAB5E}" type="slidenum">
              <a:rPr kumimoji="0" lang="en-US" altLang="en-US" smtClean="0">
                <a:latin typeface="Courier New" pitchFamily="49" charset="0"/>
              </a:rPr>
              <a:pPr eaLnBrk="1" hangingPunct="1">
                <a:spcBef>
                  <a:spcPct val="0"/>
                </a:spcBef>
              </a:pPr>
              <a:t>116</a:t>
            </a:fld>
            <a:endParaRPr kumimoji="0" lang="en-US" altLang="en-US">
              <a:latin typeface="Courier New" pitchFamily="49"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6CB2F9E-0CF0-4351-8BE8-7AEA5DE60049}" type="slidenum">
              <a:rPr kumimoji="0" lang="en-US" altLang="en-US" smtClean="0">
                <a:latin typeface="Courier New" pitchFamily="49" charset="0"/>
              </a:rPr>
              <a:pPr eaLnBrk="1" hangingPunct="1">
                <a:spcBef>
                  <a:spcPct val="0"/>
                </a:spcBef>
              </a:pPr>
              <a:t>117</a:t>
            </a:fld>
            <a:endParaRPr kumimoji="0" lang="en-US" altLang="en-US">
              <a:latin typeface="Courier New" pitchFamily="49"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540A6F6-05A8-4D9F-B4E3-F7691B254D1D}" type="slidenum">
              <a:rPr kumimoji="0" lang="en-US" altLang="en-US" smtClean="0">
                <a:latin typeface="Courier New" pitchFamily="49" charset="0"/>
              </a:rPr>
              <a:pPr eaLnBrk="1" hangingPunct="1">
                <a:spcBef>
                  <a:spcPct val="0"/>
                </a:spcBef>
              </a:pPr>
              <a:t>118</a:t>
            </a:fld>
            <a:endParaRPr kumimoji="0" lang="en-US" altLang="en-US">
              <a:latin typeface="Courier New" pitchFamily="49"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961C002-7E8E-494B-9069-F0E66DED1DB1}" type="slidenum">
              <a:rPr kumimoji="0" lang="en-US" altLang="en-US" smtClean="0">
                <a:latin typeface="Courier New" pitchFamily="49" charset="0"/>
              </a:rPr>
              <a:pPr eaLnBrk="1" hangingPunct="1">
                <a:spcBef>
                  <a:spcPct val="0"/>
                </a:spcBef>
              </a:pPr>
              <a:t>119</a:t>
            </a:fld>
            <a:endParaRPr kumimoji="0" lang="en-US" altLang="en-US">
              <a:latin typeface="Courier New" pitchFamily="49"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FEB3BCC-4AD2-495F-B3DE-6B4B56B8B72D}" type="slidenum">
              <a:rPr kumimoji="0" lang="en-US" altLang="en-US" smtClean="0">
                <a:latin typeface="Courier New" pitchFamily="49" charset="0"/>
              </a:rPr>
              <a:pPr eaLnBrk="1" hangingPunct="1">
                <a:spcBef>
                  <a:spcPct val="0"/>
                </a:spcBef>
              </a:pPr>
              <a:t>120</a:t>
            </a:fld>
            <a:endParaRPr kumimoji="0" lang="en-US" altLang="en-US">
              <a:latin typeface="Courier New" pitchFamily="49"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1D17BCE-C99C-4740-8276-B734F66E2D4F}" type="slidenum">
              <a:rPr kumimoji="0" lang="en-US" altLang="en-US" smtClean="0">
                <a:latin typeface="Courier New" pitchFamily="49" charset="0"/>
              </a:rPr>
              <a:pPr eaLnBrk="1" hangingPunct="1">
                <a:spcBef>
                  <a:spcPct val="0"/>
                </a:spcBef>
              </a:pPr>
              <a:t>121</a:t>
            </a:fld>
            <a:endParaRPr kumimoji="0" lang="en-US" altLang="en-US">
              <a:latin typeface="Courier New" pitchFamily="49"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4EA9CB1-CCA9-4926-9E3A-0D856E498CB8}" type="slidenum">
              <a:rPr kumimoji="0" lang="en-US" altLang="en-US" smtClean="0">
                <a:latin typeface="Courier New" pitchFamily="49" charset="0"/>
              </a:rPr>
              <a:pPr eaLnBrk="1" hangingPunct="1">
                <a:spcBef>
                  <a:spcPct val="0"/>
                </a:spcBef>
              </a:pPr>
              <a:t>122</a:t>
            </a:fld>
            <a:endParaRPr kumimoji="0" lang="en-US" altLang="en-US">
              <a:latin typeface="Courier New" pitchFamily="49"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pr7-01.cpp</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436E6F9-2A3A-477E-9D55-BDCF2B2D1658}" type="slidenum">
              <a:rPr kumimoji="0" lang="en-US" altLang="en-US" smtClean="0">
                <a:latin typeface="Courier New" pitchFamily="49" charset="0"/>
              </a:rPr>
              <a:pPr eaLnBrk="1" hangingPunct="1">
                <a:spcBef>
                  <a:spcPct val="0"/>
                </a:spcBef>
              </a:pPr>
              <a:t>124</a:t>
            </a:fld>
            <a:endParaRPr kumimoji="0" lang="en-US" altLang="en-US">
              <a:latin typeface="Courier New" pitchFamily="49"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03D9217-D68D-46EA-A52C-3003298416AA}" type="slidenum">
              <a:rPr kumimoji="0" lang="en-US" altLang="en-US" smtClean="0">
                <a:latin typeface="Courier New" pitchFamily="49" charset="0"/>
              </a:rPr>
              <a:pPr eaLnBrk="1" hangingPunct="1">
                <a:spcBef>
                  <a:spcPct val="0"/>
                </a:spcBef>
              </a:pPr>
              <a:t>125</a:t>
            </a:fld>
            <a:endParaRPr kumimoji="0" lang="en-US" altLang="en-US">
              <a:latin typeface="Courier New" pitchFamily="49"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1872E09-251D-4FA4-B26B-309EE05BBEDC}" type="slidenum">
              <a:rPr kumimoji="0" lang="en-US" altLang="en-US" smtClean="0">
                <a:latin typeface="Courier New" pitchFamily="49" charset="0"/>
              </a:rPr>
              <a:pPr eaLnBrk="1" hangingPunct="1">
                <a:spcBef>
                  <a:spcPct val="0"/>
                </a:spcBef>
              </a:pPr>
              <a:t>126</a:t>
            </a:fld>
            <a:endParaRPr kumimoji="0" lang="en-US" altLang="en-US">
              <a:latin typeface="Courier New" pitchFamily="49"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0EE5281-925F-42DC-85BA-DE76508175F1}" type="slidenum">
              <a:rPr kumimoji="0" lang="en-US" altLang="en-US" smtClean="0"/>
              <a:pPr eaLnBrk="1" hangingPunct="1">
                <a:spcBef>
                  <a:spcPct val="0"/>
                </a:spcBef>
              </a:pPr>
              <a:t>13</a:t>
            </a:fld>
            <a:endParaRPr kumimoji="0"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ourier New" pitchFamily="49"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4C290C8-7A4E-45C5-8D2A-8406A1C6EEBB}" type="slidenum">
              <a:rPr kumimoji="0" lang="en-US" altLang="en-US" smtClean="0">
                <a:latin typeface="Courier New" pitchFamily="49" charset="0"/>
              </a:rPr>
              <a:pPr eaLnBrk="1" hangingPunct="1">
                <a:spcBef>
                  <a:spcPct val="0"/>
                </a:spcBef>
              </a:pPr>
              <a:t>127</a:t>
            </a:fld>
            <a:endParaRPr kumimoji="0" lang="en-US" altLang="en-US">
              <a:latin typeface="Courier New" pitchFamily="49"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pr7-02.cpp and pr7-03.cpp</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CF2FD5A-D841-407F-B2D9-4601E5426E5D}" type="slidenum">
              <a:rPr kumimoji="0" lang="en-US" altLang="en-US" smtClean="0">
                <a:latin typeface="Courier New" pitchFamily="49" charset="0"/>
              </a:rPr>
              <a:pPr eaLnBrk="1" hangingPunct="1">
                <a:spcBef>
                  <a:spcPct val="0"/>
                </a:spcBef>
              </a:pPr>
              <a:t>129</a:t>
            </a:fld>
            <a:endParaRPr kumimoji="0" lang="en-US" altLang="en-US">
              <a:latin typeface="Courier New" pitchFamily="49"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F842FEB-9E79-4B0E-8A60-34FF396C510F}" type="slidenum">
              <a:rPr kumimoji="0" lang="en-US" altLang="en-US" smtClean="0">
                <a:latin typeface="Courier New" pitchFamily="49" charset="0"/>
              </a:rPr>
              <a:pPr eaLnBrk="1" hangingPunct="1">
                <a:spcBef>
                  <a:spcPct val="0"/>
                </a:spcBef>
              </a:pPr>
              <a:t>130</a:t>
            </a:fld>
            <a:endParaRPr kumimoji="0" lang="en-US" altLang="en-US">
              <a:latin typeface="Courier New" pitchFamily="49"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pr7-04.cpp and pr7-05.cpp</a:t>
            </a:r>
          </a:p>
          <a:p>
            <a:pPr eaLnBrk="1" hangingPunct="1"/>
            <a:endParaRPr lang="en-US"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B21ECA4-C789-44B4-8004-FCBC9567B6BF}" type="slidenum">
              <a:rPr kumimoji="0" lang="en-US" altLang="en-US" smtClean="0">
                <a:latin typeface="Courier New" pitchFamily="49" charset="0"/>
              </a:rPr>
              <a:pPr eaLnBrk="1" hangingPunct="1">
                <a:spcBef>
                  <a:spcPct val="0"/>
                </a:spcBef>
              </a:pPr>
              <a:t>132</a:t>
            </a:fld>
            <a:endParaRPr kumimoji="0" lang="en-US" altLang="en-US">
              <a:latin typeface="Courier New" pitchFamily="49"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pr7-06.cpp</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E7B153F-DDAC-453F-9281-1016F1395985}" type="slidenum">
              <a:rPr kumimoji="0" lang="en-US" altLang="en-US" smtClean="0">
                <a:latin typeface="Courier New" pitchFamily="49" charset="0"/>
              </a:rPr>
              <a:pPr eaLnBrk="1" hangingPunct="1">
                <a:spcBef>
                  <a:spcPct val="0"/>
                </a:spcBef>
              </a:pPr>
              <a:t>133</a:t>
            </a:fld>
            <a:endParaRPr kumimoji="0" lang="en-US" altLang="en-US">
              <a:latin typeface="Courier New" pitchFamily="49"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CF05729-7C4E-4F3A-A77A-EB0692C5CBC0}" type="slidenum">
              <a:rPr kumimoji="0" lang="en-US" altLang="en-US" smtClean="0">
                <a:latin typeface="Courier New" pitchFamily="49" charset="0"/>
              </a:rPr>
              <a:pPr eaLnBrk="1" hangingPunct="1">
                <a:spcBef>
                  <a:spcPct val="0"/>
                </a:spcBef>
              </a:pPr>
              <a:t>134</a:t>
            </a:fld>
            <a:endParaRPr kumimoji="0" lang="en-US" altLang="en-US">
              <a:latin typeface="Courier New" pitchFamily="49"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B778259-3739-404D-BCDE-C94C53B8DF10}" type="slidenum">
              <a:rPr kumimoji="0" lang="en-US" altLang="en-US" smtClean="0">
                <a:latin typeface="Courier New" pitchFamily="49" charset="0"/>
              </a:rPr>
              <a:pPr eaLnBrk="1" hangingPunct="1">
                <a:spcBef>
                  <a:spcPct val="0"/>
                </a:spcBef>
              </a:pPr>
              <a:t>135</a:t>
            </a:fld>
            <a:endParaRPr kumimoji="0" lang="en-US" altLang="en-US">
              <a:latin typeface="Courier New" pitchFamily="49"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136</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137</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138</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5974405-0176-4A86-AE46-F7FE2099BA7A}" type="slidenum">
              <a:rPr kumimoji="0" lang="en-US" altLang="en-US" smtClean="0"/>
              <a:pPr eaLnBrk="1" hangingPunct="1">
                <a:spcBef>
                  <a:spcPct val="0"/>
                </a:spcBef>
              </a:pPr>
              <a:t>14</a:t>
            </a:fld>
            <a:endParaRPr kumimoji="0"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pr5-04.cpp </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139</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140</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141</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EDA7219-36D2-4E6B-89EA-71B346932EB5}" type="slidenum">
              <a:rPr kumimoji="0" lang="en-US" altLang="en-US" smtClean="0">
                <a:latin typeface="Courier New" pitchFamily="49" charset="0"/>
              </a:rPr>
              <a:pPr eaLnBrk="1" hangingPunct="1">
                <a:spcBef>
                  <a:spcPct val="0"/>
                </a:spcBef>
              </a:pPr>
              <a:t>142</a:t>
            </a:fld>
            <a:endParaRPr kumimoji="0" lang="en-US" altLang="en-US">
              <a:latin typeface="Courier New" pitchFamily="49"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pr7-07.cpp</a:t>
            </a: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4F805A4-B167-4371-A893-0742AA02EBC6}" type="slidenum">
              <a:rPr kumimoji="0" lang="en-US" altLang="en-US" smtClean="0">
                <a:latin typeface="Courier New" pitchFamily="49" charset="0"/>
              </a:rPr>
              <a:pPr eaLnBrk="1" hangingPunct="1">
                <a:spcBef>
                  <a:spcPct val="0"/>
                </a:spcBef>
              </a:pPr>
              <a:t>143</a:t>
            </a:fld>
            <a:endParaRPr kumimoji="0" lang="en-US" altLang="en-US">
              <a:latin typeface="Courier New" pitchFamily="49"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pr7-08.cpp</a:t>
            </a: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pr7-09.cpp</a:t>
            </a:r>
          </a:p>
          <a:p>
            <a:endParaRPr lang="en-US" altLang="en-US"/>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B65113F-FF41-45C3-84CD-CB8548DE5906}" type="slidenum">
              <a:rPr kumimoji="0" lang="en-US" altLang="en-US" smtClean="0"/>
              <a:pPr eaLnBrk="1" hangingPunct="1">
                <a:spcBef>
                  <a:spcPct val="0"/>
                </a:spcBef>
              </a:pPr>
              <a:t>144</a:t>
            </a:fld>
            <a:endParaRPr kumimoji="0" lang="en-US"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D8865F5-2E23-456C-BA96-1F8CA0F82C85}" type="slidenum">
              <a:rPr kumimoji="0" lang="en-US" altLang="en-US" smtClean="0">
                <a:latin typeface="Courier New" pitchFamily="49" charset="0"/>
              </a:rPr>
              <a:pPr eaLnBrk="1" hangingPunct="1">
                <a:spcBef>
                  <a:spcPct val="0"/>
                </a:spcBef>
              </a:pPr>
              <a:t>145</a:t>
            </a:fld>
            <a:endParaRPr kumimoji="0" lang="en-US" altLang="en-US">
              <a:latin typeface="Courier New" pitchFamily="49"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1A120CF-3D12-4737-BF57-A30AA93122CA}" type="slidenum">
              <a:rPr kumimoji="0" lang="en-US" altLang="en-US" smtClean="0">
                <a:latin typeface="Courier New" pitchFamily="49" charset="0"/>
              </a:rPr>
              <a:pPr eaLnBrk="1" hangingPunct="1">
                <a:spcBef>
                  <a:spcPct val="0"/>
                </a:spcBef>
              </a:pPr>
              <a:t>146</a:t>
            </a:fld>
            <a:endParaRPr kumimoji="0" lang="en-US" altLang="en-US">
              <a:latin typeface="Courier New" pitchFamily="49"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A3012F9-3C03-4E28-A54D-7FE81C38B06C}" type="slidenum">
              <a:rPr kumimoji="0" lang="en-US" altLang="en-US" smtClean="0">
                <a:latin typeface="Courier New" pitchFamily="49" charset="0"/>
              </a:rPr>
              <a:pPr eaLnBrk="1" hangingPunct="1">
                <a:spcBef>
                  <a:spcPct val="0"/>
                </a:spcBef>
              </a:pPr>
              <a:t>147</a:t>
            </a:fld>
            <a:endParaRPr kumimoji="0" lang="en-US" altLang="en-US">
              <a:latin typeface="Courier New" pitchFamily="49"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B584870-1599-4D57-93B6-31B4C064C777}" type="slidenum">
              <a:rPr kumimoji="0" lang="en-US" altLang="en-US" smtClean="0">
                <a:latin typeface="Courier New" pitchFamily="49" charset="0"/>
              </a:rPr>
              <a:pPr eaLnBrk="1" hangingPunct="1">
                <a:spcBef>
                  <a:spcPct val="0"/>
                </a:spcBef>
              </a:pPr>
              <a:t>148</a:t>
            </a:fld>
            <a:endParaRPr kumimoji="0" lang="en-US" altLang="en-US">
              <a:latin typeface="Courier New" pitchFamily="49" charset="0"/>
            </a:endParaRPr>
          </a:p>
        </p:txBody>
      </p:sp>
      <p:sp>
        <p:nvSpPr>
          <p:cNvPr id="129027" name="Rectangle 1026"/>
          <p:cNvSpPr>
            <a:spLocks noGrp="1" noRot="1" noChangeAspect="1" noChangeArrowheads="1" noTextEdit="1"/>
          </p:cNvSpPr>
          <p:nvPr>
            <p:ph type="sldImg"/>
          </p:nvPr>
        </p:nvSpPr>
        <p:spPr>
          <a:ln/>
        </p:spPr>
      </p:sp>
      <p:sp>
        <p:nvSpPr>
          <p:cNvPr id="1290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pr7-10.cpp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8D424A9-1700-45AC-A748-DBFCAFAE3126}" type="slidenum">
              <a:rPr kumimoji="0" lang="en-US" altLang="en-US" smtClean="0"/>
              <a:pPr eaLnBrk="1" hangingPunct="1">
                <a:spcBef>
                  <a:spcPct val="0"/>
                </a:spcBef>
              </a:pPr>
              <a:t>15</a:t>
            </a:fld>
            <a:endParaRPr kumimoji="0"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pr7-11.cpp</a:t>
            </a:r>
          </a:p>
          <a:p>
            <a:endParaRPr lang="en-US" alt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690057A-7B34-48EC-ACC5-406870ABA626}" type="slidenum">
              <a:rPr kumimoji="0" lang="en-US" altLang="en-US" smtClean="0">
                <a:latin typeface="Courier New" pitchFamily="49" charset="0"/>
              </a:rPr>
              <a:pPr eaLnBrk="1" hangingPunct="1">
                <a:spcBef>
                  <a:spcPct val="0"/>
                </a:spcBef>
              </a:pPr>
              <a:t>149</a:t>
            </a:fld>
            <a:endParaRPr kumimoji="0" lang="en-US" altLang="en-US">
              <a:latin typeface="Courier New" pitchFamily="49"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D7B0B40-83E0-4E61-947B-3F7C8919EA51}" type="slidenum">
              <a:rPr kumimoji="0" lang="en-US" altLang="en-US" smtClean="0">
                <a:latin typeface="Courier New" pitchFamily="49" charset="0"/>
              </a:rPr>
              <a:pPr eaLnBrk="1" hangingPunct="1">
                <a:spcBef>
                  <a:spcPct val="0"/>
                </a:spcBef>
              </a:pPr>
              <a:t>151</a:t>
            </a:fld>
            <a:endParaRPr kumimoji="0" lang="en-US" altLang="en-US">
              <a:latin typeface="Courier New" pitchFamily="49"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0050A12-C4E8-49DE-8CBF-2A27A4702ED6}" type="slidenum">
              <a:rPr kumimoji="0" lang="en-US" altLang="en-US" smtClean="0">
                <a:latin typeface="Courier New" pitchFamily="49" charset="0"/>
              </a:rPr>
              <a:pPr eaLnBrk="1" hangingPunct="1">
                <a:spcBef>
                  <a:spcPct val="0"/>
                </a:spcBef>
              </a:pPr>
              <a:t>152</a:t>
            </a:fld>
            <a:endParaRPr kumimoji="0" lang="en-US" altLang="en-US">
              <a:latin typeface="Courier New" pitchFamily="49"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pr7-12.cpp, Rectangle.cpp, and Rectangle.h</a:t>
            </a: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FE130B5-5B2C-429A-984D-47C36C0CD6C2}" type="slidenum">
              <a:rPr kumimoji="0" lang="en-US" altLang="en-US" smtClean="0">
                <a:latin typeface="Courier New" pitchFamily="49" charset="0"/>
              </a:rPr>
              <a:pPr eaLnBrk="1" hangingPunct="1">
                <a:spcBef>
                  <a:spcPct val="0"/>
                </a:spcBef>
              </a:pPr>
              <a:t>153</a:t>
            </a:fld>
            <a:endParaRPr kumimoji="0" lang="en-US" altLang="en-US">
              <a:latin typeface="Courier New" pitchFamily="49"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53ACB01-657B-43F7-94F9-8D77FB362F3E}" type="slidenum">
              <a:rPr kumimoji="0" lang="en-US" altLang="en-US" smtClean="0">
                <a:latin typeface="Courier New" pitchFamily="49" charset="0"/>
              </a:rPr>
              <a:pPr eaLnBrk="1" hangingPunct="1">
                <a:spcBef>
                  <a:spcPct val="0"/>
                </a:spcBef>
              </a:pPr>
              <a:t>154</a:t>
            </a:fld>
            <a:endParaRPr kumimoji="0" lang="en-US" altLang="en-US">
              <a:latin typeface="Courier New" pitchFamily="49"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Rectangle.h, Rectangle.cpp, and pr7-12.cpp</a:t>
            </a: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BA46518-D70D-4E3D-A5C6-5BAC4BB47B13}" type="slidenum">
              <a:rPr kumimoji="0" lang="en-US" altLang="en-US" smtClean="0">
                <a:latin typeface="Courier New" pitchFamily="49" charset="0"/>
              </a:rPr>
              <a:pPr eaLnBrk="1" hangingPunct="1">
                <a:spcBef>
                  <a:spcPct val="0"/>
                </a:spcBef>
              </a:pPr>
              <a:t>155</a:t>
            </a:fld>
            <a:endParaRPr kumimoji="0" lang="en-US" altLang="en-US">
              <a:latin typeface="Courier New" pitchFamily="49"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C6DE2DB-C732-490B-A460-4C2DF9166CB5}" type="slidenum">
              <a:rPr kumimoji="0" lang="en-US" altLang="en-US" smtClean="0">
                <a:latin typeface="Courier New" pitchFamily="49" charset="0"/>
              </a:rPr>
              <a:pPr eaLnBrk="1" hangingPunct="1">
                <a:spcBef>
                  <a:spcPct val="0"/>
                </a:spcBef>
              </a:pPr>
              <a:t>156</a:t>
            </a:fld>
            <a:endParaRPr kumimoji="0" lang="en-US" altLang="en-US">
              <a:latin typeface="Courier New" pitchFamily="49"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9F156BD-941C-4B9F-AD8E-8A9173B9B54F}" type="slidenum">
              <a:rPr kumimoji="0" lang="en-US" altLang="en-US" smtClean="0">
                <a:latin typeface="Courier New" pitchFamily="49" charset="0"/>
              </a:rPr>
              <a:pPr eaLnBrk="1" hangingPunct="1">
                <a:spcBef>
                  <a:spcPct val="0"/>
                </a:spcBef>
              </a:pPr>
              <a:t>157</a:t>
            </a:fld>
            <a:endParaRPr kumimoji="0" lang="en-US" altLang="en-US">
              <a:latin typeface="Courier New" pitchFamily="49"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30D2718-485A-427C-914B-5E6287B45359}" type="slidenum">
              <a:rPr kumimoji="0" lang="en-US" altLang="en-US" smtClean="0">
                <a:latin typeface="Courier New" pitchFamily="49" charset="0"/>
              </a:rPr>
              <a:pPr eaLnBrk="1" hangingPunct="1">
                <a:spcBef>
                  <a:spcPct val="0"/>
                </a:spcBef>
              </a:pPr>
              <a:t>158</a:t>
            </a:fld>
            <a:endParaRPr kumimoji="0" lang="en-US" altLang="en-US">
              <a:latin typeface="Courier New" pitchFamily="49"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6ACF2D4-1AA1-4B93-8DEE-3AA25F684C32}" type="slidenum">
              <a:rPr kumimoji="0" lang="en-US" altLang="en-US" smtClean="0">
                <a:latin typeface="Courier New" pitchFamily="49" charset="0"/>
              </a:rPr>
              <a:pPr eaLnBrk="1" hangingPunct="1">
                <a:spcBef>
                  <a:spcPct val="0"/>
                </a:spcBef>
              </a:pPr>
              <a:t>159</a:t>
            </a:fld>
            <a:endParaRPr kumimoji="0" lang="en-US" altLang="en-US">
              <a:latin typeface="Courier New" pitchFamily="49"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see pr7-13.cpp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2148A17-D90C-433B-A906-9F10EE600148}" type="slidenum">
              <a:rPr kumimoji="0" lang="en-US" altLang="en-US" smtClean="0"/>
              <a:pPr eaLnBrk="1" hangingPunct="1">
                <a:spcBef>
                  <a:spcPct val="0"/>
                </a:spcBef>
              </a:pPr>
              <a:t>16</a:t>
            </a:fld>
            <a:endParaRPr kumimoji="0"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C6D4209-D7C3-4E11-AE2C-3E5C1FDF0041}" type="slidenum">
              <a:rPr kumimoji="0" lang="en-US" altLang="en-US" smtClean="0">
                <a:latin typeface="Courier New" pitchFamily="49" charset="0"/>
              </a:rPr>
              <a:pPr eaLnBrk="1" hangingPunct="1">
                <a:spcBef>
                  <a:spcPct val="0"/>
                </a:spcBef>
              </a:pPr>
              <a:t>160</a:t>
            </a:fld>
            <a:endParaRPr kumimoji="0" lang="en-US" altLang="en-US">
              <a:latin typeface="Courier New" pitchFamily="49"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4A43836-9C56-4881-9259-27A7E8916DF4}" type="slidenum">
              <a:rPr kumimoji="0" lang="en-US" altLang="en-US" smtClean="0">
                <a:latin typeface="Courier New" pitchFamily="49" charset="0"/>
              </a:rPr>
              <a:pPr eaLnBrk="1" hangingPunct="1">
                <a:spcBef>
                  <a:spcPct val="0"/>
                </a:spcBef>
              </a:pPr>
              <a:t>161</a:t>
            </a:fld>
            <a:endParaRPr kumimoji="0" lang="en-US" altLang="en-US">
              <a:latin typeface="Courier New" pitchFamily="49"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E052A4A-A721-4BAB-B9D3-46BF8B0A4435}" type="slidenum">
              <a:rPr kumimoji="0" lang="en-US" altLang="en-US" smtClean="0">
                <a:latin typeface="Courier New" pitchFamily="49" charset="0"/>
              </a:rPr>
              <a:pPr eaLnBrk="1" hangingPunct="1">
                <a:spcBef>
                  <a:spcPct val="0"/>
                </a:spcBef>
              </a:pPr>
              <a:t>162</a:t>
            </a:fld>
            <a:endParaRPr kumimoji="0" lang="en-US" altLang="en-US">
              <a:latin typeface="Courier New" pitchFamily="49"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C2E6185-F471-478B-BC22-580B6EF5F7A7}" type="slidenum">
              <a:rPr kumimoji="0" lang="en-US" altLang="en-US" smtClean="0">
                <a:latin typeface="Courier New" pitchFamily="49" charset="0"/>
              </a:rPr>
              <a:pPr eaLnBrk="1" hangingPunct="1">
                <a:spcBef>
                  <a:spcPct val="0"/>
                </a:spcBef>
              </a:pPr>
              <a:t>163</a:t>
            </a:fld>
            <a:endParaRPr kumimoji="0" lang="en-US" altLang="en-US">
              <a:latin typeface="Courier New" pitchFamily="49"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4580643-D28A-4283-9878-DC28B2CC2D3D}" type="slidenum">
              <a:rPr kumimoji="0" lang="en-US" altLang="en-US" smtClean="0">
                <a:latin typeface="Courier New" pitchFamily="49" charset="0"/>
              </a:rPr>
              <a:pPr eaLnBrk="1" hangingPunct="1">
                <a:spcBef>
                  <a:spcPct val="0"/>
                </a:spcBef>
              </a:pPr>
              <a:t>164</a:t>
            </a:fld>
            <a:endParaRPr kumimoji="0" lang="en-US" altLang="en-US">
              <a:latin typeface="Courier New" pitchFamily="49"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E38F628-87FD-4500-A1D2-65EB5472379A}" type="slidenum">
              <a:rPr kumimoji="0" lang="en-US" altLang="en-US" smtClean="0">
                <a:latin typeface="Courier New" pitchFamily="49" charset="0"/>
              </a:rPr>
              <a:pPr eaLnBrk="1" hangingPunct="1">
                <a:spcBef>
                  <a:spcPct val="0"/>
                </a:spcBef>
              </a:pPr>
              <a:t>165</a:t>
            </a:fld>
            <a:endParaRPr kumimoji="0" lang="en-US" altLang="en-US">
              <a:latin typeface="Courier New" pitchFamily="49"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157184C-4C76-4913-A8E7-D68BC3D60538}" type="slidenum">
              <a:rPr kumimoji="0" lang="en-US" altLang="en-US" smtClean="0">
                <a:latin typeface="Courier New" pitchFamily="49" charset="0"/>
              </a:rPr>
              <a:pPr eaLnBrk="1" hangingPunct="1">
                <a:spcBef>
                  <a:spcPct val="0"/>
                </a:spcBef>
              </a:pPr>
              <a:t>166</a:t>
            </a:fld>
            <a:endParaRPr kumimoji="0" lang="en-US" altLang="en-US">
              <a:latin typeface="Courier New" pitchFamily="49"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B7137A7-7034-4B11-AB2A-D32F472C23AE}" type="slidenum">
              <a:rPr kumimoji="0" lang="en-US" altLang="en-US" smtClean="0">
                <a:latin typeface="Courier New" pitchFamily="49" charset="0"/>
              </a:rPr>
              <a:pPr eaLnBrk="1" hangingPunct="1">
                <a:spcBef>
                  <a:spcPct val="0"/>
                </a:spcBef>
              </a:pPr>
              <a:t>167</a:t>
            </a:fld>
            <a:endParaRPr kumimoji="0" lang="en-US" altLang="en-US">
              <a:latin typeface="Courier New" pitchFamily="49"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93BE32E-5FD6-4D5F-929E-C46A7BCE7657}" type="slidenum">
              <a:rPr kumimoji="0" lang="en-US" altLang="en-US" smtClean="0">
                <a:latin typeface="Courier New" pitchFamily="49" charset="0"/>
              </a:rPr>
              <a:pPr eaLnBrk="1" hangingPunct="1">
                <a:spcBef>
                  <a:spcPct val="0"/>
                </a:spcBef>
              </a:pPr>
              <a:t>168</a:t>
            </a:fld>
            <a:endParaRPr kumimoji="0" lang="en-US" altLang="en-US">
              <a:latin typeface="Courier New" pitchFamily="49"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02AF6BE-9852-4AF6-8776-02449B609B40}" type="slidenum">
              <a:rPr kumimoji="0" lang="en-US" altLang="en-US" smtClean="0">
                <a:latin typeface="Courier New" pitchFamily="49" charset="0"/>
              </a:rPr>
              <a:pPr eaLnBrk="1" hangingPunct="1">
                <a:spcBef>
                  <a:spcPct val="0"/>
                </a:spcBef>
              </a:pPr>
              <a:t>169</a:t>
            </a:fld>
            <a:endParaRPr kumimoji="0" lang="en-US" altLang="en-US">
              <a:latin typeface="Courier New" pitchFamily="49"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83E195F-FA44-4A94-9737-53F4B540B13A}" type="slidenum">
              <a:rPr kumimoji="0" lang="en-US" altLang="en-US" smtClean="0"/>
              <a:pPr eaLnBrk="1" hangingPunct="1">
                <a:spcBef>
                  <a:spcPct val="0"/>
                </a:spcBef>
              </a:pPr>
              <a:t>17</a:t>
            </a:fld>
            <a:endParaRPr kumimoji="0"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849EEEF-F438-4C12-A609-EE8F43E64DDE}" type="slidenum">
              <a:rPr kumimoji="0" lang="en-US" altLang="en-US" smtClean="0">
                <a:latin typeface="Courier New" pitchFamily="49" charset="0"/>
              </a:rPr>
              <a:pPr eaLnBrk="1" hangingPunct="1">
                <a:spcBef>
                  <a:spcPct val="0"/>
                </a:spcBef>
              </a:pPr>
              <a:t>170</a:t>
            </a:fld>
            <a:endParaRPr kumimoji="0" lang="en-US" altLang="en-US">
              <a:latin typeface="Courier New" pitchFamily="49"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84F25E6-74CA-4B56-BFF9-CA4B11D74107}" type="slidenum">
              <a:rPr kumimoji="0" lang="en-US" altLang="en-US" smtClean="0">
                <a:latin typeface="Courier New" pitchFamily="49" charset="0"/>
              </a:rPr>
              <a:pPr eaLnBrk="1" hangingPunct="1">
                <a:spcBef>
                  <a:spcPct val="0"/>
                </a:spcBef>
              </a:pPr>
              <a:t>171</a:t>
            </a:fld>
            <a:endParaRPr kumimoji="0" lang="en-US" altLang="en-US">
              <a:latin typeface="Courier New" pitchFamily="49"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1236706-AD11-453F-9CDC-67D660826862}" type="slidenum">
              <a:rPr kumimoji="0" lang="en-US" altLang="en-US" smtClean="0">
                <a:latin typeface="Courier New" pitchFamily="49" charset="0"/>
              </a:rPr>
              <a:pPr eaLnBrk="1" hangingPunct="1">
                <a:spcBef>
                  <a:spcPct val="0"/>
                </a:spcBef>
              </a:pPr>
              <a:t>172</a:t>
            </a:fld>
            <a:endParaRPr kumimoji="0" lang="en-US" altLang="en-US">
              <a:latin typeface="Courier New" pitchFamily="49"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pr7-14.cpp</a:t>
            </a: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89261AB-AA7C-4868-BEBB-FB2FBEB89925}" type="slidenum">
              <a:rPr kumimoji="0" lang="en-US" altLang="en-US" smtClean="0">
                <a:latin typeface="Courier New" pitchFamily="49" charset="0"/>
              </a:rPr>
              <a:pPr eaLnBrk="1" hangingPunct="1">
                <a:spcBef>
                  <a:spcPct val="0"/>
                </a:spcBef>
              </a:pPr>
              <a:t>173</a:t>
            </a:fld>
            <a:endParaRPr kumimoji="0" lang="en-US" altLang="en-US">
              <a:latin typeface="Courier New" pitchFamily="49"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pr7-15.cpp</a:t>
            </a: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89DAC52-1C22-4C89-A2C4-2B90FA00056E}" type="slidenum">
              <a:rPr kumimoji="0" lang="en-US" altLang="en-US" smtClean="0">
                <a:latin typeface="Courier New" pitchFamily="49" charset="0"/>
              </a:rPr>
              <a:pPr eaLnBrk="1" hangingPunct="1">
                <a:spcBef>
                  <a:spcPct val="0"/>
                </a:spcBef>
              </a:pPr>
              <a:t>174</a:t>
            </a:fld>
            <a:endParaRPr kumimoji="0" lang="en-US" altLang="en-US">
              <a:latin typeface="Courier New" pitchFamily="49"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490EDFF-24B7-4443-BEC6-A675B96CE83B}" type="slidenum">
              <a:rPr kumimoji="0" lang="en-US" altLang="en-US" smtClean="0">
                <a:latin typeface="Courier New" pitchFamily="49" charset="0"/>
              </a:rPr>
              <a:pPr eaLnBrk="1" hangingPunct="1">
                <a:spcBef>
                  <a:spcPct val="0"/>
                </a:spcBef>
              </a:pPr>
              <a:t>175</a:t>
            </a:fld>
            <a:endParaRPr kumimoji="0" lang="en-US" altLang="en-US">
              <a:latin typeface="Courier New" pitchFamily="49"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38489E5-3729-4384-895D-27EF2B6C7B66}" type="slidenum">
              <a:rPr kumimoji="0" lang="en-US" altLang="en-US" smtClean="0">
                <a:latin typeface="Courier New" pitchFamily="49" charset="0"/>
              </a:rPr>
              <a:pPr eaLnBrk="1" hangingPunct="1">
                <a:spcBef>
                  <a:spcPct val="0"/>
                </a:spcBef>
              </a:pPr>
              <a:t>176</a:t>
            </a:fld>
            <a:endParaRPr kumimoji="0" lang="en-US" altLang="en-US">
              <a:latin typeface="Courier New" pitchFamily="49" charset="0"/>
            </a:endParaRPr>
          </a:p>
        </p:txBody>
      </p:sp>
      <p:sp>
        <p:nvSpPr>
          <p:cNvPr id="156675" name="Rectangle 1026"/>
          <p:cNvSpPr>
            <a:spLocks noGrp="1" noRot="1" noChangeAspect="1" noChangeArrowheads="1" noTextEdit="1"/>
          </p:cNvSpPr>
          <p:nvPr>
            <p:ph type="sldImg"/>
          </p:nvPr>
        </p:nvSpPr>
        <p:spPr>
          <a:ln/>
        </p:spPr>
      </p:sp>
      <p:sp>
        <p:nvSpPr>
          <p:cNvPr id="1566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pr7-15B.cpp</a:t>
            </a:r>
          </a:p>
          <a:p>
            <a:endParaRPr lang="en-US"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pr7-16.cpp</a:t>
            </a:r>
          </a:p>
          <a:p>
            <a:endParaRPr lang="en-US" altLang="en-US"/>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fld id="{92814695-4C8D-47FD-8C92-D8AC43898D54}" type="slidenum">
              <a:rPr lang="en-US" altLang="en-US" sz="1200" baseline="0" smtClean="0"/>
              <a:pPr eaLnBrk="1" hangingPunct="1"/>
              <a:t>185</a:t>
            </a:fld>
            <a:endParaRPr lang="en-US" altLang="en-US" sz="1200" baseline="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AF5596D-1D72-4BF5-B8D3-68B5FE904698}" type="slidenum">
              <a:rPr kumimoji="0" lang="en-US" altLang="en-US" smtClean="0">
                <a:latin typeface="Courier New" pitchFamily="49" charset="0"/>
              </a:rPr>
              <a:pPr eaLnBrk="1" hangingPunct="1">
                <a:spcBef>
                  <a:spcPct val="0"/>
                </a:spcBef>
              </a:pPr>
              <a:t>186</a:t>
            </a:fld>
            <a:endParaRPr kumimoji="0" lang="en-US" altLang="en-US">
              <a:latin typeface="Courier New" pitchFamily="49"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C67159E-16EF-4885-A6D1-F5B6A2C1A4FD}" type="slidenum">
              <a:rPr kumimoji="0" lang="en-US" altLang="en-US" smtClean="0">
                <a:latin typeface="Courier New" pitchFamily="49" charset="0"/>
              </a:rPr>
              <a:pPr eaLnBrk="1" hangingPunct="1">
                <a:spcBef>
                  <a:spcPct val="0"/>
                </a:spcBef>
              </a:pPr>
              <a:t>187</a:t>
            </a:fld>
            <a:endParaRPr kumimoji="0" lang="en-US" altLang="en-US">
              <a:latin typeface="Courier New" pitchFamily="49"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C2DDD7B-9786-46DC-BED8-4EF510608E52}" type="slidenum">
              <a:rPr kumimoji="0" lang="en-US" altLang="en-US" smtClean="0"/>
              <a:pPr eaLnBrk="1" hangingPunct="1">
                <a:spcBef>
                  <a:spcPct val="0"/>
                </a:spcBef>
              </a:pPr>
              <a:t>18</a:t>
            </a:fld>
            <a:endParaRPr kumimoji="0"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pr5-05.cpp</a:t>
            </a: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7E814B6-669E-4FC0-9FF4-A95E695D205F}" type="slidenum">
              <a:rPr kumimoji="0" lang="en-US" altLang="en-US" smtClean="0">
                <a:latin typeface="Courier New" pitchFamily="49" charset="0"/>
              </a:rPr>
              <a:pPr eaLnBrk="1" hangingPunct="1">
                <a:spcBef>
                  <a:spcPct val="0"/>
                </a:spcBef>
              </a:pPr>
              <a:t>188</a:t>
            </a:fld>
            <a:endParaRPr kumimoji="0" lang="en-US" altLang="en-US">
              <a:latin typeface="Courier New" pitchFamily="49"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B4AD7AD-60D6-4F87-BB58-E05BE7802093}" type="slidenum">
              <a:rPr kumimoji="0" lang="en-US" altLang="en-US" smtClean="0">
                <a:latin typeface="Courier New" pitchFamily="49" charset="0"/>
              </a:rPr>
              <a:pPr eaLnBrk="1" hangingPunct="1">
                <a:spcBef>
                  <a:spcPct val="0"/>
                </a:spcBef>
              </a:pPr>
              <a:t>189</a:t>
            </a:fld>
            <a:endParaRPr kumimoji="0" lang="en-US" altLang="en-US">
              <a:latin typeface="Courier New" pitchFamily="49"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EBC44C4-3E8E-4F49-AB23-504DE2993377}" type="slidenum">
              <a:rPr kumimoji="0" lang="en-US" altLang="en-US" smtClean="0">
                <a:latin typeface="Courier New" pitchFamily="49" charset="0"/>
              </a:rPr>
              <a:pPr eaLnBrk="1" hangingPunct="1">
                <a:spcBef>
                  <a:spcPct val="0"/>
                </a:spcBef>
              </a:pPr>
              <a:t>190</a:t>
            </a:fld>
            <a:endParaRPr kumimoji="0" lang="en-US" altLang="en-US">
              <a:latin typeface="Courier New" pitchFamily="49"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D913B54-A2E3-4120-B120-C95FCB139D6B}" type="slidenum">
              <a:rPr kumimoji="0" lang="en-US" altLang="en-US" smtClean="0">
                <a:latin typeface="Courier New" pitchFamily="49" charset="0"/>
              </a:rPr>
              <a:pPr eaLnBrk="1" hangingPunct="1">
                <a:spcBef>
                  <a:spcPct val="0"/>
                </a:spcBef>
              </a:pPr>
              <a:t>191</a:t>
            </a:fld>
            <a:endParaRPr kumimoji="0" lang="en-US" altLang="en-US">
              <a:latin typeface="Courier New" pitchFamily="49"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pr7-18.cpp and pr7-19.cpp</a:t>
            </a:r>
          </a:p>
          <a:p>
            <a:endParaRPr lang="en-US" altLang="en-US"/>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CC66033-4026-4B87-BDC8-D303B5698806}" type="slidenum">
              <a:rPr kumimoji="0" lang="en-US" altLang="en-US" smtClean="0">
                <a:latin typeface="Courier New" pitchFamily="49" charset="0"/>
              </a:rPr>
              <a:pPr eaLnBrk="1" hangingPunct="1">
                <a:spcBef>
                  <a:spcPct val="0"/>
                </a:spcBef>
              </a:pPr>
              <a:t>198</a:t>
            </a:fld>
            <a:endParaRPr kumimoji="0" lang="en-US" altLang="en-US">
              <a:latin typeface="Courier New" pitchFamily="49"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117D44F-FBCF-40C3-9062-2BFEF1B0378C}" type="slidenum">
              <a:rPr kumimoji="0" lang="en-US" altLang="en-US" smtClean="0"/>
              <a:pPr eaLnBrk="1" hangingPunct="1">
                <a:spcBef>
                  <a:spcPct val="0"/>
                </a:spcBef>
              </a:pPr>
              <a:t>19</a:t>
            </a:fld>
            <a:endParaRPr kumimoji="0" lang="en-US" altLang="en-US"/>
          </a:p>
        </p:txBody>
      </p:sp>
      <p:sp>
        <p:nvSpPr>
          <p:cNvPr id="78851" name="Rectangle 1026"/>
          <p:cNvSpPr>
            <a:spLocks noGrp="1" noRot="1" noChangeAspect="1" noChangeArrowheads="1" noTextEdit="1"/>
          </p:cNvSpPr>
          <p:nvPr>
            <p:ph type="sldImg"/>
          </p:nvPr>
        </p:nvSpPr>
        <p:spPr>
          <a:ln/>
        </p:spPr>
      </p:sp>
      <p:sp>
        <p:nvSpPr>
          <p:cNvPr id="788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429B022-DA84-4A04-9BB4-38D621DE38A5}" type="slidenum">
              <a:rPr kumimoji="0" lang="en-US" altLang="en-US" smtClean="0"/>
              <a:pPr eaLnBrk="1" hangingPunct="1">
                <a:spcBef>
                  <a:spcPct val="0"/>
                </a:spcBef>
              </a:pPr>
              <a:t>20</a:t>
            </a:fld>
            <a:endParaRPr kumimoji="0"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pr5-06.cpp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A58135C-56C0-43EA-883C-F2999F9930AC}" type="slidenum">
              <a:rPr kumimoji="0" lang="en-US" altLang="en-US" smtClean="0"/>
              <a:pPr eaLnBrk="1" hangingPunct="1">
                <a:spcBef>
                  <a:spcPct val="0"/>
                </a:spcBef>
              </a:pPr>
              <a:t>3</a:t>
            </a:fld>
            <a:endParaRPr kumimoji="0"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28ADE37-B501-408F-95B5-DAA886A41D90}" type="slidenum">
              <a:rPr kumimoji="0" lang="en-US" altLang="en-US" smtClean="0"/>
              <a:pPr eaLnBrk="1" hangingPunct="1">
                <a:spcBef>
                  <a:spcPct val="0"/>
                </a:spcBef>
              </a:pPr>
              <a:t>21</a:t>
            </a:fld>
            <a:endParaRPr kumimoji="0"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ourier New" pitchFamily="49"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F8E304E-1E5C-4327-AFA4-DB78B97220D8}" type="slidenum">
              <a:rPr kumimoji="0" lang="en-US" altLang="en-US" smtClean="0"/>
              <a:pPr eaLnBrk="1" hangingPunct="1">
                <a:spcBef>
                  <a:spcPct val="0"/>
                </a:spcBef>
              </a:pPr>
              <a:t>22</a:t>
            </a:fld>
            <a:endParaRPr kumimoji="0"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pr5-07.cpp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C420B49-D2CF-48B7-92D3-45C1E9376BFD}" type="slidenum">
              <a:rPr kumimoji="0" lang="en-US" altLang="en-US" smtClean="0"/>
              <a:pPr eaLnBrk="1" hangingPunct="1">
                <a:spcBef>
                  <a:spcPct val="0"/>
                </a:spcBef>
              </a:pPr>
              <a:t>23</a:t>
            </a:fld>
            <a:endParaRPr kumimoji="0"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pr5-08.cpp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5BFD645-4378-46F3-85C7-3C569AE08215}" type="slidenum">
              <a:rPr kumimoji="0" lang="en-US" altLang="en-US" smtClean="0"/>
              <a:pPr eaLnBrk="1" hangingPunct="1">
                <a:spcBef>
                  <a:spcPct val="0"/>
                </a:spcBef>
              </a:pPr>
              <a:t>24</a:t>
            </a:fld>
            <a:endParaRPr kumimoji="0"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82B54DB-2519-450B-AE98-C3CD01D5F6B7}" type="slidenum">
              <a:rPr kumimoji="0" lang="en-US" altLang="en-US" smtClean="0"/>
              <a:pPr eaLnBrk="1" hangingPunct="1">
                <a:spcBef>
                  <a:spcPct val="0"/>
                </a:spcBef>
              </a:pPr>
              <a:t>25</a:t>
            </a:fld>
            <a:endParaRPr kumimoji="0"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pr5-09.cpp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E3F4CDC-1726-41F5-AB22-41EB29578413}" type="slidenum">
              <a:rPr kumimoji="0" lang="en-US" altLang="en-US" smtClean="0"/>
              <a:pPr eaLnBrk="1" hangingPunct="1">
                <a:spcBef>
                  <a:spcPct val="0"/>
                </a:spcBef>
              </a:pPr>
              <a:t>26</a:t>
            </a:fld>
            <a:endParaRPr kumimoji="0"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2C335C0-706A-42C3-AAA5-62C8BD0100B8}" type="slidenum">
              <a:rPr kumimoji="0" lang="en-US" altLang="en-US" smtClean="0"/>
              <a:pPr eaLnBrk="1" hangingPunct="1">
                <a:spcBef>
                  <a:spcPct val="0"/>
                </a:spcBef>
              </a:pPr>
              <a:t>27</a:t>
            </a:fld>
            <a:endParaRPr kumimoji="0" lang="en-US" altLang="en-US"/>
          </a:p>
        </p:txBody>
      </p:sp>
      <p:sp>
        <p:nvSpPr>
          <p:cNvPr id="87043" name="Rectangle 1026"/>
          <p:cNvSpPr>
            <a:spLocks noGrp="1" noRot="1" noChangeAspect="1" noChangeArrowheads="1" noTextEdit="1"/>
          </p:cNvSpPr>
          <p:nvPr>
            <p:ph type="sldImg"/>
          </p:nvPr>
        </p:nvSpPr>
        <p:spPr>
          <a:ln/>
        </p:spPr>
      </p:sp>
      <p:sp>
        <p:nvSpPr>
          <p:cNvPr id="870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C75E46B-C67D-4181-9876-253EE14E291F}" type="slidenum">
              <a:rPr kumimoji="0" lang="en-US" altLang="en-US" smtClean="0"/>
              <a:pPr eaLnBrk="1" hangingPunct="1">
                <a:spcBef>
                  <a:spcPct val="0"/>
                </a:spcBef>
              </a:pPr>
              <a:t>28</a:t>
            </a:fld>
            <a:endParaRPr kumimoji="0"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pr5-10.cpp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25EF78C-4645-4CE0-88E7-BE2A6D4F611B}" type="slidenum">
              <a:rPr kumimoji="0" lang="en-US" altLang="en-US" smtClean="0"/>
              <a:pPr eaLnBrk="1" hangingPunct="1">
                <a:spcBef>
                  <a:spcPct val="0"/>
                </a:spcBef>
              </a:pPr>
              <a:t>29</a:t>
            </a:fld>
            <a:endParaRPr kumimoji="0"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156931C-6B73-473D-9A94-C06C78E088FB}" type="slidenum">
              <a:rPr kumimoji="0" lang="en-US" altLang="en-US" smtClean="0"/>
              <a:pPr eaLnBrk="1" hangingPunct="1">
                <a:spcBef>
                  <a:spcPct val="0"/>
                </a:spcBef>
              </a:pPr>
              <a:t>30</a:t>
            </a:fld>
            <a:endParaRPr kumimoji="0"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pr5-11.cpp</a:t>
            </a:r>
          </a:p>
          <a:p>
            <a:pPr eaLnBrk="1" hangingPunct="1"/>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4C56FD8-73D1-4BB5-A440-B278D469C7C5}" type="slidenum">
              <a:rPr kumimoji="0" lang="en-US" altLang="en-US" smtClean="0"/>
              <a:pPr eaLnBrk="1" hangingPunct="1">
                <a:spcBef>
                  <a:spcPct val="0"/>
                </a:spcBef>
              </a:pPr>
              <a:t>4</a:t>
            </a:fld>
            <a:endParaRPr kumimoji="0"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3199740-8C71-48C1-BC44-936B096194C7}" type="slidenum">
              <a:rPr kumimoji="0" lang="en-US" altLang="en-US" smtClean="0"/>
              <a:pPr eaLnBrk="1" hangingPunct="1">
                <a:spcBef>
                  <a:spcPct val="0"/>
                </a:spcBef>
              </a:pPr>
              <a:t>31</a:t>
            </a:fld>
            <a:endParaRPr kumimoji="0" lang="en-US" altLang="en-US"/>
          </a:p>
        </p:txBody>
      </p:sp>
      <p:sp>
        <p:nvSpPr>
          <p:cNvPr id="91139" name="Rectangle 1026"/>
          <p:cNvSpPr>
            <a:spLocks noGrp="1" noRot="1" noChangeAspect="1" noChangeArrowheads="1" noTextEdit="1"/>
          </p:cNvSpPr>
          <p:nvPr>
            <p:ph type="sldImg"/>
          </p:nvPr>
        </p:nvSpPr>
        <p:spPr>
          <a:ln/>
        </p:spPr>
      </p:sp>
      <p:sp>
        <p:nvSpPr>
          <p:cNvPr id="911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2C72E26-1394-4FF9-A017-D7453484E1A1}" type="slidenum">
              <a:rPr kumimoji="0" lang="en-US" altLang="en-US" smtClean="0"/>
              <a:pPr eaLnBrk="1" hangingPunct="1">
                <a:spcBef>
                  <a:spcPct val="0"/>
                </a:spcBef>
              </a:pPr>
              <a:t>32</a:t>
            </a:fld>
            <a:endParaRPr kumimoji="0"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8877B2D-83DD-476E-9C82-13D8703E5F47}" type="slidenum">
              <a:rPr kumimoji="0" lang="en-US" altLang="en-US" smtClean="0"/>
              <a:pPr eaLnBrk="1" hangingPunct="1">
                <a:spcBef>
                  <a:spcPct val="0"/>
                </a:spcBef>
              </a:pPr>
              <a:t>33</a:t>
            </a:fld>
            <a:endParaRPr kumimoji="0"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487434C-0F5A-46EC-BB15-CE9C38F978E8}" type="slidenum">
              <a:rPr kumimoji="0" lang="en-US" altLang="en-US" smtClean="0"/>
              <a:pPr eaLnBrk="1" hangingPunct="1">
                <a:spcBef>
                  <a:spcPct val="0"/>
                </a:spcBef>
              </a:pPr>
              <a:t>34</a:t>
            </a:fld>
            <a:endParaRPr kumimoji="0"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pr5-12.cpp</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841F43E-A3D3-4DD4-8C7B-13DF45728EEB}" type="slidenum">
              <a:rPr kumimoji="0" lang="en-US" altLang="en-US" smtClean="0"/>
              <a:pPr eaLnBrk="1" hangingPunct="1">
                <a:spcBef>
                  <a:spcPct val="0"/>
                </a:spcBef>
              </a:pPr>
              <a:t>35</a:t>
            </a:fld>
            <a:endParaRPr kumimoji="0"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4600923-49A8-4B16-B628-434DA4DB9C88}" type="slidenum">
              <a:rPr kumimoji="0" lang="en-US" altLang="en-US" smtClean="0"/>
              <a:pPr eaLnBrk="1" hangingPunct="1">
                <a:spcBef>
                  <a:spcPct val="0"/>
                </a:spcBef>
              </a:pPr>
              <a:t>36</a:t>
            </a:fld>
            <a:endParaRPr kumimoji="0"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5000"/>
              </a:lnSpc>
            </a:pPr>
            <a:endParaRPr lang="en-US" altLang="en-US">
              <a:latin typeface="Courier New" pitchFamily="49"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6BF651E-AC7C-4E4E-B0C5-E1B3F1E022E7}" type="slidenum">
              <a:rPr kumimoji="0" lang="en-US" altLang="en-US" smtClean="0"/>
              <a:pPr eaLnBrk="1" hangingPunct="1">
                <a:spcBef>
                  <a:spcPct val="0"/>
                </a:spcBef>
              </a:pPr>
              <a:t>37</a:t>
            </a:fld>
            <a:endParaRPr kumimoji="0"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5000"/>
              </a:lnSpc>
            </a:pPr>
            <a:r>
              <a:rPr lang="en-US" altLang="en-US">
                <a:latin typeface="Courier New" pitchFamily="49" charset="0"/>
              </a:rPr>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6693A4B-0BD7-4DF9-AA17-4B145BF77865}" type="slidenum">
              <a:rPr kumimoji="0" lang="en-US" altLang="en-US" smtClean="0"/>
              <a:pPr eaLnBrk="1" hangingPunct="1">
                <a:spcBef>
                  <a:spcPct val="0"/>
                </a:spcBef>
              </a:pPr>
              <a:t>38</a:t>
            </a:fld>
            <a:endParaRPr kumimoji="0"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D0FBED9-087B-465D-92CE-4FE0E0BF431C}" type="slidenum">
              <a:rPr kumimoji="0" lang="en-US" altLang="en-US" smtClean="0"/>
              <a:pPr eaLnBrk="1" hangingPunct="1">
                <a:spcBef>
                  <a:spcPct val="0"/>
                </a:spcBef>
              </a:pPr>
              <a:t>39</a:t>
            </a:fld>
            <a:endParaRPr kumimoji="0"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See pr5-13.cpp</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1FF8954-52AB-457A-A298-FF2E622F39EF}" type="slidenum">
              <a:rPr kumimoji="0" lang="en-US" altLang="en-US" smtClean="0"/>
              <a:pPr eaLnBrk="1" hangingPunct="1">
                <a:spcBef>
                  <a:spcPct val="0"/>
                </a:spcBef>
              </a:pPr>
              <a:t>40</a:t>
            </a:fld>
            <a:endParaRPr kumimoji="0"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0A4177F-FC5A-4612-B988-5EC2AC294D70}" type="slidenum">
              <a:rPr kumimoji="0" lang="en-US" altLang="en-US" smtClean="0"/>
              <a:pPr eaLnBrk="1" hangingPunct="1">
                <a:spcBef>
                  <a:spcPct val="0"/>
                </a:spcBef>
              </a:pPr>
              <a:t>5</a:t>
            </a:fld>
            <a:endParaRPr kumimoji="0"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F36592C-8357-4EA9-AF06-291A649577C9}" type="slidenum">
              <a:rPr kumimoji="0" lang="en-US" altLang="en-US" smtClean="0"/>
              <a:pPr eaLnBrk="1" hangingPunct="1">
                <a:spcBef>
                  <a:spcPct val="0"/>
                </a:spcBef>
              </a:pPr>
              <a:t>41</a:t>
            </a:fld>
            <a:endParaRPr kumimoji="0"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pr5-14.cpp</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6E9C37E-215A-475A-924D-A80674EF509E}" type="slidenum">
              <a:rPr kumimoji="0" lang="en-US" altLang="en-US" smtClean="0"/>
              <a:pPr eaLnBrk="1" hangingPunct="1">
                <a:spcBef>
                  <a:spcPct val="0"/>
                </a:spcBef>
              </a:pPr>
              <a:t>42</a:t>
            </a:fld>
            <a:endParaRPr kumimoji="0"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A126E47-184C-4674-9AB8-7A04531820CC}" type="slidenum">
              <a:rPr kumimoji="0" lang="en-US" altLang="en-US" smtClean="0"/>
              <a:pPr eaLnBrk="1" hangingPunct="1">
                <a:spcBef>
                  <a:spcPct val="0"/>
                </a:spcBef>
              </a:pPr>
              <a:t>43</a:t>
            </a:fld>
            <a:endParaRPr kumimoji="0"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A250E85-9DF0-4F3F-BFB8-72CF6094AB83}" type="slidenum">
              <a:rPr kumimoji="0" lang="en-US" altLang="en-US" smtClean="0"/>
              <a:pPr eaLnBrk="1" hangingPunct="1">
                <a:spcBef>
                  <a:spcPct val="0"/>
                </a:spcBef>
              </a:pPr>
              <a:t>44</a:t>
            </a:fld>
            <a:endParaRPr kumimoji="0"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540D2E8-3C92-4A8A-84C3-60C38FCC478E}" type="slidenum">
              <a:rPr kumimoji="0" lang="en-US" altLang="en-US" smtClean="0"/>
              <a:pPr eaLnBrk="1" hangingPunct="1">
                <a:spcBef>
                  <a:spcPct val="0"/>
                </a:spcBef>
              </a:pPr>
              <a:t>45</a:t>
            </a:fld>
            <a:endParaRPr kumimoji="0"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77C2E9D-92EF-4A48-B82E-7E71B3326AE8}" type="slidenum">
              <a:rPr kumimoji="0" lang="en-US" altLang="en-US" smtClean="0"/>
              <a:pPr eaLnBrk="1" hangingPunct="1">
                <a:spcBef>
                  <a:spcPct val="0"/>
                </a:spcBef>
              </a:pPr>
              <a:t>46</a:t>
            </a:fld>
            <a:endParaRPr kumimoji="0"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E80C9FD-DC8C-44D0-8FC5-0F260104EDB9}" type="slidenum">
              <a:rPr kumimoji="0" lang="en-US" altLang="en-US" smtClean="0"/>
              <a:pPr eaLnBrk="1" hangingPunct="1">
                <a:spcBef>
                  <a:spcPct val="0"/>
                </a:spcBef>
              </a:pPr>
              <a:t>47</a:t>
            </a:fld>
            <a:endParaRPr kumimoji="0"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E80C9FD-DC8C-44D0-8FC5-0F260104EDB9}" type="slidenum">
              <a:rPr kumimoji="0" lang="en-US" altLang="en-US" smtClean="0"/>
              <a:pPr eaLnBrk="1" hangingPunct="1">
                <a:spcBef>
                  <a:spcPct val="0"/>
                </a:spcBef>
              </a:pPr>
              <a:t>48</a:t>
            </a:fld>
            <a:endParaRPr kumimoji="0"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A2C19A2-0B05-4632-8D73-50399CA122C6}" type="slidenum">
              <a:rPr kumimoji="0" lang="en-US" altLang="en-US" smtClean="0"/>
              <a:pPr eaLnBrk="1" hangingPunct="1">
                <a:spcBef>
                  <a:spcPct val="0"/>
                </a:spcBef>
              </a:pPr>
              <a:t>49</a:t>
            </a:fld>
            <a:endParaRPr kumimoji="0"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latin typeface="Times New Roman" pitchFamily="18" charset="0"/>
              </a:rPr>
              <a:t>See </a:t>
            </a:r>
            <a:r>
              <a:rPr lang="en-US" altLang="en-US" dirty="0" err="1">
                <a:latin typeface="Times New Roman" pitchFamily="18" charset="0"/>
              </a:rPr>
              <a:t>See</a:t>
            </a:r>
            <a:r>
              <a:rPr lang="en-US" altLang="en-US" dirty="0">
                <a:latin typeface="Times New Roman" pitchFamily="18" charset="0"/>
              </a:rPr>
              <a:t> pr5-15.cpp,</a:t>
            </a:r>
            <a:r>
              <a:rPr lang="en-US" altLang="en-US" baseline="0" dirty="0">
                <a:latin typeface="Times New Roman" pitchFamily="18" charset="0"/>
              </a:rPr>
              <a:t>  </a:t>
            </a:r>
            <a:r>
              <a:rPr lang="en-US" altLang="en-US" dirty="0">
                <a:latin typeface="Times New Roman" pitchFamily="18" charset="0"/>
              </a:rPr>
              <a:t>pr5-16.cpp,  and pr5-17.cpp </a:t>
            </a:r>
          </a:p>
          <a:p>
            <a:pPr eaLnBrk="1" hangingPunct="1"/>
            <a:endParaRPr lang="en-US" altLang="en-US" dirty="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88DEB3B-FBE8-4CBF-9E76-8B4AC72DA5E0}" type="slidenum">
              <a:rPr kumimoji="0" lang="en-US" altLang="en-US" smtClean="0"/>
              <a:pPr eaLnBrk="1" hangingPunct="1">
                <a:spcBef>
                  <a:spcPct val="0"/>
                </a:spcBef>
              </a:pPr>
              <a:t>50</a:t>
            </a:fld>
            <a:endParaRPr kumimoji="0"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0528B56-E4DF-4552-99D3-2B2748336F98}" type="slidenum">
              <a:rPr kumimoji="0" lang="en-US" altLang="en-US" smtClean="0"/>
              <a:pPr eaLnBrk="1" hangingPunct="1">
                <a:spcBef>
                  <a:spcPct val="0"/>
                </a:spcBef>
              </a:pPr>
              <a:t>6</a:t>
            </a:fld>
            <a:endParaRPr kumimoji="0"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353EBE3-81A6-4BEB-B2A9-44E6374E22DB}" type="slidenum">
              <a:rPr kumimoji="0" lang="en-US" altLang="en-US" smtClean="0"/>
              <a:pPr eaLnBrk="1" hangingPunct="1">
                <a:spcBef>
                  <a:spcPct val="0"/>
                </a:spcBef>
              </a:pPr>
              <a:t>51</a:t>
            </a:fld>
            <a:endParaRPr kumimoji="0"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D8B6311-CFFF-4984-85CF-6F498472B5B3}" type="slidenum">
              <a:rPr kumimoji="0" lang="en-US" altLang="en-US" smtClean="0"/>
              <a:pPr eaLnBrk="1" hangingPunct="1">
                <a:spcBef>
                  <a:spcPct val="0"/>
                </a:spcBef>
              </a:pPr>
              <a:t>52</a:t>
            </a:fld>
            <a:endParaRPr kumimoji="0"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See pr5-18.cpp and pr5-19.cpp</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97DF0E8-6447-4EAB-993B-7734CBE1E049}" type="slidenum">
              <a:rPr kumimoji="0" lang="en-US" altLang="en-US" smtClean="0"/>
              <a:pPr eaLnBrk="1" hangingPunct="1">
                <a:spcBef>
                  <a:spcPct val="0"/>
                </a:spcBef>
              </a:pPr>
              <a:t>53</a:t>
            </a:fld>
            <a:endParaRPr kumimoji="0"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See pr5-19.cpp</a:t>
            </a:r>
            <a:endParaRPr lang="en-US" altLang="en-US" dirty="0">
              <a:latin typeface="Courier New" pitchFamily="49" charset="0"/>
            </a:endParaRPr>
          </a:p>
          <a:p>
            <a:pPr eaLnBrk="1" hangingPunct="1"/>
            <a:endParaRPr lang="en-US" altLang="en-US" dirty="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D9B1DAB-074C-4A69-A953-C3D3073845F4}" type="slidenum">
              <a:rPr kumimoji="0" lang="en-US" altLang="en-US" smtClean="0"/>
              <a:pPr eaLnBrk="1" hangingPunct="1">
                <a:spcBef>
                  <a:spcPct val="0"/>
                </a:spcBef>
              </a:pPr>
              <a:t>54</a:t>
            </a:fld>
            <a:endParaRPr kumimoji="0"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See pr5-20.cpp</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FF8DD2D-176D-42EF-B56A-12F6558A353F}" type="slidenum">
              <a:rPr kumimoji="0" lang="en-US" altLang="en-US" smtClean="0"/>
              <a:pPr eaLnBrk="1" hangingPunct="1">
                <a:spcBef>
                  <a:spcPct val="0"/>
                </a:spcBef>
              </a:pPr>
              <a:t>55</a:t>
            </a:fld>
            <a:endParaRPr kumimoji="0"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File pr5-21.cpp</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B1DD9CB-65FB-4DBD-AC45-5B2209CC34F8}" type="slidenum">
              <a:rPr kumimoji="0" lang="en-US" altLang="en-US" smtClean="0">
                <a:latin typeface="Arial" pitchFamily="34" charset="0"/>
              </a:rPr>
              <a:pPr eaLnBrk="1" hangingPunct="1">
                <a:spcBef>
                  <a:spcPct val="0"/>
                </a:spcBef>
              </a:pPr>
              <a:t>58</a:t>
            </a:fld>
            <a:endParaRPr kumimoji="0" lang="en-US" altLang="en-US">
              <a:latin typeface="Arial" pitchFamily="34" charset="0"/>
            </a:endParaRPr>
          </a:p>
        </p:txBody>
      </p:sp>
      <p:sp>
        <p:nvSpPr>
          <p:cNvPr id="55299" name="Rectangle 1026"/>
          <p:cNvSpPr>
            <a:spLocks noGrp="1" noRot="1" noChangeAspect="1" noChangeArrowheads="1" noTextEdit="1"/>
          </p:cNvSpPr>
          <p:nvPr>
            <p:ph type="sldImg"/>
          </p:nvPr>
        </p:nvSpPr>
        <p:spPr>
          <a:ln/>
        </p:spPr>
      </p:sp>
      <p:sp>
        <p:nvSpPr>
          <p:cNvPr id="553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4C681D1-FA1F-4E0B-95FF-E41FE7A0FBA8}" type="slidenum">
              <a:rPr kumimoji="0" lang="en-US" altLang="en-US" smtClean="0">
                <a:latin typeface="Arial" pitchFamily="34" charset="0"/>
              </a:rPr>
              <a:pPr eaLnBrk="1" hangingPunct="1">
                <a:spcBef>
                  <a:spcPct val="0"/>
                </a:spcBef>
              </a:pPr>
              <a:t>59</a:t>
            </a:fld>
            <a:endParaRPr kumimoji="0" lang="en-US" altLang="en-US">
              <a:latin typeface="Arial" pitchFamily="34" charset="0"/>
            </a:endParaRPr>
          </a:p>
        </p:txBody>
      </p:sp>
      <p:sp>
        <p:nvSpPr>
          <p:cNvPr id="56323" name="Rectangle 2050"/>
          <p:cNvSpPr>
            <a:spLocks noGrp="1" noRot="1" noChangeAspect="1" noChangeArrowheads="1" noTextEdit="1"/>
          </p:cNvSpPr>
          <p:nvPr>
            <p:ph type="sldImg"/>
          </p:nvPr>
        </p:nvSpPr>
        <p:spPr>
          <a:ln/>
        </p:spPr>
      </p:sp>
      <p:sp>
        <p:nvSpPr>
          <p:cNvPr id="5632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351A019-27A7-43D4-9030-9778551039A6}" type="slidenum">
              <a:rPr kumimoji="0" lang="en-US" altLang="en-US" smtClean="0">
                <a:latin typeface="Arial" pitchFamily="34" charset="0"/>
              </a:rPr>
              <a:pPr eaLnBrk="1" hangingPunct="1">
                <a:spcBef>
                  <a:spcPct val="0"/>
                </a:spcBef>
              </a:pPr>
              <a:t>60</a:t>
            </a:fld>
            <a:endParaRPr kumimoji="0" lang="en-US" altLang="en-US">
              <a:latin typeface="Arial" pitchFamily="34" charset="0"/>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F1B000D-B706-4CB6-A789-314D768E637B}" type="slidenum">
              <a:rPr kumimoji="0" lang="en-US" altLang="en-US" smtClean="0">
                <a:latin typeface="Arial" pitchFamily="34" charset="0"/>
              </a:rPr>
              <a:pPr eaLnBrk="1" hangingPunct="1">
                <a:spcBef>
                  <a:spcPct val="0"/>
                </a:spcBef>
              </a:pPr>
              <a:t>61</a:t>
            </a:fld>
            <a:endParaRPr kumimoji="0" lang="en-US" altLang="en-US">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FB54863-B745-4D48-8786-A3319728BDA8}" type="slidenum">
              <a:rPr kumimoji="0" lang="en-US" altLang="en-US" smtClean="0">
                <a:latin typeface="Arial" pitchFamily="34" charset="0"/>
              </a:rPr>
              <a:pPr eaLnBrk="1" hangingPunct="1">
                <a:spcBef>
                  <a:spcPct val="0"/>
                </a:spcBef>
              </a:pPr>
              <a:t>62</a:t>
            </a:fld>
            <a:endParaRPr kumimoji="0" lang="en-US" altLang="en-US">
              <a:latin typeface="Arial" pitchFamily="34" charset="0"/>
            </a:endParaRPr>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543EA58-568F-4A4A-A53C-63DE5093CE19}" type="slidenum">
              <a:rPr kumimoji="0" lang="en-US" altLang="en-US" smtClean="0"/>
              <a:pPr eaLnBrk="1" hangingPunct="1">
                <a:spcBef>
                  <a:spcPct val="0"/>
                </a:spcBef>
              </a:pPr>
              <a:t>7</a:t>
            </a:fld>
            <a:endParaRPr kumimoji="0"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See pr5-01.cpp</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1BA3CB0-5E93-401F-AF5D-123D50A8EF2C}" type="slidenum">
              <a:rPr kumimoji="0" lang="en-US" altLang="en-US" smtClean="0">
                <a:latin typeface="Arial" pitchFamily="34" charset="0"/>
              </a:rPr>
              <a:pPr eaLnBrk="1" hangingPunct="1">
                <a:spcBef>
                  <a:spcPct val="0"/>
                </a:spcBef>
              </a:pPr>
              <a:t>63</a:t>
            </a:fld>
            <a:endParaRPr kumimoji="0" lang="en-US" altLang="en-US">
              <a:latin typeface="Arial" pitchFamily="34" charset="0"/>
            </a:endParaRPr>
          </a:p>
        </p:txBody>
      </p:sp>
      <p:sp>
        <p:nvSpPr>
          <p:cNvPr id="60419" name="Rectangle 1026"/>
          <p:cNvSpPr>
            <a:spLocks noGrp="1" noRot="1" noChangeAspect="1" noChangeArrowheads="1" noTextEdit="1"/>
          </p:cNvSpPr>
          <p:nvPr>
            <p:ph type="sldImg"/>
          </p:nvPr>
        </p:nvSpPr>
        <p:spPr>
          <a:ln/>
        </p:spPr>
      </p:sp>
      <p:sp>
        <p:nvSpPr>
          <p:cNvPr id="604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B35203A-1215-45C9-8E4A-AB13E1780094}" type="slidenum">
              <a:rPr kumimoji="0" lang="en-US" altLang="en-US" smtClean="0">
                <a:latin typeface="Arial" pitchFamily="34" charset="0"/>
              </a:rPr>
              <a:pPr eaLnBrk="1" hangingPunct="1">
                <a:spcBef>
                  <a:spcPct val="0"/>
                </a:spcBef>
              </a:pPr>
              <a:t>64</a:t>
            </a:fld>
            <a:endParaRPr kumimoji="0" lang="en-US" altLang="en-US">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8BE7EAF-9521-4524-B9B4-3601CE3A0E15}" type="slidenum">
              <a:rPr kumimoji="0" lang="en-US" altLang="en-US" smtClean="0">
                <a:latin typeface="Arial" pitchFamily="34" charset="0"/>
              </a:rPr>
              <a:pPr eaLnBrk="1" hangingPunct="1">
                <a:spcBef>
                  <a:spcPct val="0"/>
                </a:spcBef>
              </a:pPr>
              <a:t>65</a:t>
            </a:fld>
            <a:endParaRPr kumimoji="0" lang="en-US" altLang="en-US">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20AA05F-B04E-45CA-8457-D51D9347B3B4}" type="slidenum">
              <a:rPr kumimoji="0" lang="en-US" altLang="en-US" smtClean="0">
                <a:latin typeface="Arial" pitchFamily="34" charset="0"/>
              </a:rPr>
              <a:pPr eaLnBrk="1" hangingPunct="1">
                <a:spcBef>
                  <a:spcPct val="0"/>
                </a:spcBef>
              </a:pPr>
              <a:t>66</a:t>
            </a:fld>
            <a:endParaRPr kumimoji="0" lang="en-US" altLang="en-US">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pr6-01.cpp and pr6-02.cpp</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2A812C2-0C36-45EB-90BA-15E2A85480FD}" type="slidenum">
              <a:rPr kumimoji="0" lang="en-US" altLang="en-US" smtClean="0">
                <a:latin typeface="Arial" pitchFamily="34" charset="0"/>
              </a:rPr>
              <a:pPr eaLnBrk="1" hangingPunct="1">
                <a:spcBef>
                  <a:spcPct val="0"/>
                </a:spcBef>
              </a:pPr>
              <a:t>67</a:t>
            </a:fld>
            <a:endParaRPr kumimoji="0" lang="en-US" altLang="en-US">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pr6-03.cpp and pr6-04.cpp</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6B6C021-C722-4A90-A356-21A3A70E4F57}" type="slidenum">
              <a:rPr kumimoji="0" lang="en-US" altLang="en-US" smtClean="0">
                <a:latin typeface="Arial" pitchFamily="34" charset="0"/>
              </a:rPr>
              <a:pPr eaLnBrk="1" hangingPunct="1">
                <a:spcBef>
                  <a:spcPct val="0"/>
                </a:spcBef>
              </a:pPr>
              <a:t>68</a:t>
            </a:fld>
            <a:endParaRPr kumimoji="0" lang="en-US" altLang="en-US">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6BFDA49-8BB7-4FC1-A3D4-93E57CD8578C}" type="slidenum">
              <a:rPr kumimoji="0" lang="en-US" altLang="en-US" smtClean="0">
                <a:latin typeface="Arial" pitchFamily="34" charset="0"/>
              </a:rPr>
              <a:pPr eaLnBrk="1" hangingPunct="1">
                <a:spcBef>
                  <a:spcPct val="0"/>
                </a:spcBef>
              </a:pPr>
              <a:t>69</a:t>
            </a:fld>
            <a:endParaRPr kumimoji="0" lang="en-US" altLang="en-US">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pr6-05.cpp</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65EE555-57AD-49A4-A524-A56A28D306D1}" type="slidenum">
              <a:rPr kumimoji="0" lang="en-US" altLang="en-US" smtClean="0">
                <a:latin typeface="Arial" pitchFamily="34" charset="0"/>
              </a:rPr>
              <a:pPr eaLnBrk="1" hangingPunct="1">
                <a:spcBef>
                  <a:spcPct val="0"/>
                </a:spcBef>
              </a:pPr>
              <a:t>70</a:t>
            </a:fld>
            <a:endParaRPr kumimoji="0" lang="en-US" altLang="en-US">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641C0FF-D5C1-46DF-817B-9C73F6853E49}" type="slidenum">
              <a:rPr kumimoji="0" lang="en-US" altLang="en-US" smtClean="0">
                <a:latin typeface="Arial" pitchFamily="34" charset="0"/>
              </a:rPr>
              <a:pPr eaLnBrk="1" hangingPunct="1">
                <a:spcBef>
                  <a:spcPct val="0"/>
                </a:spcBef>
              </a:pPr>
              <a:t>71</a:t>
            </a:fld>
            <a:endParaRPr kumimoji="0" lang="en-US" altLang="en-US">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38DB860-C78A-49F8-9DF6-5508BFFF9B22}" type="slidenum">
              <a:rPr kumimoji="0" lang="en-US" altLang="en-US" smtClean="0">
                <a:latin typeface="Arial" pitchFamily="34" charset="0"/>
              </a:rPr>
              <a:pPr eaLnBrk="1" hangingPunct="1">
                <a:spcBef>
                  <a:spcPct val="0"/>
                </a:spcBef>
              </a:pPr>
              <a:t>72</a:t>
            </a:fld>
            <a:endParaRPr kumimoji="0" lang="en-US" altLang="en-US">
              <a:latin typeface="Arial" pitchFamily="34" charset="0"/>
            </a:endParaRPr>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pr6-06.cpp and pr6-07.cpp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1432F4B-8B09-4158-9A26-12F79F886461}" type="slidenum">
              <a:rPr kumimoji="0" lang="en-US" altLang="en-US" smtClean="0"/>
              <a:pPr eaLnBrk="1" hangingPunct="1">
                <a:spcBef>
                  <a:spcPct val="0"/>
                </a:spcBef>
              </a:pPr>
              <a:t>8</a:t>
            </a:fld>
            <a:endParaRPr kumimoji="0"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95E6CD4-CE8C-4C62-A6D9-28E0FF994BE9}" type="slidenum">
              <a:rPr kumimoji="0" lang="en-US" altLang="en-US" smtClean="0">
                <a:latin typeface="Arial" pitchFamily="34" charset="0"/>
              </a:rPr>
              <a:pPr eaLnBrk="1" hangingPunct="1">
                <a:spcBef>
                  <a:spcPct val="0"/>
                </a:spcBef>
              </a:pPr>
              <a:t>73</a:t>
            </a:fld>
            <a:endParaRPr kumimoji="0" lang="en-US" altLang="en-US">
              <a:latin typeface="Arial"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pr6-08.cpp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8E4F879-AE4D-4B98-8F27-80EAB813E2F9}" type="slidenum">
              <a:rPr kumimoji="0" lang="en-US" altLang="en-US" smtClean="0">
                <a:latin typeface="Arial" pitchFamily="34" charset="0"/>
              </a:rPr>
              <a:pPr eaLnBrk="1" hangingPunct="1">
                <a:spcBef>
                  <a:spcPct val="0"/>
                </a:spcBef>
              </a:pPr>
              <a:t>74</a:t>
            </a:fld>
            <a:endParaRPr kumimoji="0" lang="en-US" altLang="en-US">
              <a:latin typeface="Arial"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9D1C933-7371-435E-8733-A16666E1D99A}" type="slidenum">
              <a:rPr kumimoji="0" lang="en-US" altLang="en-US" smtClean="0">
                <a:latin typeface="Arial" pitchFamily="34" charset="0"/>
              </a:rPr>
              <a:pPr eaLnBrk="1" hangingPunct="1">
                <a:spcBef>
                  <a:spcPct val="0"/>
                </a:spcBef>
              </a:pPr>
              <a:t>75</a:t>
            </a:fld>
            <a:endParaRPr kumimoji="0" lang="en-US" altLang="en-US">
              <a:latin typeface="Arial"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0A00D2B-5E40-43BC-AD97-E71868F5E076}" type="slidenum">
              <a:rPr kumimoji="0" lang="en-US" altLang="en-US" smtClean="0">
                <a:latin typeface="Arial" pitchFamily="34" charset="0"/>
              </a:rPr>
              <a:pPr eaLnBrk="1" hangingPunct="1">
                <a:spcBef>
                  <a:spcPct val="0"/>
                </a:spcBef>
              </a:pPr>
              <a:t>76</a:t>
            </a:fld>
            <a:endParaRPr kumimoji="0" lang="en-US" altLang="en-US">
              <a:latin typeface="Arial"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5394BA1-C186-4001-A418-0C95CDCAD1A2}" type="slidenum">
              <a:rPr kumimoji="0" lang="en-US" altLang="en-US" smtClean="0">
                <a:latin typeface="Arial" pitchFamily="34" charset="0"/>
              </a:rPr>
              <a:pPr eaLnBrk="1" hangingPunct="1">
                <a:spcBef>
                  <a:spcPct val="0"/>
                </a:spcBef>
              </a:pPr>
              <a:t>77</a:t>
            </a:fld>
            <a:endParaRPr kumimoji="0" lang="en-US" altLang="en-US">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pr6-09.cpp</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A076148-A1C2-414D-8B51-14484DEE4F7E}" type="slidenum">
              <a:rPr kumimoji="0" lang="en-US" altLang="en-US" smtClean="0">
                <a:latin typeface="Arial" pitchFamily="34" charset="0"/>
              </a:rPr>
              <a:pPr eaLnBrk="1" hangingPunct="1">
                <a:spcBef>
                  <a:spcPct val="0"/>
                </a:spcBef>
              </a:pPr>
              <a:t>78</a:t>
            </a:fld>
            <a:endParaRPr kumimoji="0" lang="en-US" altLang="en-US">
              <a:latin typeface="Arial" pitchFamily="34" charset="0"/>
            </a:endParaRPr>
          </a:p>
        </p:txBody>
      </p:sp>
      <p:sp>
        <p:nvSpPr>
          <p:cNvPr id="75779" name="Rectangle 1026"/>
          <p:cNvSpPr>
            <a:spLocks noGrp="1" noRot="1" noChangeAspect="1" noChangeArrowheads="1" noTextEdit="1"/>
          </p:cNvSpPr>
          <p:nvPr>
            <p:ph type="sldImg"/>
          </p:nvPr>
        </p:nvSpPr>
        <p:spPr>
          <a:ln/>
        </p:spPr>
      </p:sp>
      <p:sp>
        <p:nvSpPr>
          <p:cNvPr id="757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pr6-10.cpp</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0F258C1-6156-4E7F-98DE-DF3C60347EA3}" type="slidenum">
              <a:rPr kumimoji="0" lang="en-US" altLang="en-US" smtClean="0">
                <a:latin typeface="Arial" pitchFamily="34" charset="0"/>
              </a:rPr>
              <a:pPr eaLnBrk="1" hangingPunct="1">
                <a:spcBef>
                  <a:spcPct val="0"/>
                </a:spcBef>
              </a:pPr>
              <a:t>79</a:t>
            </a:fld>
            <a:endParaRPr kumimoji="0" lang="en-US" altLang="en-US">
              <a:latin typeface="Arial"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pr6-11.cpp and pr6-12.cpp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D711B00-C501-48F7-8245-921327BF9692}" type="slidenum">
              <a:rPr kumimoji="0" lang="en-US" altLang="en-US" smtClean="0">
                <a:latin typeface="Arial" pitchFamily="34" charset="0"/>
              </a:rPr>
              <a:pPr eaLnBrk="1" hangingPunct="1">
                <a:spcBef>
                  <a:spcPct val="0"/>
                </a:spcBef>
              </a:pPr>
              <a:t>80</a:t>
            </a:fld>
            <a:endParaRPr kumimoji="0" lang="en-US" altLang="en-US">
              <a:latin typeface="Arial"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8C752AF-8114-46A4-B29B-B0436F799BFA}" type="slidenum">
              <a:rPr kumimoji="0" lang="en-US" altLang="en-US" smtClean="0">
                <a:latin typeface="Arial" pitchFamily="34" charset="0"/>
              </a:rPr>
              <a:pPr eaLnBrk="1" hangingPunct="1">
                <a:spcBef>
                  <a:spcPct val="0"/>
                </a:spcBef>
              </a:pPr>
              <a:t>81</a:t>
            </a:fld>
            <a:endParaRPr kumimoji="0" lang="en-US" altLang="en-US">
              <a:latin typeface="Arial"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3C43BAB-4DA9-449C-B975-2D32F91A7D14}" type="slidenum">
              <a:rPr kumimoji="0" lang="en-US" altLang="en-US" smtClean="0">
                <a:latin typeface="Arial" pitchFamily="34" charset="0"/>
              </a:rPr>
              <a:pPr eaLnBrk="1" hangingPunct="1">
                <a:spcBef>
                  <a:spcPct val="0"/>
                </a:spcBef>
              </a:pPr>
              <a:t>82</a:t>
            </a:fld>
            <a:endParaRPr kumimoji="0" lang="en-US" altLang="en-US">
              <a:latin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pr6-13.cpp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CE05ED7-0A3E-4DC7-A102-7811D3B23BAA}" type="slidenum">
              <a:rPr kumimoji="0" lang="en-US" altLang="en-US" smtClean="0"/>
              <a:pPr eaLnBrk="1" hangingPunct="1">
                <a:spcBef>
                  <a:spcPct val="0"/>
                </a:spcBef>
              </a:pPr>
              <a:t>9</a:t>
            </a:fld>
            <a:endParaRPr kumimoji="0" lang="en-US" altLang="en-US"/>
          </a:p>
        </p:txBody>
      </p:sp>
      <p:sp>
        <p:nvSpPr>
          <p:cNvPr id="68611" name="Rectangle 1026"/>
          <p:cNvSpPr>
            <a:spLocks noGrp="1" noRot="1" noChangeAspect="1" noChangeArrowheads="1" noTextEdit="1"/>
          </p:cNvSpPr>
          <p:nvPr>
            <p:ph type="sldImg"/>
          </p:nvPr>
        </p:nvSpPr>
        <p:spPr>
          <a:ln/>
        </p:spPr>
      </p:sp>
      <p:sp>
        <p:nvSpPr>
          <p:cNvPr id="686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E30C682-9836-4483-B5D9-CAF3C81410B5}" type="slidenum">
              <a:rPr kumimoji="0" lang="en-US" altLang="en-US" smtClean="0">
                <a:latin typeface="Arial" pitchFamily="34" charset="0"/>
              </a:rPr>
              <a:pPr eaLnBrk="1" hangingPunct="1">
                <a:spcBef>
                  <a:spcPct val="0"/>
                </a:spcBef>
              </a:pPr>
              <a:t>83</a:t>
            </a:fld>
            <a:endParaRPr kumimoji="0" lang="en-US" altLang="en-US">
              <a:latin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pr6-13.cpp</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B80665F-8858-42FD-B5F5-F3F1B1BB95DD}" type="slidenum">
              <a:rPr kumimoji="0" lang="en-US" altLang="en-US" smtClean="0">
                <a:latin typeface="Arial" pitchFamily="34" charset="0"/>
              </a:rPr>
              <a:pPr eaLnBrk="1" hangingPunct="1">
                <a:spcBef>
                  <a:spcPct val="0"/>
                </a:spcBef>
              </a:pPr>
              <a:t>84</a:t>
            </a:fld>
            <a:endParaRPr kumimoji="0" lang="en-US" altLang="en-US">
              <a:latin typeface="Arial" pitchFamily="34" charset="0"/>
            </a:endParaRPr>
          </a:p>
        </p:txBody>
      </p:sp>
      <p:sp>
        <p:nvSpPr>
          <p:cNvPr id="81923" name="Rectangle 1026"/>
          <p:cNvSpPr>
            <a:spLocks noGrp="1" noRot="1" noChangeAspect="1" noChangeArrowheads="1" noTextEdit="1"/>
          </p:cNvSpPr>
          <p:nvPr>
            <p:ph type="sldImg"/>
          </p:nvPr>
        </p:nvSpPr>
        <p:spPr>
          <a:ln/>
        </p:spPr>
      </p:sp>
      <p:sp>
        <p:nvSpPr>
          <p:cNvPr id="819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pr6-14.cpp</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FABBD15-949C-422D-A97F-84FDEB77BA64}" type="slidenum">
              <a:rPr kumimoji="0" lang="en-US" altLang="en-US" smtClean="0">
                <a:latin typeface="Arial" pitchFamily="34" charset="0"/>
              </a:rPr>
              <a:pPr eaLnBrk="1" hangingPunct="1">
                <a:spcBef>
                  <a:spcPct val="0"/>
                </a:spcBef>
              </a:pPr>
              <a:t>85</a:t>
            </a:fld>
            <a:endParaRPr kumimoji="0" lang="en-US" altLang="en-US">
              <a:latin typeface="Arial" pitchFamily="34" charset="0"/>
            </a:endParaRPr>
          </a:p>
        </p:txBody>
      </p:sp>
      <p:sp>
        <p:nvSpPr>
          <p:cNvPr id="82947" name="Rectangle 1026"/>
          <p:cNvSpPr>
            <a:spLocks noGrp="1" noRot="1" noChangeAspect="1" noChangeArrowheads="1" noTextEdit="1"/>
          </p:cNvSpPr>
          <p:nvPr>
            <p:ph type="sldImg"/>
          </p:nvPr>
        </p:nvSpPr>
        <p:spPr>
          <a:ln/>
        </p:spPr>
      </p:sp>
      <p:sp>
        <p:nvSpPr>
          <p:cNvPr id="829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pr6-14.cpp</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ECCEF2B-3ABE-43ED-8989-ADBB2D559C40}" type="slidenum">
              <a:rPr kumimoji="0" lang="en-US" altLang="en-US" smtClean="0">
                <a:latin typeface="Arial" pitchFamily="34" charset="0"/>
              </a:rPr>
              <a:pPr eaLnBrk="1" hangingPunct="1">
                <a:spcBef>
                  <a:spcPct val="0"/>
                </a:spcBef>
              </a:pPr>
              <a:t>86</a:t>
            </a:fld>
            <a:endParaRPr kumimoji="0" lang="en-US" altLang="en-US">
              <a:latin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pr6-15.cpp</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0D0FD35-8C34-4291-8AA6-6E475CE7685D}" type="slidenum">
              <a:rPr kumimoji="0" lang="en-US" altLang="en-US" smtClean="0">
                <a:latin typeface="Arial" pitchFamily="34" charset="0"/>
              </a:rPr>
              <a:pPr eaLnBrk="1" hangingPunct="1">
                <a:spcBef>
                  <a:spcPct val="0"/>
                </a:spcBef>
              </a:pPr>
              <a:t>87</a:t>
            </a:fld>
            <a:endParaRPr kumimoji="0" lang="en-US" altLang="en-US">
              <a:latin typeface="Arial"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872E53E-E350-475E-84B3-B3E83EB45536}" type="slidenum">
              <a:rPr kumimoji="0" lang="en-US" altLang="en-US" smtClean="0">
                <a:latin typeface="Arial" pitchFamily="34" charset="0"/>
              </a:rPr>
              <a:pPr eaLnBrk="1" hangingPunct="1">
                <a:spcBef>
                  <a:spcPct val="0"/>
                </a:spcBef>
              </a:pPr>
              <a:t>88</a:t>
            </a:fld>
            <a:endParaRPr kumimoji="0" lang="en-US" altLang="en-US">
              <a:latin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B903423-91F4-4EA7-A99D-E279B8266EA2}" type="slidenum">
              <a:rPr kumimoji="0" lang="en-US" altLang="en-US" smtClean="0">
                <a:latin typeface="Arial" pitchFamily="34" charset="0"/>
              </a:rPr>
              <a:pPr eaLnBrk="1" hangingPunct="1">
                <a:spcBef>
                  <a:spcPct val="0"/>
                </a:spcBef>
              </a:pPr>
              <a:t>89</a:t>
            </a:fld>
            <a:endParaRPr kumimoji="0" lang="en-US" altLang="en-US">
              <a:latin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pr6-16.cpp and pr6-17.cpp</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20DECE2-22B8-4C10-8970-1CF967B6AA62}" type="slidenum">
              <a:rPr kumimoji="0" lang="en-US" altLang="en-US" smtClean="0">
                <a:latin typeface="Arial" pitchFamily="34" charset="0"/>
              </a:rPr>
              <a:pPr eaLnBrk="1" hangingPunct="1">
                <a:spcBef>
                  <a:spcPct val="0"/>
                </a:spcBef>
              </a:pPr>
              <a:t>90</a:t>
            </a:fld>
            <a:endParaRPr kumimoji="0" lang="en-US" altLang="en-US">
              <a:latin typeface="Arial"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9000038-7D06-4174-A27B-C54040F842D1}" type="slidenum">
              <a:rPr kumimoji="0" lang="en-US" altLang="en-US" smtClean="0">
                <a:latin typeface="Arial" pitchFamily="34" charset="0"/>
              </a:rPr>
              <a:pPr eaLnBrk="1" hangingPunct="1">
                <a:spcBef>
                  <a:spcPct val="0"/>
                </a:spcBef>
              </a:pPr>
              <a:t>91</a:t>
            </a:fld>
            <a:endParaRPr kumimoji="0" lang="en-US" altLang="en-US">
              <a:latin typeface="Arial"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pr6-18.cpp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C06CF26-A225-4E8A-863B-157A2C5418AA}" type="slidenum">
              <a:rPr kumimoji="0" lang="en-US" altLang="en-US" smtClean="0">
                <a:latin typeface="Arial" pitchFamily="34" charset="0"/>
              </a:rPr>
              <a:pPr eaLnBrk="1" hangingPunct="1">
                <a:spcBef>
                  <a:spcPct val="0"/>
                </a:spcBef>
              </a:pPr>
              <a:t>92</a:t>
            </a:fld>
            <a:endParaRPr kumimoji="0" lang="en-US" altLang="en-US">
              <a:latin typeface="Arial"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pr6-19.cpp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26B817F-8523-4F47-B9FB-1F28D238BEE2}" type="slidenum">
              <a:rPr kumimoji="0" lang="en-US" altLang="en-US" smtClean="0"/>
              <a:pPr eaLnBrk="1" hangingPunct="1">
                <a:spcBef>
                  <a:spcPct val="0"/>
                </a:spcBef>
              </a:pPr>
              <a:t>10</a:t>
            </a:fld>
            <a:endParaRPr kumimoji="0" lang="en-US" altLang="en-US"/>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itchFamily="49" charset="0"/>
              </a:rPr>
              <a:t>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E6F5144-B024-4A6B-A8D5-4DE0F6EA11D9}" type="slidenum">
              <a:rPr kumimoji="0" lang="en-US" altLang="en-US" smtClean="0">
                <a:latin typeface="Arial" pitchFamily="34" charset="0"/>
              </a:rPr>
              <a:pPr eaLnBrk="1" hangingPunct="1">
                <a:spcBef>
                  <a:spcPct val="0"/>
                </a:spcBef>
              </a:pPr>
              <a:t>93</a:t>
            </a:fld>
            <a:endParaRPr kumimoji="0" lang="en-US" altLang="en-US">
              <a:latin typeface="Arial"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pr6-20.cpp and pr6-21.cpp</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7F8B9A2-0E28-46CD-BFF9-B3D25E59A513}" type="slidenum">
              <a:rPr kumimoji="0" lang="en-US" altLang="en-US" smtClean="0">
                <a:latin typeface="Arial" pitchFamily="34" charset="0"/>
              </a:rPr>
              <a:pPr eaLnBrk="1" hangingPunct="1">
                <a:spcBef>
                  <a:spcPct val="0"/>
                </a:spcBef>
              </a:pPr>
              <a:t>94</a:t>
            </a:fld>
            <a:endParaRPr kumimoji="0" lang="en-US" altLang="en-US">
              <a:latin typeface="Arial"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pr6-22.cpp</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CF993EE-EAB1-4514-AFB3-F8BB5708FDF3}" type="slidenum">
              <a:rPr kumimoji="0" lang="en-US" altLang="en-US" smtClean="0">
                <a:latin typeface="Arial" pitchFamily="34" charset="0"/>
              </a:rPr>
              <a:pPr eaLnBrk="1" hangingPunct="1">
                <a:spcBef>
                  <a:spcPct val="0"/>
                </a:spcBef>
              </a:pPr>
              <a:t>95</a:t>
            </a:fld>
            <a:endParaRPr kumimoji="0" lang="en-US" altLang="en-US">
              <a:latin typeface="Arial" pitchFamily="34" charset="0"/>
            </a:endParaRPr>
          </a:p>
        </p:txBody>
      </p:sp>
      <p:sp>
        <p:nvSpPr>
          <p:cNvPr id="93187" name="Rectangle 1026"/>
          <p:cNvSpPr>
            <a:spLocks noGrp="1" noRot="1" noChangeAspect="1" noChangeArrowheads="1" noTextEdit="1"/>
          </p:cNvSpPr>
          <p:nvPr>
            <p:ph type="sldImg"/>
          </p:nvPr>
        </p:nvSpPr>
        <p:spPr>
          <a:ln/>
        </p:spPr>
      </p:sp>
      <p:sp>
        <p:nvSpPr>
          <p:cNvPr id="931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F224373-186B-438E-B258-0ED52F9B1FEE}" type="slidenum">
              <a:rPr kumimoji="0" lang="en-US" altLang="en-US" smtClean="0">
                <a:latin typeface="Arial" pitchFamily="34" charset="0"/>
              </a:rPr>
              <a:pPr eaLnBrk="1" hangingPunct="1">
                <a:spcBef>
                  <a:spcPct val="0"/>
                </a:spcBef>
              </a:pPr>
              <a:t>96</a:t>
            </a:fld>
            <a:endParaRPr kumimoji="0" lang="en-US" altLang="en-US">
              <a:latin typeface="Arial" pitchFamily="34" charset="0"/>
            </a:endParaRPr>
          </a:p>
        </p:txBody>
      </p:sp>
      <p:sp>
        <p:nvSpPr>
          <p:cNvPr id="94211" name="Rectangle 1026"/>
          <p:cNvSpPr>
            <a:spLocks noGrp="1" noRot="1" noChangeAspect="1" noChangeArrowheads="1" noTextEdit="1"/>
          </p:cNvSpPr>
          <p:nvPr>
            <p:ph type="sldImg"/>
          </p:nvPr>
        </p:nvSpPr>
        <p:spPr>
          <a:ln/>
        </p:spPr>
      </p:sp>
      <p:sp>
        <p:nvSpPr>
          <p:cNvPr id="942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73A251E-5E76-49CA-A1A0-1B260B03F77B}" type="slidenum">
              <a:rPr kumimoji="0" lang="en-US" altLang="en-US" smtClean="0">
                <a:latin typeface="Arial" pitchFamily="34" charset="0"/>
              </a:rPr>
              <a:pPr eaLnBrk="1" hangingPunct="1">
                <a:spcBef>
                  <a:spcPct val="0"/>
                </a:spcBef>
              </a:pPr>
              <a:t>97</a:t>
            </a:fld>
            <a:endParaRPr kumimoji="0" lang="en-US" altLang="en-US">
              <a:latin typeface="Arial"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8119E4A-5348-4974-9ADD-540C5233449C}" type="slidenum">
              <a:rPr kumimoji="0" lang="en-US" altLang="en-US" smtClean="0">
                <a:latin typeface="Arial" pitchFamily="34" charset="0"/>
              </a:rPr>
              <a:pPr eaLnBrk="1" hangingPunct="1">
                <a:spcBef>
                  <a:spcPct val="0"/>
                </a:spcBef>
              </a:pPr>
              <a:t>98</a:t>
            </a:fld>
            <a:endParaRPr kumimoji="0" lang="en-US" altLang="en-US">
              <a:latin typeface="Arial"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pr6-23.cpp and pr6-24.cpp</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0D83E55-38BC-48F8-B701-1693E1B5E7F2}" type="slidenum">
              <a:rPr kumimoji="0" lang="en-US" altLang="en-US" smtClean="0">
                <a:latin typeface="Arial" pitchFamily="34" charset="0"/>
              </a:rPr>
              <a:pPr eaLnBrk="1" hangingPunct="1">
                <a:spcBef>
                  <a:spcPct val="0"/>
                </a:spcBef>
              </a:pPr>
              <a:t>99</a:t>
            </a:fld>
            <a:endParaRPr kumimoji="0" lang="en-US" altLang="en-US">
              <a:latin typeface="Arial"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pr6-25.cpp, pr6-26.cpp, and pr6-27.cpp</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96521CE-8DAF-46B5-B520-B5096BE221B3}" type="slidenum">
              <a:rPr kumimoji="0" lang="en-US" altLang="en-US" smtClean="0">
                <a:latin typeface="Arial" pitchFamily="34" charset="0"/>
              </a:rPr>
              <a:pPr eaLnBrk="1" hangingPunct="1">
                <a:spcBef>
                  <a:spcPct val="0"/>
                </a:spcBef>
              </a:pPr>
              <a:t>100</a:t>
            </a:fld>
            <a:endParaRPr kumimoji="0" lang="en-US" altLang="en-US">
              <a:latin typeface="Arial" pitchFamily="34" charset="0"/>
            </a:endParaRPr>
          </a:p>
        </p:txBody>
      </p:sp>
      <p:sp>
        <p:nvSpPr>
          <p:cNvPr id="98307" name="Rectangle 1026"/>
          <p:cNvSpPr>
            <a:spLocks noGrp="1" noRot="1" noChangeAspect="1" noChangeArrowheads="1" noTextEdit="1"/>
          </p:cNvSpPr>
          <p:nvPr>
            <p:ph type="sldImg"/>
          </p:nvPr>
        </p:nvSpPr>
        <p:spPr>
          <a:ln/>
        </p:spPr>
      </p:sp>
      <p:sp>
        <p:nvSpPr>
          <p:cNvPr id="983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3FF0B08-BB16-4D15-9545-E9065A984AC7}" type="slidenum">
              <a:rPr kumimoji="0" lang="en-US" altLang="en-US" smtClean="0">
                <a:latin typeface="Arial" pitchFamily="34" charset="0"/>
              </a:rPr>
              <a:pPr eaLnBrk="1" hangingPunct="1">
                <a:spcBef>
                  <a:spcPct val="0"/>
                </a:spcBef>
              </a:pPr>
              <a:t>101</a:t>
            </a:fld>
            <a:endParaRPr kumimoji="0" lang="en-US" altLang="en-US">
              <a:latin typeface="Arial"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pr6-28.cpp and pr6-29.cpp</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7BD3779-8901-416D-9676-1E5C342CD735}" type="slidenum">
              <a:rPr kumimoji="0" lang="en-US" altLang="en-US" smtClean="0">
                <a:latin typeface="Arial" pitchFamily="34" charset="0"/>
              </a:rPr>
              <a:pPr eaLnBrk="1" hangingPunct="1">
                <a:spcBef>
                  <a:spcPct val="0"/>
                </a:spcBef>
              </a:pPr>
              <a:t>102</a:t>
            </a:fld>
            <a:endParaRPr kumimoji="0" lang="en-US" altLang="en-US">
              <a:latin typeface="Arial"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pr6-30.cpp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13FC0C13-01AD-4645-991D-F8444C64C7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dirty="0"/>
              <a:t>5-</a:t>
            </a:r>
            <a:fld id="{13FC0C13-01AD-4645-991D-F8444C64C787}" type="slidenum">
              <a:rPr lang="en-US" smtClean="0"/>
              <a:pPr>
                <a:defRPr/>
              </a:pPr>
              <a:t>‹#›</a:t>
            </a:fld>
            <a:endParaRPr lang="en-US" dirty="0"/>
          </a:p>
        </p:txBody>
      </p:sp>
    </p:spTree>
    <p:extLst>
      <p:ext uri="{BB962C8B-B14F-4D97-AF65-F5344CB8AC3E}">
        <p14:creationId xmlns:p14="http://schemas.microsoft.com/office/powerpoint/2010/main" val="1459874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5-</a:t>
            </a:r>
            <a:fld id="{E2D518B2-2E4E-4205-AD8B-20EA9A0DAEBA}"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5-</a:t>
            </a:r>
            <a:fld id="{13FC0C13-01AD-4645-991D-F8444C64C787}"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5-</a:t>
            </a:r>
            <a:fld id="{13FC0C13-01AD-4645-991D-F8444C64C787}"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5-</a:t>
            </a:r>
            <a:fld id="{13FC0C13-01AD-4645-991D-F8444C64C787}"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5-</a:t>
            </a:r>
            <a:fld id="{13FC0C13-01AD-4645-991D-F8444C64C787}"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5-</a:t>
            </a:r>
            <a:fld id="{3680D8D1-51BF-428F-B1EF-4AA48C9A122A}"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5-</a:t>
            </a:r>
            <a:fld id="{FB31AE96-1BB5-4CCD-A3EF-61CF510886B8}"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5-</a:t>
            </a:r>
            <a:fld id="{6204D54A-39C4-447A-B763-5F9569E42363}"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5-</a:t>
            </a:r>
            <a:fld id="{13FC0C13-01AD-4645-991D-F8444C64C787}" type="slidenum">
              <a:rPr lang="en-US" smtClean="0"/>
              <a:pPr>
                <a:defRPr/>
              </a:pPr>
              <a:t>‹#›</a:t>
            </a:fld>
            <a:endParaRPr lang="en-US" dirty="0"/>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5</a:t>
            </a:r>
          </a:p>
        </p:txBody>
      </p:sp>
      <p:sp>
        <p:nvSpPr>
          <p:cNvPr id="5" name="Chapter Title"/>
          <p:cNvSpPr>
            <a:spLocks noGrp="1"/>
          </p:cNvSpPr>
          <p:nvPr>
            <p:ph type="body" idx="3"/>
          </p:nvPr>
        </p:nvSpPr>
        <p:spPr/>
        <p:txBody>
          <a:bodyPr/>
          <a:lstStyle/>
          <a:p>
            <a:r>
              <a:rPr lang="en-US" dirty="0"/>
              <a:t>Looping</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148564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Common Loop Errors</a:t>
            </a:r>
          </a:p>
        </p:txBody>
      </p:sp>
      <p:sp>
        <p:nvSpPr>
          <p:cNvPr id="12291" name="Slide Body"/>
          <p:cNvSpPr>
            <a:spLocks noGrp="1" noChangeArrowheads="1"/>
          </p:cNvSpPr>
          <p:nvPr>
            <p:ph type="body" idx="1"/>
          </p:nvPr>
        </p:nvSpPr>
        <p:spPr>
          <a:xfrm>
            <a:off x="228600" y="1524000"/>
            <a:ext cx="8534400" cy="4724400"/>
          </a:xfrm>
        </p:spPr>
        <p:txBody>
          <a:bodyPr/>
          <a:lstStyle/>
          <a:p>
            <a:pPr eaLnBrk="1" hangingPunct="1">
              <a:lnSpc>
                <a:spcPct val="90000"/>
              </a:lnSpc>
              <a:spcBef>
                <a:spcPct val="0"/>
              </a:spcBef>
            </a:pPr>
            <a:r>
              <a:rPr lang="en-US" altLang="en-US" sz="2800" dirty="0"/>
              <a:t>Don’t put </a:t>
            </a:r>
            <a:r>
              <a:rPr lang="en-US" altLang="en-US" sz="2800" b="1" dirty="0"/>
              <a:t>;</a:t>
            </a:r>
            <a:r>
              <a:rPr lang="en-US" altLang="en-US" sz="2800" dirty="0"/>
              <a:t> immediately after </a:t>
            </a:r>
            <a:r>
              <a:rPr lang="en-US" altLang="en-US" sz="2800" b="1" i="1" dirty="0">
                <a:latin typeface="Courier New" pitchFamily="49" charset="0"/>
                <a:cs typeface="Courier New" pitchFamily="49" charset="0"/>
              </a:rPr>
              <a:t>(condition)</a:t>
            </a:r>
          </a:p>
          <a:p>
            <a:pPr eaLnBrk="1" hangingPunct="1">
              <a:lnSpc>
                <a:spcPct val="90000"/>
              </a:lnSpc>
              <a:spcBef>
                <a:spcPct val="0"/>
              </a:spcBef>
            </a:pPr>
            <a:r>
              <a:rPr lang="en-US" altLang="en-US" sz="2800" dirty="0"/>
              <a:t>Don’t forget the { } :</a:t>
            </a:r>
          </a:p>
          <a:p>
            <a:pPr lvl="2" eaLnBrk="1" hangingPunct="1">
              <a:lnSpc>
                <a:spcPct val="90000"/>
              </a:lnSpc>
              <a:spcBef>
                <a:spcPct val="0"/>
              </a:spcBef>
              <a:buFontTx/>
              <a:buNone/>
            </a:pP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numEntries</a:t>
            </a:r>
            <a:r>
              <a:rPr lang="en-US" altLang="en-US" sz="2400" b="1" dirty="0">
                <a:solidFill>
                  <a:srgbClr val="3D8963"/>
                </a:solidFill>
                <a:latin typeface="Courier New" pitchFamily="49" charset="0"/>
                <a:cs typeface="Courier New" pitchFamily="49" charset="0"/>
              </a:rPr>
              <a:t> = 1;</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while (</a:t>
            </a:r>
            <a:r>
              <a:rPr lang="en-US" altLang="en-US" sz="2400" b="1" dirty="0" err="1">
                <a:solidFill>
                  <a:srgbClr val="3D8963"/>
                </a:solidFill>
                <a:latin typeface="Courier New" pitchFamily="49" charset="0"/>
                <a:cs typeface="Courier New" pitchFamily="49" charset="0"/>
              </a:rPr>
              <a:t>numEntries</a:t>
            </a:r>
            <a:r>
              <a:rPr lang="en-US" altLang="en-US" sz="2400" b="1" dirty="0">
                <a:solidFill>
                  <a:srgbClr val="3D8963"/>
                </a:solidFill>
                <a:latin typeface="Courier New" pitchFamily="49" charset="0"/>
                <a:cs typeface="Courier New" pitchFamily="49" charset="0"/>
              </a:rPr>
              <a:t> &lt;=3)</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cout</a:t>
            </a:r>
            <a:r>
              <a:rPr lang="en-US" altLang="en-US" sz="2400" b="1" dirty="0">
                <a:solidFill>
                  <a:srgbClr val="3D8963"/>
                </a:solidFill>
                <a:latin typeface="Courier New" pitchFamily="49" charset="0"/>
                <a:cs typeface="Courier New" pitchFamily="49" charset="0"/>
              </a:rPr>
              <a:t> &lt;&lt; "Still working … ";</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numEntries</a:t>
            </a:r>
            <a:r>
              <a:rPr lang="en-US" altLang="en-US" sz="2400" b="1" dirty="0">
                <a:solidFill>
                  <a:srgbClr val="3D8963"/>
                </a:solidFill>
                <a:latin typeface="Courier New" pitchFamily="49" charset="0"/>
                <a:cs typeface="Courier New" pitchFamily="49" charset="0"/>
              </a:rPr>
              <a:t>++; // not in the loop body</a:t>
            </a:r>
          </a:p>
          <a:p>
            <a:pPr eaLnBrk="1" hangingPunct="1">
              <a:lnSpc>
                <a:spcPct val="90000"/>
              </a:lnSpc>
              <a:spcBef>
                <a:spcPct val="50000"/>
              </a:spcBef>
            </a:pPr>
            <a:r>
              <a:rPr lang="en-US" altLang="en-US" sz="2800" dirty="0"/>
              <a:t>Don’t use = when you mean to use ==</a:t>
            </a:r>
            <a:endParaRPr lang="en-US" altLang="en-US" sz="2800" b="1" dirty="0">
              <a:solidFill>
                <a:srgbClr val="3D8963"/>
              </a:solidFill>
              <a:latin typeface="Courier New" pitchFamily="49" charset="0"/>
              <a:cs typeface="Courier New" pitchFamily="49" charset="0"/>
            </a:endParaRP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while (</a:t>
            </a:r>
            <a:r>
              <a:rPr lang="en-US" altLang="en-US" sz="2400" b="1" dirty="0" err="1">
                <a:solidFill>
                  <a:srgbClr val="3D8963"/>
                </a:solidFill>
                <a:latin typeface="Courier New" pitchFamily="49" charset="0"/>
                <a:cs typeface="Courier New" pitchFamily="49" charset="0"/>
              </a:rPr>
              <a:t>numEntries</a:t>
            </a:r>
            <a:r>
              <a:rPr lang="en-US" altLang="en-US" sz="2400" b="1" dirty="0">
                <a:solidFill>
                  <a:srgbClr val="3D8963"/>
                </a:solidFill>
                <a:latin typeface="Courier New" pitchFamily="49" charset="0"/>
                <a:cs typeface="Courier New" pitchFamily="49" charset="0"/>
              </a:rPr>
              <a:t> = 3)  // always true</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cout</a:t>
            </a:r>
            <a:r>
              <a:rPr lang="en-US" altLang="en-US" sz="2400" b="1" dirty="0">
                <a:solidFill>
                  <a:srgbClr val="3D8963"/>
                </a:solidFill>
                <a:latin typeface="Courier New" pitchFamily="49" charset="0"/>
                <a:cs typeface="Courier New" pitchFamily="49" charset="0"/>
              </a:rPr>
              <a:t> &lt;&lt; "Still working … ";</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numEntries</a:t>
            </a:r>
            <a:r>
              <a:rPr lang="en-US" altLang="en-US" sz="2400" b="1" dirty="0">
                <a:solidFill>
                  <a:srgbClr val="3D8963"/>
                </a:solidFill>
                <a:latin typeface="Courier New" pitchFamily="49" charset="0"/>
                <a:cs typeface="Courier New" pitchFamily="49" charset="0"/>
              </a:rPr>
              <a:t>++; </a:t>
            </a:r>
          </a:p>
          <a:p>
            <a:pPr lvl="2" eaLnBrk="1" hangingPunct="1">
              <a:lnSpc>
                <a:spcPct val="90000"/>
              </a:lnSpc>
              <a:spcBef>
                <a:spcPct val="0"/>
              </a:spcBef>
              <a:buFontTx/>
              <a:buNone/>
            </a:pPr>
            <a:r>
              <a:rPr lang="en-US" altLang="en-US" sz="2400" b="1" dirty="0">
                <a:solidFill>
                  <a:srgbClr val="3D8963"/>
                </a:solidFill>
                <a:latin typeface="Courier New" pitchFamily="49" charset="0"/>
                <a:cs typeface="Courier New" pitchFamily="49" charset="0"/>
              </a:rPr>
              <a:t>}</a:t>
            </a:r>
          </a:p>
          <a:p>
            <a:pPr lvl="2" eaLnBrk="1" hangingPunct="1">
              <a:lnSpc>
                <a:spcPct val="90000"/>
              </a:lnSpc>
              <a:spcBef>
                <a:spcPct val="50000"/>
              </a:spcBef>
              <a:buFontTx/>
              <a:buNone/>
            </a:pPr>
            <a:endParaRPr lang="en-US" altLang="en-US" b="1" dirty="0">
              <a:solidFill>
                <a:srgbClr val="3D8963"/>
              </a:solidFill>
              <a:latin typeface="Courier New" pitchFamily="49" charset="0"/>
              <a:cs typeface="Courier New" pitchFamily="49" charset="0"/>
            </a:endParaRP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4C6938B-59D1-4678-918E-9F35A6AD6B4B}" type="slidenum">
              <a:rPr lang="en-US" altLang="en-US" sz="1200" smtClean="0"/>
              <a:pPr eaLnBrk="1" hangingPunct="1">
                <a:spcBef>
                  <a:spcPct val="0"/>
                </a:spcBef>
                <a:buFontTx/>
                <a:buNone/>
              </a:pPr>
              <a:t>10</a:t>
            </a:fld>
            <a:endParaRPr lang="en-US" altLang="en-US" sz="12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6.14 Overloading Functions</a:t>
            </a:r>
          </a:p>
        </p:txBody>
      </p:sp>
      <p:sp>
        <p:nvSpPr>
          <p:cNvPr id="47107" name="Slide Body"/>
          <p:cNvSpPr>
            <a:spLocks noGrp="1" noChangeArrowheads="1"/>
          </p:cNvSpPr>
          <p:nvPr>
            <p:ph type="body" idx="1"/>
          </p:nvPr>
        </p:nvSpPr>
        <p:spPr>
          <a:xfrm>
            <a:off x="152400" y="1371600"/>
            <a:ext cx="8686800" cy="4648200"/>
          </a:xfrm>
        </p:spPr>
        <p:txBody>
          <a:bodyPr/>
          <a:lstStyle/>
          <a:p>
            <a:pPr eaLnBrk="1" hangingPunct="1"/>
            <a:r>
              <a:rPr lang="en-US" altLang="en-US" sz="2400" dirty="0">
                <a:solidFill>
                  <a:schemeClr val="tx1"/>
                </a:solidFill>
              </a:rPr>
              <a:t>The</a:t>
            </a:r>
            <a:r>
              <a:rPr lang="en-US" altLang="en-US" sz="2400" dirty="0">
                <a:solidFill>
                  <a:schemeClr val="tx2"/>
                </a:solidFill>
              </a:rPr>
              <a:t> </a:t>
            </a:r>
            <a:r>
              <a:rPr lang="en-US" altLang="en-US" sz="2400" dirty="0">
                <a:solidFill>
                  <a:schemeClr val="accent2"/>
                </a:solidFill>
              </a:rPr>
              <a:t>signature</a:t>
            </a:r>
            <a:r>
              <a:rPr lang="en-US" altLang="en-US" sz="2400" dirty="0">
                <a:solidFill>
                  <a:schemeClr val="tx2"/>
                </a:solidFill>
              </a:rPr>
              <a:t> </a:t>
            </a:r>
            <a:r>
              <a:rPr lang="en-US" altLang="en-US" sz="2400" dirty="0">
                <a:solidFill>
                  <a:schemeClr val="tx1"/>
                </a:solidFill>
              </a:rPr>
              <a:t>of a function is the function name and the data types of the parameters, in order.  The return type is not part of the signature.</a:t>
            </a:r>
          </a:p>
          <a:p>
            <a:pPr eaLnBrk="1" hangingPunct="1"/>
            <a:r>
              <a:rPr lang="en-US" altLang="en-US" sz="2400" dirty="0">
                <a:solidFill>
                  <a:schemeClr val="accent2"/>
                </a:solidFill>
              </a:rPr>
              <a:t>Overloaded functions</a:t>
            </a:r>
            <a:r>
              <a:rPr lang="en-US" altLang="en-US" sz="2400" dirty="0"/>
              <a:t> are two or more functions that have the same name but different signatures</a:t>
            </a:r>
          </a:p>
          <a:p>
            <a:pPr eaLnBrk="1" hangingPunct="1">
              <a:spcBef>
                <a:spcPct val="40000"/>
              </a:spcBef>
            </a:pPr>
            <a:r>
              <a:rPr lang="en-US" altLang="en-US" sz="2400" dirty="0"/>
              <a:t>This can be used to create functions that perform the same task but take different parameter types or a different number of  parameters</a:t>
            </a:r>
          </a:p>
          <a:p>
            <a:pPr eaLnBrk="1" hangingPunct="1">
              <a:spcBef>
                <a:spcPct val="40000"/>
              </a:spcBef>
            </a:pPr>
            <a:r>
              <a:rPr lang="en-US" altLang="en-US" sz="2400" dirty="0"/>
              <a:t>The compiler will determine which version of the function to call by the argument and parameter lists</a:t>
            </a:r>
            <a:endParaRPr lang="en-US" altLang="en-US" sz="2400" u="sng" dirty="0"/>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053E99B-11AF-47E3-8532-424FB4F2E89F}" type="slidenum">
              <a:rPr lang="en-US" altLang="en-US" sz="1200" smtClean="0"/>
              <a:pPr eaLnBrk="1" hangingPunct="1">
                <a:spcBef>
                  <a:spcPct val="0"/>
                </a:spcBef>
                <a:buFontTx/>
                <a:buNone/>
              </a:pPr>
              <a:t>100</a:t>
            </a:fld>
            <a:endParaRPr lang="en-US" altLang="en-US" sz="12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a:xfrm>
            <a:off x="533400" y="0"/>
            <a:ext cx="8153400" cy="990600"/>
          </a:xfrm>
        </p:spPr>
        <p:txBody>
          <a:bodyPr/>
          <a:lstStyle/>
          <a:p>
            <a:pPr eaLnBrk="1" hangingPunct="1"/>
            <a:r>
              <a:rPr lang="en-US" altLang="en-US" dirty="0">
                <a:solidFill>
                  <a:schemeClr val="tx1"/>
                </a:solidFill>
              </a:rPr>
              <a:t>Overloaded Functions Example</a:t>
            </a:r>
          </a:p>
        </p:txBody>
      </p:sp>
      <p:sp>
        <p:nvSpPr>
          <p:cNvPr id="48131" name="Slide Body"/>
          <p:cNvSpPr>
            <a:spLocks noGrp="1" noChangeArrowheads="1"/>
          </p:cNvSpPr>
          <p:nvPr>
            <p:ph type="body" idx="1"/>
          </p:nvPr>
        </p:nvSpPr>
        <p:spPr>
          <a:xfrm>
            <a:off x="304800" y="1295400"/>
            <a:ext cx="8534400" cy="4724400"/>
          </a:xfrm>
        </p:spPr>
        <p:txBody>
          <a:bodyPr/>
          <a:lstStyle/>
          <a:p>
            <a:pPr eaLnBrk="1" hangingPunct="1">
              <a:lnSpc>
                <a:spcPct val="80000"/>
              </a:lnSpc>
              <a:buFontTx/>
              <a:buNone/>
            </a:pPr>
            <a:r>
              <a:rPr lang="en-US" altLang="en-US" sz="2800"/>
              <a:t>	</a:t>
            </a:r>
            <a:r>
              <a:rPr lang="en-US" altLang="en-US" sz="2800" u="sng"/>
              <a:t>If a program has these overloaded functions</a:t>
            </a:r>
            <a:r>
              <a:rPr lang="en-US" altLang="en-US" sz="2800"/>
              <a:t>,</a:t>
            </a:r>
          </a:p>
          <a:p>
            <a:pPr lvl="1" eaLnBrk="1" hangingPunct="1">
              <a:lnSpc>
                <a:spcPct val="80000"/>
              </a:lnSpc>
              <a:buFontTx/>
              <a:buNone/>
            </a:pPr>
            <a:r>
              <a:rPr lang="en-US" altLang="en-US" sz="2400" b="1">
                <a:solidFill>
                  <a:srgbClr val="3D8963"/>
                </a:solidFill>
                <a:latin typeface="Courier New" pitchFamily="49" charset="0"/>
              </a:rPr>
              <a:t>void getDimensions(int);           // 1</a:t>
            </a:r>
          </a:p>
          <a:p>
            <a:pPr lvl="1" eaLnBrk="1" hangingPunct="1">
              <a:lnSpc>
                <a:spcPct val="80000"/>
              </a:lnSpc>
              <a:buFontTx/>
              <a:buNone/>
            </a:pPr>
            <a:r>
              <a:rPr lang="en-US" altLang="en-US" sz="2400" b="1">
                <a:solidFill>
                  <a:srgbClr val="3D8963"/>
                </a:solidFill>
                <a:latin typeface="Courier New" pitchFamily="49" charset="0"/>
              </a:rPr>
              <a:t>void getDimensions(int, int);      // 2</a:t>
            </a:r>
          </a:p>
          <a:p>
            <a:pPr lvl="1" eaLnBrk="1" hangingPunct="1">
              <a:lnSpc>
                <a:spcPct val="80000"/>
              </a:lnSpc>
              <a:buFontTx/>
              <a:buNone/>
            </a:pPr>
            <a:r>
              <a:rPr lang="en-US" altLang="en-US" sz="2400" b="1">
                <a:solidFill>
                  <a:srgbClr val="3D8963"/>
                </a:solidFill>
                <a:latin typeface="Courier New" pitchFamily="49" charset="0"/>
              </a:rPr>
              <a:t>void getDimensions(int, float);    // 3</a:t>
            </a:r>
          </a:p>
          <a:p>
            <a:pPr lvl="1" eaLnBrk="1" hangingPunct="1">
              <a:lnSpc>
                <a:spcPct val="80000"/>
              </a:lnSpc>
              <a:buFontTx/>
              <a:buNone/>
            </a:pPr>
            <a:r>
              <a:rPr lang="en-US" altLang="en-US" sz="2400" b="1">
                <a:solidFill>
                  <a:srgbClr val="3D8963"/>
                </a:solidFill>
                <a:latin typeface="Courier New" pitchFamily="49" charset="0"/>
              </a:rPr>
              <a:t>void getDimensions(double, double);// 4</a:t>
            </a:r>
          </a:p>
          <a:p>
            <a:pPr eaLnBrk="1" hangingPunct="1">
              <a:lnSpc>
                <a:spcPct val="80000"/>
              </a:lnSpc>
              <a:buFontTx/>
              <a:buNone/>
            </a:pPr>
            <a:r>
              <a:rPr lang="en-US" altLang="en-US" sz="2800">
                <a:latin typeface="Courier New" pitchFamily="49" charset="0"/>
              </a:rPr>
              <a:t>	</a:t>
            </a:r>
            <a:r>
              <a:rPr lang="en-US" altLang="en-US" sz="2800" u="sng"/>
              <a:t>then the compiler will use them as follows:</a:t>
            </a:r>
          </a:p>
          <a:p>
            <a:pPr lvl="1" eaLnBrk="1" hangingPunct="1">
              <a:lnSpc>
                <a:spcPct val="80000"/>
              </a:lnSpc>
              <a:buFontTx/>
              <a:buNone/>
            </a:pPr>
            <a:r>
              <a:rPr lang="en-US" altLang="en-US" sz="2400" b="1">
                <a:solidFill>
                  <a:srgbClr val="3D8963"/>
                </a:solidFill>
                <a:latin typeface="Courier New" pitchFamily="49" charset="0"/>
              </a:rPr>
              <a:t>int length, width; </a:t>
            </a:r>
          </a:p>
          <a:p>
            <a:pPr lvl="1" eaLnBrk="1" hangingPunct="1">
              <a:lnSpc>
                <a:spcPct val="80000"/>
              </a:lnSpc>
              <a:buFontTx/>
              <a:buNone/>
            </a:pPr>
            <a:r>
              <a:rPr lang="en-US" altLang="en-US" sz="2400" b="1">
                <a:solidFill>
                  <a:srgbClr val="3D8963"/>
                </a:solidFill>
                <a:latin typeface="Courier New" pitchFamily="49" charset="0"/>
              </a:rPr>
              <a:t>double base, height;</a:t>
            </a:r>
          </a:p>
          <a:p>
            <a:pPr lvl="1" eaLnBrk="1" hangingPunct="1">
              <a:lnSpc>
                <a:spcPct val="80000"/>
              </a:lnSpc>
              <a:buFontTx/>
              <a:buNone/>
            </a:pPr>
            <a:r>
              <a:rPr lang="en-US" altLang="en-US" sz="2400" b="1">
                <a:solidFill>
                  <a:srgbClr val="3D8963"/>
                </a:solidFill>
                <a:latin typeface="Courier New" pitchFamily="49" charset="0"/>
              </a:rPr>
              <a:t>getDimensions(length);             // 1</a:t>
            </a:r>
          </a:p>
          <a:p>
            <a:pPr lvl="1" eaLnBrk="1" hangingPunct="1">
              <a:lnSpc>
                <a:spcPct val="80000"/>
              </a:lnSpc>
              <a:buFontTx/>
              <a:buNone/>
            </a:pPr>
            <a:r>
              <a:rPr lang="en-US" altLang="en-US" sz="2400" b="1">
                <a:solidFill>
                  <a:srgbClr val="3D8963"/>
                </a:solidFill>
                <a:latin typeface="Courier New" pitchFamily="49" charset="0"/>
              </a:rPr>
              <a:t>getDimensions(length, width);      // 2</a:t>
            </a:r>
          </a:p>
          <a:p>
            <a:pPr lvl="1" eaLnBrk="1" hangingPunct="1">
              <a:lnSpc>
                <a:spcPct val="80000"/>
              </a:lnSpc>
              <a:buFontTx/>
              <a:buNone/>
            </a:pPr>
            <a:r>
              <a:rPr lang="en-US" altLang="en-US" sz="2400" b="1">
                <a:solidFill>
                  <a:srgbClr val="3D8963"/>
                </a:solidFill>
                <a:latin typeface="Courier New" pitchFamily="49" charset="0"/>
              </a:rPr>
              <a:t>getDimensions(length, height);     // 3</a:t>
            </a:r>
          </a:p>
          <a:p>
            <a:pPr lvl="1" eaLnBrk="1" hangingPunct="1">
              <a:lnSpc>
                <a:spcPct val="80000"/>
              </a:lnSpc>
              <a:buFontTx/>
              <a:buNone/>
            </a:pPr>
            <a:r>
              <a:rPr lang="en-US" altLang="en-US" sz="2400" b="1">
                <a:solidFill>
                  <a:srgbClr val="3D8963"/>
                </a:solidFill>
                <a:latin typeface="Courier New" pitchFamily="49" charset="0"/>
              </a:rPr>
              <a:t>getDimensions(height, base);       // 4</a:t>
            </a: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DDB4749-A999-403B-BA79-CB81DAA6723D}" type="slidenum">
              <a:rPr lang="en-US" altLang="en-US" sz="1200" smtClean="0"/>
              <a:pPr eaLnBrk="1" hangingPunct="1">
                <a:spcBef>
                  <a:spcPct val="0"/>
                </a:spcBef>
                <a:buFontTx/>
                <a:buNone/>
              </a:pPr>
              <a:t>101</a:t>
            </a:fld>
            <a:endParaRPr lang="en-US" altLang="en-US" sz="12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6.15 The </a:t>
            </a:r>
            <a:r>
              <a:rPr lang="en-US" altLang="en-US" b="1" dirty="0">
                <a:solidFill>
                  <a:schemeClr val="tx1"/>
                </a:solidFill>
                <a:latin typeface="Courier New" pitchFamily="49" charset="0"/>
              </a:rPr>
              <a:t>exit()</a:t>
            </a:r>
            <a:r>
              <a:rPr lang="en-US" altLang="en-US" dirty="0">
                <a:solidFill>
                  <a:schemeClr val="tx1"/>
                </a:solidFill>
              </a:rPr>
              <a:t> Function</a:t>
            </a:r>
          </a:p>
        </p:txBody>
      </p:sp>
      <p:sp>
        <p:nvSpPr>
          <p:cNvPr id="49155" name="Slide Body"/>
          <p:cNvSpPr>
            <a:spLocks noGrp="1" noChangeArrowheads="1"/>
          </p:cNvSpPr>
          <p:nvPr>
            <p:ph type="body" idx="1"/>
          </p:nvPr>
        </p:nvSpPr>
        <p:spPr>
          <a:xfrm>
            <a:off x="304800" y="1752600"/>
            <a:ext cx="8294688" cy="4572000"/>
          </a:xfrm>
        </p:spPr>
        <p:txBody>
          <a:bodyPr/>
          <a:lstStyle/>
          <a:p>
            <a:pPr eaLnBrk="1" hangingPunct="1"/>
            <a:r>
              <a:rPr lang="en-US" altLang="en-US" sz="2800" dirty="0"/>
              <a:t>Terminates the execution of a program</a:t>
            </a:r>
          </a:p>
          <a:p>
            <a:pPr eaLnBrk="1" hangingPunct="1">
              <a:spcBef>
                <a:spcPct val="30000"/>
              </a:spcBef>
            </a:pPr>
            <a:r>
              <a:rPr lang="en-US" altLang="en-US" sz="2800" dirty="0"/>
              <a:t>Can be called from any function</a:t>
            </a:r>
          </a:p>
          <a:p>
            <a:pPr eaLnBrk="1" hangingPunct="1">
              <a:lnSpc>
                <a:spcPct val="90000"/>
              </a:lnSpc>
              <a:spcBef>
                <a:spcPct val="30000"/>
              </a:spcBef>
            </a:pPr>
            <a:r>
              <a:rPr lang="en-US" altLang="en-US" sz="2800" dirty="0"/>
              <a:t>Can be used to pass a value to operating system to indicate the status of program execution</a:t>
            </a:r>
          </a:p>
          <a:p>
            <a:pPr eaLnBrk="1" hangingPunct="1">
              <a:lnSpc>
                <a:spcPct val="90000"/>
              </a:lnSpc>
              <a:spcBef>
                <a:spcPct val="30000"/>
              </a:spcBef>
            </a:pPr>
            <a:r>
              <a:rPr lang="en-US" altLang="en-US" sz="2800" dirty="0"/>
              <a:t>Usually used for abnormal termination of program</a:t>
            </a:r>
          </a:p>
          <a:p>
            <a:pPr eaLnBrk="1" hangingPunct="1">
              <a:spcBef>
                <a:spcPct val="30000"/>
              </a:spcBef>
            </a:pPr>
            <a:r>
              <a:rPr lang="en-US" altLang="en-US" sz="2800" dirty="0"/>
              <a:t>Requires </a:t>
            </a:r>
            <a:r>
              <a:rPr lang="en-US" altLang="en-US" sz="2800" b="1" dirty="0" err="1">
                <a:latin typeface="Courier New" pitchFamily="49" charset="0"/>
              </a:rPr>
              <a:t>cstdlib</a:t>
            </a:r>
            <a:r>
              <a:rPr lang="en-US" altLang="en-US" sz="2800" dirty="0"/>
              <a:t> header file</a:t>
            </a:r>
          </a:p>
          <a:p>
            <a:pPr eaLnBrk="1" hangingPunct="1">
              <a:spcBef>
                <a:spcPct val="30000"/>
              </a:spcBef>
            </a:pPr>
            <a:r>
              <a:rPr lang="en-US" altLang="en-US" sz="2800" dirty="0"/>
              <a:t>Use it with caution</a:t>
            </a: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AA8B29E-711E-45CF-AFE7-04F636118F89}" type="slidenum">
              <a:rPr lang="en-US" altLang="en-US" sz="1200" smtClean="0"/>
              <a:pPr eaLnBrk="1" hangingPunct="1">
                <a:spcBef>
                  <a:spcPct val="0"/>
                </a:spcBef>
                <a:buFontTx/>
                <a:buNone/>
              </a:pPr>
              <a:t>102</a:t>
            </a:fld>
            <a:endParaRPr lang="en-US" altLang="en-US" sz="12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exit()</a:t>
            </a:r>
            <a:r>
              <a:rPr lang="en-US" altLang="en-US" dirty="0">
                <a:solidFill>
                  <a:schemeClr val="tx1"/>
                </a:solidFill>
              </a:rPr>
              <a:t> – Passing Values to Operating System</a:t>
            </a:r>
          </a:p>
        </p:txBody>
      </p:sp>
      <p:sp>
        <p:nvSpPr>
          <p:cNvPr id="50179" name="Slide Body"/>
          <p:cNvSpPr>
            <a:spLocks noGrp="1" noChangeArrowheads="1"/>
          </p:cNvSpPr>
          <p:nvPr>
            <p:ph type="body" idx="1"/>
          </p:nvPr>
        </p:nvSpPr>
        <p:spPr>
          <a:xfrm>
            <a:off x="304800" y="1752600"/>
            <a:ext cx="8294688" cy="4191000"/>
          </a:xfrm>
        </p:spPr>
        <p:txBody>
          <a:bodyPr/>
          <a:lstStyle/>
          <a:p>
            <a:pPr eaLnBrk="1" hangingPunct="1"/>
            <a:r>
              <a:rPr lang="en-US" altLang="en-US" sz="2800" dirty="0">
                <a:solidFill>
                  <a:schemeClr val="tx1"/>
                </a:solidFill>
              </a:rPr>
              <a:t>Use an integer value to indicate program status</a:t>
            </a:r>
          </a:p>
          <a:p>
            <a:pPr eaLnBrk="1" hangingPunct="1">
              <a:spcBef>
                <a:spcPct val="30000"/>
              </a:spcBef>
            </a:pPr>
            <a:r>
              <a:rPr lang="en-US" altLang="en-US" sz="2800" dirty="0">
                <a:solidFill>
                  <a:schemeClr val="tx1"/>
                </a:solidFill>
              </a:rPr>
              <a:t>Often, 0 means successful completion, non-zero indicates a failure condition</a:t>
            </a:r>
          </a:p>
          <a:p>
            <a:pPr eaLnBrk="1" hangingPunct="1">
              <a:lnSpc>
                <a:spcPct val="90000"/>
              </a:lnSpc>
              <a:spcBef>
                <a:spcPct val="30000"/>
              </a:spcBef>
            </a:pPr>
            <a:r>
              <a:rPr lang="en-US" altLang="en-US" sz="2800" dirty="0">
                <a:solidFill>
                  <a:schemeClr val="tx1"/>
                </a:solidFill>
              </a:rPr>
              <a:t>Can use named constants defined in </a:t>
            </a:r>
            <a:r>
              <a:rPr lang="en-US" altLang="en-US" sz="2800" b="1" dirty="0" err="1">
                <a:solidFill>
                  <a:schemeClr val="tx1"/>
                </a:solidFill>
                <a:latin typeface="Courier New" pitchFamily="49" charset="0"/>
                <a:cs typeface="Courier New" pitchFamily="49" charset="0"/>
              </a:rPr>
              <a:t>cstdlib</a:t>
            </a:r>
            <a:r>
              <a:rPr lang="en-US" altLang="en-US" sz="2800" dirty="0">
                <a:solidFill>
                  <a:schemeClr val="tx1"/>
                </a:solidFill>
              </a:rPr>
              <a:t>:</a:t>
            </a:r>
          </a:p>
          <a:p>
            <a:pPr lvl="1" eaLnBrk="1" hangingPunct="1">
              <a:lnSpc>
                <a:spcPct val="90000"/>
              </a:lnSpc>
              <a:spcBef>
                <a:spcPct val="30000"/>
              </a:spcBef>
            </a:pPr>
            <a:r>
              <a:rPr lang="en-US" altLang="en-US" sz="2800" b="1" dirty="0">
                <a:solidFill>
                  <a:schemeClr val="tx1"/>
                </a:solidFill>
                <a:latin typeface="Courier New" pitchFamily="49" charset="0"/>
                <a:cs typeface="Courier New" pitchFamily="49" charset="0"/>
              </a:rPr>
              <a:t>EXIT_SUCCESS</a:t>
            </a:r>
            <a:r>
              <a:rPr lang="en-US" altLang="en-US" sz="2800" dirty="0">
                <a:solidFill>
                  <a:schemeClr val="tx1"/>
                </a:solidFill>
              </a:rPr>
              <a:t> and </a:t>
            </a:r>
          </a:p>
          <a:p>
            <a:pPr lvl="1" eaLnBrk="1" hangingPunct="1">
              <a:lnSpc>
                <a:spcPct val="90000"/>
              </a:lnSpc>
              <a:spcBef>
                <a:spcPct val="30000"/>
              </a:spcBef>
            </a:pPr>
            <a:r>
              <a:rPr lang="en-US" altLang="en-US" sz="2800" b="1" dirty="0">
                <a:solidFill>
                  <a:schemeClr val="tx1"/>
                </a:solidFill>
                <a:latin typeface="Courier New" pitchFamily="49" charset="0"/>
                <a:cs typeface="Courier New" pitchFamily="49" charset="0"/>
              </a:rPr>
              <a:t>EXIT_FAILURE</a:t>
            </a:r>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90D4E78-9C21-4476-A824-6DA77BCB18C1}" type="slidenum">
              <a:rPr lang="en-US" altLang="en-US" sz="1200" smtClean="0"/>
              <a:pPr eaLnBrk="1" hangingPunct="1">
                <a:spcBef>
                  <a:spcPct val="0"/>
                </a:spcBef>
                <a:buFontTx/>
                <a:buNone/>
              </a:pPr>
              <a:t>103</a:t>
            </a:fld>
            <a:endParaRPr lang="en-US" altLang="en-US" sz="12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6.16 Stubs and Drivers</a:t>
            </a:r>
          </a:p>
        </p:txBody>
      </p:sp>
      <p:sp>
        <p:nvSpPr>
          <p:cNvPr id="51203" name="Slide Body"/>
          <p:cNvSpPr>
            <a:spLocks noGrp="1" noChangeArrowheads="1"/>
          </p:cNvSpPr>
          <p:nvPr>
            <p:ph type="body" idx="1"/>
          </p:nvPr>
        </p:nvSpPr>
        <p:spPr>
          <a:xfrm>
            <a:off x="457200" y="1676400"/>
            <a:ext cx="8001000" cy="4267200"/>
          </a:xfrm>
        </p:spPr>
        <p:txBody>
          <a:bodyPr/>
          <a:lstStyle/>
          <a:p>
            <a:pPr eaLnBrk="1" hangingPunct="1">
              <a:lnSpc>
                <a:spcPct val="90000"/>
              </a:lnSpc>
            </a:pPr>
            <a:r>
              <a:rPr lang="en-US" altLang="en-US" sz="2800" dirty="0">
                <a:solidFill>
                  <a:schemeClr val="accent2"/>
                </a:solidFill>
              </a:rPr>
              <a:t>Stub</a:t>
            </a:r>
            <a:r>
              <a:rPr lang="en-US" altLang="en-US" sz="2800" dirty="0"/>
              <a:t>: A dummy function used in place of an actual function</a:t>
            </a:r>
          </a:p>
          <a:p>
            <a:pPr eaLnBrk="1" hangingPunct="1">
              <a:lnSpc>
                <a:spcPct val="90000"/>
              </a:lnSpc>
            </a:pPr>
            <a:r>
              <a:rPr lang="en-US" altLang="en-US" sz="2800" dirty="0"/>
              <a:t>It usually displays a message indicating it was called.  May also display the values of the arguments and return a test value.</a:t>
            </a:r>
          </a:p>
          <a:p>
            <a:pPr eaLnBrk="1" hangingPunct="1">
              <a:lnSpc>
                <a:spcPct val="90000"/>
              </a:lnSpc>
            </a:pPr>
            <a:r>
              <a:rPr lang="en-US" altLang="en-US" sz="2800" dirty="0">
                <a:solidFill>
                  <a:schemeClr val="accent2"/>
                </a:solidFill>
              </a:rPr>
              <a:t>Driver</a:t>
            </a:r>
            <a:r>
              <a:rPr lang="en-US" altLang="en-US" sz="2800" dirty="0"/>
              <a:t>: A function that tests a function by calling it</a:t>
            </a:r>
            <a:endParaRPr lang="en-US" altLang="en-US" sz="2800" u="sng" dirty="0"/>
          </a:p>
          <a:p>
            <a:pPr eaLnBrk="1" hangingPunct="1">
              <a:lnSpc>
                <a:spcPct val="90000"/>
              </a:lnSpc>
            </a:pPr>
            <a:r>
              <a:rPr lang="en-US" altLang="en-US" sz="2800" dirty="0"/>
              <a:t>Stubs and drivers are useful for testing and debugging program logic and design</a:t>
            </a:r>
          </a:p>
        </p:txBody>
      </p:sp>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69F006A0-CAFF-45CC-B0B5-2AE0B3196694}" type="slidenum">
              <a:rPr lang="en-US" altLang="en-US" sz="1200" smtClean="0"/>
              <a:pPr eaLnBrk="1" hangingPunct="1">
                <a:spcBef>
                  <a:spcPct val="0"/>
                </a:spcBef>
                <a:buFontTx/>
                <a:buNone/>
              </a:pPr>
              <a:t>104</a:t>
            </a:fld>
            <a:endParaRPr lang="en-US" altLang="en-US" sz="12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6-</a:t>
            </a:r>
            <a:fld id="{171D7F42-732E-4753-8A37-9BFC64539999}" type="slidenum">
              <a:rPr lang="en-US" altLang="en-US" sz="1200" smtClean="0"/>
              <a:pPr eaLnBrk="1" hangingPunct="1">
                <a:spcBef>
                  <a:spcPct val="0"/>
                </a:spcBef>
                <a:buFontTx/>
                <a:buNone/>
              </a:pPr>
              <a:t>105</a:t>
            </a:fld>
            <a:endParaRPr lang="en-US" altLang="en-US" sz="1200" dirty="0"/>
          </a:p>
        </p:txBody>
      </p:sp>
    </p:spTree>
    <p:extLst>
      <p:ext uri="{BB962C8B-B14F-4D97-AF65-F5344CB8AC3E}">
        <p14:creationId xmlns:p14="http://schemas.microsoft.com/office/powerpoint/2010/main" val="19463506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7</a:t>
            </a:r>
          </a:p>
        </p:txBody>
      </p:sp>
      <p:sp>
        <p:nvSpPr>
          <p:cNvPr id="5" name="Chapter Title"/>
          <p:cNvSpPr>
            <a:spLocks noGrp="1"/>
          </p:cNvSpPr>
          <p:nvPr>
            <p:ph type="body" idx="3"/>
          </p:nvPr>
        </p:nvSpPr>
        <p:spPr/>
        <p:txBody>
          <a:bodyPr/>
          <a:lstStyle/>
          <a:p>
            <a:r>
              <a:rPr lang="en-US" dirty="0"/>
              <a:t>Introduction to Classes and Objects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13557752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a:xfrm>
            <a:off x="762000" y="228600"/>
            <a:ext cx="7772400" cy="914400"/>
          </a:xfrm>
        </p:spPr>
        <p:txBody>
          <a:bodyPr/>
          <a:lstStyle/>
          <a:p>
            <a:pPr eaLnBrk="1" hangingPunct="1"/>
            <a:r>
              <a:rPr lang="en-US" altLang="en-US" dirty="0">
                <a:solidFill>
                  <a:schemeClr val="tx1"/>
                </a:solidFill>
              </a:rPr>
              <a:t>Topics 1 of 2</a:t>
            </a:r>
          </a:p>
        </p:txBody>
      </p:sp>
      <p:sp>
        <p:nvSpPr>
          <p:cNvPr id="4099" name="Slide Body"/>
          <p:cNvSpPr>
            <a:spLocks noGrp="1" noChangeArrowheads="1"/>
          </p:cNvSpPr>
          <p:nvPr>
            <p:ph type="body" idx="1"/>
          </p:nvPr>
        </p:nvSpPr>
        <p:spPr>
          <a:xfrm>
            <a:off x="533400" y="1524000"/>
            <a:ext cx="8229600" cy="4267200"/>
          </a:xfrm>
        </p:spPr>
        <p:txBody>
          <a:bodyPr/>
          <a:lstStyle/>
          <a:p>
            <a:pPr eaLnBrk="1" hangingPunct="1">
              <a:lnSpc>
                <a:spcPct val="80000"/>
              </a:lnSpc>
              <a:buFontTx/>
              <a:buNone/>
            </a:pPr>
            <a:r>
              <a:rPr lang="en-US" altLang="en-US" sz="2800" dirty="0"/>
              <a:t>7.1  Abstract Data Types</a:t>
            </a:r>
          </a:p>
          <a:p>
            <a:pPr eaLnBrk="1" hangingPunct="1">
              <a:lnSpc>
                <a:spcPct val="80000"/>
              </a:lnSpc>
              <a:buFontTx/>
              <a:buNone/>
            </a:pPr>
            <a:r>
              <a:rPr lang="en-US" altLang="en-US" sz="2800" dirty="0"/>
              <a:t>7.2  Object-Oriented Programming</a:t>
            </a:r>
          </a:p>
          <a:p>
            <a:pPr eaLnBrk="1" hangingPunct="1">
              <a:lnSpc>
                <a:spcPct val="80000"/>
              </a:lnSpc>
              <a:buFontTx/>
              <a:buNone/>
            </a:pPr>
            <a:r>
              <a:rPr lang="en-US" altLang="en-US" sz="2800" dirty="0"/>
              <a:t>7.3  Introduction to Classes</a:t>
            </a:r>
          </a:p>
          <a:p>
            <a:pPr eaLnBrk="1" hangingPunct="1">
              <a:lnSpc>
                <a:spcPct val="80000"/>
              </a:lnSpc>
              <a:buFontTx/>
              <a:buNone/>
            </a:pPr>
            <a:r>
              <a:rPr lang="en-US" altLang="en-US" sz="2800" dirty="0"/>
              <a:t>7.4  Creating and Using Objects</a:t>
            </a:r>
          </a:p>
          <a:p>
            <a:pPr eaLnBrk="1" hangingPunct="1">
              <a:lnSpc>
                <a:spcPct val="80000"/>
              </a:lnSpc>
              <a:buFontTx/>
              <a:buNone/>
            </a:pPr>
            <a:r>
              <a:rPr lang="en-US" altLang="en-US" sz="2800" dirty="0"/>
              <a:t>7.5  Defining Member Functions</a:t>
            </a:r>
          </a:p>
          <a:p>
            <a:pPr eaLnBrk="1" hangingPunct="1">
              <a:lnSpc>
                <a:spcPct val="80000"/>
              </a:lnSpc>
              <a:buFontTx/>
              <a:buNone/>
            </a:pPr>
            <a:r>
              <a:rPr lang="en-US" altLang="en-US" sz="2800" dirty="0"/>
              <a:t>7.6  Constructors</a:t>
            </a:r>
          </a:p>
          <a:p>
            <a:pPr eaLnBrk="1" hangingPunct="1">
              <a:lnSpc>
                <a:spcPct val="80000"/>
              </a:lnSpc>
              <a:buFontTx/>
              <a:buNone/>
            </a:pPr>
            <a:r>
              <a:rPr lang="en-US" altLang="en-US" sz="2800" dirty="0"/>
              <a:t>7.7  Destructors</a:t>
            </a:r>
          </a:p>
          <a:p>
            <a:pPr eaLnBrk="1" hangingPunct="1">
              <a:lnSpc>
                <a:spcPct val="80000"/>
              </a:lnSpc>
              <a:buFontTx/>
              <a:buNone/>
            </a:pPr>
            <a:r>
              <a:rPr lang="en-US" altLang="en-US" sz="2800" dirty="0"/>
              <a:t>7.8  Private Member Functions</a:t>
            </a:r>
          </a:p>
          <a:p>
            <a:pPr eaLnBrk="1" hangingPunct="1">
              <a:lnSpc>
                <a:spcPct val="80000"/>
              </a:lnSpc>
              <a:buFontTx/>
              <a:buNone/>
            </a:pPr>
            <a:endParaRPr lang="en-US" altLang="en-US" sz="2800" dirty="0"/>
          </a:p>
          <a:p>
            <a:pPr eaLnBrk="1" hangingPunct="1">
              <a:lnSpc>
                <a:spcPct val="80000"/>
              </a:lnSpc>
            </a:pPr>
            <a:endParaRPr lang="en-US" altLang="en-US" sz="2400" dirty="0"/>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8A93A6C-2C37-47AF-8FE2-F258989E0397}" type="slidenum">
              <a:rPr lang="en-US" altLang="en-US" sz="1200" smtClean="0"/>
              <a:pPr eaLnBrk="1" hangingPunct="1">
                <a:spcBef>
                  <a:spcPct val="0"/>
                </a:spcBef>
                <a:buFontTx/>
                <a:buNone/>
              </a:pPr>
              <a:t>107</a:t>
            </a:fld>
            <a:endParaRPr lang="en-US" altLang="en-US" sz="12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a:xfrm>
            <a:off x="533400" y="1447800"/>
            <a:ext cx="8229600" cy="4648200"/>
          </a:xfrm>
        </p:spPr>
        <p:txBody>
          <a:bodyPr/>
          <a:lstStyle/>
          <a:p>
            <a:pPr eaLnBrk="1" hangingPunct="1">
              <a:lnSpc>
                <a:spcPct val="90000"/>
              </a:lnSpc>
              <a:spcBef>
                <a:spcPts val="1200"/>
              </a:spcBef>
              <a:buFontTx/>
              <a:buNone/>
            </a:pPr>
            <a:r>
              <a:rPr lang="en-US" altLang="en-US" sz="2800" dirty="0"/>
              <a:t>7.9    Passing Objects to Functions</a:t>
            </a:r>
          </a:p>
          <a:p>
            <a:pPr eaLnBrk="1" hangingPunct="1">
              <a:lnSpc>
                <a:spcPct val="90000"/>
              </a:lnSpc>
              <a:spcBef>
                <a:spcPts val="1200"/>
              </a:spcBef>
              <a:buFontTx/>
              <a:buNone/>
            </a:pPr>
            <a:r>
              <a:rPr lang="en-US" altLang="en-US" sz="2800" dirty="0"/>
              <a:t>7.10  Object Composition</a:t>
            </a:r>
          </a:p>
          <a:p>
            <a:pPr eaLnBrk="1" hangingPunct="1">
              <a:lnSpc>
                <a:spcPct val="90000"/>
              </a:lnSpc>
              <a:spcBef>
                <a:spcPts val="1200"/>
              </a:spcBef>
              <a:buFontTx/>
              <a:buNone/>
            </a:pPr>
            <a:r>
              <a:rPr lang="en-US" altLang="en-US" sz="2800" dirty="0"/>
              <a:t>7.11  Separating Class Specification,  	Implementation, and Client Code</a:t>
            </a:r>
          </a:p>
          <a:p>
            <a:pPr eaLnBrk="1" hangingPunct="1">
              <a:lnSpc>
                <a:spcPct val="90000"/>
              </a:lnSpc>
              <a:spcBef>
                <a:spcPts val="1200"/>
              </a:spcBef>
              <a:buFontTx/>
              <a:buNone/>
            </a:pPr>
            <a:r>
              <a:rPr lang="en-US" altLang="en-US" sz="2800" dirty="0"/>
              <a:t>7.12  Structures</a:t>
            </a:r>
          </a:p>
          <a:p>
            <a:pPr eaLnBrk="1" hangingPunct="1">
              <a:lnSpc>
                <a:spcPct val="90000"/>
              </a:lnSpc>
              <a:spcBef>
                <a:spcPts val="1200"/>
              </a:spcBef>
              <a:buFontTx/>
              <a:buNone/>
            </a:pPr>
            <a:r>
              <a:rPr lang="en-US" altLang="en-US" sz="2800" dirty="0"/>
              <a:t>7.13  More About Enumerated Data Types</a:t>
            </a:r>
          </a:p>
          <a:p>
            <a:pPr eaLnBrk="1" hangingPunct="1">
              <a:lnSpc>
                <a:spcPct val="90000"/>
              </a:lnSpc>
              <a:spcBef>
                <a:spcPts val="1200"/>
              </a:spcBef>
              <a:buFontTx/>
              <a:buNone/>
            </a:pPr>
            <a:r>
              <a:rPr lang="en-US" altLang="en-US" sz="2800" dirty="0"/>
              <a:t>7.15 Introduction to Object-Oriented Analysis and Design</a:t>
            </a:r>
          </a:p>
          <a:p>
            <a:pPr eaLnBrk="1" hangingPunct="1">
              <a:lnSpc>
                <a:spcPct val="90000"/>
              </a:lnSpc>
              <a:spcBef>
                <a:spcPts val="1200"/>
              </a:spcBef>
              <a:buFontTx/>
              <a:buNone/>
            </a:pPr>
            <a:r>
              <a:rPr lang="en-US" altLang="en-US" sz="2800" dirty="0"/>
              <a:t>7.16  Screen Control</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FC19A2F-CA1A-4BCF-9AF0-D79401ECF9A2}" type="slidenum">
              <a:rPr lang="en-US" altLang="en-US" sz="1200" smtClean="0"/>
              <a:pPr eaLnBrk="1" hangingPunct="1">
                <a:spcBef>
                  <a:spcPct val="0"/>
                </a:spcBef>
                <a:buFontTx/>
                <a:buNone/>
              </a:pPr>
              <a:t>108</a:t>
            </a:fld>
            <a:endParaRPr lang="en-US" altLang="en-US" sz="12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7.1  Abstract Data Types</a:t>
            </a:r>
          </a:p>
        </p:txBody>
      </p:sp>
      <p:sp>
        <p:nvSpPr>
          <p:cNvPr id="6147" name="Slide Body"/>
          <p:cNvSpPr>
            <a:spLocks noGrp="1" noChangeArrowheads="1"/>
          </p:cNvSpPr>
          <p:nvPr>
            <p:ph type="body" idx="1"/>
          </p:nvPr>
        </p:nvSpPr>
        <p:spPr/>
        <p:txBody>
          <a:bodyPr/>
          <a:lstStyle/>
          <a:p>
            <a:pPr eaLnBrk="1" hangingPunct="1"/>
            <a:r>
              <a:rPr lang="en-US" altLang="en-US" sz="2800" dirty="0"/>
              <a:t>Are programmer-created data types that specify</a:t>
            </a:r>
          </a:p>
          <a:p>
            <a:pPr lvl="1" eaLnBrk="1" hangingPunct="1"/>
            <a:r>
              <a:rPr lang="en-US" altLang="en-US" sz="2400" dirty="0"/>
              <a:t>the legal values that can be stored</a:t>
            </a:r>
          </a:p>
          <a:p>
            <a:pPr lvl="1" eaLnBrk="1" hangingPunct="1"/>
            <a:r>
              <a:rPr lang="en-US" altLang="en-US" sz="2400" dirty="0"/>
              <a:t>the operations that can be done on the values</a:t>
            </a:r>
          </a:p>
          <a:p>
            <a:pPr eaLnBrk="1" hangingPunct="1"/>
            <a:r>
              <a:rPr lang="en-US" altLang="en-US" sz="2800" dirty="0"/>
              <a:t>The user of an abstract data type (ADT) does not need to know any implementation details </a:t>
            </a:r>
            <a:r>
              <a:rPr lang="en-US" altLang="en-US" sz="2400" dirty="0"/>
              <a:t>(</a:t>
            </a:r>
            <a:r>
              <a:rPr lang="en-US" altLang="en-US" sz="2400" i="1" dirty="0"/>
              <a:t>e.g.</a:t>
            </a:r>
            <a:r>
              <a:rPr lang="en-US" altLang="en-US" sz="2400" dirty="0"/>
              <a:t>, how the data is stored or how the operations on it are carried out)</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BB6EF661-7798-494E-AA5E-6958AC774FF8}" type="slidenum">
              <a:rPr lang="en-US" altLang="en-US" sz="1200" smtClean="0"/>
              <a:pPr eaLnBrk="1" hangingPunct="1">
                <a:spcBef>
                  <a:spcPct val="0"/>
                </a:spcBef>
                <a:buFontTx/>
                <a:buNone/>
              </a:pPr>
              <a:t>109</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cs typeface="Courier New" pitchFamily="49" charset="0"/>
              </a:rPr>
              <a:t>while</a:t>
            </a:r>
            <a:r>
              <a:rPr lang="en-US" altLang="en-US" dirty="0">
                <a:solidFill>
                  <a:schemeClr val="tx1"/>
                </a:solidFill>
              </a:rPr>
              <a:t> Loop Programming Style</a:t>
            </a:r>
          </a:p>
        </p:txBody>
      </p:sp>
      <p:sp>
        <p:nvSpPr>
          <p:cNvPr id="18435" name="Slide Body"/>
          <p:cNvSpPr>
            <a:spLocks noGrp="1" noChangeArrowheads="1"/>
          </p:cNvSpPr>
          <p:nvPr>
            <p:ph type="body" idx="1"/>
          </p:nvPr>
        </p:nvSpPr>
        <p:spPr>
          <a:xfrm>
            <a:off x="228600" y="1524000"/>
            <a:ext cx="8534400" cy="4724400"/>
          </a:xfrm>
        </p:spPr>
        <p:txBody>
          <a:bodyPr/>
          <a:lstStyle/>
          <a:p>
            <a:pPr eaLnBrk="1" hangingPunct="1">
              <a:lnSpc>
                <a:spcPct val="90000"/>
              </a:lnSpc>
              <a:spcBef>
                <a:spcPct val="0"/>
              </a:spcBef>
              <a:defRPr/>
            </a:pPr>
            <a:r>
              <a:rPr lang="en-US" sz="2800" dirty="0"/>
              <a:t>Loop body statements should be indented</a:t>
            </a:r>
          </a:p>
          <a:p>
            <a:pPr marL="0" indent="0" eaLnBrk="1" hangingPunct="1">
              <a:lnSpc>
                <a:spcPct val="90000"/>
              </a:lnSpc>
              <a:spcBef>
                <a:spcPct val="0"/>
              </a:spcBef>
              <a:buFontTx/>
              <a:buNone/>
              <a:defRPr/>
            </a:pPr>
            <a:endParaRPr lang="en-US" sz="2800" b="1" i="1" dirty="0">
              <a:latin typeface="Courier New" pitchFamily="49" charset="0"/>
              <a:cs typeface="Courier New" pitchFamily="49" charset="0"/>
            </a:endParaRPr>
          </a:p>
          <a:p>
            <a:pPr eaLnBrk="1" hangingPunct="1">
              <a:lnSpc>
                <a:spcPct val="90000"/>
              </a:lnSpc>
              <a:spcBef>
                <a:spcPct val="0"/>
              </a:spcBef>
              <a:defRPr/>
            </a:pPr>
            <a:r>
              <a:rPr lang="en-US" sz="2800" dirty="0"/>
              <a:t>Align { and } with the loop header and place them on lines by themselves</a:t>
            </a:r>
            <a:endParaRPr lang="en-US" sz="2800" b="1" dirty="0">
              <a:solidFill>
                <a:srgbClr val="3D8963"/>
              </a:solidFill>
              <a:latin typeface="Courier New" pitchFamily="49" charset="0"/>
              <a:cs typeface="Courier New" pitchFamily="49" charset="0"/>
            </a:endParaRPr>
          </a:p>
          <a:p>
            <a:pPr marL="0" indent="0" eaLnBrk="1" hangingPunct="1">
              <a:lnSpc>
                <a:spcPct val="90000"/>
              </a:lnSpc>
              <a:spcBef>
                <a:spcPct val="0"/>
              </a:spcBef>
              <a:buFontTx/>
              <a:buNone/>
              <a:defRPr/>
            </a:pPr>
            <a:endParaRPr lang="en-US" sz="2800" b="1" dirty="0">
              <a:solidFill>
                <a:srgbClr val="3D8963"/>
              </a:solidFill>
              <a:latin typeface="Courier New" pitchFamily="49" charset="0"/>
              <a:cs typeface="Courier New" pitchFamily="49" charset="0"/>
            </a:endParaRPr>
          </a:p>
          <a:p>
            <a:pPr marL="0" indent="0" eaLnBrk="1" hangingPunct="1">
              <a:lnSpc>
                <a:spcPct val="90000"/>
              </a:lnSpc>
              <a:spcBef>
                <a:spcPct val="0"/>
              </a:spcBef>
              <a:buFontTx/>
              <a:buNone/>
              <a:defRPr/>
            </a:pPr>
            <a:r>
              <a:rPr lang="en-US" sz="2800" dirty="0">
                <a:cs typeface="Courier New" pitchFamily="49" charset="0"/>
              </a:rPr>
              <a:t>Note: The conventions above make the source code more understandable by someone who is reading it.  They have no effect on how the source code compiles or how the program executes. </a:t>
            </a:r>
            <a:endParaRPr lang="en-US" sz="2800" dirty="0"/>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291F0774-4D26-48BB-8A57-3D9A4E9F9A98}" type="slidenum">
              <a:rPr lang="en-US" altLang="en-US" sz="1200" smtClean="0"/>
              <a:pPr eaLnBrk="1" hangingPunct="1">
                <a:spcBef>
                  <a:spcPct val="0"/>
                </a:spcBef>
                <a:buFontTx/>
                <a:buNone/>
              </a:pPr>
              <a:t>11</a:t>
            </a:fld>
            <a:endParaRPr lang="en-US" altLang="en-US" sz="12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Abstraction in Software Development</a:t>
            </a:r>
          </a:p>
        </p:txBody>
      </p:sp>
      <p:sp>
        <p:nvSpPr>
          <p:cNvPr id="7171" name="Slide Body"/>
          <p:cNvSpPr>
            <a:spLocks noGrp="1" noChangeArrowheads="1"/>
          </p:cNvSpPr>
          <p:nvPr>
            <p:ph type="body" idx="1"/>
          </p:nvPr>
        </p:nvSpPr>
        <p:spPr/>
        <p:txBody>
          <a:bodyPr/>
          <a:lstStyle/>
          <a:p>
            <a:pPr eaLnBrk="1" hangingPunct="1">
              <a:spcBef>
                <a:spcPct val="0"/>
              </a:spcBef>
            </a:pPr>
            <a:r>
              <a:rPr lang="en-US" altLang="en-US" sz="2800" dirty="0"/>
              <a:t>Abstraction allows a programmer to design a solution to a problem and to use data items without concern for how the data items are implemented</a:t>
            </a:r>
          </a:p>
          <a:p>
            <a:pPr eaLnBrk="1" hangingPunct="1">
              <a:spcBef>
                <a:spcPct val="50000"/>
              </a:spcBef>
            </a:pPr>
            <a:r>
              <a:rPr lang="en-US" altLang="en-US" sz="2800" dirty="0"/>
              <a:t>This has already been encountered in the book:</a:t>
            </a:r>
          </a:p>
          <a:p>
            <a:pPr lvl="1" eaLnBrk="1" hangingPunct="1">
              <a:spcBef>
                <a:spcPct val="50000"/>
              </a:spcBef>
            </a:pPr>
            <a:r>
              <a:rPr lang="en-US" altLang="en-US" sz="2400" dirty="0"/>
              <a:t>To use the </a:t>
            </a:r>
            <a:r>
              <a:rPr lang="en-US" altLang="en-US" sz="2400" b="1" dirty="0">
                <a:latin typeface="Courier New" pitchFamily="49" charset="0"/>
                <a:cs typeface="Courier New" pitchFamily="49" charset="0"/>
              </a:rPr>
              <a:t>pow</a:t>
            </a:r>
            <a:r>
              <a:rPr lang="en-US" altLang="en-US" sz="2400" dirty="0"/>
              <a:t> function, you need to know what inputs it expects and what kind of results it produces</a:t>
            </a:r>
          </a:p>
          <a:p>
            <a:pPr lvl="1" eaLnBrk="1" hangingPunct="1">
              <a:spcBef>
                <a:spcPct val="50000"/>
              </a:spcBef>
            </a:pPr>
            <a:r>
              <a:rPr lang="en-US" altLang="en-US" sz="2400" dirty="0"/>
              <a:t>You do not need to know how it works</a:t>
            </a:r>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896DC61-1621-46EE-9713-4A2853920D28}" type="slidenum">
              <a:rPr lang="en-US" altLang="en-US" sz="1200" smtClean="0"/>
              <a:pPr eaLnBrk="1" hangingPunct="1">
                <a:spcBef>
                  <a:spcPct val="0"/>
                </a:spcBef>
                <a:buFontTx/>
                <a:buNone/>
              </a:pPr>
              <a:t>110</a:t>
            </a:fld>
            <a:endParaRPr lang="en-US" altLang="en-US" sz="12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Abstraction and Data Types</a:t>
            </a:r>
          </a:p>
        </p:txBody>
      </p:sp>
      <p:sp>
        <p:nvSpPr>
          <p:cNvPr id="8195" name="Slide Body"/>
          <p:cNvSpPr>
            <a:spLocks noGrp="1" noChangeArrowheads="1"/>
          </p:cNvSpPr>
          <p:nvPr>
            <p:ph type="body" idx="1"/>
          </p:nvPr>
        </p:nvSpPr>
        <p:spPr/>
        <p:txBody>
          <a:bodyPr/>
          <a:lstStyle/>
          <a:p>
            <a:pPr eaLnBrk="1" hangingPunct="1">
              <a:spcBef>
                <a:spcPct val="0"/>
              </a:spcBef>
            </a:pPr>
            <a:r>
              <a:rPr lang="en-US" altLang="en-US" sz="2800" dirty="0">
                <a:solidFill>
                  <a:schemeClr val="accent2"/>
                </a:solidFill>
              </a:rPr>
              <a:t>Abstraction</a:t>
            </a:r>
            <a:r>
              <a:rPr lang="en-US" altLang="en-US" sz="2800" dirty="0"/>
              <a:t>: a definition that captures general characteristics without details</a:t>
            </a:r>
          </a:p>
          <a:p>
            <a:pPr marL="457200" lvl="1" indent="0" eaLnBrk="1" hangingPunct="1">
              <a:buFontTx/>
              <a:buNone/>
            </a:pPr>
            <a:r>
              <a:rPr lang="en-US" altLang="en-US" sz="2800" dirty="0"/>
              <a:t>ex: An abstract triangle is a 3-sided polygon.  A specific triangle may be scalene, isosceles, or equilateral</a:t>
            </a:r>
          </a:p>
          <a:p>
            <a:pPr eaLnBrk="1" hangingPunct="1">
              <a:spcBef>
                <a:spcPct val="50000"/>
              </a:spcBef>
            </a:pPr>
            <a:r>
              <a:rPr lang="en-US" altLang="en-US" sz="2800" dirty="0">
                <a:solidFill>
                  <a:schemeClr val="accent2"/>
                </a:solidFill>
              </a:rPr>
              <a:t>Data Type</a:t>
            </a:r>
            <a:r>
              <a:rPr lang="en-US" altLang="en-US" sz="2800" dirty="0"/>
              <a:t>: defines the kind of values that can be stored and the operations that can be performed on the values</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16F44904-7CD7-45FE-82A8-CB84CCDB814C}" type="slidenum">
              <a:rPr lang="en-US" altLang="en-US" sz="1200" smtClean="0"/>
              <a:pPr eaLnBrk="1" hangingPunct="1">
                <a:spcBef>
                  <a:spcPct val="0"/>
                </a:spcBef>
                <a:buFontTx/>
                <a:buNone/>
              </a:pPr>
              <a:t>111</a:t>
            </a:fld>
            <a:endParaRPr lang="en-US" altLang="en-US" sz="12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a:xfrm>
            <a:off x="152400" y="228600"/>
            <a:ext cx="8686800" cy="1143000"/>
          </a:xfrm>
        </p:spPr>
        <p:txBody>
          <a:bodyPr/>
          <a:lstStyle/>
          <a:p>
            <a:pPr eaLnBrk="1" hangingPunct="1"/>
            <a:r>
              <a:rPr lang="en-US" altLang="en-US" dirty="0">
                <a:solidFill>
                  <a:schemeClr val="tx1"/>
                </a:solidFill>
              </a:rPr>
              <a:t>7.2  Object-Oriented Programming</a:t>
            </a:r>
          </a:p>
        </p:txBody>
      </p:sp>
      <p:sp>
        <p:nvSpPr>
          <p:cNvPr id="9219" name="Slide Body"/>
          <p:cNvSpPr>
            <a:spLocks noGrp="1" noChangeArrowheads="1"/>
          </p:cNvSpPr>
          <p:nvPr>
            <p:ph type="body" idx="1"/>
          </p:nvPr>
        </p:nvSpPr>
        <p:spPr>
          <a:xfrm>
            <a:off x="381000" y="1752600"/>
            <a:ext cx="8153400" cy="4191000"/>
          </a:xfrm>
        </p:spPr>
        <p:txBody>
          <a:bodyPr/>
          <a:lstStyle/>
          <a:p>
            <a:pPr eaLnBrk="1" hangingPunct="1">
              <a:spcBef>
                <a:spcPct val="60000"/>
              </a:spcBef>
            </a:pPr>
            <a:r>
              <a:rPr lang="en-US" altLang="en-US" sz="2800" dirty="0">
                <a:solidFill>
                  <a:schemeClr val="accent2"/>
                </a:solidFill>
              </a:rPr>
              <a:t>Procedural programming</a:t>
            </a:r>
            <a:r>
              <a:rPr lang="en-US" altLang="en-US" sz="2800" dirty="0"/>
              <a:t> uses variables to store data, and focuses on the processes/ functions that occur in a program.  Data and functions are separate and distinct.</a:t>
            </a:r>
          </a:p>
          <a:p>
            <a:pPr eaLnBrk="1" hangingPunct="1">
              <a:spcBef>
                <a:spcPct val="60000"/>
              </a:spcBef>
            </a:pPr>
            <a:r>
              <a:rPr lang="en-US" altLang="en-US" sz="2800" dirty="0">
                <a:solidFill>
                  <a:schemeClr val="accent2"/>
                </a:solidFill>
              </a:rPr>
              <a:t>Object-oriented programming</a:t>
            </a:r>
            <a:r>
              <a:rPr lang="en-US" altLang="en-US" sz="2800" dirty="0"/>
              <a:t> is based on objects that encapsulate the data and the functions that operate with and on the data. </a:t>
            </a:r>
            <a:endParaRPr lang="en-US" altLang="en-US" sz="2800" u="sng" dirty="0"/>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721F9A5-2DE4-4DAA-951C-649DD62D46E8}" type="slidenum">
              <a:rPr lang="en-US" altLang="en-US" sz="1200" smtClean="0"/>
              <a:pPr eaLnBrk="1" hangingPunct="1">
                <a:spcBef>
                  <a:spcPct val="0"/>
                </a:spcBef>
                <a:buFontTx/>
                <a:buNone/>
              </a:pPr>
              <a:t>112</a:t>
            </a:fld>
            <a:endParaRPr lang="en-US" altLang="en-US" sz="12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Object-Oriented Programming</a:t>
            </a:r>
            <a:br>
              <a:rPr lang="en-US" altLang="en-US" dirty="0">
                <a:solidFill>
                  <a:schemeClr val="tx1"/>
                </a:solidFill>
              </a:rPr>
            </a:br>
            <a:r>
              <a:rPr lang="en-US" altLang="en-US" dirty="0">
                <a:solidFill>
                  <a:schemeClr val="tx1"/>
                </a:solidFill>
              </a:rPr>
              <a:t>Terminology 1 of 2</a:t>
            </a:r>
          </a:p>
        </p:txBody>
      </p:sp>
      <p:sp>
        <p:nvSpPr>
          <p:cNvPr id="10243" name="Slide Body"/>
          <p:cNvSpPr>
            <a:spLocks noGrp="1" noChangeArrowheads="1"/>
          </p:cNvSpPr>
          <p:nvPr>
            <p:ph type="body" idx="1"/>
          </p:nvPr>
        </p:nvSpPr>
        <p:spPr>
          <a:xfrm>
            <a:off x="381000" y="1981200"/>
            <a:ext cx="8458200" cy="3962400"/>
          </a:xfrm>
        </p:spPr>
        <p:txBody>
          <a:bodyPr/>
          <a:lstStyle/>
          <a:p>
            <a:pPr eaLnBrk="1" hangingPunct="1">
              <a:lnSpc>
                <a:spcPct val="90000"/>
              </a:lnSpc>
              <a:spcBef>
                <a:spcPct val="60000"/>
              </a:spcBef>
            </a:pPr>
            <a:r>
              <a:rPr lang="en-US" altLang="en-US" sz="2800" b="1" dirty="0">
                <a:solidFill>
                  <a:schemeClr val="accent2"/>
                </a:solidFill>
              </a:rPr>
              <a:t>object</a:t>
            </a:r>
            <a:r>
              <a:rPr lang="en-US" altLang="en-US" sz="2800" dirty="0"/>
              <a:t>: software entity that combines data and functions that act on the data in a single unit</a:t>
            </a:r>
          </a:p>
          <a:p>
            <a:pPr eaLnBrk="1" hangingPunct="1">
              <a:lnSpc>
                <a:spcPct val="90000"/>
              </a:lnSpc>
              <a:spcBef>
                <a:spcPct val="60000"/>
              </a:spcBef>
            </a:pPr>
            <a:r>
              <a:rPr lang="en-US" altLang="en-US" sz="2800" b="1" dirty="0">
                <a:solidFill>
                  <a:schemeClr val="accent2"/>
                </a:solidFill>
              </a:rPr>
              <a:t>attributes</a:t>
            </a:r>
            <a:r>
              <a:rPr lang="en-US" altLang="en-US" sz="2800" dirty="0"/>
              <a:t>:</a:t>
            </a:r>
            <a:r>
              <a:rPr lang="en-US" altLang="en-US" sz="2800" b="1" dirty="0"/>
              <a:t> </a:t>
            </a:r>
            <a:r>
              <a:rPr lang="en-US" altLang="en-US" sz="2800" dirty="0"/>
              <a:t>the data items of an object, stored in </a:t>
            </a:r>
            <a:r>
              <a:rPr lang="en-US" altLang="en-US" sz="2800" b="1" dirty="0">
                <a:solidFill>
                  <a:schemeClr val="accent2"/>
                </a:solidFill>
              </a:rPr>
              <a:t>member variables</a:t>
            </a:r>
          </a:p>
          <a:p>
            <a:pPr eaLnBrk="1" hangingPunct="1">
              <a:lnSpc>
                <a:spcPct val="90000"/>
              </a:lnSpc>
              <a:spcBef>
                <a:spcPct val="60000"/>
              </a:spcBef>
            </a:pPr>
            <a:r>
              <a:rPr lang="en-US" altLang="en-US" sz="2800" b="1" dirty="0">
                <a:solidFill>
                  <a:schemeClr val="accent2"/>
                </a:solidFill>
              </a:rPr>
              <a:t>member functions (methods)</a:t>
            </a:r>
            <a:r>
              <a:rPr lang="en-US" altLang="en-US" sz="2800" dirty="0"/>
              <a:t>: procedures/ functions that act on the attributes of the class</a:t>
            </a:r>
            <a:endParaRPr lang="en-US" altLang="en-US" sz="2800" b="1" dirty="0"/>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264F762-1776-435F-9798-26C4708670D8}" type="slidenum">
              <a:rPr lang="en-US" altLang="en-US" sz="1200" smtClean="0"/>
              <a:pPr eaLnBrk="1" hangingPunct="1">
                <a:spcBef>
                  <a:spcPct val="0"/>
                </a:spcBef>
                <a:buFontTx/>
                <a:buNone/>
              </a:pPr>
              <a:t>113</a:t>
            </a:fld>
            <a:endParaRPr lang="en-US" altLang="en-US" sz="12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Object-Oriented Programming Terminology 2 of 2</a:t>
            </a:r>
          </a:p>
        </p:txBody>
      </p:sp>
      <p:sp>
        <p:nvSpPr>
          <p:cNvPr id="11267" name="Slide Body"/>
          <p:cNvSpPr>
            <a:spLocks noGrp="1" noChangeArrowheads="1"/>
          </p:cNvSpPr>
          <p:nvPr>
            <p:ph type="body" idx="1"/>
          </p:nvPr>
        </p:nvSpPr>
        <p:spPr>
          <a:xfrm>
            <a:off x="457200" y="2286000"/>
            <a:ext cx="8305800" cy="3733800"/>
          </a:xfrm>
        </p:spPr>
        <p:txBody>
          <a:bodyPr/>
          <a:lstStyle/>
          <a:p>
            <a:pPr eaLnBrk="1" hangingPunct="1">
              <a:lnSpc>
                <a:spcPct val="90000"/>
              </a:lnSpc>
              <a:spcBef>
                <a:spcPct val="40000"/>
              </a:spcBef>
            </a:pPr>
            <a:r>
              <a:rPr lang="en-US" altLang="en-US" sz="2800" b="1" dirty="0">
                <a:solidFill>
                  <a:schemeClr val="accent2"/>
                </a:solidFill>
              </a:rPr>
              <a:t>data hiding</a:t>
            </a:r>
            <a:r>
              <a:rPr lang="en-US" altLang="en-US" sz="2800" dirty="0"/>
              <a:t>: restricting data access to certain members of an object.  The intent is to allow only member functions to directly access and modify the object’s data</a:t>
            </a:r>
          </a:p>
          <a:p>
            <a:pPr eaLnBrk="1" hangingPunct="1">
              <a:lnSpc>
                <a:spcPct val="90000"/>
              </a:lnSpc>
              <a:spcBef>
                <a:spcPct val="40000"/>
              </a:spcBef>
            </a:pPr>
            <a:r>
              <a:rPr lang="en-US" altLang="en-US" sz="2800" b="1" dirty="0">
                <a:solidFill>
                  <a:schemeClr val="accent2"/>
                </a:solidFill>
              </a:rPr>
              <a:t>encapsulation</a:t>
            </a:r>
            <a:r>
              <a:rPr lang="en-US" altLang="en-US" sz="2800" dirty="0"/>
              <a:t>: the bundling of an object’s data and procedures into a single entity</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40A3F4B-9784-45F6-A913-5C13C9DD31F7}" type="slidenum">
              <a:rPr lang="en-US" altLang="en-US" sz="1200" smtClean="0"/>
              <a:pPr eaLnBrk="1" hangingPunct="1">
                <a:spcBef>
                  <a:spcPct val="0"/>
                </a:spcBef>
                <a:buFontTx/>
                <a:buNone/>
              </a:pPr>
              <a:t>114</a:t>
            </a:fld>
            <a:endParaRPr lang="en-US" altLang="en-US" sz="12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p:cNvSpPr>
          <p:nvPr>
            <p:ph type="title"/>
          </p:nvPr>
        </p:nvSpPr>
        <p:spPr/>
        <p:txBody>
          <a:bodyPr/>
          <a:lstStyle/>
          <a:p>
            <a:pPr eaLnBrk="1" hangingPunct="1"/>
            <a:r>
              <a:rPr lang="en-US" altLang="en-US" dirty="0">
                <a:solidFill>
                  <a:schemeClr val="tx1"/>
                </a:solidFill>
              </a:rPr>
              <a:t>Object Example</a:t>
            </a:r>
          </a:p>
        </p:txBody>
      </p:sp>
      <p:sp>
        <p:nvSpPr>
          <p:cNvPr id="13" name="Label for the image" descr="The text box labels the image that is immediately to the right of it." title="text box with the word 'Square'"/>
          <p:cNvSpPr txBox="1"/>
          <p:nvPr/>
        </p:nvSpPr>
        <p:spPr>
          <a:xfrm>
            <a:off x="2514600" y="1524000"/>
            <a:ext cx="762000" cy="296863"/>
          </a:xfrm>
          <a:prstGeom prst="rect">
            <a:avLst/>
          </a:prstGeom>
          <a:noFill/>
        </p:spPr>
        <p:txBody>
          <a:bodyPr>
            <a:spAutoFit/>
          </a:bodyPr>
          <a:lstStyle/>
          <a:p>
            <a:pPr>
              <a:defRPr/>
            </a:pPr>
            <a:r>
              <a:rPr lang="en-US" sz="2000" dirty="0">
                <a:latin typeface="+mn-lt"/>
              </a:rPr>
              <a:t>Square</a:t>
            </a:r>
          </a:p>
        </p:txBody>
      </p:sp>
      <p:sp>
        <p:nvSpPr>
          <p:cNvPr id="14" name="Text below the image"/>
          <p:cNvSpPr txBox="1"/>
          <p:nvPr/>
        </p:nvSpPr>
        <p:spPr>
          <a:xfrm>
            <a:off x="474133" y="4419600"/>
            <a:ext cx="7772400" cy="1774825"/>
          </a:xfrm>
          <a:prstGeom prst="rect">
            <a:avLst/>
          </a:prstGeom>
          <a:noFill/>
        </p:spPr>
        <p:txBody>
          <a:bodyPr>
            <a:spAutoFit/>
          </a:bodyPr>
          <a:lstStyle/>
          <a:p>
            <a:pPr>
              <a:defRPr/>
            </a:pPr>
            <a:r>
              <a:rPr lang="en-US" sz="2800" dirty="0">
                <a:latin typeface="+mn-lt"/>
              </a:rPr>
              <a:t>Square object’s data item:  </a:t>
            </a:r>
            <a:r>
              <a:rPr lang="en-US" sz="2800" b="1" dirty="0">
                <a:latin typeface="Courier New" pitchFamily="49" charset="0"/>
                <a:cs typeface="Courier New" pitchFamily="49" charset="0"/>
              </a:rPr>
              <a:t>side</a:t>
            </a:r>
          </a:p>
          <a:p>
            <a:pPr>
              <a:defRPr/>
            </a:pPr>
            <a:endParaRPr lang="en-US" sz="2800" dirty="0">
              <a:latin typeface="+mn-lt"/>
            </a:endParaRPr>
          </a:p>
          <a:p>
            <a:pPr>
              <a:defRPr/>
            </a:pPr>
            <a:r>
              <a:rPr lang="en-US" sz="2800" dirty="0">
                <a:latin typeface="+mn-lt"/>
              </a:rPr>
              <a:t>Square object’s functions:  </a:t>
            </a:r>
            <a:r>
              <a:rPr lang="en-US" sz="2800" b="1" dirty="0" err="1">
                <a:latin typeface="Courier New" pitchFamily="49" charset="0"/>
                <a:cs typeface="Courier New" pitchFamily="49" charset="0"/>
              </a:rPr>
              <a:t>setSide</a:t>
            </a:r>
            <a:r>
              <a:rPr lang="en-US" sz="2800" dirty="0">
                <a:latin typeface="+mn-lt"/>
              </a:rPr>
              <a:t> -</a:t>
            </a:r>
            <a:r>
              <a:rPr lang="en-US" sz="2800" baseline="0" dirty="0">
                <a:latin typeface="+mn-lt"/>
              </a:rPr>
              <a:t> </a:t>
            </a:r>
            <a:r>
              <a:rPr lang="en-US" sz="2800" dirty="0">
                <a:latin typeface="+mn-lt"/>
              </a:rPr>
              <a:t>set the size of the side of the square,</a:t>
            </a:r>
            <a:r>
              <a:rPr lang="en-US" sz="2800" baseline="0" dirty="0">
                <a:latin typeface="+mn-lt"/>
              </a:rPr>
              <a:t>  </a:t>
            </a:r>
            <a:r>
              <a:rPr lang="en-US" sz="2800" b="1" dirty="0" err="1">
                <a:latin typeface="Courier New" pitchFamily="49" charset="0"/>
                <a:cs typeface="Courier New" pitchFamily="49" charset="0"/>
              </a:rPr>
              <a:t>getSide</a:t>
            </a:r>
            <a:r>
              <a:rPr lang="en-US" sz="2800" dirty="0">
                <a:latin typeface="+mn-lt"/>
              </a:rPr>
              <a:t> -</a:t>
            </a:r>
            <a:r>
              <a:rPr lang="en-US" sz="2800" baseline="0" dirty="0">
                <a:latin typeface="+mn-lt"/>
              </a:rPr>
              <a:t> </a:t>
            </a:r>
            <a:r>
              <a:rPr lang="en-US" sz="2800" dirty="0">
                <a:latin typeface="+mn-lt"/>
              </a:rPr>
              <a:t>return the size of the side of the square</a:t>
            </a:r>
          </a:p>
          <a:p>
            <a:pPr>
              <a:defRPr/>
            </a:pPr>
            <a:endParaRPr lang="en-US" dirty="0">
              <a:latin typeface="+mn-lt"/>
            </a:endParaRPr>
          </a:p>
        </p:txBody>
      </p:sp>
      <p:pic>
        <p:nvPicPr>
          <p:cNvPr id="3" name="representation of a Square" descr="The image is of two stacked rectangles.  The upper rectangle contains the text 'Member variables (attributes) and the code 'int side;'.  The lower rectangle contains the text 'Member functions' and the code 'void setSide(int s)' and 'int getSide()'." title="data members and member functions of the Square cla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9471" y="1672622"/>
            <a:ext cx="4129751" cy="2670778"/>
          </a:xfrm>
          <a:prstGeom prst="rect">
            <a:avLst/>
          </a:prstGeom>
        </p:spPr>
      </p:pic>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E96623C4-7C4B-4BF1-84CF-12BB9958B245}" type="slidenum">
              <a:rPr lang="en-US" altLang="en-US" sz="1200" smtClean="0"/>
              <a:pPr eaLnBrk="1" hangingPunct="1">
                <a:spcBef>
                  <a:spcPct val="0"/>
                </a:spcBef>
                <a:buFontTx/>
                <a:buNone/>
              </a:pPr>
              <a:t>115</a:t>
            </a:fld>
            <a:endParaRPr lang="en-US" altLang="en-US" sz="12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Why Hide Data?</a:t>
            </a:r>
          </a:p>
        </p:txBody>
      </p:sp>
      <p:sp>
        <p:nvSpPr>
          <p:cNvPr id="13315" name="Slide Body"/>
          <p:cNvSpPr>
            <a:spLocks noGrp="1" noChangeArrowheads="1"/>
          </p:cNvSpPr>
          <p:nvPr>
            <p:ph type="body" idx="1"/>
          </p:nvPr>
        </p:nvSpPr>
        <p:spPr>
          <a:xfrm>
            <a:off x="457200" y="1828800"/>
            <a:ext cx="8077200" cy="4191000"/>
          </a:xfrm>
        </p:spPr>
        <p:txBody>
          <a:bodyPr/>
          <a:lstStyle/>
          <a:p>
            <a:pPr eaLnBrk="1" hangingPunct="1">
              <a:lnSpc>
                <a:spcPct val="90000"/>
              </a:lnSpc>
              <a:spcBef>
                <a:spcPct val="40000"/>
              </a:spcBef>
            </a:pPr>
            <a:r>
              <a:rPr lang="en-US" altLang="en-US" sz="2800" dirty="0"/>
              <a:t>Protection – Member functions provide a layer of protection against inadvertent or deliberate data corruption</a:t>
            </a:r>
          </a:p>
          <a:p>
            <a:pPr eaLnBrk="1" hangingPunct="1">
              <a:lnSpc>
                <a:spcPct val="90000"/>
              </a:lnSpc>
              <a:spcBef>
                <a:spcPct val="40000"/>
              </a:spcBef>
            </a:pPr>
            <a:r>
              <a:rPr lang="en-US" altLang="en-US" sz="2800" dirty="0"/>
              <a:t>Need-to-know – A programmer can use the data via the provided member functions.  As long as the member functions return correct information, the programmer needn’t worry about implementation details.</a:t>
            </a: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D6EB33E0-9AB4-4E57-93E6-300281CD6246}" type="slidenum">
              <a:rPr lang="en-US" altLang="en-US" sz="1200" smtClean="0"/>
              <a:pPr eaLnBrk="1" hangingPunct="1">
                <a:spcBef>
                  <a:spcPct val="0"/>
                </a:spcBef>
                <a:buFontTx/>
                <a:buNone/>
              </a:pPr>
              <a:t>116</a:t>
            </a:fld>
            <a:endParaRPr lang="en-US" altLang="en-US" sz="12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7.3 Introduction to Classes 1 of 2</a:t>
            </a:r>
          </a:p>
        </p:txBody>
      </p:sp>
      <p:sp>
        <p:nvSpPr>
          <p:cNvPr id="14339" name="Slide Body"/>
          <p:cNvSpPr>
            <a:spLocks noGrp="1" noChangeArrowheads="1"/>
          </p:cNvSpPr>
          <p:nvPr>
            <p:ph type="body" idx="1"/>
          </p:nvPr>
        </p:nvSpPr>
        <p:spPr>
          <a:xfrm>
            <a:off x="762000" y="1828800"/>
            <a:ext cx="7772400" cy="4191000"/>
          </a:xfrm>
        </p:spPr>
        <p:txBody>
          <a:bodyPr/>
          <a:lstStyle/>
          <a:p>
            <a:pPr eaLnBrk="1" hangingPunct="1">
              <a:lnSpc>
                <a:spcPct val="80000"/>
              </a:lnSpc>
            </a:pPr>
            <a:r>
              <a:rPr lang="en-US" altLang="en-US" sz="2800" b="1" dirty="0">
                <a:solidFill>
                  <a:schemeClr val="accent2"/>
                </a:solidFill>
              </a:rPr>
              <a:t>Class</a:t>
            </a:r>
            <a:r>
              <a:rPr lang="en-US" altLang="en-US" sz="2800" dirty="0"/>
              <a:t>: a programmer-defined data type used to define objects</a:t>
            </a:r>
          </a:p>
          <a:p>
            <a:pPr eaLnBrk="1" hangingPunct="1">
              <a:lnSpc>
                <a:spcPct val="80000"/>
              </a:lnSpc>
              <a:spcBef>
                <a:spcPct val="30000"/>
              </a:spcBef>
            </a:pPr>
            <a:r>
              <a:rPr lang="en-US" altLang="en-US" sz="2800" dirty="0"/>
              <a:t>It is a pattern for creating objects</a:t>
            </a:r>
          </a:p>
          <a:p>
            <a:pPr eaLnBrk="1" hangingPunct="1">
              <a:lnSpc>
                <a:spcPct val="80000"/>
              </a:lnSpc>
              <a:buFontTx/>
              <a:buNone/>
            </a:pPr>
            <a:r>
              <a:rPr lang="en-US" altLang="en-US" sz="2800" b="1" dirty="0">
                <a:latin typeface="Courier New" pitchFamily="49" charset="0"/>
              </a:rPr>
              <a:t>  </a:t>
            </a:r>
            <a:r>
              <a:rPr lang="en-US" altLang="en-US" sz="2800" dirty="0"/>
              <a:t>ex:  </a:t>
            </a:r>
          </a:p>
          <a:p>
            <a:pPr eaLnBrk="1" hangingPunct="1">
              <a:lnSpc>
                <a:spcPct val="80000"/>
              </a:lnSpc>
              <a:buFontTx/>
              <a:buNone/>
            </a:pPr>
            <a:r>
              <a:rPr lang="en-US" altLang="en-US" sz="2800" b="1" dirty="0">
                <a:latin typeface="Courier New" pitchFamily="49" charset="0"/>
              </a:rPr>
              <a:t>	string </a:t>
            </a:r>
            <a:r>
              <a:rPr lang="en-US" altLang="en-US" sz="2800" b="1" dirty="0" err="1">
                <a:latin typeface="Courier New" pitchFamily="49" charset="0"/>
              </a:rPr>
              <a:t>fName</a:t>
            </a:r>
            <a:r>
              <a:rPr lang="en-US" altLang="en-US" sz="2800" b="1" dirty="0">
                <a:latin typeface="Courier New" pitchFamily="49" charset="0"/>
              </a:rPr>
              <a:t>, </a:t>
            </a:r>
            <a:r>
              <a:rPr lang="en-US" altLang="en-US" sz="2800" b="1" dirty="0" err="1">
                <a:latin typeface="Courier New" pitchFamily="49" charset="0"/>
              </a:rPr>
              <a:t>lName</a:t>
            </a:r>
            <a:r>
              <a:rPr lang="en-US" altLang="en-US" sz="2800" b="1" dirty="0">
                <a:latin typeface="Courier New" pitchFamily="49" charset="0"/>
              </a:rPr>
              <a:t>;</a:t>
            </a:r>
          </a:p>
          <a:p>
            <a:pPr eaLnBrk="1" hangingPunct="1">
              <a:lnSpc>
                <a:spcPct val="80000"/>
              </a:lnSpc>
              <a:buFontTx/>
              <a:buNone/>
            </a:pPr>
            <a:endParaRPr lang="en-US" altLang="en-US" sz="2800" b="1" dirty="0">
              <a:latin typeface="Courier New" pitchFamily="49" charset="0"/>
            </a:endParaRPr>
          </a:p>
          <a:p>
            <a:pPr eaLnBrk="1" hangingPunct="1">
              <a:lnSpc>
                <a:spcPct val="80000"/>
              </a:lnSpc>
              <a:buFontTx/>
              <a:buNone/>
            </a:pPr>
            <a:r>
              <a:rPr lang="en-US" altLang="en-US" sz="2800" dirty="0"/>
              <a:t>	This creates two objects of the </a:t>
            </a:r>
            <a:r>
              <a:rPr lang="en-US" altLang="en-US" sz="2800" b="1" dirty="0">
                <a:latin typeface="Courier New" pitchFamily="49" charset="0"/>
                <a:cs typeface="Courier New" pitchFamily="49" charset="0"/>
              </a:rPr>
              <a:t>string</a:t>
            </a:r>
            <a:r>
              <a:rPr lang="en-US" altLang="en-US" sz="2800" dirty="0"/>
              <a:t> class</a:t>
            </a:r>
            <a:r>
              <a:rPr lang="en-US" altLang="en-US" sz="2800" b="1" dirty="0">
                <a:latin typeface="Courier New" pitchFamily="49" charset="0"/>
              </a:rPr>
              <a:t>    </a:t>
            </a:r>
            <a:endParaRPr lang="en-US" altLang="en-US" sz="2800" b="1" dirty="0"/>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7593201D-4F1A-4BA1-85D7-B386D7820FB0}" type="slidenum">
              <a:rPr lang="en-US" altLang="en-US" sz="1200" smtClean="0"/>
              <a:pPr eaLnBrk="1" hangingPunct="1">
                <a:spcBef>
                  <a:spcPct val="0"/>
                </a:spcBef>
                <a:buFontTx/>
                <a:buNone/>
              </a:pPr>
              <a:t>117</a:t>
            </a:fld>
            <a:endParaRPr lang="en-US" altLang="en-US" sz="12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p:txBody>
          <a:bodyPr/>
          <a:lstStyle/>
          <a:p>
            <a:pPr eaLnBrk="1" hangingPunct="1"/>
            <a:r>
              <a:rPr lang="en-US" altLang="en-US" dirty="0">
                <a:solidFill>
                  <a:schemeClr val="tx1"/>
                </a:solidFill>
              </a:rPr>
              <a:t>Introduction to Classes 2 of 2</a:t>
            </a:r>
          </a:p>
        </p:txBody>
      </p:sp>
      <p:sp>
        <p:nvSpPr>
          <p:cNvPr id="15363" name="Slide Body"/>
          <p:cNvSpPr>
            <a:spLocks noGrp="1" noChangeArrowheads="1"/>
          </p:cNvSpPr>
          <p:nvPr>
            <p:ph type="body" idx="1"/>
          </p:nvPr>
        </p:nvSpPr>
        <p:spPr>
          <a:xfrm>
            <a:off x="685800" y="1752600"/>
            <a:ext cx="7772400" cy="4419600"/>
          </a:xfrm>
        </p:spPr>
        <p:txBody>
          <a:bodyPr/>
          <a:lstStyle/>
          <a:p>
            <a:pPr eaLnBrk="1" hangingPunct="1">
              <a:lnSpc>
                <a:spcPct val="80000"/>
              </a:lnSpc>
              <a:spcBef>
                <a:spcPct val="30000"/>
              </a:spcBef>
            </a:pPr>
            <a:r>
              <a:rPr lang="en-US" altLang="en-US" dirty="0"/>
              <a:t>Class declaration format:</a:t>
            </a:r>
          </a:p>
          <a:p>
            <a:pPr eaLnBrk="1" hangingPunct="1">
              <a:lnSpc>
                <a:spcPct val="80000"/>
              </a:lnSpc>
              <a:buFontTx/>
              <a:buNone/>
            </a:pPr>
            <a:r>
              <a:rPr lang="en-US" altLang="en-US" sz="2800" b="1" dirty="0">
                <a:latin typeface="Courier New" pitchFamily="49" charset="0"/>
              </a:rPr>
              <a:t>    class </a:t>
            </a:r>
            <a:r>
              <a:rPr lang="en-US" altLang="en-US" sz="2800" b="1" i="1" dirty="0" err="1">
                <a:latin typeface="Courier New" pitchFamily="49" charset="0"/>
              </a:rPr>
              <a:t>className</a:t>
            </a:r>
            <a:endParaRPr lang="en-US" altLang="en-US" sz="2800" b="1" dirty="0">
              <a:latin typeface="Courier New" pitchFamily="49" charset="0"/>
            </a:endParaRPr>
          </a:p>
          <a:p>
            <a:pPr eaLnBrk="1" hangingPunct="1">
              <a:lnSpc>
                <a:spcPct val="80000"/>
              </a:lnSpc>
              <a:spcBef>
                <a:spcPct val="0"/>
              </a:spcBef>
              <a:buFontTx/>
              <a:buNone/>
            </a:pPr>
            <a:r>
              <a:rPr lang="en-US" altLang="en-US" sz="2800" b="1" dirty="0">
                <a:latin typeface="Courier New" pitchFamily="49" charset="0"/>
              </a:rPr>
              <a:t>    {</a:t>
            </a:r>
          </a:p>
          <a:p>
            <a:pPr eaLnBrk="1" hangingPunct="1">
              <a:lnSpc>
                <a:spcPct val="80000"/>
              </a:lnSpc>
              <a:spcBef>
                <a:spcPct val="0"/>
              </a:spcBef>
              <a:buFontTx/>
              <a:buNone/>
            </a:pPr>
            <a:r>
              <a:rPr lang="en-US" altLang="en-US" sz="2800" b="1" i="1" dirty="0">
                <a:latin typeface="Courier New" pitchFamily="49" charset="0"/>
              </a:rPr>
              <a:t>       declaration;</a:t>
            </a:r>
          </a:p>
          <a:p>
            <a:pPr eaLnBrk="1" hangingPunct="1">
              <a:lnSpc>
                <a:spcPct val="80000"/>
              </a:lnSpc>
              <a:spcBef>
                <a:spcPct val="0"/>
              </a:spcBef>
              <a:buFontTx/>
              <a:buNone/>
            </a:pPr>
            <a:r>
              <a:rPr lang="en-US" altLang="en-US" sz="2800" b="1" i="1" dirty="0">
                <a:latin typeface="Courier New" pitchFamily="49" charset="0"/>
              </a:rPr>
              <a:t>       declaration;</a:t>
            </a:r>
          </a:p>
          <a:p>
            <a:pPr eaLnBrk="1" hangingPunct="1">
              <a:lnSpc>
                <a:spcPct val="80000"/>
              </a:lnSpc>
              <a:spcBef>
                <a:spcPct val="0"/>
              </a:spcBef>
              <a:buFontTx/>
              <a:buNone/>
            </a:pPr>
            <a:r>
              <a:rPr lang="en-US" altLang="en-US" sz="2800" b="1" dirty="0">
                <a:latin typeface="Courier New" pitchFamily="49" charset="0"/>
              </a:rPr>
              <a:t>    };</a:t>
            </a:r>
            <a:endParaRPr lang="en-US" altLang="en-US" sz="2800" b="1" dirty="0"/>
          </a:p>
        </p:txBody>
      </p:sp>
      <p:pic>
        <p:nvPicPr>
          <p:cNvPr id="3" name="Informative text" descr="The image consists of an oval containing the text 'Note the required ;'.  There is an arrow from the oval to the point where ht e; is required." title="text image explaining part of the co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3200400"/>
            <a:ext cx="5894832" cy="996696"/>
          </a:xfrm>
          <a:prstGeom prst="rect">
            <a:avLst/>
          </a:prstGeom>
        </p:spPr>
      </p:pic>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C81E55A-6330-498D-8207-9D09B3425981}" type="slidenum">
              <a:rPr lang="en-US" altLang="en-US" sz="1200" smtClean="0"/>
              <a:pPr eaLnBrk="1" hangingPunct="1">
                <a:spcBef>
                  <a:spcPct val="0"/>
                </a:spcBef>
                <a:buFontTx/>
                <a:buNone/>
              </a:pPr>
              <a:t>118</a:t>
            </a:fld>
            <a:endParaRPr lang="en-US" altLang="en-US" sz="12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Access Specifiers</a:t>
            </a:r>
          </a:p>
        </p:txBody>
      </p:sp>
      <p:sp>
        <p:nvSpPr>
          <p:cNvPr id="16387" name="Slide Body"/>
          <p:cNvSpPr>
            <a:spLocks noGrp="1" noChangeArrowheads="1"/>
          </p:cNvSpPr>
          <p:nvPr>
            <p:ph type="body" idx="1"/>
          </p:nvPr>
        </p:nvSpPr>
        <p:spPr>
          <a:xfrm>
            <a:off x="381000" y="1981200"/>
            <a:ext cx="8153400" cy="4114800"/>
          </a:xfrm>
        </p:spPr>
        <p:txBody>
          <a:bodyPr/>
          <a:lstStyle/>
          <a:p>
            <a:pPr eaLnBrk="1" hangingPunct="1"/>
            <a:r>
              <a:rPr lang="en-US" altLang="en-US" sz="2800" dirty="0"/>
              <a:t>Used to control access to members of the class.</a:t>
            </a:r>
          </a:p>
          <a:p>
            <a:pPr eaLnBrk="1" hangingPunct="1"/>
            <a:r>
              <a:rPr lang="en-US" altLang="en-US" sz="2800" dirty="0"/>
              <a:t>Each member is declared to be either</a:t>
            </a:r>
          </a:p>
          <a:p>
            <a:pPr lvl="1" eaLnBrk="1" hangingPunct="1">
              <a:buFontTx/>
              <a:buNone/>
            </a:pPr>
            <a:r>
              <a:rPr lang="en-US" altLang="en-US" sz="2400" b="1" dirty="0">
                <a:solidFill>
                  <a:schemeClr val="accent2"/>
                </a:solidFill>
                <a:latin typeface="Courier New" pitchFamily="49" charset="0"/>
              </a:rPr>
              <a:t>public</a:t>
            </a:r>
            <a:r>
              <a:rPr lang="en-US" altLang="en-US" sz="2400" dirty="0">
                <a:latin typeface="Courier New" pitchFamily="49" charset="0"/>
              </a:rPr>
              <a:t>:</a:t>
            </a:r>
            <a:r>
              <a:rPr lang="en-US" altLang="en-US" sz="2400" dirty="0"/>
              <a:t> can be accessed by functions </a:t>
            </a:r>
          </a:p>
          <a:p>
            <a:pPr lvl="1" eaLnBrk="1" hangingPunct="1">
              <a:lnSpc>
                <a:spcPct val="80000"/>
              </a:lnSpc>
              <a:spcBef>
                <a:spcPct val="0"/>
              </a:spcBef>
              <a:buFontTx/>
              <a:buNone/>
            </a:pPr>
            <a:r>
              <a:rPr lang="en-US" altLang="en-US" sz="2400" dirty="0"/>
              <a:t>                outside  of the class</a:t>
            </a:r>
          </a:p>
          <a:p>
            <a:pPr lvl="1" eaLnBrk="1" hangingPunct="1">
              <a:lnSpc>
                <a:spcPct val="85000"/>
              </a:lnSpc>
              <a:spcBef>
                <a:spcPct val="0"/>
              </a:spcBef>
              <a:buFontTx/>
              <a:buNone/>
            </a:pPr>
            <a:r>
              <a:rPr lang="en-US" altLang="en-US" sz="2400" dirty="0"/>
              <a:t>or</a:t>
            </a:r>
          </a:p>
          <a:p>
            <a:pPr lvl="1" eaLnBrk="1" hangingPunct="1">
              <a:buFontTx/>
              <a:buNone/>
            </a:pPr>
            <a:r>
              <a:rPr lang="en-US" altLang="en-US" sz="2400" b="1" dirty="0">
                <a:solidFill>
                  <a:schemeClr val="accent2"/>
                </a:solidFill>
                <a:latin typeface="Courier New" pitchFamily="49" charset="0"/>
              </a:rPr>
              <a:t>private</a:t>
            </a:r>
            <a:r>
              <a:rPr lang="en-US" altLang="en-US" sz="2400" dirty="0">
                <a:latin typeface="Courier New" pitchFamily="49" charset="0"/>
              </a:rPr>
              <a:t>:</a:t>
            </a:r>
            <a:r>
              <a:rPr lang="en-US" altLang="en-US" sz="2400" dirty="0"/>
              <a:t> can only be called by or accessed </a:t>
            </a:r>
          </a:p>
          <a:p>
            <a:pPr lvl="1" eaLnBrk="1" hangingPunct="1">
              <a:lnSpc>
                <a:spcPct val="85000"/>
              </a:lnSpc>
              <a:spcBef>
                <a:spcPct val="0"/>
              </a:spcBef>
              <a:buFontTx/>
              <a:buNone/>
            </a:pPr>
            <a:r>
              <a:rPr lang="en-US" altLang="en-US" sz="2400" dirty="0"/>
              <a:t>                  by functions that are members of </a:t>
            </a:r>
          </a:p>
          <a:p>
            <a:pPr lvl="1" eaLnBrk="1" hangingPunct="1">
              <a:lnSpc>
                <a:spcPct val="85000"/>
              </a:lnSpc>
              <a:spcBef>
                <a:spcPct val="0"/>
              </a:spcBef>
              <a:buFontTx/>
              <a:buNone/>
            </a:pPr>
            <a:r>
              <a:rPr lang="en-US" altLang="en-US" sz="2400" dirty="0"/>
              <a:t>                  the class</a:t>
            </a:r>
            <a:endParaRPr lang="en-US" altLang="en-US" sz="2400" dirty="0">
              <a:latin typeface="Courier New" pitchFamily="49" charset="0"/>
            </a:endParaRP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668192A-081A-454E-8EEA-1CD13BCB507D}" type="slidenum">
              <a:rPr lang="en-US" altLang="en-US" sz="1200" smtClean="0"/>
              <a:pPr eaLnBrk="1" hangingPunct="1">
                <a:spcBef>
                  <a:spcPct val="0"/>
                </a:spcBef>
                <a:buFontTx/>
                <a:buNone/>
              </a:pPr>
              <a:t>119</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a:xfrm>
            <a:off x="457200" y="609600"/>
            <a:ext cx="8153400" cy="1143000"/>
          </a:xfrm>
        </p:spPr>
        <p:txBody>
          <a:bodyPr/>
          <a:lstStyle/>
          <a:p>
            <a:pPr eaLnBrk="1" hangingPunct="1"/>
            <a:r>
              <a:rPr lang="en-US" altLang="en-US" dirty="0">
                <a:solidFill>
                  <a:schemeClr val="tx1"/>
                </a:solidFill>
              </a:rPr>
              <a:t>5.2 Using the </a:t>
            </a:r>
            <a:r>
              <a:rPr lang="en-US" altLang="en-US" b="1" dirty="0">
                <a:solidFill>
                  <a:schemeClr val="tx1"/>
                </a:solidFill>
                <a:latin typeface="Courier New" pitchFamily="49" charset="0"/>
              </a:rPr>
              <a:t>while</a:t>
            </a:r>
            <a:r>
              <a:rPr lang="en-US" altLang="en-US" dirty="0">
                <a:solidFill>
                  <a:schemeClr val="tx1"/>
                </a:solidFill>
              </a:rPr>
              <a:t> Loop for Input Validation</a:t>
            </a:r>
          </a:p>
        </p:txBody>
      </p:sp>
      <p:sp>
        <p:nvSpPr>
          <p:cNvPr id="14339" name="Slide Body"/>
          <p:cNvSpPr>
            <a:spLocks noGrp="1" noChangeArrowheads="1"/>
          </p:cNvSpPr>
          <p:nvPr>
            <p:ph type="body" idx="1"/>
          </p:nvPr>
        </p:nvSpPr>
        <p:spPr>
          <a:xfrm>
            <a:off x="685800" y="1981200"/>
            <a:ext cx="8153400" cy="4343400"/>
          </a:xfrm>
        </p:spPr>
        <p:txBody>
          <a:bodyPr/>
          <a:lstStyle/>
          <a:p>
            <a:pPr marL="609600" indent="-609600" eaLnBrk="1" hangingPunct="1">
              <a:lnSpc>
                <a:spcPct val="80000"/>
              </a:lnSpc>
              <a:buFontTx/>
              <a:buNone/>
            </a:pPr>
            <a:r>
              <a:rPr lang="en-US" altLang="en-US" sz="2800" dirty="0"/>
              <a:t>Loops are an appropriate structure for</a:t>
            </a:r>
          </a:p>
          <a:p>
            <a:pPr marL="609600" indent="-609600" eaLnBrk="1" hangingPunct="1">
              <a:lnSpc>
                <a:spcPct val="80000"/>
              </a:lnSpc>
              <a:spcBef>
                <a:spcPct val="0"/>
              </a:spcBef>
              <a:buFontTx/>
              <a:buNone/>
            </a:pPr>
            <a:r>
              <a:rPr lang="en-US" altLang="en-US" sz="2800" dirty="0"/>
              <a:t>validating user input data</a:t>
            </a:r>
          </a:p>
          <a:p>
            <a:pPr marL="609600" indent="-609600" eaLnBrk="1" hangingPunct="1">
              <a:lnSpc>
                <a:spcPct val="80000"/>
              </a:lnSpc>
              <a:spcBef>
                <a:spcPct val="30000"/>
              </a:spcBef>
              <a:buFontTx/>
              <a:buAutoNum type="arabicPeriod"/>
            </a:pPr>
            <a:r>
              <a:rPr lang="en-US" altLang="en-US" sz="2400" dirty="0"/>
              <a:t>Prompt for and read in the data.</a:t>
            </a:r>
          </a:p>
          <a:p>
            <a:pPr marL="609600" indent="-609600" eaLnBrk="1" hangingPunct="1">
              <a:lnSpc>
                <a:spcPct val="80000"/>
              </a:lnSpc>
              <a:buFontTx/>
              <a:buAutoNum type="arabicPeriod"/>
            </a:pPr>
            <a:r>
              <a:rPr lang="en-US" altLang="en-US" sz="2400" dirty="0"/>
              <a:t>Use a </a:t>
            </a:r>
            <a:r>
              <a:rPr lang="en-US" altLang="en-US" sz="2400" b="1" dirty="0">
                <a:latin typeface="Courier New" pitchFamily="49" charset="0"/>
              </a:rPr>
              <a:t>while</a:t>
            </a:r>
            <a:r>
              <a:rPr lang="en-US" altLang="en-US" sz="2400" dirty="0"/>
              <a:t> loop to test if data is valid.</a:t>
            </a:r>
          </a:p>
          <a:p>
            <a:pPr marL="609600" indent="-609600" eaLnBrk="1" hangingPunct="1">
              <a:lnSpc>
                <a:spcPct val="80000"/>
              </a:lnSpc>
              <a:buFontTx/>
              <a:buAutoNum type="arabicPeriod"/>
            </a:pPr>
            <a:r>
              <a:rPr lang="en-US" altLang="en-US" sz="2400" dirty="0"/>
              <a:t>Enter the loop only if data is </a:t>
            </a:r>
            <a:r>
              <a:rPr lang="en-US" altLang="en-US" sz="2400" u="sng" dirty="0"/>
              <a:t>not</a:t>
            </a:r>
            <a:r>
              <a:rPr lang="en-US" altLang="en-US" sz="2400" dirty="0"/>
              <a:t> valid.</a:t>
            </a:r>
          </a:p>
          <a:p>
            <a:pPr marL="609600" indent="-609600" eaLnBrk="1" hangingPunct="1">
              <a:lnSpc>
                <a:spcPct val="80000"/>
              </a:lnSpc>
              <a:buFontTx/>
              <a:buAutoNum type="arabicPeriod"/>
            </a:pPr>
            <a:r>
              <a:rPr lang="en-US" altLang="en-US" sz="2400" dirty="0"/>
              <a:t>In the loop body, display an error message and prompt the user to re-enter the data. </a:t>
            </a:r>
          </a:p>
          <a:p>
            <a:pPr marL="609600" indent="-609600" eaLnBrk="1" hangingPunct="1">
              <a:lnSpc>
                <a:spcPct val="80000"/>
              </a:lnSpc>
              <a:buFontTx/>
              <a:buAutoNum type="arabicPeriod"/>
            </a:pPr>
            <a:r>
              <a:rPr lang="en-US" altLang="en-US" sz="2400" dirty="0"/>
              <a:t>The loop will not be exited until the user enters valid data.</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7C9E123C-0978-415B-BE67-B0EBCD0F55A6}" type="slidenum">
              <a:rPr lang="en-US" altLang="en-US" sz="1200" smtClean="0"/>
              <a:pPr eaLnBrk="1" hangingPunct="1">
                <a:spcBef>
                  <a:spcPct val="0"/>
                </a:spcBef>
                <a:buFontTx/>
                <a:buNone/>
              </a:pPr>
              <a:t>12</a:t>
            </a:fld>
            <a:endParaRPr lang="en-US" altLang="en-US" sz="12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Class Example</a:t>
            </a:r>
          </a:p>
        </p:txBody>
      </p:sp>
      <p:sp>
        <p:nvSpPr>
          <p:cNvPr id="17411" name="Slide Body"/>
          <p:cNvSpPr>
            <a:spLocks noGrp="1" noChangeArrowheads="1"/>
          </p:cNvSpPr>
          <p:nvPr>
            <p:ph type="body" idx="1"/>
          </p:nvPr>
        </p:nvSpPr>
        <p:spPr/>
        <p:txBody>
          <a:bodyPr/>
          <a:lstStyle/>
          <a:p>
            <a:pPr lvl="1" eaLnBrk="1" hangingPunct="1">
              <a:lnSpc>
                <a:spcPct val="75000"/>
              </a:lnSpc>
              <a:spcBef>
                <a:spcPct val="0"/>
              </a:spcBef>
              <a:buFontTx/>
              <a:buNone/>
            </a:pPr>
            <a:r>
              <a:rPr lang="en-US" altLang="en-US" sz="3200" b="1" dirty="0">
                <a:solidFill>
                  <a:srgbClr val="3D8963"/>
                </a:solidFill>
                <a:latin typeface="Courier New" pitchFamily="49" charset="0"/>
              </a:rPr>
              <a:t>    class Square</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p>
          <a:p>
            <a:pPr lvl="1" eaLnBrk="1" hangingPunct="1">
              <a:lnSpc>
                <a:spcPct val="75000"/>
              </a:lnSpc>
              <a:spcBef>
                <a:spcPct val="0"/>
              </a:spcBef>
              <a:buFontTx/>
              <a:buNone/>
            </a:pPr>
            <a:r>
              <a:rPr lang="en-US" altLang="en-US" sz="3200" b="1" dirty="0">
                <a:solidFill>
                  <a:srgbClr val="3D8963"/>
                </a:solidFill>
                <a:latin typeface="Courier New" pitchFamily="49" charset="0"/>
              </a:rPr>
              <a:t>		    private:</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side;</a:t>
            </a:r>
          </a:p>
          <a:p>
            <a:pPr lvl="1" eaLnBrk="1" hangingPunct="1">
              <a:lnSpc>
                <a:spcPct val="75000"/>
              </a:lnSpc>
              <a:spcBef>
                <a:spcPct val="0"/>
              </a:spcBef>
              <a:buFontTx/>
              <a:buNone/>
            </a:pPr>
            <a:r>
              <a:rPr lang="en-US" altLang="en-US" sz="3200" b="1" dirty="0">
                <a:solidFill>
                  <a:srgbClr val="3D8963"/>
                </a:solidFill>
                <a:latin typeface="Courier New" pitchFamily="49" charset="0"/>
              </a:rPr>
              <a:t>		    public:</a:t>
            </a:r>
          </a:p>
          <a:p>
            <a:pPr lvl="1" eaLnBrk="1" hangingPunct="1">
              <a:lnSpc>
                <a:spcPct val="75000"/>
              </a:lnSpc>
              <a:spcBef>
                <a:spcPct val="0"/>
              </a:spcBef>
              <a:buFontTx/>
              <a:buNone/>
            </a:pPr>
            <a:r>
              <a:rPr lang="en-US" altLang="en-US" sz="3200" b="1" dirty="0">
                <a:solidFill>
                  <a:srgbClr val="3D8963"/>
                </a:solidFill>
                <a:latin typeface="Courier New" pitchFamily="49" charset="0"/>
              </a:rPr>
              <a:t>			  void </a:t>
            </a:r>
            <a:r>
              <a:rPr lang="en-US" altLang="en-US" sz="3200" b="1" dirty="0" err="1">
                <a:solidFill>
                  <a:srgbClr val="3D8963"/>
                </a:solidFill>
                <a:latin typeface="Courier New" pitchFamily="49" charset="0"/>
              </a:rPr>
              <a:t>setSide</a:t>
            </a:r>
            <a:r>
              <a:rPr lang="en-US" altLang="en-US" sz="3200" b="1" dirty="0">
                <a:solidFill>
                  <a:srgbClr val="3D8963"/>
                </a:solidFill>
                <a:latin typeface="Courier New" pitchFamily="49" charset="0"/>
              </a:rPr>
              <a:t>(</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s)</a:t>
            </a:r>
          </a:p>
          <a:p>
            <a:pPr lvl="1" eaLnBrk="1" hangingPunct="1">
              <a:lnSpc>
                <a:spcPct val="75000"/>
              </a:lnSpc>
              <a:spcBef>
                <a:spcPct val="0"/>
              </a:spcBef>
              <a:buFontTx/>
              <a:buNone/>
            </a:pPr>
            <a:r>
              <a:rPr lang="en-US" altLang="en-US" sz="3200" b="1" dirty="0">
                <a:solidFill>
                  <a:srgbClr val="3D8963"/>
                </a:solidFill>
                <a:latin typeface="Courier New" pitchFamily="49" charset="0"/>
              </a:rPr>
              <a:t>			  { side = s; }</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getSide</a:t>
            </a:r>
            <a:r>
              <a:rPr lang="en-US" altLang="en-US" sz="3200" b="1" dirty="0">
                <a:solidFill>
                  <a:srgbClr val="3D8963"/>
                </a:solidFill>
                <a:latin typeface="Courier New" pitchFamily="49" charset="0"/>
              </a:rPr>
              <a:t>()</a:t>
            </a:r>
          </a:p>
          <a:p>
            <a:pPr lvl="1" eaLnBrk="1" hangingPunct="1">
              <a:lnSpc>
                <a:spcPct val="75000"/>
              </a:lnSpc>
              <a:spcBef>
                <a:spcPct val="0"/>
              </a:spcBef>
              <a:buFontTx/>
              <a:buNone/>
            </a:pPr>
            <a:r>
              <a:rPr lang="en-US" altLang="en-US" sz="3200" b="1" dirty="0">
                <a:solidFill>
                  <a:srgbClr val="3D8963"/>
                </a:solidFill>
                <a:latin typeface="Courier New" pitchFamily="49" charset="0"/>
              </a:rPr>
              <a:t>			  { return side; }</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p>
        </p:txBody>
      </p:sp>
      <p:pic>
        <p:nvPicPr>
          <p:cNvPr id="2" name="text indicating access specifiers" descr="Image is an oval containing the text 'access specifiers'.  Two arrows extend from the oval to point to two places in the adjoining code where the access specifiers - public and private - are indicated." title="text image indicating access specifi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438400"/>
            <a:ext cx="2072640" cy="1143000"/>
          </a:xfrm>
          <a:prstGeom prst="rect">
            <a:avLst/>
          </a:prstGeom>
        </p:spPr>
      </p:pic>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CE42358-A3FA-4A40-895C-C2A621EABF73}" type="slidenum">
              <a:rPr lang="en-US" altLang="en-US" sz="1200" smtClean="0"/>
              <a:pPr eaLnBrk="1" hangingPunct="1">
                <a:spcBef>
                  <a:spcPct val="0"/>
                </a:spcBef>
                <a:buFontTx/>
                <a:buNone/>
              </a:pPr>
              <a:t>120</a:t>
            </a:fld>
            <a:endParaRPr lang="en-US" altLang="en-US" sz="12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More on Access Specifiers</a:t>
            </a:r>
          </a:p>
        </p:txBody>
      </p:sp>
      <p:sp>
        <p:nvSpPr>
          <p:cNvPr id="18435" name="Slide Body"/>
          <p:cNvSpPr>
            <a:spLocks noGrp="1" noChangeArrowheads="1"/>
          </p:cNvSpPr>
          <p:nvPr>
            <p:ph type="body" idx="1"/>
          </p:nvPr>
        </p:nvSpPr>
        <p:spPr>
          <a:xfrm>
            <a:off x="609600" y="2286000"/>
            <a:ext cx="7772400" cy="2438400"/>
          </a:xfrm>
        </p:spPr>
        <p:txBody>
          <a:bodyPr/>
          <a:lstStyle/>
          <a:p>
            <a:pPr eaLnBrk="1" hangingPunct="1">
              <a:spcBef>
                <a:spcPct val="50000"/>
              </a:spcBef>
            </a:pPr>
            <a:r>
              <a:rPr lang="en-US" altLang="en-US" sz="2800" dirty="0"/>
              <a:t>Can be listed in any order in a class</a:t>
            </a:r>
          </a:p>
          <a:p>
            <a:pPr eaLnBrk="1" hangingPunct="1">
              <a:spcBef>
                <a:spcPct val="50000"/>
              </a:spcBef>
            </a:pPr>
            <a:r>
              <a:rPr lang="en-US" altLang="en-US" sz="2800" dirty="0"/>
              <a:t>Can appear multiple times in a class</a:t>
            </a:r>
          </a:p>
          <a:p>
            <a:pPr eaLnBrk="1" hangingPunct="1">
              <a:spcBef>
                <a:spcPct val="50000"/>
              </a:spcBef>
            </a:pPr>
            <a:r>
              <a:rPr lang="en-US" altLang="en-US" sz="2800" dirty="0"/>
              <a:t>If not specified, the default is </a:t>
            </a:r>
            <a:r>
              <a:rPr lang="en-US" altLang="en-US" sz="2800" b="1" dirty="0">
                <a:latin typeface="Courier New" pitchFamily="49" charset="0"/>
              </a:rPr>
              <a:t>private</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1780A8E4-9690-42CF-B695-E22086AE892E}" type="slidenum">
              <a:rPr lang="en-US" altLang="en-US" sz="1200" smtClean="0"/>
              <a:pPr eaLnBrk="1" hangingPunct="1">
                <a:spcBef>
                  <a:spcPct val="0"/>
                </a:spcBef>
                <a:buFontTx/>
                <a:buNone/>
              </a:pPr>
              <a:t>121</a:t>
            </a:fld>
            <a:endParaRPr lang="en-US" altLang="en-US" sz="12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7.4  Creating and Using Objects</a:t>
            </a:r>
          </a:p>
        </p:txBody>
      </p:sp>
      <p:sp>
        <p:nvSpPr>
          <p:cNvPr id="19459" name="Slide Body"/>
          <p:cNvSpPr>
            <a:spLocks noGrp="1" noChangeArrowheads="1"/>
          </p:cNvSpPr>
          <p:nvPr>
            <p:ph type="body" idx="1"/>
          </p:nvPr>
        </p:nvSpPr>
        <p:spPr/>
        <p:txBody>
          <a:bodyPr/>
          <a:lstStyle/>
          <a:p>
            <a:pPr eaLnBrk="1" hangingPunct="1"/>
            <a:r>
              <a:rPr lang="en-US" altLang="en-US" sz="2800" dirty="0"/>
              <a:t>An </a:t>
            </a:r>
            <a:r>
              <a:rPr lang="en-US" altLang="en-US" sz="2800" dirty="0">
                <a:solidFill>
                  <a:schemeClr val="accent2"/>
                </a:solidFill>
              </a:rPr>
              <a:t>object</a:t>
            </a:r>
            <a:r>
              <a:rPr lang="en-US" altLang="en-US" sz="2800" dirty="0"/>
              <a:t> is an instance of a class</a:t>
            </a:r>
          </a:p>
          <a:p>
            <a:pPr eaLnBrk="1" hangingPunct="1"/>
            <a:r>
              <a:rPr lang="en-US" altLang="en-US" sz="2800" dirty="0"/>
              <a:t>It is defined just like other variables </a:t>
            </a:r>
          </a:p>
          <a:p>
            <a:pPr lvl="1" eaLnBrk="1" hangingPunct="1">
              <a:buFontTx/>
              <a:buNone/>
            </a:pPr>
            <a:r>
              <a:rPr lang="en-US" altLang="en-US" sz="2800" dirty="0"/>
              <a:t>	</a:t>
            </a:r>
            <a:r>
              <a:rPr lang="en-US" altLang="en-US" sz="2800" b="1" dirty="0">
                <a:solidFill>
                  <a:srgbClr val="3D8963"/>
                </a:solidFill>
                <a:latin typeface="Courier New" pitchFamily="49" charset="0"/>
              </a:rPr>
              <a:t>Square sq1, sq2;</a:t>
            </a:r>
          </a:p>
          <a:p>
            <a:pPr eaLnBrk="1" hangingPunct="1"/>
            <a:r>
              <a:rPr lang="en-US" altLang="en-US" sz="2800" dirty="0"/>
              <a:t>It can access members using dot operator </a:t>
            </a:r>
          </a:p>
          <a:p>
            <a:pPr lvl="1" eaLnBrk="1" hangingPunct="1">
              <a:buFontTx/>
              <a:buNone/>
            </a:pPr>
            <a:r>
              <a:rPr lang="en-US" altLang="en-US" sz="2800" dirty="0"/>
              <a:t>	</a:t>
            </a:r>
            <a:r>
              <a:rPr lang="en-US" altLang="en-US" sz="2800" b="1" dirty="0">
                <a:solidFill>
                  <a:srgbClr val="3D8963"/>
                </a:solidFill>
                <a:latin typeface="Courier New" pitchFamily="49" charset="0"/>
              </a:rPr>
              <a:t>sq1.setSide(5);</a:t>
            </a:r>
          </a:p>
          <a:p>
            <a:pPr lvl="1"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sq1.getSide();</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4DC7ECF-6885-4B0A-8C4C-AE2863645A4E}" type="slidenum">
              <a:rPr lang="en-US" altLang="en-US" sz="1200" smtClean="0"/>
              <a:pPr eaLnBrk="1" hangingPunct="1">
                <a:spcBef>
                  <a:spcPct val="0"/>
                </a:spcBef>
                <a:buFontTx/>
                <a:buNone/>
              </a:pPr>
              <a:t>122</a:t>
            </a:fld>
            <a:endParaRPr lang="en-US" altLang="en-US" sz="12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p:cNvSpPr>
          <p:nvPr>
            <p:ph type="title"/>
          </p:nvPr>
        </p:nvSpPr>
        <p:spPr/>
        <p:txBody>
          <a:bodyPr/>
          <a:lstStyle/>
          <a:p>
            <a:pPr eaLnBrk="1" hangingPunct="1"/>
            <a:r>
              <a:rPr lang="en-US" altLang="en-US" dirty="0">
                <a:solidFill>
                  <a:schemeClr val="tx1"/>
                </a:solidFill>
              </a:rPr>
              <a:t>Types of Member Functions</a:t>
            </a:r>
          </a:p>
        </p:txBody>
      </p:sp>
      <p:sp>
        <p:nvSpPr>
          <p:cNvPr id="20483" name="Slide Body"/>
          <p:cNvSpPr>
            <a:spLocks noGrp="1"/>
          </p:cNvSpPr>
          <p:nvPr>
            <p:ph type="body" idx="1"/>
          </p:nvPr>
        </p:nvSpPr>
        <p:spPr/>
        <p:txBody>
          <a:bodyPr/>
          <a:lstStyle/>
          <a:p>
            <a:pPr eaLnBrk="1" hangingPunct="1"/>
            <a:r>
              <a:rPr lang="en-US" altLang="en-US" sz="2800" b="1" dirty="0" err="1">
                <a:solidFill>
                  <a:schemeClr val="accent2"/>
                </a:solidFill>
              </a:rPr>
              <a:t>Acessor</a:t>
            </a:r>
            <a:r>
              <a:rPr lang="en-US" altLang="en-US" sz="2800" b="1" dirty="0">
                <a:solidFill>
                  <a:schemeClr val="accent2"/>
                </a:solidFill>
              </a:rPr>
              <a:t>, get, getter function</a:t>
            </a:r>
            <a:r>
              <a:rPr lang="en-US" altLang="en-US" sz="2800" dirty="0"/>
              <a:t>:  uses but does not modify a member variable</a:t>
            </a:r>
          </a:p>
          <a:p>
            <a:pPr lvl="2" eaLnBrk="1" hangingPunct="1">
              <a:buFontTx/>
              <a:buNone/>
            </a:pPr>
            <a:r>
              <a:rPr lang="en-US" altLang="en-US" sz="2800" dirty="0"/>
              <a:t>ex:  </a:t>
            </a:r>
            <a:r>
              <a:rPr lang="en-US" altLang="en-US" sz="2800" b="1" dirty="0" err="1">
                <a:latin typeface="Courier New" pitchFamily="49" charset="0"/>
                <a:cs typeface="Courier New" pitchFamily="49" charset="0"/>
              </a:rPr>
              <a:t>getSide</a:t>
            </a:r>
            <a:endParaRPr lang="en-US" altLang="en-US" sz="2800" b="1" dirty="0">
              <a:latin typeface="Courier New" pitchFamily="49" charset="0"/>
              <a:cs typeface="Courier New" pitchFamily="49" charset="0"/>
            </a:endParaRPr>
          </a:p>
          <a:p>
            <a:pPr lvl="2" eaLnBrk="1" hangingPunct="1">
              <a:buFontTx/>
              <a:buNone/>
            </a:pPr>
            <a:endParaRPr lang="en-US" altLang="en-US" sz="2800" dirty="0"/>
          </a:p>
          <a:p>
            <a:pPr eaLnBrk="1" hangingPunct="1"/>
            <a:r>
              <a:rPr lang="en-US" altLang="en-US" sz="2800" b="1" dirty="0" err="1">
                <a:solidFill>
                  <a:schemeClr val="accent2"/>
                </a:solidFill>
              </a:rPr>
              <a:t>Mutator</a:t>
            </a:r>
            <a:r>
              <a:rPr lang="en-US" altLang="en-US" sz="2800" b="1" dirty="0">
                <a:solidFill>
                  <a:schemeClr val="accent2"/>
                </a:solidFill>
              </a:rPr>
              <a:t>, set, setter function</a:t>
            </a:r>
            <a:r>
              <a:rPr lang="en-US" altLang="en-US" sz="2800" dirty="0"/>
              <a:t>:  modifies a member variable</a:t>
            </a:r>
          </a:p>
          <a:p>
            <a:pPr lvl="2" eaLnBrk="1" hangingPunct="1">
              <a:buFontTx/>
              <a:buNone/>
            </a:pPr>
            <a:r>
              <a:rPr lang="en-US" altLang="en-US" sz="2800" dirty="0"/>
              <a:t>ex:  </a:t>
            </a:r>
            <a:r>
              <a:rPr lang="en-US" altLang="en-US" sz="2800" b="1" dirty="0" err="1">
                <a:latin typeface="Courier New" pitchFamily="49" charset="0"/>
                <a:cs typeface="Courier New" pitchFamily="49" charset="0"/>
              </a:rPr>
              <a:t>setSide</a:t>
            </a:r>
            <a:endParaRPr lang="en-US" altLang="en-US" sz="2800" dirty="0"/>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A9B821B-D40E-48EF-9AC8-FE095D99EB81}" type="slidenum">
              <a:rPr lang="en-US" altLang="en-US" sz="1200" smtClean="0"/>
              <a:pPr eaLnBrk="1" hangingPunct="1">
                <a:spcBef>
                  <a:spcPct val="0"/>
                </a:spcBef>
                <a:buFontTx/>
                <a:buNone/>
              </a:pPr>
              <a:t>123</a:t>
            </a:fld>
            <a:endParaRPr lang="en-US" altLang="en-US" sz="12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a:xfrm>
            <a:off x="381000" y="304800"/>
            <a:ext cx="8458200" cy="1143000"/>
          </a:xfrm>
        </p:spPr>
        <p:txBody>
          <a:bodyPr/>
          <a:lstStyle/>
          <a:p>
            <a:pPr eaLnBrk="1" hangingPunct="1"/>
            <a:r>
              <a:rPr lang="en-US" altLang="en-US" dirty="0">
                <a:solidFill>
                  <a:schemeClr val="tx1"/>
                </a:solidFill>
              </a:rPr>
              <a:t>7.5  Defining Member Functions</a:t>
            </a:r>
          </a:p>
        </p:txBody>
      </p:sp>
      <p:sp>
        <p:nvSpPr>
          <p:cNvPr id="21507" name="Slide Body"/>
          <p:cNvSpPr>
            <a:spLocks noGrp="1" noChangeArrowheads="1"/>
          </p:cNvSpPr>
          <p:nvPr>
            <p:ph type="body" idx="1"/>
          </p:nvPr>
        </p:nvSpPr>
        <p:spPr>
          <a:xfrm>
            <a:off x="457200" y="1905000"/>
            <a:ext cx="8229600" cy="3962400"/>
          </a:xfrm>
        </p:spPr>
        <p:txBody>
          <a:bodyPr/>
          <a:lstStyle/>
          <a:p>
            <a:pPr eaLnBrk="1" hangingPunct="1">
              <a:lnSpc>
                <a:spcPct val="90000"/>
              </a:lnSpc>
              <a:spcBef>
                <a:spcPct val="0"/>
              </a:spcBef>
            </a:pPr>
            <a:r>
              <a:rPr lang="en-US" altLang="en-US" sz="2800" dirty="0"/>
              <a:t>Member functions are part of a class declaration</a:t>
            </a:r>
          </a:p>
          <a:p>
            <a:pPr eaLnBrk="1" hangingPunct="1">
              <a:lnSpc>
                <a:spcPct val="90000"/>
              </a:lnSpc>
            </a:pPr>
            <a:r>
              <a:rPr lang="en-US" altLang="en-US" sz="2800" dirty="0"/>
              <a:t>You can place entire function definition inside the class declaration, </a:t>
            </a:r>
          </a:p>
          <a:p>
            <a:pPr eaLnBrk="1" hangingPunct="1">
              <a:lnSpc>
                <a:spcPct val="90000"/>
              </a:lnSpc>
              <a:buFontTx/>
              <a:buNone/>
            </a:pPr>
            <a:r>
              <a:rPr lang="en-US" altLang="en-US" sz="2800" dirty="0"/>
              <a:t>	or</a:t>
            </a:r>
          </a:p>
          <a:p>
            <a:pPr eaLnBrk="1" hangingPunct="1">
              <a:lnSpc>
                <a:spcPct val="90000"/>
              </a:lnSpc>
              <a:spcBef>
                <a:spcPct val="0"/>
              </a:spcBef>
            </a:pPr>
            <a:r>
              <a:rPr lang="en-US" altLang="en-US" sz="2800" dirty="0"/>
              <a:t>You can place just the prototype inside the class declaration and write the function definition after the class</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223969A8-0299-4400-8E24-64F4D38565E3}" type="slidenum">
              <a:rPr lang="en-US" altLang="en-US" sz="1200" smtClean="0"/>
              <a:pPr eaLnBrk="1" hangingPunct="1">
                <a:spcBef>
                  <a:spcPct val="0"/>
                </a:spcBef>
                <a:buFontTx/>
                <a:buNone/>
              </a:pPr>
              <a:t>124</a:t>
            </a:fld>
            <a:endParaRPr lang="en-US" altLang="en-US" sz="12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a:xfrm>
            <a:off x="381000" y="609600"/>
            <a:ext cx="8458200" cy="1143000"/>
          </a:xfrm>
        </p:spPr>
        <p:txBody>
          <a:bodyPr/>
          <a:lstStyle/>
          <a:p>
            <a:pPr eaLnBrk="1" hangingPunct="1"/>
            <a:r>
              <a:rPr lang="en-US" altLang="en-US" dirty="0">
                <a:solidFill>
                  <a:schemeClr val="tx1"/>
                </a:solidFill>
              </a:rPr>
              <a:t>Defining Member Functions Inside the Class Declaration</a:t>
            </a:r>
          </a:p>
        </p:txBody>
      </p:sp>
      <p:sp>
        <p:nvSpPr>
          <p:cNvPr id="22531" name="Slide Body"/>
          <p:cNvSpPr>
            <a:spLocks noGrp="1" noChangeArrowheads="1"/>
          </p:cNvSpPr>
          <p:nvPr>
            <p:ph type="body" idx="1"/>
          </p:nvPr>
        </p:nvSpPr>
        <p:spPr>
          <a:xfrm>
            <a:off x="304800" y="2133600"/>
            <a:ext cx="8229600" cy="3962400"/>
          </a:xfrm>
        </p:spPr>
        <p:txBody>
          <a:bodyPr/>
          <a:lstStyle/>
          <a:p>
            <a:pPr eaLnBrk="1" hangingPunct="1">
              <a:lnSpc>
                <a:spcPct val="90000"/>
              </a:lnSpc>
              <a:spcBef>
                <a:spcPct val="30000"/>
              </a:spcBef>
            </a:pPr>
            <a:r>
              <a:rPr lang="en-US" altLang="en-US" sz="2800" dirty="0"/>
              <a:t>Member functions defined inside the class declaration are called </a:t>
            </a:r>
            <a:r>
              <a:rPr lang="en-US" altLang="en-US" sz="2800" dirty="0">
                <a:solidFill>
                  <a:schemeClr val="accent2"/>
                </a:solidFill>
              </a:rPr>
              <a:t>inline functions</a:t>
            </a:r>
          </a:p>
          <a:p>
            <a:pPr eaLnBrk="1" hangingPunct="1">
              <a:lnSpc>
                <a:spcPct val="90000"/>
              </a:lnSpc>
              <a:spcBef>
                <a:spcPct val="30000"/>
              </a:spcBef>
            </a:pPr>
            <a:r>
              <a:rPr lang="en-US" altLang="en-US" sz="2800" dirty="0"/>
              <a:t>Only very short functions, like the one below, should be inline functions</a:t>
            </a:r>
          </a:p>
          <a:p>
            <a:pPr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getSide</a:t>
            </a:r>
            <a:r>
              <a:rPr lang="en-US" altLang="en-US" sz="2800" b="1" dirty="0">
                <a:solidFill>
                  <a:srgbClr val="3D8963"/>
                </a:solidFill>
                <a:latin typeface="Courier New" pitchFamily="49" charset="0"/>
              </a:rPr>
              <a:t>()</a:t>
            </a:r>
          </a:p>
          <a:p>
            <a:pPr eaLnBrk="1" hangingPunct="1">
              <a:spcBef>
                <a:spcPct val="0"/>
              </a:spcBef>
              <a:buFontTx/>
              <a:buNone/>
            </a:pPr>
            <a:r>
              <a:rPr lang="en-US" altLang="en-US" sz="2800" b="1" dirty="0">
                <a:solidFill>
                  <a:srgbClr val="3D8963"/>
                </a:solidFill>
                <a:latin typeface="Courier New" pitchFamily="49" charset="0"/>
              </a:rPr>
              <a:t>        { return side; }</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847574F-3419-41C1-BD4D-519A5736231A}" type="slidenum">
              <a:rPr lang="en-US" altLang="en-US" sz="1200" smtClean="0"/>
              <a:pPr eaLnBrk="1" hangingPunct="1">
                <a:spcBef>
                  <a:spcPct val="0"/>
                </a:spcBef>
                <a:buFontTx/>
                <a:buNone/>
              </a:pPr>
              <a:t>125</a:t>
            </a:fld>
            <a:endParaRPr lang="en-US" altLang="en-US" sz="12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a:xfrm>
            <a:off x="381000" y="228600"/>
            <a:ext cx="8458200" cy="1143000"/>
          </a:xfrm>
        </p:spPr>
        <p:txBody>
          <a:bodyPr/>
          <a:lstStyle/>
          <a:p>
            <a:pPr eaLnBrk="1" hangingPunct="1"/>
            <a:r>
              <a:rPr lang="en-US" altLang="en-US" dirty="0">
                <a:solidFill>
                  <a:schemeClr val="tx1"/>
                </a:solidFill>
              </a:rPr>
              <a:t>Inline Member Function Example</a:t>
            </a:r>
          </a:p>
        </p:txBody>
      </p:sp>
      <p:sp>
        <p:nvSpPr>
          <p:cNvPr id="23555" name="Slide Body"/>
          <p:cNvSpPr>
            <a:spLocks noGrp="1" noChangeArrowheads="1"/>
          </p:cNvSpPr>
          <p:nvPr>
            <p:ph type="body" idx="1"/>
          </p:nvPr>
        </p:nvSpPr>
        <p:spPr>
          <a:xfrm>
            <a:off x="304800" y="1981200"/>
            <a:ext cx="8534400" cy="4114800"/>
          </a:xfrm>
        </p:spPr>
        <p:txBody>
          <a:bodyPr/>
          <a:lstStyle/>
          <a:p>
            <a:pPr lvl="1" eaLnBrk="1" hangingPunct="1">
              <a:lnSpc>
                <a:spcPct val="80000"/>
              </a:lnSpc>
              <a:spcBef>
                <a:spcPct val="0"/>
              </a:spcBef>
              <a:buFontTx/>
              <a:buNone/>
            </a:pPr>
            <a:r>
              <a:rPr lang="en-US" altLang="en-US" sz="3200" b="1" dirty="0">
                <a:solidFill>
                  <a:srgbClr val="3D8963"/>
                </a:solidFill>
                <a:latin typeface="Courier New" pitchFamily="49" charset="0"/>
              </a:rPr>
              <a:t>     class Square</a:t>
            </a:r>
          </a:p>
          <a:p>
            <a:pPr lvl="1" eaLnBrk="1" hangingPunct="1">
              <a:lnSpc>
                <a:spcPct val="80000"/>
              </a:lnSpc>
              <a:spcBef>
                <a:spcPct val="0"/>
              </a:spcBef>
              <a:buFontTx/>
              <a:buNone/>
            </a:pPr>
            <a:r>
              <a:rPr lang="en-US" altLang="en-US" sz="3200" b="1" dirty="0">
                <a:solidFill>
                  <a:srgbClr val="3D8963"/>
                </a:solidFill>
                <a:latin typeface="Courier New" pitchFamily="49" charset="0"/>
              </a:rPr>
              <a:t>     {</a:t>
            </a:r>
          </a:p>
          <a:p>
            <a:pPr lvl="1" eaLnBrk="1" hangingPunct="1">
              <a:lnSpc>
                <a:spcPct val="80000"/>
              </a:lnSpc>
              <a:spcBef>
                <a:spcPct val="0"/>
              </a:spcBef>
              <a:buFontTx/>
              <a:buNone/>
            </a:pPr>
            <a:r>
              <a:rPr lang="en-US" altLang="en-US" sz="3200" b="1" dirty="0">
                <a:solidFill>
                  <a:srgbClr val="3D8963"/>
                </a:solidFill>
                <a:latin typeface="Courier New" pitchFamily="49" charset="0"/>
              </a:rPr>
              <a:t>       private:</a:t>
            </a:r>
          </a:p>
          <a:p>
            <a:pPr lvl="1" eaLnBrk="1" hangingPunct="1">
              <a:lnSpc>
                <a:spcPct val="80000"/>
              </a:lnSpc>
              <a:spcBef>
                <a:spcPct val="0"/>
              </a:spcBef>
              <a:buFontTx/>
              <a:buNone/>
            </a:pPr>
            <a:r>
              <a:rPr lang="en-US" altLang="en-US" sz="3200" b="1" dirty="0">
                <a:solidFill>
                  <a:srgbClr val="3D8963"/>
                </a:solidFill>
                <a:latin typeface="Courier New" pitchFamily="49" charset="0"/>
              </a:rPr>
              <a:t>         int side;</a:t>
            </a:r>
          </a:p>
          <a:p>
            <a:pPr lvl="1" eaLnBrk="1" hangingPunct="1">
              <a:lnSpc>
                <a:spcPct val="80000"/>
              </a:lnSpc>
              <a:spcBef>
                <a:spcPct val="0"/>
              </a:spcBef>
              <a:buFontTx/>
              <a:buNone/>
            </a:pPr>
            <a:r>
              <a:rPr lang="en-US" altLang="en-US" sz="3200" b="1" dirty="0">
                <a:solidFill>
                  <a:srgbClr val="3D8963"/>
                </a:solidFill>
                <a:latin typeface="Courier New" pitchFamily="49" charset="0"/>
              </a:rPr>
              <a:t>       public:</a:t>
            </a:r>
          </a:p>
          <a:p>
            <a:pPr lvl="1" eaLnBrk="1" hangingPunct="1">
              <a:lnSpc>
                <a:spcPct val="80000"/>
              </a:lnSpc>
              <a:spcBef>
                <a:spcPct val="0"/>
              </a:spcBef>
              <a:buFontTx/>
              <a:buNone/>
            </a:pPr>
            <a:r>
              <a:rPr lang="en-US" altLang="en-US" sz="3200" b="1" dirty="0">
                <a:solidFill>
                  <a:srgbClr val="3D8963"/>
                </a:solidFill>
                <a:latin typeface="Courier New" pitchFamily="49" charset="0"/>
              </a:rPr>
              <a:t>         void </a:t>
            </a:r>
            <a:r>
              <a:rPr lang="en-US" altLang="en-US" sz="3200" b="1" dirty="0" err="1">
                <a:solidFill>
                  <a:srgbClr val="3D8963"/>
                </a:solidFill>
                <a:latin typeface="Courier New" pitchFamily="49" charset="0"/>
              </a:rPr>
              <a:t>setSide</a:t>
            </a:r>
            <a:r>
              <a:rPr lang="en-US" altLang="en-US" sz="3200" b="1" dirty="0">
                <a:solidFill>
                  <a:srgbClr val="3D8963"/>
                </a:solidFill>
                <a:latin typeface="Courier New" pitchFamily="49" charset="0"/>
              </a:rPr>
              <a:t>(int s)</a:t>
            </a:r>
          </a:p>
          <a:p>
            <a:pPr lvl="1" eaLnBrk="1" hangingPunct="1">
              <a:lnSpc>
                <a:spcPct val="80000"/>
              </a:lnSpc>
              <a:spcBef>
                <a:spcPct val="0"/>
              </a:spcBef>
              <a:buFontTx/>
              <a:buNone/>
            </a:pPr>
            <a:r>
              <a:rPr lang="en-US" altLang="en-US" sz="3200" b="1" dirty="0">
                <a:solidFill>
                  <a:srgbClr val="3D8963"/>
                </a:solidFill>
                <a:latin typeface="Courier New" pitchFamily="49" charset="0"/>
              </a:rPr>
              <a:t>	        { side = s; }</a:t>
            </a:r>
          </a:p>
          <a:p>
            <a:pPr lvl="1" eaLnBrk="1" hangingPunct="1">
              <a:lnSpc>
                <a:spcPct val="80000"/>
              </a:lnSpc>
              <a:spcBef>
                <a:spcPct val="0"/>
              </a:spcBef>
              <a:buFontTx/>
              <a:buNone/>
            </a:pPr>
            <a:r>
              <a:rPr lang="en-US" altLang="en-US" sz="3200" b="1" dirty="0">
                <a:solidFill>
                  <a:srgbClr val="3D8963"/>
                </a:solidFill>
                <a:latin typeface="Courier New" pitchFamily="49" charset="0"/>
              </a:rPr>
              <a:t>         int </a:t>
            </a:r>
            <a:r>
              <a:rPr lang="en-US" altLang="en-US" sz="3200" b="1" dirty="0" err="1">
                <a:solidFill>
                  <a:srgbClr val="3D8963"/>
                </a:solidFill>
                <a:latin typeface="Courier New" pitchFamily="49" charset="0"/>
              </a:rPr>
              <a:t>getSide</a:t>
            </a:r>
            <a:r>
              <a:rPr lang="en-US" altLang="en-US" sz="3200" b="1" dirty="0">
                <a:solidFill>
                  <a:srgbClr val="3D8963"/>
                </a:solidFill>
                <a:latin typeface="Courier New" pitchFamily="49" charset="0"/>
              </a:rPr>
              <a:t>()</a:t>
            </a:r>
          </a:p>
          <a:p>
            <a:pPr lvl="1" eaLnBrk="1" hangingPunct="1">
              <a:lnSpc>
                <a:spcPct val="80000"/>
              </a:lnSpc>
              <a:spcBef>
                <a:spcPct val="0"/>
              </a:spcBef>
              <a:buFontTx/>
              <a:buNone/>
            </a:pPr>
            <a:r>
              <a:rPr lang="en-US" altLang="en-US" sz="3200" b="1" dirty="0">
                <a:solidFill>
                  <a:srgbClr val="3D8963"/>
                </a:solidFill>
                <a:latin typeface="Courier New" pitchFamily="49" charset="0"/>
              </a:rPr>
              <a:t>	        { return side; }</a:t>
            </a:r>
          </a:p>
          <a:p>
            <a:pPr lvl="1" eaLnBrk="1" hangingPunct="1">
              <a:lnSpc>
                <a:spcPct val="80000"/>
              </a:lnSpc>
              <a:spcBef>
                <a:spcPct val="0"/>
              </a:spcBef>
              <a:buFontTx/>
              <a:buNone/>
            </a:pPr>
            <a:r>
              <a:rPr lang="en-US" altLang="en-US" sz="3200" b="1" dirty="0">
                <a:solidFill>
                  <a:srgbClr val="3D8963"/>
                </a:solidFill>
                <a:latin typeface="Courier New" pitchFamily="49" charset="0"/>
              </a:rPr>
              <a:t>     };</a:t>
            </a:r>
          </a:p>
          <a:p>
            <a:pPr eaLnBrk="1" hangingPunct="1"/>
            <a:endParaRPr lang="en-US" altLang="en-US" sz="3600" b="1" dirty="0">
              <a:solidFill>
                <a:srgbClr val="3D8963"/>
              </a:solidFill>
              <a:latin typeface="Courier New" pitchFamily="49" charset="0"/>
            </a:endParaRPr>
          </a:p>
        </p:txBody>
      </p:sp>
      <p:pic>
        <p:nvPicPr>
          <p:cNvPr id="2" name="text indicating inline functions" descr="The graphic consists of an oval containing the text 'inline functions'.  Two arrows extend from the oval to indicate the occurrences of the inline functions. " title="graphic indicating inline functions in a class defin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267200"/>
            <a:ext cx="2072640" cy="1115568"/>
          </a:xfrm>
          <a:prstGeom prst="rect">
            <a:avLst/>
          </a:prstGeom>
        </p:spPr>
      </p:pic>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7BC186A-0872-4DB1-85FD-CE3CB32CAF6E}" type="slidenum">
              <a:rPr lang="en-US" altLang="en-US" sz="1200" smtClean="0"/>
              <a:pPr eaLnBrk="1" hangingPunct="1">
                <a:spcBef>
                  <a:spcPct val="0"/>
                </a:spcBef>
                <a:buFontTx/>
                <a:buNone/>
              </a:pPr>
              <a:t>126</a:t>
            </a:fld>
            <a:endParaRPr lang="en-US" altLang="en-US" sz="12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a:xfrm>
            <a:off x="304800" y="457200"/>
            <a:ext cx="8610600" cy="992188"/>
          </a:xfrm>
        </p:spPr>
        <p:txBody>
          <a:bodyPr/>
          <a:lstStyle/>
          <a:p>
            <a:pPr eaLnBrk="1" hangingPunct="1"/>
            <a:r>
              <a:rPr lang="en-US" altLang="en-US" dirty="0">
                <a:solidFill>
                  <a:schemeClr val="tx1"/>
                </a:solidFill>
              </a:rPr>
              <a:t>Defining Member Functions After the Class Declaration</a:t>
            </a:r>
          </a:p>
        </p:txBody>
      </p:sp>
      <p:sp>
        <p:nvSpPr>
          <p:cNvPr id="24579" name="Slide Body"/>
          <p:cNvSpPr>
            <a:spLocks noGrp="1" noChangeArrowheads="1"/>
          </p:cNvSpPr>
          <p:nvPr>
            <p:ph type="body" idx="1"/>
          </p:nvPr>
        </p:nvSpPr>
        <p:spPr>
          <a:xfrm>
            <a:off x="304800" y="1981200"/>
            <a:ext cx="8077200" cy="4114800"/>
          </a:xfrm>
        </p:spPr>
        <p:txBody>
          <a:bodyPr/>
          <a:lstStyle/>
          <a:p>
            <a:pPr eaLnBrk="1" hangingPunct="1">
              <a:lnSpc>
                <a:spcPct val="95000"/>
              </a:lnSpc>
            </a:pPr>
            <a:r>
              <a:rPr lang="en-US" altLang="en-US" sz="2800" dirty="0"/>
              <a:t>Use a function prototype in the class declaration</a:t>
            </a:r>
          </a:p>
          <a:p>
            <a:pPr eaLnBrk="1" hangingPunct="1">
              <a:lnSpc>
                <a:spcPct val="95000"/>
              </a:lnSpc>
            </a:pPr>
            <a:r>
              <a:rPr lang="en-US" altLang="en-US" sz="2800" dirty="0"/>
              <a:t>In the function definition, precede the function name with the class name and </a:t>
            </a:r>
            <a:r>
              <a:rPr lang="en-US" altLang="en-US" sz="2800" dirty="0">
                <a:solidFill>
                  <a:schemeClr val="accent2"/>
                </a:solidFill>
              </a:rPr>
              <a:t>scope resolution operator</a:t>
            </a:r>
            <a:r>
              <a:rPr lang="en-US" altLang="en-US" sz="2800" dirty="0"/>
              <a:t> (</a:t>
            </a:r>
            <a:r>
              <a:rPr lang="en-US" altLang="en-US" sz="2800" b="1" dirty="0">
                <a:latin typeface="Courier New" pitchFamily="49" charset="0"/>
              </a:rPr>
              <a:t>::</a:t>
            </a:r>
            <a:r>
              <a:rPr lang="en-US" altLang="en-US" sz="2800" dirty="0"/>
              <a:t>)</a:t>
            </a:r>
          </a:p>
          <a:p>
            <a:pPr lvl="1" eaLnBrk="1" hangingPunct="1">
              <a:lnSpc>
                <a:spcPct val="95000"/>
              </a:lnSpc>
              <a:spcBef>
                <a:spcPct val="40000"/>
              </a:spcBef>
              <a:buFontTx/>
              <a:buNone/>
            </a:pPr>
            <a:r>
              <a:rPr lang="en-US" altLang="en-US" sz="2400" dirty="0">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getSide</a:t>
            </a:r>
            <a:r>
              <a:rPr lang="en-US" altLang="en-US" sz="2800" b="1" dirty="0">
                <a:solidFill>
                  <a:srgbClr val="3D8963"/>
                </a:solidFill>
                <a:latin typeface="Courier New" pitchFamily="49" charset="0"/>
              </a:rPr>
              <a:t>()</a:t>
            </a:r>
          </a:p>
          <a:p>
            <a:pPr lvl="2" eaLnBrk="1" hangingPunct="1">
              <a:lnSpc>
                <a:spcPct val="90000"/>
              </a:lnSpc>
              <a:spcBef>
                <a:spcPct val="0"/>
              </a:spcBef>
              <a:buFontTx/>
              <a:buNone/>
            </a:pPr>
            <a:r>
              <a:rPr lang="en-US" altLang="en-US" sz="2800" b="1" dirty="0">
                <a:solidFill>
                  <a:srgbClr val="3D8963"/>
                </a:solidFill>
                <a:latin typeface="Courier New" pitchFamily="49" charset="0"/>
              </a:rPr>
              <a:t>{</a:t>
            </a:r>
          </a:p>
          <a:p>
            <a:pPr lvl="2" eaLnBrk="1" hangingPunct="1">
              <a:lnSpc>
                <a:spcPct val="90000"/>
              </a:lnSpc>
              <a:spcBef>
                <a:spcPct val="0"/>
              </a:spcBef>
              <a:buFontTx/>
              <a:buNone/>
            </a:pPr>
            <a:r>
              <a:rPr lang="en-US" altLang="en-US" sz="2800" b="1" dirty="0">
                <a:solidFill>
                  <a:srgbClr val="3D8963"/>
                </a:solidFill>
                <a:latin typeface="Courier New" pitchFamily="49" charset="0"/>
              </a:rPr>
              <a:t>  return side;</a:t>
            </a:r>
          </a:p>
          <a:p>
            <a:pPr lvl="2" eaLnBrk="1" hangingPunct="1">
              <a:lnSpc>
                <a:spcPct val="90000"/>
              </a:lnSpc>
              <a:spcBef>
                <a:spcPct val="0"/>
              </a:spcBef>
              <a:buFontTx/>
              <a:buNone/>
            </a:pPr>
            <a:r>
              <a:rPr lang="en-US" altLang="en-US" sz="2800" b="1" dirty="0">
                <a:solidFill>
                  <a:srgbClr val="3D8963"/>
                </a:solidFill>
                <a:latin typeface="Courier New" pitchFamily="49" charset="0"/>
              </a:rPr>
              <a:t>}</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874AC07-0449-4BE4-B30C-08045ECF455E}" type="slidenum">
              <a:rPr lang="en-US" altLang="en-US" sz="1200" smtClean="0"/>
              <a:pPr eaLnBrk="1" hangingPunct="1">
                <a:spcBef>
                  <a:spcPct val="0"/>
                </a:spcBef>
                <a:buFontTx/>
                <a:buNone/>
              </a:pPr>
              <a:t>127</a:t>
            </a:fld>
            <a:endParaRPr lang="en-US" altLang="en-US" sz="12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p:cNvSpPr>
          <p:nvPr>
            <p:ph type="title"/>
          </p:nvPr>
        </p:nvSpPr>
        <p:spPr>
          <a:xfrm>
            <a:off x="457200" y="16933"/>
            <a:ext cx="8229600" cy="1097279"/>
          </a:xfrm>
        </p:spPr>
        <p:txBody>
          <a:bodyPr/>
          <a:lstStyle/>
          <a:p>
            <a:pPr eaLnBrk="1" hangingPunct="1"/>
            <a:r>
              <a:rPr lang="en-US" altLang="en-US" dirty="0">
                <a:solidFill>
                  <a:schemeClr val="tx1"/>
                </a:solidFill>
              </a:rPr>
              <a:t>Conventions and a Suggestion</a:t>
            </a:r>
          </a:p>
        </p:txBody>
      </p:sp>
      <p:sp>
        <p:nvSpPr>
          <p:cNvPr id="25603" name="Slide Body"/>
          <p:cNvSpPr>
            <a:spLocks noGrp="1"/>
          </p:cNvSpPr>
          <p:nvPr>
            <p:ph type="body" idx="1"/>
          </p:nvPr>
        </p:nvSpPr>
        <p:spPr>
          <a:xfrm>
            <a:off x="304800" y="1219200"/>
            <a:ext cx="8294688" cy="4800600"/>
          </a:xfrm>
        </p:spPr>
        <p:txBody>
          <a:bodyPr/>
          <a:lstStyle/>
          <a:p>
            <a:pPr eaLnBrk="1" hangingPunct="1">
              <a:buFontTx/>
              <a:buNone/>
            </a:pPr>
            <a:r>
              <a:rPr lang="en-US" altLang="en-US" sz="2800" dirty="0"/>
              <a:t>Conventions:</a:t>
            </a:r>
          </a:p>
          <a:p>
            <a:pPr eaLnBrk="1" hangingPunct="1"/>
            <a:r>
              <a:rPr lang="en-US" altLang="en-US" sz="2800" dirty="0"/>
              <a:t>Member variables are usually </a:t>
            </a:r>
            <a:r>
              <a:rPr lang="en-US" altLang="en-US" sz="2800" b="1" dirty="0">
                <a:latin typeface="Courier New" pitchFamily="49" charset="0"/>
                <a:cs typeface="Courier New" pitchFamily="49" charset="0"/>
              </a:rPr>
              <a:t>private</a:t>
            </a:r>
            <a:endParaRPr lang="en-US" altLang="en-US" sz="2800" dirty="0">
              <a:cs typeface="Courier New" pitchFamily="49" charset="0"/>
            </a:endParaRPr>
          </a:p>
          <a:p>
            <a:pPr eaLnBrk="1" hangingPunct="1"/>
            <a:r>
              <a:rPr lang="en-US" altLang="en-US" sz="2800" dirty="0">
                <a:cs typeface="Courier New" pitchFamily="49" charset="0"/>
              </a:rPr>
              <a:t>Accessor and </a:t>
            </a:r>
            <a:r>
              <a:rPr lang="en-US" altLang="en-US" sz="2800" dirty="0" err="1">
                <a:cs typeface="Courier New" pitchFamily="49" charset="0"/>
              </a:rPr>
              <a:t>mutator</a:t>
            </a:r>
            <a:r>
              <a:rPr lang="en-US" altLang="en-US" sz="2800" dirty="0">
                <a:cs typeface="Courier New" pitchFamily="49" charset="0"/>
              </a:rPr>
              <a:t> functions are usually </a:t>
            </a:r>
            <a:r>
              <a:rPr lang="en-US" altLang="en-US" sz="2800" b="1" dirty="0">
                <a:latin typeface="Courier New" pitchFamily="49" charset="0"/>
                <a:cs typeface="Courier New" pitchFamily="49" charset="0"/>
              </a:rPr>
              <a:t>public</a:t>
            </a:r>
            <a:endParaRPr lang="en-US" altLang="en-US" sz="2800" dirty="0">
              <a:cs typeface="Courier New" pitchFamily="49" charset="0"/>
            </a:endParaRPr>
          </a:p>
          <a:p>
            <a:pPr eaLnBrk="1" hangingPunct="1"/>
            <a:r>
              <a:rPr lang="en-US" altLang="en-US" sz="2800" dirty="0">
                <a:cs typeface="Courier New" pitchFamily="49" charset="0"/>
              </a:rPr>
              <a:t>Use ‘get’ in the name of accessor functions, ‘set’ in the name of </a:t>
            </a:r>
            <a:r>
              <a:rPr lang="en-US" altLang="en-US" sz="2800" dirty="0" err="1">
                <a:cs typeface="Courier New" pitchFamily="49" charset="0"/>
              </a:rPr>
              <a:t>mutator</a:t>
            </a:r>
            <a:r>
              <a:rPr lang="en-US" altLang="en-US" sz="2800" dirty="0">
                <a:cs typeface="Courier New" pitchFamily="49" charset="0"/>
              </a:rPr>
              <a:t> functions</a:t>
            </a:r>
          </a:p>
          <a:p>
            <a:pPr eaLnBrk="1" hangingPunct="1">
              <a:buFontTx/>
              <a:buNone/>
            </a:pPr>
            <a:r>
              <a:rPr lang="en-US" altLang="en-US" sz="2800" dirty="0">
                <a:cs typeface="Courier New" pitchFamily="49" charset="0"/>
              </a:rPr>
              <a:t>Suggestion:</a:t>
            </a:r>
            <a:r>
              <a:rPr lang="en-US" altLang="en-US" sz="2800" dirty="0"/>
              <a:t>  calculate values to be returned in accessor functions when possible, to minimize the potential for stale data</a:t>
            </a:r>
            <a:endParaRPr lang="en-US" altLang="en-US" sz="2800" dirty="0">
              <a:cs typeface="Courier New" pitchFamily="49" charset="0"/>
            </a:endParaRP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3837AA1-174D-4EDF-A6D9-B26C178AF8FF}" type="slidenum">
              <a:rPr lang="en-US" altLang="en-US" sz="1200" smtClean="0"/>
              <a:pPr eaLnBrk="1" hangingPunct="1">
                <a:spcBef>
                  <a:spcPct val="0"/>
                </a:spcBef>
                <a:buFontTx/>
                <a:buNone/>
              </a:pPr>
              <a:t>128</a:t>
            </a:fld>
            <a:endParaRPr lang="en-US" altLang="en-US" sz="12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Tradeoffs of Inline vs. Regular Member Functions</a:t>
            </a:r>
          </a:p>
        </p:txBody>
      </p:sp>
      <p:sp>
        <p:nvSpPr>
          <p:cNvPr id="26627" name="Slide Body"/>
          <p:cNvSpPr>
            <a:spLocks noGrp="1" noChangeArrowheads="1"/>
          </p:cNvSpPr>
          <p:nvPr>
            <p:ph type="body" idx="1"/>
          </p:nvPr>
        </p:nvSpPr>
        <p:spPr/>
        <p:txBody>
          <a:bodyPr/>
          <a:lstStyle/>
          <a:p>
            <a:pPr eaLnBrk="1" hangingPunct="1">
              <a:lnSpc>
                <a:spcPct val="85000"/>
              </a:lnSpc>
              <a:spcBef>
                <a:spcPct val="0"/>
              </a:spcBef>
            </a:pPr>
            <a:r>
              <a:rPr lang="en-US" altLang="en-US" sz="2800" dirty="0"/>
              <a:t>When a regular function is called, control passes to the called function</a:t>
            </a:r>
          </a:p>
          <a:p>
            <a:pPr lvl="1" eaLnBrk="1" hangingPunct="1"/>
            <a:r>
              <a:rPr lang="en-US" altLang="en-US" sz="2800" dirty="0"/>
              <a:t>the compiler stores return address of call, allocates memory for local variables, etc.</a:t>
            </a:r>
          </a:p>
          <a:p>
            <a:pPr eaLnBrk="1" hangingPunct="1">
              <a:lnSpc>
                <a:spcPct val="85000"/>
              </a:lnSpc>
              <a:spcBef>
                <a:spcPct val="35000"/>
              </a:spcBef>
            </a:pPr>
            <a:r>
              <a:rPr lang="en-US" altLang="en-US" sz="2800" dirty="0"/>
              <a:t>Code for an inline function is copied into the program in place of the call when the program is compiled</a:t>
            </a:r>
          </a:p>
          <a:p>
            <a:pPr lvl="1" eaLnBrk="1" hangingPunct="1"/>
            <a:r>
              <a:rPr lang="en-US" altLang="en-US" sz="2800" dirty="0"/>
              <a:t>This makes a larger executable program, but</a:t>
            </a:r>
          </a:p>
          <a:p>
            <a:pPr lvl="1" eaLnBrk="1" hangingPunct="1"/>
            <a:r>
              <a:rPr lang="en-US" altLang="en-US" sz="2800" dirty="0"/>
              <a:t>There is less function call overhead, and possibly faster execution</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A88E382-1167-4445-A78D-0EC65DAADC88}" type="slidenum">
              <a:rPr lang="en-US" altLang="en-US" sz="1200" smtClean="0"/>
              <a:pPr eaLnBrk="1" hangingPunct="1">
                <a:spcBef>
                  <a:spcPct val="0"/>
                </a:spcBef>
                <a:buFontTx/>
                <a:buNone/>
              </a:pPr>
              <a:t>129</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457200" y="304800"/>
            <a:ext cx="8153400" cy="1143000"/>
          </a:xfrm>
        </p:spPr>
        <p:txBody>
          <a:bodyPr/>
          <a:lstStyle/>
          <a:p>
            <a:pPr eaLnBrk="1" hangingPunct="1"/>
            <a:r>
              <a:rPr lang="en-US" altLang="en-US" dirty="0">
                <a:solidFill>
                  <a:schemeClr val="tx1"/>
                </a:solidFill>
              </a:rPr>
              <a:t>Input Validation Loop Example</a:t>
            </a:r>
          </a:p>
        </p:txBody>
      </p:sp>
      <p:sp>
        <p:nvSpPr>
          <p:cNvPr id="15363" name="Slide Body"/>
          <p:cNvSpPr>
            <a:spLocks noGrp="1" noChangeArrowheads="1"/>
          </p:cNvSpPr>
          <p:nvPr>
            <p:ph type="body" idx="1"/>
          </p:nvPr>
        </p:nvSpPr>
        <p:spPr>
          <a:xfrm>
            <a:off x="304800" y="1981200"/>
            <a:ext cx="8686800" cy="4114800"/>
          </a:xfrm>
        </p:spPr>
        <p:txBody>
          <a:bodyPr/>
          <a:lstStyle/>
          <a:p>
            <a:pPr marL="609600" indent="-609600" eaLnBrk="1" hangingPunct="1">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"Enter a number (1-100) and"</a:t>
            </a:r>
          </a:p>
          <a:p>
            <a:pPr marL="609600" indent="-609600" eaLnBrk="1" hangingPunct="1">
              <a:spcBef>
                <a:spcPct val="0"/>
              </a:spcBef>
              <a:buFontTx/>
              <a:buNone/>
            </a:pPr>
            <a:r>
              <a:rPr lang="en-US" altLang="en-US" sz="2400" b="1" dirty="0">
                <a:solidFill>
                  <a:srgbClr val="3D8963"/>
                </a:solidFill>
                <a:latin typeface="Courier New" pitchFamily="49" charset="0"/>
              </a:rPr>
              <a:t>     &lt;&lt; " I will guess it. ";</a:t>
            </a:r>
          </a:p>
          <a:p>
            <a:pPr marL="609600" indent="-609600" eaLnBrk="1" hangingPunct="1">
              <a:spcBef>
                <a:spcPct val="0"/>
              </a:spcBef>
              <a:buFontTx/>
              <a:buNone/>
            </a:pP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number;</a:t>
            </a:r>
          </a:p>
          <a:p>
            <a:pPr marL="609600" indent="-609600" eaLnBrk="1" hangingPunct="1">
              <a:spcBef>
                <a:spcPct val="50000"/>
              </a:spcBef>
              <a:buFontTx/>
              <a:buNone/>
            </a:pPr>
            <a:r>
              <a:rPr lang="en-US" altLang="en-US" sz="2400" b="1" dirty="0">
                <a:solidFill>
                  <a:srgbClr val="3D8963"/>
                </a:solidFill>
                <a:latin typeface="Courier New" pitchFamily="49" charset="0"/>
              </a:rPr>
              <a:t>while ((number &lt; 1) || (number &gt; 100))</a:t>
            </a:r>
          </a:p>
          <a:p>
            <a:pPr marL="609600" indent="-609600" eaLnBrk="1" hangingPunct="1">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"Number must be between 1 and 100."</a:t>
            </a:r>
          </a:p>
          <a:p>
            <a:pPr marL="609600" indent="-609600" eaLnBrk="1" hangingPunct="1">
              <a:spcBef>
                <a:spcPct val="0"/>
              </a:spcBef>
              <a:buFontTx/>
              <a:buNone/>
            </a:pPr>
            <a:r>
              <a:rPr lang="en-US" altLang="en-US" sz="2400" b="1" dirty="0">
                <a:solidFill>
                  <a:srgbClr val="3D8963"/>
                </a:solidFill>
                <a:latin typeface="Courier New" pitchFamily="49" charset="0"/>
              </a:rPr>
              <a:t>        &lt;&lt; " Re-enter your number. ";</a:t>
            </a:r>
          </a:p>
          <a:p>
            <a:pPr marL="609600" indent="-609600" eaLnBrk="1" hangingPunct="1">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number;</a:t>
            </a:r>
          </a:p>
          <a:p>
            <a:pPr marL="609600" indent="-609600" eaLnBrk="1" hangingPunct="1">
              <a:spcBef>
                <a:spcPct val="0"/>
              </a:spcBef>
              <a:buFontTx/>
              <a:buNone/>
            </a:pPr>
            <a:r>
              <a:rPr lang="en-US" altLang="en-US" sz="2400" b="1" dirty="0">
                <a:solidFill>
                  <a:srgbClr val="3D8963"/>
                </a:solidFill>
                <a:latin typeface="Courier New" pitchFamily="49" charset="0"/>
              </a:rPr>
              <a:t>}</a:t>
            </a:r>
          </a:p>
          <a:p>
            <a:pPr marL="609600" indent="-609600" eaLnBrk="1" hangingPunct="1">
              <a:spcBef>
                <a:spcPct val="0"/>
              </a:spcBef>
              <a:buFontTx/>
              <a:buNone/>
            </a:pPr>
            <a:r>
              <a:rPr lang="en-US" altLang="en-US" sz="2400" b="1" dirty="0">
                <a:solidFill>
                  <a:srgbClr val="3D8963"/>
                </a:solidFill>
                <a:latin typeface="Courier New" pitchFamily="49" charset="0"/>
              </a:rPr>
              <a:t>// Code to use the valid number follows</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3222A87-9891-44E9-BBCF-330BB979E9F2}" type="slidenum">
              <a:rPr lang="en-US" altLang="en-US" sz="1200" smtClean="0"/>
              <a:pPr eaLnBrk="1" hangingPunct="1">
                <a:spcBef>
                  <a:spcPct val="0"/>
                </a:spcBef>
                <a:buFontTx/>
                <a:buNone/>
              </a:pPr>
              <a:t>13</a:t>
            </a:fld>
            <a:endParaRPr lang="en-US" altLang="en-US" sz="12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a:xfrm>
            <a:off x="685800" y="304800"/>
            <a:ext cx="8077200" cy="1143000"/>
          </a:xfrm>
        </p:spPr>
        <p:txBody>
          <a:bodyPr/>
          <a:lstStyle/>
          <a:p>
            <a:pPr eaLnBrk="1" hangingPunct="1"/>
            <a:r>
              <a:rPr lang="en-US" altLang="en-US" dirty="0">
                <a:solidFill>
                  <a:schemeClr val="tx1"/>
                </a:solidFill>
              </a:rPr>
              <a:t>7.6  Constructors</a:t>
            </a:r>
          </a:p>
        </p:txBody>
      </p:sp>
      <p:sp>
        <p:nvSpPr>
          <p:cNvPr id="27651" name="Slide Body"/>
          <p:cNvSpPr>
            <a:spLocks noGrp="1" noChangeArrowheads="1"/>
          </p:cNvSpPr>
          <p:nvPr>
            <p:ph type="body" idx="1"/>
          </p:nvPr>
        </p:nvSpPr>
        <p:spPr>
          <a:xfrm>
            <a:off x="457200" y="1600200"/>
            <a:ext cx="8382000" cy="4191000"/>
          </a:xfrm>
        </p:spPr>
        <p:txBody>
          <a:bodyPr/>
          <a:lstStyle/>
          <a:p>
            <a:pPr eaLnBrk="1" hangingPunct="1">
              <a:lnSpc>
                <a:spcPct val="85000"/>
              </a:lnSpc>
              <a:spcBef>
                <a:spcPct val="0"/>
              </a:spcBef>
            </a:pPr>
            <a:r>
              <a:rPr lang="en-US" altLang="en-US" sz="2800" dirty="0"/>
              <a:t>A </a:t>
            </a:r>
            <a:r>
              <a:rPr lang="en-US" altLang="en-US" sz="2800" b="1" dirty="0">
                <a:solidFill>
                  <a:schemeClr val="accent2"/>
                </a:solidFill>
              </a:rPr>
              <a:t>constructor</a:t>
            </a:r>
            <a:r>
              <a:rPr lang="en-US" altLang="en-US" sz="2800" dirty="0"/>
              <a:t> is a member function that is automatically called when an object of the class is created</a:t>
            </a:r>
          </a:p>
          <a:p>
            <a:pPr eaLnBrk="1" hangingPunct="1">
              <a:spcBef>
                <a:spcPct val="40000"/>
              </a:spcBef>
            </a:pPr>
            <a:r>
              <a:rPr lang="en-US" altLang="en-US" sz="2800" dirty="0"/>
              <a:t>Is can be used to initialize data members </a:t>
            </a:r>
          </a:p>
          <a:p>
            <a:pPr eaLnBrk="1" hangingPunct="1">
              <a:spcBef>
                <a:spcPct val="40000"/>
              </a:spcBef>
            </a:pPr>
            <a:r>
              <a:rPr lang="en-US" altLang="en-US" sz="2800" dirty="0"/>
              <a:t>It must be a </a:t>
            </a:r>
            <a:r>
              <a:rPr lang="en-US" altLang="en-US" sz="2800" b="1" dirty="0">
                <a:latin typeface="Courier New" pitchFamily="49" charset="0"/>
              </a:rPr>
              <a:t>public</a:t>
            </a:r>
            <a:r>
              <a:rPr lang="en-US" altLang="en-US" sz="2800" dirty="0"/>
              <a:t> member function</a:t>
            </a:r>
          </a:p>
          <a:p>
            <a:pPr eaLnBrk="1" hangingPunct="1">
              <a:spcBef>
                <a:spcPct val="40000"/>
              </a:spcBef>
            </a:pPr>
            <a:r>
              <a:rPr lang="en-US" altLang="en-US" sz="2800" dirty="0"/>
              <a:t>It must be named the same as the class </a:t>
            </a:r>
          </a:p>
          <a:p>
            <a:pPr eaLnBrk="1" hangingPunct="1">
              <a:spcBef>
                <a:spcPct val="40000"/>
              </a:spcBef>
            </a:pPr>
            <a:r>
              <a:rPr lang="en-US" altLang="en-US" sz="2800" dirty="0"/>
              <a:t>It must have no return type</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E7AF45E-446B-4C7E-91A4-430C1C881FEC}" type="slidenum">
              <a:rPr lang="en-US" altLang="en-US" sz="1200" smtClean="0"/>
              <a:pPr eaLnBrk="1" hangingPunct="1">
                <a:spcBef>
                  <a:spcPct val="0"/>
                </a:spcBef>
                <a:buFontTx/>
                <a:buNone/>
              </a:pPr>
              <a:t>130</a:t>
            </a:fld>
            <a:endParaRPr lang="en-US" altLang="en-US" sz="12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p:cNvSpPr>
          <p:nvPr>
            <p:ph type="title"/>
          </p:nvPr>
        </p:nvSpPr>
        <p:spPr/>
        <p:txBody>
          <a:bodyPr/>
          <a:lstStyle/>
          <a:p>
            <a:pPr eaLnBrk="1" hangingPunct="1"/>
            <a:r>
              <a:rPr lang="en-US" altLang="en-US" dirty="0">
                <a:solidFill>
                  <a:schemeClr val="tx1"/>
                </a:solidFill>
              </a:rPr>
              <a:t>Constructor – 2 Examples</a:t>
            </a:r>
          </a:p>
        </p:txBody>
      </p:sp>
      <p:pic>
        <p:nvPicPr>
          <p:cNvPr id="2" name="Image of two ways to declare a constructor" descr="The left side of the image shows  an inline declaration.  The right shows a prototype in the class and the function declaration using the scope resolution operator " title="Two declarations of a constructor, side by s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004" y="1885188"/>
            <a:ext cx="8317992" cy="3087624"/>
          </a:xfrm>
          <a:prstGeom prst="rect">
            <a:avLst/>
          </a:prstGeom>
        </p:spPr>
      </p:pic>
      <p:sp>
        <p:nvSpPr>
          <p:cNvPr id="2868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C77C47E-9B2D-47AD-B58D-854D4F2392AF}" type="slidenum">
              <a:rPr lang="en-US" altLang="en-US" sz="1200" smtClean="0"/>
              <a:pPr eaLnBrk="1" hangingPunct="1">
                <a:spcBef>
                  <a:spcPct val="0"/>
                </a:spcBef>
                <a:buFontTx/>
                <a:buNone/>
              </a:pPr>
              <a:t>131</a:t>
            </a:fld>
            <a:endParaRPr lang="en-US" altLang="en-US" sz="12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a:xfrm>
            <a:off x="304800" y="304800"/>
            <a:ext cx="8610600" cy="793750"/>
          </a:xfrm>
        </p:spPr>
        <p:txBody>
          <a:bodyPr/>
          <a:lstStyle/>
          <a:p>
            <a:pPr eaLnBrk="1" hangingPunct="1"/>
            <a:r>
              <a:rPr lang="en-US" altLang="en-US" dirty="0">
                <a:solidFill>
                  <a:schemeClr val="tx1"/>
                </a:solidFill>
              </a:rPr>
              <a:t>Overloading Constructors</a:t>
            </a:r>
          </a:p>
        </p:txBody>
      </p:sp>
      <p:sp>
        <p:nvSpPr>
          <p:cNvPr id="29699" name="Slide Body"/>
          <p:cNvSpPr>
            <a:spLocks noGrp="1" noChangeArrowheads="1"/>
          </p:cNvSpPr>
          <p:nvPr>
            <p:ph type="body" idx="1"/>
          </p:nvPr>
        </p:nvSpPr>
        <p:spPr>
          <a:xfrm>
            <a:off x="609600" y="1371600"/>
            <a:ext cx="8153400" cy="5029200"/>
          </a:xfrm>
        </p:spPr>
        <p:txBody>
          <a:bodyPr/>
          <a:lstStyle/>
          <a:p>
            <a:pPr eaLnBrk="1" hangingPunct="1">
              <a:lnSpc>
                <a:spcPct val="90000"/>
              </a:lnSpc>
              <a:spcBef>
                <a:spcPct val="40000"/>
              </a:spcBef>
            </a:pPr>
            <a:r>
              <a:rPr lang="en-US" altLang="en-US" sz="2800" dirty="0"/>
              <a:t>A class can have more than 1 constructor</a:t>
            </a:r>
          </a:p>
          <a:p>
            <a:pPr eaLnBrk="1" hangingPunct="1">
              <a:lnSpc>
                <a:spcPct val="90000"/>
              </a:lnSpc>
              <a:spcBef>
                <a:spcPct val="40000"/>
              </a:spcBef>
            </a:pPr>
            <a:r>
              <a:rPr lang="en-US" altLang="en-US" sz="2800" dirty="0"/>
              <a:t>Overloaded constructors in a class must have different parameter lists </a:t>
            </a:r>
          </a:p>
          <a:p>
            <a:pPr lvl="1" eaLnBrk="1" hangingPunct="1">
              <a:lnSpc>
                <a:spcPct val="90000"/>
              </a:lnSpc>
              <a:spcBef>
                <a:spcPct val="4000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Square();</a:t>
            </a:r>
          </a:p>
          <a:p>
            <a:pPr lvl="1" eaLnBrk="1" hangingPunct="1">
              <a:lnSpc>
                <a:spcPct val="90000"/>
              </a:lnSpc>
              <a:spcBef>
                <a:spcPct val="40000"/>
              </a:spcBef>
              <a:buFontTx/>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6462098-38A6-4A2B-B8C7-D03A9C88811D}" type="slidenum">
              <a:rPr lang="en-US" altLang="en-US" sz="1200" smtClean="0"/>
              <a:pPr eaLnBrk="1" hangingPunct="1">
                <a:spcBef>
                  <a:spcPct val="0"/>
                </a:spcBef>
                <a:buFontTx/>
                <a:buNone/>
              </a:pPr>
              <a:t>132</a:t>
            </a:fld>
            <a:endParaRPr lang="en-US" altLang="en-US" sz="12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The Default Constructor</a:t>
            </a:r>
          </a:p>
        </p:txBody>
      </p:sp>
      <p:sp>
        <p:nvSpPr>
          <p:cNvPr id="30723" name="Slide Body"/>
          <p:cNvSpPr>
            <a:spLocks noGrp="1" noChangeArrowheads="1"/>
          </p:cNvSpPr>
          <p:nvPr>
            <p:ph type="body" idx="1"/>
          </p:nvPr>
        </p:nvSpPr>
        <p:spPr>
          <a:xfrm>
            <a:off x="533400" y="1524000"/>
            <a:ext cx="7924800" cy="4572000"/>
          </a:xfrm>
        </p:spPr>
        <p:txBody>
          <a:bodyPr/>
          <a:lstStyle/>
          <a:p>
            <a:pPr eaLnBrk="1" hangingPunct="1">
              <a:lnSpc>
                <a:spcPct val="90000"/>
              </a:lnSpc>
              <a:spcBef>
                <a:spcPct val="40000"/>
              </a:spcBef>
            </a:pPr>
            <a:r>
              <a:rPr lang="en-US" altLang="en-US" sz="3000" dirty="0"/>
              <a:t>Constructors can have any number of parameters, including none</a:t>
            </a:r>
          </a:p>
          <a:p>
            <a:pPr eaLnBrk="1" hangingPunct="1">
              <a:lnSpc>
                <a:spcPct val="90000"/>
              </a:lnSpc>
              <a:spcBef>
                <a:spcPct val="40000"/>
              </a:spcBef>
            </a:pPr>
            <a:r>
              <a:rPr lang="en-US" altLang="en-US" sz="3000" dirty="0"/>
              <a:t>A</a:t>
            </a:r>
            <a:r>
              <a:rPr lang="en-US" altLang="en-US" sz="3000" dirty="0">
                <a:solidFill>
                  <a:schemeClr val="accent2"/>
                </a:solidFill>
              </a:rPr>
              <a:t> </a:t>
            </a:r>
            <a:r>
              <a:rPr lang="en-US" altLang="en-US" sz="3000" b="1" dirty="0">
                <a:solidFill>
                  <a:schemeClr val="accent2"/>
                </a:solidFill>
              </a:rPr>
              <a:t>default constructor</a:t>
            </a:r>
            <a:r>
              <a:rPr lang="en-US" altLang="en-US" sz="3000" b="1" dirty="0"/>
              <a:t> </a:t>
            </a:r>
            <a:r>
              <a:rPr lang="en-US" altLang="en-US" sz="3000" dirty="0"/>
              <a:t>is one that takes no arguments either due to</a:t>
            </a:r>
          </a:p>
          <a:p>
            <a:pPr lvl="1" eaLnBrk="1" hangingPunct="1">
              <a:lnSpc>
                <a:spcPct val="90000"/>
              </a:lnSpc>
              <a:spcBef>
                <a:spcPct val="40000"/>
              </a:spcBef>
            </a:pPr>
            <a:r>
              <a:rPr lang="en-US" altLang="en-US" sz="2400" dirty="0"/>
              <a:t>No parameters or</a:t>
            </a:r>
          </a:p>
          <a:p>
            <a:pPr lvl="1" eaLnBrk="1" hangingPunct="1">
              <a:lnSpc>
                <a:spcPct val="90000"/>
              </a:lnSpc>
              <a:spcBef>
                <a:spcPct val="40000"/>
              </a:spcBef>
            </a:pPr>
            <a:r>
              <a:rPr lang="en-US" altLang="en-US" sz="2400" dirty="0"/>
              <a:t>All parameters have default values</a:t>
            </a:r>
          </a:p>
          <a:p>
            <a:pPr eaLnBrk="1" hangingPunct="1">
              <a:lnSpc>
                <a:spcPct val="90000"/>
              </a:lnSpc>
              <a:spcBef>
                <a:spcPct val="40000"/>
              </a:spcBef>
            </a:pPr>
            <a:r>
              <a:rPr lang="en-US" altLang="en-US" sz="3000" dirty="0"/>
              <a:t>If a class has any programmer-defined constructors, it should have a programmer - defined default constructor</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1CA968B-D64A-4FB0-9CFF-A03FCA3FA358}" type="slidenum">
              <a:rPr lang="en-US" altLang="en-US" sz="1200" smtClean="0"/>
              <a:pPr eaLnBrk="1" hangingPunct="1">
                <a:spcBef>
                  <a:spcPct val="0"/>
                </a:spcBef>
                <a:buFontTx/>
                <a:buNone/>
              </a:pPr>
              <a:t>133</a:t>
            </a:fld>
            <a:endParaRPr lang="en-US" altLang="en-US" sz="12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Default Constructor Example</a:t>
            </a:r>
          </a:p>
        </p:txBody>
      </p:sp>
      <p:sp>
        <p:nvSpPr>
          <p:cNvPr id="31747" name="Slide Body"/>
          <p:cNvSpPr>
            <a:spLocks noGrp="1" noChangeArrowheads="1"/>
          </p:cNvSpPr>
          <p:nvPr>
            <p:ph type="body" idx="1"/>
          </p:nvPr>
        </p:nvSpPr>
        <p:spPr>
          <a:xfrm>
            <a:off x="678888" y="1371600"/>
            <a:ext cx="8077200" cy="4876800"/>
          </a:xfrm>
        </p:spPr>
        <p:txBody>
          <a:bodyPr/>
          <a:lstStyle/>
          <a:p>
            <a:pPr lvl="1" eaLnBrk="1" hangingPunct="1">
              <a:lnSpc>
                <a:spcPct val="80000"/>
              </a:lnSpc>
              <a:spcBef>
                <a:spcPct val="0"/>
              </a:spcBef>
              <a:buFontTx/>
              <a:buNone/>
            </a:pPr>
            <a:r>
              <a:rPr lang="en-US" altLang="en-US" sz="2800" b="1" dirty="0">
                <a:solidFill>
                  <a:srgbClr val="3D8963"/>
                </a:solidFill>
                <a:latin typeface="Courier New" pitchFamily="49" charset="0"/>
              </a:rPr>
              <a:t>class Square</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0"/>
              </a:spcBef>
              <a:buFontTx/>
              <a:buNone/>
            </a:pPr>
            <a:r>
              <a:rPr lang="en-US" altLang="en-US" sz="2800" b="1" dirty="0">
                <a:solidFill>
                  <a:srgbClr val="3D8963"/>
                </a:solidFill>
                <a:latin typeface="Courier New" pitchFamily="49" charset="0"/>
              </a:rPr>
              <a:t>  private: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side;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p>
          <a:p>
            <a:pPr lvl="1" eaLnBrk="1" hangingPunct="1">
              <a:lnSpc>
                <a:spcPct val="80000"/>
              </a:lnSpc>
              <a:spcBef>
                <a:spcPct val="0"/>
              </a:spcBef>
              <a:buFontTx/>
              <a:buNone/>
            </a:pPr>
            <a:r>
              <a:rPr lang="en-US" altLang="en-US" sz="2800" b="1" dirty="0">
                <a:solidFill>
                  <a:srgbClr val="3D8963"/>
                </a:solidFill>
                <a:latin typeface="Courier New" pitchFamily="49" charset="0"/>
              </a:rPr>
              <a:t>  public:</a:t>
            </a:r>
          </a:p>
          <a:p>
            <a:pPr lvl="1" eaLnBrk="1" hangingPunct="1">
              <a:lnSpc>
                <a:spcPct val="80000"/>
              </a:lnSpc>
              <a:spcBef>
                <a:spcPct val="0"/>
              </a:spcBef>
              <a:buFontTx/>
              <a:buNone/>
            </a:pPr>
            <a:r>
              <a:rPr lang="en-US" altLang="en-US" sz="2800" b="1" dirty="0">
                <a:solidFill>
                  <a:srgbClr val="3D8963"/>
                </a:solidFill>
                <a:latin typeface="Courier New" pitchFamily="49" charset="0"/>
              </a:rPr>
              <a:t>    Square()       // default </a:t>
            </a:r>
          </a:p>
          <a:p>
            <a:pPr lvl="1" eaLnBrk="1" hangingPunct="1">
              <a:lnSpc>
                <a:spcPct val="80000"/>
              </a:lnSpc>
              <a:spcBef>
                <a:spcPct val="0"/>
              </a:spcBef>
              <a:buFontTx/>
              <a:buNone/>
            </a:pPr>
            <a:r>
              <a:rPr lang="en-US" altLang="en-US" sz="2800" b="1" dirty="0">
                <a:solidFill>
                  <a:srgbClr val="3D8963"/>
                </a:solidFill>
                <a:latin typeface="Courier New" pitchFamily="49" charset="0"/>
              </a:rPr>
              <a:t>    { side = 1; }  // constructor</a:t>
            </a:r>
          </a:p>
          <a:p>
            <a:pPr lvl="1" eaLnBrk="1" hangingPunct="1">
              <a:lnSpc>
                <a:spcPct val="80000"/>
              </a:lnSpc>
              <a:spcBef>
                <a:spcPct val="0"/>
              </a:spcBef>
              <a:buFontTx/>
              <a:buNone/>
            </a:pPr>
            <a:endParaRPr lang="en-US" altLang="en-US" sz="2800" b="1" dirty="0">
              <a:solidFill>
                <a:srgbClr val="3D8963"/>
              </a:solidFill>
              <a:latin typeface="Courier New" pitchFamily="49" charset="0"/>
            </a:endParaRPr>
          </a:p>
          <a:p>
            <a:pPr lvl="1" eaLnBrk="1" hangingPunct="1">
              <a:lnSpc>
                <a:spcPct val="80000"/>
              </a:lnSpc>
              <a:spcBef>
                <a:spcPct val="0"/>
              </a:spcBef>
              <a:buFontTx/>
              <a:buNone/>
            </a:pPr>
            <a:r>
              <a:rPr lang="en-US" altLang="en-US" sz="2800" b="1" dirty="0">
                <a:solidFill>
                  <a:srgbClr val="3D8963"/>
                </a:solidFill>
                <a:latin typeface="Courier New" pitchFamily="49" charset="0"/>
              </a:rPr>
              <a:t>    // Other member </a:t>
            </a:r>
          </a:p>
          <a:p>
            <a:pPr lvl="1" eaLnBrk="1" hangingPunct="1">
              <a:lnSpc>
                <a:spcPct val="80000"/>
              </a:lnSpc>
              <a:spcBef>
                <a:spcPct val="0"/>
              </a:spcBef>
              <a:buFontTx/>
              <a:buNone/>
            </a:pPr>
            <a:r>
              <a:rPr lang="en-US" altLang="en-US" sz="2800" b="1" dirty="0">
                <a:solidFill>
                  <a:srgbClr val="3D8963"/>
                </a:solidFill>
                <a:latin typeface="Courier New" pitchFamily="49" charset="0"/>
              </a:rPr>
              <a:t>    // functions go here </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50000"/>
              </a:spcBef>
              <a:buFontTx/>
              <a:buNone/>
            </a:pPr>
            <a:r>
              <a:rPr lang="en-US" altLang="en-US" sz="1800" dirty="0">
                <a:latin typeface="Courier New" pitchFamily="49" charset="0"/>
              </a:rPr>
              <a:t>	</a:t>
            </a:r>
            <a:endParaRPr lang="en-US" altLang="en-US" sz="1600" dirty="0"/>
          </a:p>
        </p:txBody>
      </p:sp>
      <p:pic>
        <p:nvPicPr>
          <p:cNvPr id="2" name="Text indicating no parameters" descr="Image is an oval containing the text 'Has no parameters'.  There is an arrow extending from the oval to the empty () of the constructor to indicate that it has no parameters." title="Text indicating that the default constructor has no paramet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1563624"/>
            <a:ext cx="4123944" cy="1865376"/>
          </a:xfrm>
          <a:prstGeom prst="rect">
            <a:avLst/>
          </a:prstGeom>
        </p:spPr>
      </p:pic>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289EB3C-E81E-4013-988C-3DCBD3329931}" type="slidenum">
              <a:rPr lang="en-US" altLang="en-US" sz="1200" smtClean="0"/>
              <a:pPr eaLnBrk="1" hangingPunct="1">
                <a:spcBef>
                  <a:spcPct val="0"/>
                </a:spcBef>
                <a:buFontTx/>
                <a:buNone/>
              </a:pPr>
              <a:t>134</a:t>
            </a:fld>
            <a:endParaRPr lang="en-US" altLang="en-US" sz="12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Another Default Constructor Example</a:t>
            </a:r>
          </a:p>
        </p:txBody>
      </p:sp>
      <p:sp>
        <p:nvSpPr>
          <p:cNvPr id="32771" name="Slide Body"/>
          <p:cNvSpPr>
            <a:spLocks noGrp="1" noChangeArrowheads="1"/>
          </p:cNvSpPr>
          <p:nvPr>
            <p:ph type="body" idx="1"/>
          </p:nvPr>
        </p:nvSpPr>
        <p:spPr>
          <a:xfrm>
            <a:off x="304800" y="1828800"/>
            <a:ext cx="8534400" cy="4724400"/>
          </a:xfrm>
        </p:spPr>
        <p:txBody>
          <a:bodyPr/>
          <a:lstStyle/>
          <a:p>
            <a:pPr lvl="1" eaLnBrk="1" hangingPunct="1">
              <a:lnSpc>
                <a:spcPct val="80000"/>
              </a:lnSpc>
              <a:spcBef>
                <a:spcPct val="0"/>
              </a:spcBef>
              <a:buFontTx/>
              <a:buNone/>
            </a:pPr>
            <a:r>
              <a:rPr lang="en-US" altLang="en-US" sz="2800" b="1" dirty="0">
                <a:solidFill>
                  <a:srgbClr val="3D8963"/>
                </a:solidFill>
                <a:latin typeface="Courier New" pitchFamily="49" charset="0"/>
              </a:rPr>
              <a:t>class Square</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0"/>
              </a:spcBef>
              <a:buFontTx/>
              <a:buNone/>
            </a:pPr>
            <a:r>
              <a:rPr lang="en-US" altLang="en-US" sz="2800" b="1" dirty="0">
                <a:solidFill>
                  <a:srgbClr val="3D8963"/>
                </a:solidFill>
                <a:latin typeface="Courier New" pitchFamily="49" charset="0"/>
              </a:rPr>
              <a:t>  private: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side;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p>
          <a:p>
            <a:pPr lvl="1" eaLnBrk="1" hangingPunct="1">
              <a:lnSpc>
                <a:spcPct val="80000"/>
              </a:lnSpc>
              <a:spcBef>
                <a:spcPct val="0"/>
              </a:spcBef>
              <a:buFontTx/>
              <a:buNone/>
            </a:pPr>
            <a:r>
              <a:rPr lang="en-US" altLang="en-US" sz="2800" b="1" dirty="0">
                <a:solidFill>
                  <a:srgbClr val="3D8963"/>
                </a:solidFill>
                <a:latin typeface="Courier New" pitchFamily="49" charset="0"/>
              </a:rPr>
              <a:t>  public:</a:t>
            </a:r>
          </a:p>
          <a:p>
            <a:pPr lvl="1" eaLnBrk="1" hangingPunct="1">
              <a:lnSpc>
                <a:spcPct val="80000"/>
              </a:lnSpc>
              <a:spcBef>
                <a:spcPct val="0"/>
              </a:spcBef>
              <a:buFontTx/>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 = 1) // default </a:t>
            </a:r>
          </a:p>
          <a:p>
            <a:pPr lvl="1" eaLnBrk="1" hangingPunct="1">
              <a:lnSpc>
                <a:spcPct val="80000"/>
              </a:lnSpc>
              <a:spcBef>
                <a:spcPct val="0"/>
              </a:spcBef>
              <a:buFontTx/>
              <a:buNone/>
            </a:pPr>
            <a:r>
              <a:rPr lang="en-US" altLang="en-US" sz="2800" b="1" dirty="0">
                <a:solidFill>
                  <a:srgbClr val="3D8963"/>
                </a:solidFill>
                <a:latin typeface="Courier New" pitchFamily="49" charset="0"/>
              </a:rPr>
              <a:t>    { side = s; }     // constructor</a:t>
            </a:r>
          </a:p>
          <a:p>
            <a:pPr lvl="1" eaLnBrk="1" hangingPunct="1">
              <a:lnSpc>
                <a:spcPct val="80000"/>
              </a:lnSpc>
              <a:spcBef>
                <a:spcPct val="0"/>
              </a:spcBef>
              <a:buFontTx/>
              <a:buNone/>
            </a:pPr>
            <a:endParaRPr lang="en-US" altLang="en-US" sz="2800" b="1" dirty="0">
              <a:solidFill>
                <a:srgbClr val="3D8963"/>
              </a:solidFill>
              <a:latin typeface="Courier New" pitchFamily="49" charset="0"/>
            </a:endParaRPr>
          </a:p>
          <a:p>
            <a:pPr lvl="1" eaLnBrk="1" hangingPunct="1">
              <a:lnSpc>
                <a:spcPct val="80000"/>
              </a:lnSpc>
              <a:spcBef>
                <a:spcPct val="0"/>
              </a:spcBef>
              <a:buFontTx/>
              <a:buNone/>
            </a:pPr>
            <a:r>
              <a:rPr lang="en-US" altLang="en-US" sz="2800" b="1" dirty="0">
                <a:solidFill>
                  <a:srgbClr val="3D8963"/>
                </a:solidFill>
                <a:latin typeface="Courier New" pitchFamily="49" charset="0"/>
              </a:rPr>
              <a:t>    // Other member </a:t>
            </a:r>
          </a:p>
          <a:p>
            <a:pPr lvl="1" eaLnBrk="1" hangingPunct="1">
              <a:lnSpc>
                <a:spcPct val="80000"/>
              </a:lnSpc>
              <a:spcBef>
                <a:spcPct val="0"/>
              </a:spcBef>
              <a:buFontTx/>
              <a:buNone/>
            </a:pPr>
            <a:r>
              <a:rPr lang="en-US" altLang="en-US" sz="2800" b="1" dirty="0">
                <a:solidFill>
                  <a:srgbClr val="3D8963"/>
                </a:solidFill>
                <a:latin typeface="Courier New" pitchFamily="49" charset="0"/>
              </a:rPr>
              <a:t>    // functions go here </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50000"/>
              </a:spcBef>
              <a:buFontTx/>
              <a:buNone/>
            </a:pPr>
            <a:r>
              <a:rPr lang="en-US" altLang="en-US" sz="2800" dirty="0">
                <a:latin typeface="Courier New" pitchFamily="49" charset="0"/>
              </a:rPr>
              <a:t>	</a:t>
            </a:r>
            <a:endParaRPr lang="en-US" altLang="en-US" sz="2800" dirty="0"/>
          </a:p>
        </p:txBody>
      </p:sp>
      <p:pic>
        <p:nvPicPr>
          <p:cNvPr id="2" name="Text indicating a default parameter" descr="The image has an oval containing the text 'Has a parameter but it has a default value'.  An arrow extends from the oval to indicathe constructor." title="text box explaining that the constructor takes a default valu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6082" y="1865086"/>
            <a:ext cx="4389120" cy="1892808"/>
          </a:xfrm>
          <a:prstGeom prst="rect">
            <a:avLst/>
          </a:prstGeom>
        </p:spPr>
      </p:pic>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0004290-6348-46DD-A53A-3F36F909DC60}" type="slidenum">
              <a:rPr lang="en-US" altLang="en-US" sz="1200" smtClean="0"/>
              <a:pPr eaLnBrk="1" hangingPunct="1">
                <a:spcBef>
                  <a:spcPct val="0"/>
                </a:spcBef>
                <a:buFontTx/>
                <a:buNone/>
              </a:pPr>
              <a:t>135</a:t>
            </a:fld>
            <a:endParaRPr lang="en-US" altLang="en-US" sz="120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Invoking a Constructor</a:t>
            </a:r>
          </a:p>
        </p:txBody>
      </p:sp>
      <p:sp>
        <p:nvSpPr>
          <p:cNvPr id="33795" name="Slide Body"/>
          <p:cNvSpPr>
            <a:spLocks noGrp="1" noChangeArrowheads="1"/>
          </p:cNvSpPr>
          <p:nvPr>
            <p:ph type="body" idx="1"/>
          </p:nvPr>
        </p:nvSpPr>
        <p:spPr>
          <a:xfrm>
            <a:off x="304800" y="1828800"/>
            <a:ext cx="8534400" cy="4419600"/>
          </a:xfrm>
        </p:spPr>
        <p:txBody>
          <a:bodyPr/>
          <a:lstStyle/>
          <a:p>
            <a:pPr eaLnBrk="1" hangingPunct="1">
              <a:lnSpc>
                <a:spcPct val="90000"/>
              </a:lnSpc>
              <a:spcBef>
                <a:spcPct val="30000"/>
              </a:spcBef>
            </a:pPr>
            <a:r>
              <a:rPr lang="en-US" altLang="en-US" sz="2800" dirty="0"/>
              <a:t>To create an object using the default constructor, use no argument list and no </a:t>
            </a:r>
            <a:r>
              <a:rPr lang="en-US" altLang="en-US" sz="2800" b="1" dirty="0">
                <a:latin typeface="Courier New" pitchFamily="49" charset="0"/>
              </a:rPr>
              <a:t>()</a:t>
            </a:r>
            <a:endParaRPr lang="en-US" altLang="en-US" sz="2800" b="1" dirty="0"/>
          </a:p>
          <a:p>
            <a:pPr lvl="1" eaLnBrk="1" hangingPunct="1">
              <a:lnSpc>
                <a:spcPct val="90000"/>
              </a:lnSpc>
              <a:buFontTx/>
              <a:buNone/>
            </a:pPr>
            <a:r>
              <a:rPr lang="en-US" altLang="en-US" sz="2800" dirty="0"/>
              <a:t>	</a:t>
            </a:r>
            <a:r>
              <a:rPr lang="en-US" altLang="en-US" sz="2800" b="1" dirty="0">
                <a:solidFill>
                  <a:srgbClr val="3D8963"/>
                </a:solidFill>
                <a:latin typeface="Courier New" pitchFamily="49" charset="0"/>
              </a:rPr>
              <a:t>Square square1;</a:t>
            </a:r>
          </a:p>
          <a:p>
            <a:pPr eaLnBrk="1" hangingPunct="1">
              <a:lnSpc>
                <a:spcPct val="90000"/>
              </a:lnSpc>
              <a:spcBef>
                <a:spcPct val="30000"/>
              </a:spcBef>
            </a:pPr>
            <a:r>
              <a:rPr lang="en-US" altLang="en-US" sz="2800" dirty="0"/>
              <a:t>To create an object using a constructor that has parameters, include an argument list</a:t>
            </a:r>
          </a:p>
          <a:p>
            <a:pPr eaLnBrk="1" hangingPunct="1">
              <a:lnSpc>
                <a:spcPct val="90000"/>
              </a:lnSpc>
              <a:buFontTx/>
              <a:buNone/>
            </a:pPr>
            <a:r>
              <a:rPr lang="en-US" altLang="en-US" sz="2800" dirty="0"/>
              <a:t>       </a:t>
            </a:r>
            <a:r>
              <a:rPr lang="en-US" altLang="en-US" sz="2800" b="1" dirty="0">
                <a:solidFill>
                  <a:srgbClr val="3D8963"/>
                </a:solidFill>
                <a:latin typeface="Courier New" pitchFamily="49" charset="0"/>
              </a:rPr>
              <a:t>Square square2(8);</a:t>
            </a:r>
            <a:endParaRPr lang="en-US" altLang="en-US" sz="2800" b="1" dirty="0">
              <a:solidFill>
                <a:srgbClr val="3D8963"/>
              </a:solidFill>
            </a:endParaRP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136</a:t>
            </a:fld>
            <a:endParaRPr lang="en-US" altLang="en-US" sz="120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Member Initialization List 1 of 2</a:t>
            </a:r>
          </a:p>
        </p:txBody>
      </p:sp>
      <p:sp>
        <p:nvSpPr>
          <p:cNvPr id="33795" name="Slide Body"/>
          <p:cNvSpPr>
            <a:spLocks noGrp="1" noChangeArrowheads="1"/>
          </p:cNvSpPr>
          <p:nvPr>
            <p:ph type="body" idx="1"/>
          </p:nvPr>
        </p:nvSpPr>
        <p:spPr>
          <a:xfrm>
            <a:off x="304800" y="1828800"/>
            <a:ext cx="8534400" cy="4419600"/>
          </a:xfrm>
        </p:spPr>
        <p:txBody>
          <a:bodyPr/>
          <a:lstStyle/>
          <a:p>
            <a:pPr eaLnBrk="1" hangingPunct="1">
              <a:lnSpc>
                <a:spcPct val="90000"/>
              </a:lnSpc>
              <a:spcBef>
                <a:spcPct val="30000"/>
              </a:spcBef>
            </a:pPr>
            <a:r>
              <a:rPr lang="en-US" altLang="en-US" sz="2800" dirty="0"/>
              <a:t>Member variables can be initialized using a </a:t>
            </a:r>
            <a:r>
              <a:rPr lang="en-US" altLang="en-US" sz="2800" dirty="0">
                <a:solidFill>
                  <a:srgbClr val="3D8963"/>
                </a:solidFill>
              </a:rPr>
              <a:t>member initialization list</a:t>
            </a:r>
            <a:r>
              <a:rPr lang="en-US" altLang="en-US" sz="2800" dirty="0"/>
              <a:t>: a comma-separated list of member variables and initial values following the header of the constructor and before the body.</a:t>
            </a:r>
          </a:p>
          <a:p>
            <a:pPr eaLnBrk="1" hangingPunct="1">
              <a:lnSpc>
                <a:spcPct val="90000"/>
              </a:lnSpc>
              <a:spcBef>
                <a:spcPct val="30000"/>
              </a:spcBef>
            </a:pPr>
            <a:r>
              <a:rPr lang="en-US" altLang="en-US" sz="2800" dirty="0"/>
              <a:t>Examples:</a:t>
            </a:r>
          </a:p>
          <a:p>
            <a:pPr marL="101600" indent="0" eaLnBrk="1" hangingPunct="1">
              <a:lnSpc>
                <a:spcPct val="90000"/>
              </a:lnSpc>
              <a:spcBef>
                <a:spcPct val="30000"/>
              </a:spcBef>
              <a:buNone/>
            </a:pPr>
            <a:r>
              <a:rPr lang="en-US" altLang="en-US" sz="2800" b="1" dirty="0">
                <a:solidFill>
                  <a:srgbClr val="3D8963"/>
                </a:solidFill>
              </a:rPr>
              <a:t>	</a:t>
            </a:r>
            <a:r>
              <a:rPr lang="en-US" altLang="en-US" sz="2400" b="1" dirty="0">
                <a:solidFill>
                  <a:srgbClr val="3D8963"/>
                </a:solidFill>
                <a:latin typeface="Courier New" panose="02070309020205020404" pitchFamily="49" charset="0"/>
                <a:cs typeface="Courier New" panose="02070309020205020404" pitchFamily="49" charset="0"/>
              </a:rPr>
              <a:t>Square() : side(1)</a:t>
            </a:r>
          </a:p>
          <a:p>
            <a:pPr marL="101600" indent="0" eaLnBrk="1" hangingPunct="1">
              <a:lnSpc>
                <a:spcPct val="90000"/>
              </a:lnSpc>
              <a:spcBef>
                <a:spcPct val="30000"/>
              </a:spcBef>
              <a:buNone/>
            </a:pPr>
            <a:r>
              <a:rPr lang="en-US" altLang="en-US" sz="2400" b="1" dirty="0">
                <a:solidFill>
                  <a:srgbClr val="3D8963"/>
                </a:solidFill>
                <a:latin typeface="Courier New" panose="02070309020205020404" pitchFamily="49" charset="0"/>
                <a:cs typeface="Courier New" panose="02070309020205020404" pitchFamily="49" charset="0"/>
              </a:rPr>
              <a:t>	{  }</a:t>
            </a:r>
          </a:p>
          <a:p>
            <a:pPr marL="101600" indent="0" eaLnBrk="1" hangingPunct="1">
              <a:lnSpc>
                <a:spcPct val="90000"/>
              </a:lnSpc>
              <a:spcBef>
                <a:spcPct val="30000"/>
              </a:spcBef>
              <a:buNone/>
            </a:pPr>
            <a:endParaRPr lang="en-US" altLang="en-US" sz="2400" b="1" dirty="0">
              <a:solidFill>
                <a:srgbClr val="3D8963"/>
              </a:solidFill>
              <a:latin typeface="Courier New" panose="02070309020205020404" pitchFamily="49" charset="0"/>
              <a:cs typeface="Courier New" panose="02070309020205020404" pitchFamily="49" charset="0"/>
            </a:endParaRPr>
          </a:p>
          <a:p>
            <a:pPr marL="101600" indent="0" eaLnBrk="1" hangingPunct="1">
              <a:lnSpc>
                <a:spcPct val="90000"/>
              </a:lnSpc>
              <a:spcBef>
                <a:spcPct val="30000"/>
              </a:spcBef>
              <a:buNone/>
            </a:pPr>
            <a:r>
              <a:rPr lang="en-US" altLang="en-US" sz="2400" b="1" dirty="0">
                <a:solidFill>
                  <a:srgbClr val="3D8963"/>
                </a:solidFill>
                <a:latin typeface="Courier New" panose="02070309020205020404" pitchFamily="49" charset="0"/>
                <a:cs typeface="Courier New" panose="02070309020205020404" pitchFamily="49" charset="0"/>
              </a:rPr>
              <a:t>	Square(</a:t>
            </a:r>
            <a:r>
              <a:rPr lang="en-US" altLang="en-US" sz="2400" b="1" dirty="0" err="1">
                <a:solidFill>
                  <a:srgbClr val="3D8963"/>
                </a:solidFill>
                <a:latin typeface="Courier New" panose="02070309020205020404" pitchFamily="49" charset="0"/>
                <a:cs typeface="Courier New" panose="02070309020205020404" pitchFamily="49" charset="0"/>
              </a:rPr>
              <a:t>int</a:t>
            </a:r>
            <a:r>
              <a:rPr lang="en-US" altLang="en-US" sz="2400" b="1" dirty="0">
                <a:solidFill>
                  <a:srgbClr val="3D8963"/>
                </a:solidFill>
                <a:latin typeface="Courier New" panose="02070309020205020404" pitchFamily="49" charset="0"/>
                <a:cs typeface="Courier New" panose="02070309020205020404" pitchFamily="49" charset="0"/>
              </a:rPr>
              <a:t> size) : side(size)</a:t>
            </a:r>
          </a:p>
          <a:p>
            <a:pPr marL="101600" indent="0" eaLnBrk="1" hangingPunct="1">
              <a:lnSpc>
                <a:spcPct val="90000"/>
              </a:lnSpc>
              <a:spcBef>
                <a:spcPct val="30000"/>
              </a:spcBef>
              <a:buNone/>
            </a:pPr>
            <a:r>
              <a:rPr lang="en-US" altLang="en-US" sz="2400" b="1" dirty="0">
                <a:solidFill>
                  <a:srgbClr val="3D8963"/>
                </a:solidFill>
                <a:latin typeface="Courier New" panose="02070309020205020404" pitchFamily="49" charset="0"/>
                <a:cs typeface="Courier New" panose="02070309020205020404" pitchFamily="49" charset="0"/>
              </a:rPr>
              <a:t>	{  }</a:t>
            </a:r>
            <a:endParaRPr lang="en-US" altLang="en-US" sz="2800" b="1" dirty="0">
              <a:solidFill>
                <a:srgbClr val="3D8963"/>
              </a:solidFill>
            </a:endParaRP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137</a:t>
            </a:fld>
            <a:endParaRPr lang="en-US" altLang="en-US" sz="1200"/>
          </a:p>
        </p:txBody>
      </p:sp>
    </p:spTree>
    <p:extLst>
      <p:ext uri="{BB962C8B-B14F-4D97-AF65-F5344CB8AC3E}">
        <p14:creationId xmlns:p14="http://schemas.microsoft.com/office/powerpoint/2010/main" val="4612466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Member Initialization List 2 of 2</a:t>
            </a:r>
          </a:p>
        </p:txBody>
      </p:sp>
      <p:sp>
        <p:nvSpPr>
          <p:cNvPr id="33795" name="Slide Body"/>
          <p:cNvSpPr>
            <a:spLocks noGrp="1" noChangeArrowheads="1"/>
          </p:cNvSpPr>
          <p:nvPr>
            <p:ph type="body" idx="1"/>
          </p:nvPr>
        </p:nvSpPr>
        <p:spPr>
          <a:xfrm>
            <a:off x="304800" y="1828800"/>
            <a:ext cx="8534400" cy="4419600"/>
          </a:xfrm>
        </p:spPr>
        <p:txBody>
          <a:bodyPr/>
          <a:lstStyle/>
          <a:p>
            <a:pPr marL="101600" indent="0" eaLnBrk="1" hangingPunct="1">
              <a:lnSpc>
                <a:spcPct val="90000"/>
              </a:lnSpc>
              <a:spcBef>
                <a:spcPct val="30000"/>
              </a:spcBef>
              <a:buNone/>
            </a:pPr>
            <a:r>
              <a:rPr lang="en-US" altLang="en-US" sz="2800" dirty="0"/>
              <a:t>Notes:</a:t>
            </a:r>
          </a:p>
          <a:p>
            <a:pPr eaLnBrk="1" hangingPunct="1">
              <a:lnSpc>
                <a:spcPct val="90000"/>
              </a:lnSpc>
              <a:spcBef>
                <a:spcPct val="30000"/>
              </a:spcBef>
            </a:pPr>
            <a:r>
              <a:rPr lang="en-US" altLang="en-US" sz="2800" dirty="0"/>
              <a:t> </a:t>
            </a:r>
            <a:r>
              <a:rPr lang="en-US" altLang="en-US" sz="2800" b="1" dirty="0">
                <a:latin typeface="Courier New" panose="02070309020205020404" pitchFamily="49" charset="0"/>
                <a:cs typeface="Courier New" panose="02070309020205020404" pitchFamily="49" charset="0"/>
              </a:rPr>
              <a:t>:</a:t>
            </a:r>
            <a:r>
              <a:rPr lang="en-US" altLang="en-US" sz="2800" dirty="0"/>
              <a:t> is required between header and initialization list</a:t>
            </a:r>
          </a:p>
          <a:p>
            <a:pPr eaLnBrk="1" hangingPunct="1">
              <a:lnSpc>
                <a:spcPct val="90000"/>
              </a:lnSpc>
              <a:spcBef>
                <a:spcPct val="30000"/>
              </a:spcBef>
            </a:pPr>
            <a:r>
              <a:rPr lang="en-US" altLang="en-US" sz="2800" dirty="0"/>
              <a:t> no </a:t>
            </a:r>
            <a:r>
              <a:rPr lang="en-US" altLang="en-US" sz="2800" b="1" dirty="0">
                <a:latin typeface="Courier New" panose="02070309020205020404" pitchFamily="49" charset="0"/>
                <a:cs typeface="Courier New" panose="02070309020205020404" pitchFamily="49" charset="0"/>
              </a:rPr>
              <a:t>;</a:t>
            </a:r>
            <a:r>
              <a:rPr lang="en-US" altLang="en-US" sz="2800" dirty="0"/>
              <a:t> at the end of the initialization list</a:t>
            </a:r>
          </a:p>
          <a:p>
            <a:pPr eaLnBrk="1" hangingPunct="1">
              <a:lnSpc>
                <a:spcPct val="90000"/>
              </a:lnSpc>
              <a:spcBef>
                <a:spcPct val="30000"/>
              </a:spcBef>
            </a:pPr>
            <a:r>
              <a:rPr lang="en-US" altLang="en-US" sz="2800" dirty="0"/>
              <a:t> initialization list precedes the function body.  It can be on the same or the following line of the header.</a:t>
            </a:r>
          </a:p>
          <a:p>
            <a:pPr eaLnBrk="1" hangingPunct="1">
              <a:lnSpc>
                <a:spcPct val="90000"/>
              </a:lnSpc>
              <a:spcBef>
                <a:spcPct val="30000"/>
              </a:spcBef>
            </a:pPr>
            <a:r>
              <a:rPr lang="en-US" altLang="en-US" sz="2800" dirty="0"/>
              <a:t> The initialization list may accomplish all that is needed in a constructor.  In this case, the body of the constructor is empty.  The { } are still required.</a:t>
            </a:r>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138</a:t>
            </a:fld>
            <a:endParaRPr lang="en-US" altLang="en-US" sz="1200"/>
          </a:p>
        </p:txBody>
      </p:sp>
    </p:spTree>
    <p:extLst>
      <p:ext uri="{BB962C8B-B14F-4D97-AF65-F5344CB8AC3E}">
        <p14:creationId xmlns:p14="http://schemas.microsoft.com/office/powerpoint/2010/main" val="167471982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In-Place Member Initialization List</a:t>
            </a:r>
          </a:p>
        </p:txBody>
      </p:sp>
      <p:sp>
        <p:nvSpPr>
          <p:cNvPr id="33795" name="Slide Body"/>
          <p:cNvSpPr>
            <a:spLocks noGrp="1" noChangeArrowheads="1"/>
          </p:cNvSpPr>
          <p:nvPr>
            <p:ph type="body" idx="1"/>
          </p:nvPr>
        </p:nvSpPr>
        <p:spPr>
          <a:xfrm>
            <a:off x="304800" y="1828800"/>
            <a:ext cx="8534400" cy="4343400"/>
          </a:xfrm>
        </p:spPr>
        <p:txBody>
          <a:bodyPr/>
          <a:lstStyle/>
          <a:p>
            <a:pPr>
              <a:lnSpc>
                <a:spcPct val="90000"/>
              </a:lnSpc>
              <a:spcBef>
                <a:spcPct val="30000"/>
              </a:spcBef>
            </a:pPr>
            <a:r>
              <a:rPr lang="en-US" altLang="en-US" sz="2800" dirty="0"/>
              <a:t>Starting with C++ 11, member variables can be initialized at the time that they are defined in the class declaration.  This provides default values those variables for all objects created from the class.</a:t>
            </a:r>
          </a:p>
          <a:p>
            <a:pPr>
              <a:lnSpc>
                <a:spcPct val="90000"/>
              </a:lnSpc>
              <a:spcBef>
                <a:spcPct val="30000"/>
              </a:spcBef>
            </a:pPr>
            <a:r>
              <a:rPr lang="en-US" altLang="en-US" sz="2800" dirty="0"/>
              <a:t>Default values can be overridden by using a constructor that takes parameters for the variables that have been initialized in-place.</a:t>
            </a:r>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139</a:t>
            </a:fld>
            <a:endParaRPr lang="en-US" altLang="en-US" sz="1200"/>
          </a:p>
        </p:txBody>
      </p:sp>
    </p:spTree>
    <p:extLst>
      <p:ext uri="{BB962C8B-B14F-4D97-AF65-F5344CB8AC3E}">
        <p14:creationId xmlns:p14="http://schemas.microsoft.com/office/powerpoint/2010/main" val="261762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5.3 The Increment and Decrement Operators</a:t>
            </a:r>
          </a:p>
        </p:txBody>
      </p:sp>
      <p:sp>
        <p:nvSpPr>
          <p:cNvPr id="6147" name="Slide Body"/>
          <p:cNvSpPr>
            <a:spLocks noGrp="1" noChangeArrowheads="1"/>
          </p:cNvSpPr>
          <p:nvPr>
            <p:ph type="body" idx="1"/>
          </p:nvPr>
        </p:nvSpPr>
        <p:spPr>
          <a:xfrm>
            <a:off x="685800" y="1447800"/>
            <a:ext cx="7848600" cy="4572000"/>
          </a:xfrm>
        </p:spPr>
        <p:txBody>
          <a:bodyPr/>
          <a:lstStyle/>
          <a:p>
            <a:pPr eaLnBrk="1" hangingPunct="1">
              <a:defRPr/>
            </a:pPr>
            <a:r>
              <a:rPr lang="en-US" sz="2800" dirty="0"/>
              <a:t>Increment – increase the value in variable</a:t>
            </a:r>
          </a:p>
          <a:p>
            <a:pPr marL="0" indent="0" eaLnBrk="1" hangingPunct="1">
              <a:buFontTx/>
              <a:buNone/>
              <a:defRPr/>
            </a:pPr>
            <a:r>
              <a:rPr lang="en-US" sz="2400" b="1" dirty="0">
                <a:latin typeface="Courier New" pitchFamily="49" charset="0"/>
              </a:rPr>
              <a:t>	++</a:t>
            </a:r>
            <a:r>
              <a:rPr lang="en-US" sz="2400" dirty="0"/>
              <a:t> adds one to a variable</a:t>
            </a:r>
          </a:p>
          <a:p>
            <a:pPr marL="0" indent="0" eaLnBrk="1" hangingPunct="1">
              <a:spcBef>
                <a:spcPct val="10000"/>
              </a:spcBef>
              <a:buFontTx/>
              <a:buNone/>
              <a:defRPr/>
            </a:pPr>
            <a:r>
              <a:rPr lang="en-US" sz="2400" b="1" dirty="0">
                <a:latin typeface="Courier New" pitchFamily="49" charset="0"/>
              </a:rPr>
              <a:t> 	</a:t>
            </a:r>
            <a:r>
              <a:rPr lang="en-US" sz="2400" b="1" dirty="0" err="1">
                <a:latin typeface="Courier New" pitchFamily="49" charset="0"/>
              </a:rPr>
              <a:t>val</a:t>
            </a:r>
            <a:r>
              <a:rPr lang="en-US" sz="2400" b="1" dirty="0">
                <a:latin typeface="Courier New" pitchFamily="49" charset="0"/>
              </a:rPr>
              <a:t>++;</a:t>
            </a:r>
            <a:r>
              <a:rPr lang="en-US" sz="2400" dirty="0">
                <a:latin typeface="Courier New" pitchFamily="49" charset="0"/>
              </a:rPr>
              <a:t> </a:t>
            </a:r>
            <a:r>
              <a:rPr lang="en-US" sz="2400" dirty="0"/>
              <a:t>is the same as </a:t>
            </a:r>
            <a:r>
              <a:rPr lang="en-US" sz="2400" b="1" dirty="0" err="1">
                <a:latin typeface="Courier New" pitchFamily="49" charset="0"/>
              </a:rPr>
              <a:t>val</a:t>
            </a:r>
            <a:r>
              <a:rPr lang="en-US" sz="2400" dirty="0">
                <a:latin typeface="Courier New" pitchFamily="49" charset="0"/>
              </a:rPr>
              <a:t> </a:t>
            </a:r>
            <a:r>
              <a:rPr lang="en-US" sz="2400" b="1" dirty="0">
                <a:latin typeface="Courier New" pitchFamily="49" charset="0"/>
              </a:rPr>
              <a:t>= </a:t>
            </a:r>
            <a:r>
              <a:rPr lang="en-US" sz="2400" b="1" dirty="0" err="1">
                <a:latin typeface="Courier New" pitchFamily="49" charset="0"/>
              </a:rPr>
              <a:t>val</a:t>
            </a:r>
            <a:r>
              <a:rPr lang="en-US" sz="2400" b="1" dirty="0">
                <a:latin typeface="Courier New" pitchFamily="49" charset="0"/>
              </a:rPr>
              <a:t> + 1;</a:t>
            </a:r>
          </a:p>
          <a:p>
            <a:pPr eaLnBrk="1" hangingPunct="1">
              <a:spcBef>
                <a:spcPct val="50000"/>
              </a:spcBef>
              <a:defRPr/>
            </a:pPr>
            <a:r>
              <a:rPr lang="en-US" sz="2800" dirty="0"/>
              <a:t>Decrement – reduce the value in variable</a:t>
            </a:r>
          </a:p>
          <a:p>
            <a:pPr marL="0" indent="0" eaLnBrk="1" hangingPunct="1">
              <a:spcBef>
                <a:spcPct val="50000"/>
              </a:spcBef>
              <a:buFontTx/>
              <a:buNone/>
              <a:defRPr/>
            </a:pPr>
            <a:r>
              <a:rPr lang="en-US" sz="2400" b="1" dirty="0">
                <a:latin typeface="Courier New" pitchFamily="49" charset="0"/>
              </a:rPr>
              <a:t>	--</a:t>
            </a:r>
            <a:r>
              <a:rPr lang="en-US" sz="2400" dirty="0"/>
              <a:t> subtracts one from a variable</a:t>
            </a:r>
          </a:p>
          <a:p>
            <a:pPr marL="0" indent="0" eaLnBrk="1" hangingPunct="1">
              <a:spcBef>
                <a:spcPct val="10000"/>
              </a:spcBef>
              <a:buFontTx/>
              <a:buNone/>
              <a:defRPr/>
            </a:pPr>
            <a:r>
              <a:rPr lang="en-US" sz="2400" b="1" dirty="0">
                <a:latin typeface="Courier New" pitchFamily="49" charset="0"/>
              </a:rPr>
              <a:t> 	</a:t>
            </a:r>
            <a:r>
              <a:rPr lang="en-US" sz="2400" b="1" dirty="0" err="1">
                <a:latin typeface="Courier New" pitchFamily="49" charset="0"/>
              </a:rPr>
              <a:t>val</a:t>
            </a:r>
            <a:r>
              <a:rPr lang="en-US" sz="2400" b="1" dirty="0">
                <a:latin typeface="Courier New" pitchFamily="49" charset="0"/>
              </a:rPr>
              <a:t>--;</a:t>
            </a:r>
            <a:r>
              <a:rPr lang="en-US" sz="2400" dirty="0">
                <a:latin typeface="Courier New" pitchFamily="49" charset="0"/>
              </a:rPr>
              <a:t> </a:t>
            </a:r>
            <a:r>
              <a:rPr lang="en-US" sz="2400" dirty="0"/>
              <a:t>is the same as</a:t>
            </a:r>
            <a:r>
              <a:rPr lang="en-US" sz="2400" dirty="0">
                <a:latin typeface="Courier New" pitchFamily="49" charset="0"/>
              </a:rPr>
              <a:t> </a:t>
            </a:r>
            <a:r>
              <a:rPr lang="en-US" sz="2400" b="1" dirty="0" err="1">
                <a:latin typeface="Courier New" pitchFamily="49" charset="0"/>
              </a:rPr>
              <a:t>val</a:t>
            </a:r>
            <a:r>
              <a:rPr lang="en-US" sz="2400" b="1" dirty="0">
                <a:latin typeface="Courier New" pitchFamily="49" charset="0"/>
              </a:rPr>
              <a:t> = </a:t>
            </a:r>
            <a:r>
              <a:rPr lang="en-US" sz="2400" b="1" dirty="0" err="1">
                <a:latin typeface="Courier New" pitchFamily="49" charset="0"/>
              </a:rPr>
              <a:t>val</a:t>
            </a:r>
            <a:r>
              <a:rPr lang="en-US" sz="2400" b="1" dirty="0">
                <a:latin typeface="Courier New" pitchFamily="49" charset="0"/>
              </a:rPr>
              <a:t> – 1;</a:t>
            </a:r>
            <a:endParaRPr lang="en-US" sz="2400" b="1" dirty="0"/>
          </a:p>
          <a:p>
            <a:pPr eaLnBrk="1" hangingPunct="1">
              <a:spcBef>
                <a:spcPct val="50000"/>
              </a:spcBef>
              <a:defRPr/>
            </a:pPr>
            <a:r>
              <a:rPr lang="en-US" sz="2800" dirty="0"/>
              <a:t>can be used in prefix mode (before) or </a:t>
            </a:r>
          </a:p>
          <a:p>
            <a:pPr marL="0" indent="0" eaLnBrk="1" hangingPunct="1">
              <a:lnSpc>
                <a:spcPct val="90000"/>
              </a:lnSpc>
              <a:spcBef>
                <a:spcPct val="0"/>
              </a:spcBef>
              <a:buFontTx/>
              <a:buNone/>
              <a:defRPr/>
            </a:pPr>
            <a:r>
              <a:rPr lang="en-US" sz="2800" dirty="0"/>
              <a:t> postfix mode (after) a variable</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009A372-72E9-4CDA-B2F5-01260CDB2506}" type="slidenum">
              <a:rPr lang="en-US" altLang="en-US" sz="1200" smtClean="0"/>
              <a:pPr eaLnBrk="1" hangingPunct="1">
                <a:spcBef>
                  <a:spcPct val="0"/>
                </a:spcBef>
                <a:buFontTx/>
                <a:buNone/>
              </a:pPr>
              <a:t>14</a:t>
            </a:fld>
            <a:endParaRPr lang="en-US" altLang="en-US" sz="12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Constructor Delegation</a:t>
            </a:r>
          </a:p>
        </p:txBody>
      </p:sp>
      <p:sp>
        <p:nvSpPr>
          <p:cNvPr id="33795" name="Slide Body"/>
          <p:cNvSpPr>
            <a:spLocks noGrp="1" noChangeArrowheads="1"/>
          </p:cNvSpPr>
          <p:nvPr>
            <p:ph type="body" idx="1"/>
          </p:nvPr>
        </p:nvSpPr>
        <p:spPr>
          <a:xfrm>
            <a:off x="304800" y="1828800"/>
            <a:ext cx="8534400" cy="4343400"/>
          </a:xfrm>
        </p:spPr>
        <p:txBody>
          <a:bodyPr/>
          <a:lstStyle/>
          <a:p>
            <a:pPr>
              <a:lnSpc>
                <a:spcPct val="90000"/>
              </a:lnSpc>
              <a:spcBef>
                <a:spcPct val="30000"/>
              </a:spcBef>
            </a:pPr>
            <a:r>
              <a:rPr lang="en-US" altLang="en-US" sz="2800" dirty="0"/>
              <a:t>Starting with C++ 11, a constructor in a class can call another constructor in the same class.  This is called </a:t>
            </a:r>
            <a:r>
              <a:rPr lang="en-US" altLang="en-US" sz="2800" dirty="0">
                <a:solidFill>
                  <a:srgbClr val="3D8963"/>
                </a:solidFill>
              </a:rPr>
              <a:t>constructor delegation</a:t>
            </a:r>
            <a:r>
              <a:rPr lang="en-US" altLang="en-US" sz="2800" dirty="0"/>
              <a:t>.</a:t>
            </a:r>
          </a:p>
          <a:p>
            <a:pPr>
              <a:lnSpc>
                <a:spcPct val="90000"/>
              </a:lnSpc>
              <a:spcBef>
                <a:spcPct val="30000"/>
              </a:spcBef>
            </a:pPr>
            <a:r>
              <a:rPr lang="en-US" altLang="en-US" sz="2800" dirty="0"/>
              <a:t>The notation is similar to member initialization list</a:t>
            </a:r>
          </a:p>
          <a:p>
            <a:pPr>
              <a:lnSpc>
                <a:spcPct val="90000"/>
              </a:lnSpc>
              <a:spcBef>
                <a:spcPct val="30000"/>
              </a:spcBef>
            </a:pPr>
            <a:r>
              <a:rPr lang="en-US" altLang="en-US" sz="2800" dirty="0"/>
              <a:t>Example:  </a:t>
            </a:r>
            <a:r>
              <a:rPr lang="en-US" altLang="en-US" sz="2800" b="1" dirty="0">
                <a:solidFill>
                  <a:srgbClr val="3D8963"/>
                </a:solidFill>
                <a:latin typeface="Courier New" pitchFamily="49" charset="0"/>
              </a:rPr>
              <a:t>// default constructor 					Square(): Square(1)</a:t>
            </a:r>
          </a:p>
          <a:p>
            <a:pPr marL="101600" indent="0">
              <a:lnSpc>
                <a:spcPct val="90000"/>
              </a:lnSpc>
              <a:spcBef>
                <a:spcPct val="30000"/>
              </a:spcBef>
              <a:buNone/>
            </a:pPr>
            <a:r>
              <a:rPr lang="en-US" altLang="en-US" sz="2800" b="1" dirty="0">
                <a:solidFill>
                  <a:srgbClr val="3D8963"/>
                </a:solidFill>
                <a:latin typeface="Courier New" pitchFamily="49" charset="0"/>
              </a:rPr>
              <a:t>			{  }</a:t>
            </a:r>
          </a:p>
          <a:p>
            <a:pPr marL="101600" indent="0">
              <a:lnSpc>
                <a:spcPct val="90000"/>
              </a:lnSpc>
              <a:spcBef>
                <a:spcPct val="30000"/>
              </a:spcBef>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a:t>
            </a:r>
          </a:p>
          <a:p>
            <a:pPr marL="101600" indent="0">
              <a:lnSpc>
                <a:spcPct val="90000"/>
              </a:lnSpc>
              <a:spcBef>
                <a:spcPct val="30000"/>
              </a:spcBef>
              <a:buNone/>
            </a:pPr>
            <a:r>
              <a:rPr lang="en-US" altLang="en-US" sz="2800" b="1" dirty="0">
                <a:solidFill>
                  <a:srgbClr val="3D8963"/>
                </a:solidFill>
                <a:latin typeface="Courier New" pitchFamily="49" charset="0"/>
              </a:rPr>
              <a:t>			{ side = s; }</a:t>
            </a:r>
            <a:endParaRPr lang="en-US" altLang="en-US" sz="2800" dirty="0"/>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140</a:t>
            </a:fld>
            <a:endParaRPr lang="en-US" altLang="en-US" sz="1200"/>
          </a:p>
        </p:txBody>
      </p:sp>
    </p:spTree>
    <p:extLst>
      <p:ext uri="{BB962C8B-B14F-4D97-AF65-F5344CB8AC3E}">
        <p14:creationId xmlns:p14="http://schemas.microsoft.com/office/powerpoint/2010/main" val="38411362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Constructor Delegation Notes</a:t>
            </a:r>
          </a:p>
        </p:txBody>
      </p:sp>
      <p:sp>
        <p:nvSpPr>
          <p:cNvPr id="33795" name="Slide Body"/>
          <p:cNvSpPr>
            <a:spLocks noGrp="1" noChangeArrowheads="1"/>
          </p:cNvSpPr>
          <p:nvPr>
            <p:ph type="body" idx="1"/>
          </p:nvPr>
        </p:nvSpPr>
        <p:spPr>
          <a:xfrm>
            <a:off x="304800" y="1828800"/>
            <a:ext cx="8534400" cy="4343400"/>
          </a:xfrm>
        </p:spPr>
        <p:txBody>
          <a:bodyPr/>
          <a:lstStyle/>
          <a:p>
            <a:pPr>
              <a:lnSpc>
                <a:spcPct val="90000"/>
              </a:lnSpc>
              <a:spcBef>
                <a:spcPct val="30000"/>
              </a:spcBef>
            </a:pPr>
            <a:r>
              <a:rPr lang="en-US" altLang="en-US" sz="2800" dirty="0"/>
              <a:t>The default constructor delegates the work to the constructor that takes one argument.   </a:t>
            </a:r>
          </a:p>
          <a:p>
            <a:pPr>
              <a:lnSpc>
                <a:spcPct val="90000"/>
              </a:lnSpc>
              <a:spcBef>
                <a:spcPct val="30000"/>
              </a:spcBef>
            </a:pPr>
            <a:r>
              <a:rPr lang="en-US" altLang="en-US" sz="2800" dirty="0"/>
              <a:t>It calls the non-default constructor and passes the initial value as an argument.</a:t>
            </a:r>
          </a:p>
          <a:p>
            <a:pPr marL="101600" indent="0">
              <a:lnSpc>
                <a:spcPct val="90000"/>
              </a:lnSpc>
              <a:spcBef>
                <a:spcPct val="30000"/>
              </a:spcBef>
              <a:buNone/>
            </a:pPr>
            <a:r>
              <a:rPr lang="en-US" altLang="en-US" sz="2800" dirty="0"/>
              <a:t>		  </a:t>
            </a:r>
            <a:r>
              <a:rPr lang="en-US" altLang="en-US" sz="2800" b="1" dirty="0">
                <a:solidFill>
                  <a:srgbClr val="3D8963"/>
                </a:solidFill>
                <a:latin typeface="Courier New" pitchFamily="49" charset="0"/>
              </a:rPr>
              <a:t>// default constructor 				    Square(): Square(1)</a:t>
            </a:r>
          </a:p>
          <a:p>
            <a:pPr marL="101600" indent="0">
              <a:lnSpc>
                <a:spcPct val="90000"/>
              </a:lnSpc>
              <a:spcBef>
                <a:spcPct val="30000"/>
              </a:spcBef>
              <a:buNone/>
            </a:pPr>
            <a:r>
              <a:rPr lang="en-US" altLang="en-US" sz="2800" b="1" dirty="0">
                <a:solidFill>
                  <a:srgbClr val="3D8963"/>
                </a:solidFill>
                <a:latin typeface="Courier New" pitchFamily="49" charset="0"/>
              </a:rPr>
              <a:t>			{  }</a:t>
            </a:r>
          </a:p>
          <a:p>
            <a:pPr marL="101600" indent="0">
              <a:lnSpc>
                <a:spcPct val="90000"/>
              </a:lnSpc>
              <a:spcBef>
                <a:spcPct val="30000"/>
              </a:spcBef>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a:t>
            </a:r>
          </a:p>
          <a:p>
            <a:pPr marL="101600" indent="0">
              <a:lnSpc>
                <a:spcPct val="90000"/>
              </a:lnSpc>
              <a:spcBef>
                <a:spcPct val="30000"/>
              </a:spcBef>
              <a:buNone/>
            </a:pPr>
            <a:r>
              <a:rPr lang="en-US" altLang="en-US" sz="2800" b="1" dirty="0">
                <a:solidFill>
                  <a:srgbClr val="3D8963"/>
                </a:solidFill>
                <a:latin typeface="Courier New" pitchFamily="49" charset="0"/>
              </a:rPr>
              <a:t>			{ side = s; }</a:t>
            </a:r>
            <a:endParaRPr lang="en-US" altLang="en-US" sz="2800" dirty="0"/>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141</a:t>
            </a:fld>
            <a:endParaRPr lang="en-US" altLang="en-US" sz="1200"/>
          </a:p>
        </p:txBody>
      </p:sp>
    </p:spTree>
    <p:extLst>
      <p:ext uri="{BB962C8B-B14F-4D97-AF65-F5344CB8AC3E}">
        <p14:creationId xmlns:p14="http://schemas.microsoft.com/office/powerpoint/2010/main" val="395556560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p:txBody>
          <a:bodyPr/>
          <a:lstStyle/>
          <a:p>
            <a:pPr eaLnBrk="1" hangingPunct="1"/>
            <a:r>
              <a:rPr lang="en-US" altLang="en-US" dirty="0">
                <a:solidFill>
                  <a:schemeClr val="tx1"/>
                </a:solidFill>
              </a:rPr>
              <a:t>7.7  Destructors</a:t>
            </a:r>
          </a:p>
        </p:txBody>
      </p:sp>
      <p:sp>
        <p:nvSpPr>
          <p:cNvPr id="34819" name="Slide Body"/>
          <p:cNvSpPr>
            <a:spLocks noGrp="1" noChangeArrowheads="1"/>
          </p:cNvSpPr>
          <p:nvPr>
            <p:ph type="body" idx="1"/>
          </p:nvPr>
        </p:nvSpPr>
        <p:spPr/>
        <p:txBody>
          <a:bodyPr/>
          <a:lstStyle/>
          <a:p>
            <a:pPr eaLnBrk="1" hangingPunct="1">
              <a:spcBef>
                <a:spcPct val="30000"/>
              </a:spcBef>
            </a:pPr>
            <a:r>
              <a:rPr lang="en-US" altLang="en-US" sz="2800" dirty="0"/>
              <a:t>Is a public member function automatically called when an object is destroyed</a:t>
            </a:r>
          </a:p>
          <a:p>
            <a:pPr eaLnBrk="1" hangingPunct="1">
              <a:spcBef>
                <a:spcPct val="30000"/>
              </a:spcBef>
            </a:pPr>
            <a:r>
              <a:rPr lang="en-US" altLang="en-US" sz="2800" dirty="0"/>
              <a:t>The destructor name is </a:t>
            </a:r>
            <a:r>
              <a:rPr lang="en-US" altLang="en-US" sz="2800" b="1" dirty="0">
                <a:latin typeface="Courier New" pitchFamily="49" charset="0"/>
              </a:rPr>
              <a:t>~</a:t>
            </a:r>
            <a:r>
              <a:rPr lang="en-US" altLang="en-US" sz="2800" i="1" dirty="0" err="1"/>
              <a:t>className</a:t>
            </a:r>
            <a:r>
              <a:rPr lang="en-US" altLang="en-US" sz="2800" dirty="0"/>
              <a:t>, </a:t>
            </a:r>
            <a:r>
              <a:rPr lang="en-US" altLang="en-US" sz="2800" i="1" dirty="0"/>
              <a:t>e.g.</a:t>
            </a:r>
            <a:r>
              <a:rPr lang="en-US" altLang="en-US" sz="2800" dirty="0"/>
              <a:t>, 	</a:t>
            </a:r>
            <a:r>
              <a:rPr lang="en-US" altLang="en-US" sz="2800" b="1" dirty="0">
                <a:solidFill>
                  <a:srgbClr val="3D8963"/>
                </a:solidFill>
                <a:latin typeface="Courier New" pitchFamily="49" charset="0"/>
              </a:rPr>
              <a:t>~Square</a:t>
            </a:r>
            <a:endParaRPr lang="en-US" altLang="en-US" sz="2800" b="1" dirty="0">
              <a:solidFill>
                <a:srgbClr val="3D8963"/>
              </a:solidFill>
            </a:endParaRPr>
          </a:p>
          <a:p>
            <a:pPr eaLnBrk="1" hangingPunct="1">
              <a:spcBef>
                <a:spcPct val="30000"/>
              </a:spcBef>
            </a:pPr>
            <a:r>
              <a:rPr lang="en-US" altLang="en-US" sz="2800" dirty="0"/>
              <a:t>It has no return type</a:t>
            </a:r>
          </a:p>
          <a:p>
            <a:pPr eaLnBrk="1" hangingPunct="1">
              <a:spcBef>
                <a:spcPct val="30000"/>
              </a:spcBef>
            </a:pPr>
            <a:r>
              <a:rPr lang="en-US" altLang="en-US" sz="2800" dirty="0"/>
              <a:t>It takes no arguments</a:t>
            </a:r>
          </a:p>
          <a:p>
            <a:pPr eaLnBrk="1" hangingPunct="1">
              <a:spcBef>
                <a:spcPct val="30000"/>
              </a:spcBef>
            </a:pPr>
            <a:r>
              <a:rPr lang="en-US" altLang="en-US" sz="2800" dirty="0"/>
              <a:t>Only 1 destructor is allowed per class</a:t>
            </a:r>
          </a:p>
          <a:p>
            <a:pPr eaLnBrk="1" hangingPunct="1">
              <a:lnSpc>
                <a:spcPct val="85000"/>
              </a:lnSpc>
              <a:spcBef>
                <a:spcPct val="0"/>
              </a:spcBef>
              <a:buFontTx/>
              <a:buNone/>
            </a:pPr>
            <a:r>
              <a:rPr lang="en-US" altLang="en-US" sz="2800" dirty="0"/>
              <a:t>     (</a:t>
            </a:r>
            <a:r>
              <a:rPr lang="en-US" altLang="en-US" sz="2800" i="1" dirty="0"/>
              <a:t>i.e.</a:t>
            </a:r>
            <a:r>
              <a:rPr lang="en-US" altLang="en-US" sz="2800" dirty="0"/>
              <a:t>, it cannot be overloaded) </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CD7ADC3-BA9F-4725-9680-8092939D5B22}" type="slidenum">
              <a:rPr lang="en-US" altLang="en-US" sz="1200" smtClean="0"/>
              <a:pPr eaLnBrk="1" hangingPunct="1">
                <a:spcBef>
                  <a:spcPct val="0"/>
                </a:spcBef>
                <a:buFontTx/>
                <a:buNone/>
              </a:pPr>
              <a:t>142</a:t>
            </a:fld>
            <a:endParaRPr lang="en-US" altLang="en-US" sz="120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7. 8  Private Member Functions</a:t>
            </a:r>
          </a:p>
        </p:txBody>
      </p:sp>
      <p:sp>
        <p:nvSpPr>
          <p:cNvPr id="35843" name="Slide Body"/>
          <p:cNvSpPr>
            <a:spLocks noGrp="1" noChangeArrowheads="1"/>
          </p:cNvSpPr>
          <p:nvPr>
            <p:ph type="body" idx="1"/>
          </p:nvPr>
        </p:nvSpPr>
        <p:spPr>
          <a:xfrm>
            <a:off x="762000" y="2362200"/>
            <a:ext cx="7772400" cy="3352800"/>
          </a:xfrm>
        </p:spPr>
        <p:txBody>
          <a:bodyPr/>
          <a:lstStyle/>
          <a:p>
            <a:pPr eaLnBrk="1" hangingPunct="1">
              <a:spcBef>
                <a:spcPct val="60000"/>
              </a:spcBef>
            </a:pPr>
            <a:r>
              <a:rPr lang="en-US" altLang="en-US" sz="2800" dirty="0"/>
              <a:t>A </a:t>
            </a:r>
            <a:r>
              <a:rPr lang="en-US" altLang="en-US" sz="2800" b="1" dirty="0">
                <a:latin typeface="Courier New" pitchFamily="49" charset="0"/>
              </a:rPr>
              <a:t>private</a:t>
            </a:r>
            <a:r>
              <a:rPr lang="en-US" altLang="en-US" sz="2800" dirty="0"/>
              <a:t> member function can only be called by another member function of the same class</a:t>
            </a:r>
          </a:p>
          <a:p>
            <a:pPr eaLnBrk="1" hangingPunct="1">
              <a:spcBef>
                <a:spcPct val="60000"/>
              </a:spcBef>
            </a:pPr>
            <a:r>
              <a:rPr lang="en-US" altLang="en-US" sz="2800" dirty="0"/>
              <a:t>It is used for internal processing by the class, not for use outside of the class</a:t>
            </a:r>
          </a:p>
          <a:p>
            <a:pPr eaLnBrk="1" hangingPunct="1"/>
            <a:endParaRPr lang="en-US" altLang="en-US" dirty="0"/>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1F8E5DE-622A-4C45-8BCC-7ACE2277CDA1}" type="slidenum">
              <a:rPr lang="en-US" altLang="en-US" sz="1200" smtClean="0"/>
              <a:pPr eaLnBrk="1" hangingPunct="1">
                <a:spcBef>
                  <a:spcPct val="0"/>
                </a:spcBef>
                <a:buFontTx/>
                <a:buNone/>
              </a:pPr>
              <a:t>143</a:t>
            </a:fld>
            <a:endParaRPr lang="en-US" altLang="en-US" sz="120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p:cNvSpPr>
          <p:nvPr>
            <p:ph type="title"/>
          </p:nvPr>
        </p:nvSpPr>
        <p:spPr/>
        <p:txBody>
          <a:bodyPr/>
          <a:lstStyle/>
          <a:p>
            <a:pPr eaLnBrk="1" hangingPunct="1"/>
            <a:r>
              <a:rPr lang="en-US" altLang="en-US" dirty="0">
                <a:solidFill>
                  <a:schemeClr val="tx1"/>
                </a:solidFill>
              </a:rPr>
              <a:t>7.9  Passing Objects to Functions</a:t>
            </a:r>
          </a:p>
        </p:txBody>
      </p:sp>
      <p:sp>
        <p:nvSpPr>
          <p:cNvPr id="36867" name="Slide Body"/>
          <p:cNvSpPr>
            <a:spLocks noGrp="1"/>
          </p:cNvSpPr>
          <p:nvPr>
            <p:ph type="body" idx="1"/>
          </p:nvPr>
        </p:nvSpPr>
        <p:spPr/>
        <p:txBody>
          <a:bodyPr/>
          <a:lstStyle/>
          <a:p>
            <a:pPr eaLnBrk="1" hangingPunct="1"/>
            <a:r>
              <a:rPr lang="en-US" altLang="en-US" sz="2800" dirty="0"/>
              <a:t>A class object can be passed as an argument to a function.</a:t>
            </a:r>
          </a:p>
          <a:p>
            <a:pPr eaLnBrk="1" hangingPunct="1"/>
            <a:r>
              <a:rPr lang="en-US" altLang="en-US" sz="2800" dirty="0"/>
              <a:t>When it is passed by value, the function makes a local copy of the object.  The original object in the calling environment is unaffected by actions in the function.</a:t>
            </a:r>
          </a:p>
          <a:p>
            <a:pPr eaLnBrk="1" hangingPunct="1"/>
            <a:r>
              <a:rPr lang="en-US" altLang="en-US" sz="2800" dirty="0"/>
              <a:t>When passed by reference, the function can use ‘set’ functions to modify the object in the calling environment.</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5F74275-84FD-44B2-A204-5C0B744C0AC8}" type="slidenum">
              <a:rPr lang="en-US" altLang="en-US" sz="1200" smtClean="0"/>
              <a:pPr eaLnBrk="1" hangingPunct="1">
                <a:spcBef>
                  <a:spcPct val="0"/>
                </a:spcBef>
                <a:buFontTx/>
                <a:buNone/>
              </a:pPr>
              <a:t>144</a:t>
            </a:fld>
            <a:endParaRPr lang="en-US" altLang="en-US" sz="120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p:txBody>
          <a:bodyPr/>
          <a:lstStyle/>
          <a:p>
            <a:pPr eaLnBrk="1" hangingPunct="1"/>
            <a:r>
              <a:rPr lang="en-US" altLang="en-US" dirty="0">
                <a:solidFill>
                  <a:schemeClr val="tx1"/>
                </a:solidFill>
              </a:rPr>
              <a:t>Notes on Passing Objects 1 of 2</a:t>
            </a:r>
          </a:p>
        </p:txBody>
      </p:sp>
      <p:sp>
        <p:nvSpPr>
          <p:cNvPr id="34820" name="Slide Body"/>
          <p:cNvSpPr>
            <a:spLocks noGrp="1" noChangeArrowheads="1"/>
          </p:cNvSpPr>
          <p:nvPr>
            <p:ph type="body" idx="1"/>
          </p:nvPr>
        </p:nvSpPr>
        <p:spPr>
          <a:xfrm>
            <a:off x="228600" y="2057400"/>
            <a:ext cx="8305800" cy="3962400"/>
          </a:xfrm>
        </p:spPr>
        <p:txBody>
          <a:bodyPr/>
          <a:lstStyle/>
          <a:p>
            <a:pPr eaLnBrk="1" hangingPunct="1">
              <a:lnSpc>
                <a:spcPct val="80000"/>
              </a:lnSpc>
              <a:spcBef>
                <a:spcPct val="40000"/>
              </a:spcBef>
              <a:defRPr/>
            </a:pPr>
            <a:r>
              <a:rPr lang="en-US" sz="2800" dirty="0"/>
              <a:t>Using a value parameter for an object can slow down a program and waste space</a:t>
            </a:r>
          </a:p>
          <a:p>
            <a:pPr marL="0" indent="0" eaLnBrk="1" hangingPunct="1">
              <a:lnSpc>
                <a:spcPct val="80000"/>
              </a:lnSpc>
              <a:spcBef>
                <a:spcPct val="40000"/>
              </a:spcBef>
              <a:buFontTx/>
              <a:buNone/>
              <a:defRPr/>
            </a:pPr>
            <a:endParaRPr lang="en-US" sz="2800" dirty="0">
              <a:latin typeface="Courier New" pitchFamily="49" charset="0"/>
            </a:endParaRPr>
          </a:p>
          <a:p>
            <a:pPr eaLnBrk="1" hangingPunct="1">
              <a:lnSpc>
                <a:spcPct val="80000"/>
              </a:lnSpc>
              <a:spcBef>
                <a:spcPct val="40000"/>
              </a:spcBef>
              <a:defRPr/>
            </a:pPr>
            <a:r>
              <a:rPr lang="en-US" sz="2800" dirty="0"/>
              <a:t>Using a reference parameter speeds up the program. However, it allows the function to modify the data in the parameter, which is the same as the argument in the calling part of the program.  This may not be desirable.  </a:t>
            </a:r>
            <a:endParaRPr lang="en-US" sz="2800" dirty="0">
              <a:latin typeface="Courier New" pitchFamily="49" charset="0"/>
            </a:endParaRPr>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5D80D43-F994-4AF9-B8A8-EBE18B58E308}" type="slidenum">
              <a:rPr lang="en-US" altLang="en-US" sz="1200" smtClean="0"/>
              <a:pPr eaLnBrk="1" hangingPunct="1">
                <a:spcBef>
                  <a:spcPct val="0"/>
                </a:spcBef>
                <a:buFontTx/>
                <a:buNone/>
              </a:pPr>
              <a:t>145</a:t>
            </a:fld>
            <a:endParaRPr lang="en-US" altLang="en-US" sz="120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dirty="0">
                <a:solidFill>
                  <a:schemeClr val="tx1"/>
                </a:solidFill>
              </a:rPr>
              <a:t>Notes on Passing Objects 2 of 2</a:t>
            </a:r>
          </a:p>
        </p:txBody>
      </p:sp>
      <p:sp>
        <p:nvSpPr>
          <p:cNvPr id="34820" name="Slide Body"/>
          <p:cNvSpPr>
            <a:spLocks noGrp="1" noChangeArrowheads="1"/>
          </p:cNvSpPr>
          <p:nvPr>
            <p:ph type="body" idx="1"/>
          </p:nvPr>
        </p:nvSpPr>
        <p:spPr>
          <a:xfrm>
            <a:off x="228600" y="1905000"/>
            <a:ext cx="8305800" cy="4191000"/>
          </a:xfrm>
        </p:spPr>
        <p:txBody>
          <a:bodyPr/>
          <a:lstStyle/>
          <a:p>
            <a:pPr eaLnBrk="1" hangingPunct="1">
              <a:lnSpc>
                <a:spcPct val="80000"/>
              </a:lnSpc>
              <a:spcBef>
                <a:spcPct val="40000"/>
              </a:spcBef>
              <a:defRPr/>
            </a:pPr>
            <a:r>
              <a:rPr lang="en-US" sz="2800" dirty="0"/>
              <a:t>To save space and time while protecting parameter data that should not be changed, use a </a:t>
            </a:r>
            <a:r>
              <a:rPr lang="en-US" sz="2800" b="1" dirty="0" err="1">
                <a:solidFill>
                  <a:schemeClr val="accent2"/>
                </a:solidFill>
                <a:latin typeface="Courier New" pitchFamily="49" charset="0"/>
              </a:rPr>
              <a:t>const</a:t>
            </a:r>
            <a:r>
              <a:rPr lang="en-US" sz="2800" dirty="0">
                <a:solidFill>
                  <a:schemeClr val="accent2"/>
                </a:solidFill>
              </a:rPr>
              <a:t> reference parameter </a:t>
            </a:r>
            <a:r>
              <a:rPr lang="en-US" sz="2800" dirty="0">
                <a:solidFill>
                  <a:schemeClr val="tx1"/>
                </a:solidFill>
              </a:rPr>
              <a:t>in the header and the prototype:</a:t>
            </a:r>
            <a:endParaRPr lang="en-US" sz="2800" dirty="0">
              <a:solidFill>
                <a:schemeClr val="accent2"/>
              </a:solidFill>
            </a:endParaRPr>
          </a:p>
          <a:p>
            <a:pPr eaLnBrk="1" hangingPunct="1">
              <a:lnSpc>
                <a:spcPct val="80000"/>
              </a:lnSpc>
              <a:spcBef>
                <a:spcPct val="40000"/>
              </a:spcBef>
              <a:buFontTx/>
              <a:buNone/>
              <a:defRPr/>
            </a:pPr>
            <a:r>
              <a:rPr lang="en-US" sz="2800" b="1" dirty="0">
                <a:solidFill>
                  <a:schemeClr val="accent2"/>
                </a:solidFill>
                <a:latin typeface="Courier New" pitchFamily="49" charset="0"/>
              </a:rPr>
              <a:t>  </a:t>
            </a:r>
            <a:r>
              <a:rPr lang="en-US" sz="2800" b="1" dirty="0">
                <a:solidFill>
                  <a:srgbClr val="3D8963"/>
                </a:solidFill>
                <a:latin typeface="Courier New" pitchFamily="49" charset="0"/>
              </a:rPr>
              <a:t>void </a:t>
            </a:r>
            <a:r>
              <a:rPr lang="en-US" sz="2800" b="1" dirty="0" err="1">
                <a:solidFill>
                  <a:srgbClr val="3D8963"/>
                </a:solidFill>
                <a:latin typeface="Courier New" pitchFamily="49" charset="0"/>
              </a:rPr>
              <a:t>showData</a:t>
            </a:r>
            <a:r>
              <a:rPr lang="en-US" sz="2800" b="1" dirty="0">
                <a:solidFill>
                  <a:srgbClr val="3D8963"/>
                </a:solidFill>
                <a:latin typeface="Courier New" pitchFamily="49" charset="0"/>
              </a:rPr>
              <a:t>(</a:t>
            </a:r>
            <a:r>
              <a:rPr lang="en-US" sz="2800" b="1" dirty="0" err="1">
                <a:solidFill>
                  <a:srgbClr val="3D8963"/>
                </a:solidFill>
                <a:latin typeface="Courier New" pitchFamily="49" charset="0"/>
              </a:rPr>
              <a:t>const</a:t>
            </a:r>
            <a:r>
              <a:rPr lang="en-US" sz="2800" b="1" dirty="0">
                <a:solidFill>
                  <a:srgbClr val="3D8963"/>
                </a:solidFill>
                <a:latin typeface="Courier New" pitchFamily="49" charset="0"/>
              </a:rPr>
              <a:t> Square &amp;s)</a:t>
            </a:r>
          </a:p>
          <a:p>
            <a:pPr eaLnBrk="1" hangingPunct="1">
              <a:lnSpc>
                <a:spcPct val="80000"/>
              </a:lnSpc>
              <a:spcBef>
                <a:spcPct val="0"/>
              </a:spcBef>
              <a:buFontTx/>
              <a:buNone/>
              <a:defRPr/>
            </a:pPr>
            <a:r>
              <a:rPr lang="en-US" sz="2800" b="1" dirty="0">
                <a:solidFill>
                  <a:srgbClr val="3D8963"/>
                </a:solidFill>
                <a:latin typeface="Courier New" pitchFamily="49" charset="0"/>
              </a:rPr>
              <a:t>                            // header</a:t>
            </a:r>
          </a:p>
          <a:p>
            <a:pPr eaLnBrk="1" hangingPunct="1">
              <a:lnSpc>
                <a:spcPct val="80000"/>
              </a:lnSpc>
              <a:spcBef>
                <a:spcPct val="0"/>
              </a:spcBef>
              <a:defRPr/>
            </a:pPr>
            <a:r>
              <a:rPr lang="en-US" sz="2800" dirty="0"/>
              <a:t>In order to for the </a:t>
            </a:r>
            <a:r>
              <a:rPr lang="en-US" sz="2800" dirty="0" err="1"/>
              <a:t>showData</a:t>
            </a:r>
            <a:r>
              <a:rPr lang="en-US" sz="2800" dirty="0"/>
              <a:t> function to call </a:t>
            </a:r>
            <a:r>
              <a:rPr lang="en-US" sz="2800" b="1" dirty="0">
                <a:latin typeface="Courier New" pitchFamily="49" charset="0"/>
                <a:cs typeface="Courier New" pitchFamily="49" charset="0"/>
              </a:rPr>
              <a:t>Square</a:t>
            </a:r>
            <a:r>
              <a:rPr lang="en-US" sz="2800" dirty="0"/>
              <a:t> member functions, those functions must use </a:t>
            </a:r>
            <a:r>
              <a:rPr lang="en-US" sz="2800" b="1" dirty="0" err="1">
                <a:latin typeface="Courier New" pitchFamily="49" charset="0"/>
                <a:cs typeface="Courier New" pitchFamily="49" charset="0"/>
              </a:rPr>
              <a:t>const</a:t>
            </a:r>
            <a:r>
              <a:rPr lang="en-US" sz="2800" dirty="0"/>
              <a:t> in their prototype and header:</a:t>
            </a:r>
          </a:p>
          <a:p>
            <a:pPr marL="0" indent="0" eaLnBrk="1" hangingPunct="1">
              <a:lnSpc>
                <a:spcPct val="80000"/>
              </a:lnSpc>
              <a:spcBef>
                <a:spcPct val="0"/>
              </a:spcBef>
              <a:buFontTx/>
              <a:buNone/>
              <a:defRPr/>
            </a:pPr>
            <a:endParaRPr lang="en-US" sz="2800" dirty="0"/>
          </a:p>
          <a:p>
            <a:pPr marL="0" indent="0" eaLnBrk="1" hangingPunct="1">
              <a:lnSpc>
                <a:spcPct val="80000"/>
              </a:lnSpc>
              <a:spcBef>
                <a:spcPct val="0"/>
              </a:spcBef>
              <a:buFontTx/>
              <a:buNone/>
              <a:defRPr/>
            </a:pPr>
            <a:r>
              <a:rPr lang="en-US" sz="2800" dirty="0"/>
              <a:t>    </a:t>
            </a:r>
            <a:r>
              <a:rPr lang="en-US" sz="2800" b="1" dirty="0" err="1">
                <a:solidFill>
                  <a:srgbClr val="3D8963"/>
                </a:solidFill>
                <a:latin typeface="Courier New" pitchFamily="49" charset="0"/>
              </a:rPr>
              <a:t>int</a:t>
            </a:r>
            <a:r>
              <a:rPr lang="en-US" sz="2800" b="1" dirty="0">
                <a:solidFill>
                  <a:srgbClr val="3D8963"/>
                </a:solidFill>
                <a:latin typeface="Courier New" pitchFamily="49" charset="0"/>
              </a:rPr>
              <a:t> Square::</a:t>
            </a:r>
            <a:r>
              <a:rPr lang="en-US" sz="2800" b="1" dirty="0" err="1">
                <a:solidFill>
                  <a:srgbClr val="3D8963"/>
                </a:solidFill>
                <a:latin typeface="Courier New" pitchFamily="49" charset="0"/>
              </a:rPr>
              <a:t>getSide</a:t>
            </a:r>
            <a:r>
              <a:rPr lang="en-US" sz="2800" b="1" dirty="0">
                <a:solidFill>
                  <a:srgbClr val="3D8963"/>
                </a:solidFill>
                <a:latin typeface="Courier New" pitchFamily="49" charset="0"/>
              </a:rPr>
              <a:t>() </a:t>
            </a:r>
            <a:r>
              <a:rPr lang="en-US" sz="2800" b="1" dirty="0" err="1">
                <a:solidFill>
                  <a:srgbClr val="3D8963"/>
                </a:solidFill>
                <a:latin typeface="Courier New" pitchFamily="49" charset="0"/>
              </a:rPr>
              <a:t>const</a:t>
            </a:r>
            <a:r>
              <a:rPr lang="en-US" sz="2800" b="1" dirty="0">
                <a:solidFill>
                  <a:srgbClr val="3D8963"/>
                </a:solidFill>
                <a:latin typeface="Courier New" pitchFamily="49" charset="0"/>
              </a:rPr>
              <a:t>;</a:t>
            </a:r>
          </a:p>
          <a:p>
            <a:pPr marL="0" indent="0" eaLnBrk="1" hangingPunct="1">
              <a:lnSpc>
                <a:spcPct val="80000"/>
              </a:lnSpc>
              <a:spcBef>
                <a:spcPct val="0"/>
              </a:spcBef>
              <a:buFontTx/>
              <a:buNone/>
              <a:defRPr/>
            </a:pPr>
            <a:endParaRPr lang="en-US" sz="2800" dirty="0"/>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E3E0A6C4-4B02-4261-A9A0-AAE7B605A189}" type="slidenum">
              <a:rPr lang="en-US" altLang="en-US" sz="1200" smtClean="0"/>
              <a:pPr eaLnBrk="1" hangingPunct="1">
                <a:spcBef>
                  <a:spcPct val="0"/>
                </a:spcBef>
                <a:buFontTx/>
                <a:buNone/>
              </a:pPr>
              <a:t>146</a:t>
            </a:fld>
            <a:endParaRPr lang="en-US" altLang="en-US" sz="120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685800" y="304800"/>
            <a:ext cx="8229600" cy="1143000"/>
          </a:xfrm>
        </p:spPr>
        <p:txBody>
          <a:bodyPr/>
          <a:lstStyle/>
          <a:p>
            <a:pPr eaLnBrk="1" hangingPunct="1"/>
            <a:r>
              <a:rPr lang="en-US" altLang="en-US" dirty="0">
                <a:solidFill>
                  <a:schemeClr val="tx1"/>
                </a:solidFill>
              </a:rPr>
              <a:t>Returning an Object from a Function</a:t>
            </a:r>
          </a:p>
        </p:txBody>
      </p:sp>
      <p:sp>
        <p:nvSpPr>
          <p:cNvPr id="39939" name="Slide Body"/>
          <p:cNvSpPr>
            <a:spLocks noGrp="1" noChangeArrowheads="1"/>
          </p:cNvSpPr>
          <p:nvPr>
            <p:ph type="body" idx="1"/>
          </p:nvPr>
        </p:nvSpPr>
        <p:spPr>
          <a:xfrm>
            <a:off x="533400" y="1600200"/>
            <a:ext cx="8229600" cy="3581400"/>
          </a:xfrm>
        </p:spPr>
        <p:txBody>
          <a:bodyPr/>
          <a:lstStyle/>
          <a:p>
            <a:pPr eaLnBrk="1" hangingPunct="1">
              <a:lnSpc>
                <a:spcPct val="90000"/>
              </a:lnSpc>
            </a:pPr>
            <a:r>
              <a:rPr lang="en-US" altLang="en-US" sz="2800" dirty="0"/>
              <a:t>A function can return an object</a:t>
            </a:r>
          </a:p>
          <a:p>
            <a:pPr lvl="1" eaLnBrk="1" hangingPunct="1">
              <a:lnSpc>
                <a:spcPct val="90000"/>
              </a:lnSpc>
              <a:buFontTx/>
              <a:buNone/>
            </a:pPr>
            <a:r>
              <a:rPr lang="en-US" altLang="en-US" sz="2800" b="1" dirty="0">
                <a:solidFill>
                  <a:srgbClr val="3D8963"/>
                </a:solidFill>
                <a:latin typeface="Courier New" pitchFamily="49" charset="0"/>
              </a:rPr>
              <a:t>Square </a:t>
            </a:r>
            <a:r>
              <a:rPr lang="en-US" altLang="en-US" sz="2800" b="1" dirty="0" err="1">
                <a:solidFill>
                  <a:srgbClr val="3D8963"/>
                </a:solidFill>
                <a:latin typeface="Courier New" pitchFamily="49" charset="0"/>
              </a:rPr>
              <a:t>initSquare</a:t>
            </a:r>
            <a:r>
              <a:rPr lang="en-US" altLang="en-US" sz="2800" b="1" dirty="0">
                <a:solidFill>
                  <a:srgbClr val="3D8963"/>
                </a:solidFill>
                <a:latin typeface="Courier New" pitchFamily="49" charset="0"/>
              </a:rPr>
              <a:t>();   // prototype</a:t>
            </a:r>
          </a:p>
          <a:p>
            <a:pPr lvl="1" eaLnBrk="1" hangingPunct="1">
              <a:lnSpc>
                <a:spcPct val="90000"/>
              </a:lnSpc>
              <a:buFontTx/>
              <a:buNone/>
            </a:pPr>
            <a:r>
              <a:rPr lang="en-US" altLang="en-US" sz="2800" b="1" dirty="0">
                <a:solidFill>
                  <a:srgbClr val="3D8963"/>
                </a:solidFill>
                <a:latin typeface="Courier New" pitchFamily="49" charset="0"/>
              </a:rPr>
              <a:t>Square s1 = </a:t>
            </a:r>
            <a:r>
              <a:rPr lang="en-US" altLang="en-US" sz="2800" b="1" dirty="0" err="1">
                <a:solidFill>
                  <a:srgbClr val="3D8963"/>
                </a:solidFill>
                <a:latin typeface="Courier New" pitchFamily="49" charset="0"/>
              </a:rPr>
              <a:t>initSquare</a:t>
            </a:r>
            <a:r>
              <a:rPr lang="en-US" altLang="en-US" sz="2800" b="1" dirty="0">
                <a:solidFill>
                  <a:srgbClr val="3D8963"/>
                </a:solidFill>
                <a:latin typeface="Courier New" pitchFamily="49" charset="0"/>
              </a:rPr>
              <a:t>();// call</a:t>
            </a:r>
          </a:p>
          <a:p>
            <a:pPr eaLnBrk="1" hangingPunct="1">
              <a:lnSpc>
                <a:spcPct val="90000"/>
              </a:lnSpc>
            </a:pPr>
            <a:r>
              <a:rPr lang="en-US" altLang="en-US" sz="2800" dirty="0"/>
              <a:t>The function must create an object</a:t>
            </a:r>
          </a:p>
          <a:p>
            <a:pPr lvl="1" eaLnBrk="1" hangingPunct="1">
              <a:lnSpc>
                <a:spcPct val="90000"/>
              </a:lnSpc>
            </a:pPr>
            <a:r>
              <a:rPr lang="en-US" altLang="en-US" sz="2800" dirty="0"/>
              <a:t>for internal use </a:t>
            </a:r>
          </a:p>
          <a:p>
            <a:pPr lvl="1" eaLnBrk="1" hangingPunct="1">
              <a:lnSpc>
                <a:spcPct val="90000"/>
              </a:lnSpc>
            </a:pPr>
            <a:r>
              <a:rPr lang="en-US" altLang="en-US" sz="2800" dirty="0"/>
              <a:t>to use with the </a:t>
            </a:r>
            <a:r>
              <a:rPr lang="en-US" altLang="en-US" sz="2800" b="1" dirty="0">
                <a:latin typeface="Courier New" pitchFamily="49" charset="0"/>
              </a:rPr>
              <a:t>return</a:t>
            </a:r>
            <a:r>
              <a:rPr lang="en-US" altLang="en-US" sz="2800" dirty="0"/>
              <a:t> statement</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23FF872-CBBD-4B9A-853B-B2B39B7E572F}" type="slidenum">
              <a:rPr lang="en-US" altLang="en-US" sz="1200" smtClean="0"/>
              <a:pPr eaLnBrk="1" hangingPunct="1">
                <a:spcBef>
                  <a:spcPct val="0"/>
                </a:spcBef>
                <a:buFontTx/>
                <a:buNone/>
              </a:pPr>
              <a:t>147</a:t>
            </a:fld>
            <a:endParaRPr lang="en-US" altLang="en-US" sz="12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a:xfrm>
            <a:off x="304800" y="457200"/>
            <a:ext cx="8458200" cy="762000"/>
          </a:xfrm>
        </p:spPr>
        <p:txBody>
          <a:bodyPr/>
          <a:lstStyle/>
          <a:p>
            <a:pPr eaLnBrk="1" hangingPunct="1"/>
            <a:r>
              <a:rPr lang="en-US" altLang="en-US" dirty="0">
                <a:solidFill>
                  <a:schemeClr val="tx1"/>
                </a:solidFill>
              </a:rPr>
              <a:t>Returning an Object Example</a:t>
            </a:r>
          </a:p>
        </p:txBody>
      </p:sp>
      <p:sp>
        <p:nvSpPr>
          <p:cNvPr id="40963" name="Slide Body"/>
          <p:cNvSpPr>
            <a:spLocks noGrp="1" noChangeArrowheads="1"/>
          </p:cNvSpPr>
          <p:nvPr>
            <p:ph type="body" idx="1"/>
          </p:nvPr>
        </p:nvSpPr>
        <p:spPr>
          <a:xfrm>
            <a:off x="152400" y="1524000"/>
            <a:ext cx="8839200" cy="4648200"/>
          </a:xfrm>
        </p:spPr>
        <p:txBody>
          <a:bodyPr/>
          <a:lstStyle/>
          <a:p>
            <a:pPr eaLnBrk="1" hangingPunct="1">
              <a:lnSpc>
                <a:spcPct val="90000"/>
              </a:lnSpc>
              <a:spcBef>
                <a:spcPct val="0"/>
              </a:spcBef>
              <a:buFontTx/>
              <a:buNone/>
            </a:pPr>
            <a:r>
              <a:rPr lang="en-US" altLang="en-US" sz="2800" b="1" dirty="0">
                <a:solidFill>
                  <a:srgbClr val="3D8963"/>
                </a:solidFill>
                <a:latin typeface="Courier New" pitchFamily="49" charset="0"/>
              </a:rPr>
              <a:t> Square </a:t>
            </a:r>
            <a:r>
              <a:rPr lang="en-US" altLang="en-US" sz="2800" b="1" dirty="0" err="1">
                <a:solidFill>
                  <a:srgbClr val="3D8963"/>
                </a:solidFill>
                <a:latin typeface="Courier New" pitchFamily="49" charset="0"/>
              </a:rPr>
              <a:t>initSquare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 </a:t>
            </a:r>
          </a:p>
          <a:p>
            <a:pPr eaLnBrk="1" hangingPunct="1">
              <a:lnSpc>
                <a:spcPct val="90000"/>
              </a:lnSpc>
              <a:spcBef>
                <a:spcPct val="0"/>
              </a:spcBef>
              <a:buFontTx/>
              <a:buNone/>
            </a:pPr>
            <a:r>
              <a:rPr lang="en-US" altLang="en-US" sz="2800" b="1" dirty="0">
                <a:solidFill>
                  <a:srgbClr val="3D8963"/>
                </a:solidFill>
                <a:latin typeface="Courier New" pitchFamily="49" charset="0"/>
              </a:rPr>
              <a:t>   Square s;    // local object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inputSize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"Enter the length of side: ";</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inputSize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s.setSide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inputSize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return s;</a:t>
            </a:r>
          </a:p>
          <a:p>
            <a:pPr eaLnBrk="1" hangingPunct="1">
              <a:lnSpc>
                <a:spcPct val="90000"/>
              </a:lnSpc>
              <a:spcBef>
                <a:spcPct val="0"/>
              </a:spcBef>
              <a:buFontTx/>
              <a:buNone/>
            </a:pPr>
            <a:r>
              <a:rPr lang="en-US" altLang="en-US" sz="2800" b="1" dirty="0">
                <a:solidFill>
                  <a:srgbClr val="3D8963"/>
                </a:solidFill>
                <a:latin typeface="Courier New" pitchFamily="49" charset="0"/>
              </a:rPr>
              <a:t> }</a:t>
            </a: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2C66708-6665-4BC1-A0AB-3151879EBAA0}" type="slidenum">
              <a:rPr lang="en-US" altLang="en-US" sz="1200" smtClean="0"/>
              <a:pPr eaLnBrk="1" hangingPunct="1">
                <a:spcBef>
                  <a:spcPct val="0"/>
                </a:spcBef>
                <a:buFontTx/>
                <a:buNone/>
              </a:pPr>
              <a:t>148</a:t>
            </a:fld>
            <a:endParaRPr lang="en-US" altLang="en-US" sz="12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p:cNvSpPr>
          <p:nvPr>
            <p:ph type="title"/>
          </p:nvPr>
        </p:nvSpPr>
        <p:spPr/>
        <p:txBody>
          <a:bodyPr/>
          <a:lstStyle/>
          <a:p>
            <a:pPr eaLnBrk="1" hangingPunct="1"/>
            <a:r>
              <a:rPr lang="en-US" altLang="en-US" dirty="0">
                <a:solidFill>
                  <a:schemeClr val="tx1"/>
                </a:solidFill>
              </a:rPr>
              <a:t>7.10  Object Composition 1 of 2</a:t>
            </a:r>
          </a:p>
        </p:txBody>
      </p:sp>
      <p:sp>
        <p:nvSpPr>
          <p:cNvPr id="41987" name="Slide Body"/>
          <p:cNvSpPr>
            <a:spLocks noGrp="1"/>
          </p:cNvSpPr>
          <p:nvPr>
            <p:ph type="body" idx="1"/>
          </p:nvPr>
        </p:nvSpPr>
        <p:spPr/>
        <p:txBody>
          <a:bodyPr/>
          <a:lstStyle/>
          <a:p>
            <a:pPr eaLnBrk="1" hangingPunct="1"/>
            <a:r>
              <a:rPr lang="en-US" altLang="en-US" sz="2800" dirty="0">
                <a:solidFill>
                  <a:schemeClr val="tx1"/>
                </a:solidFill>
              </a:rPr>
              <a:t>This occurs when an object is a member variable of another object.</a:t>
            </a:r>
          </a:p>
          <a:p>
            <a:pPr eaLnBrk="1" hangingPunct="1"/>
            <a:r>
              <a:rPr lang="en-US" altLang="en-US" sz="2800" dirty="0">
                <a:solidFill>
                  <a:schemeClr val="tx1"/>
                </a:solidFill>
              </a:rPr>
              <a:t>It is often used to design complex objects whose members are simpler objects</a:t>
            </a:r>
          </a:p>
          <a:p>
            <a:pPr eaLnBrk="1" hangingPunct="1"/>
            <a:r>
              <a:rPr lang="en-US" altLang="en-US" sz="2800" dirty="0">
                <a:solidFill>
                  <a:schemeClr val="tx1"/>
                </a:solidFill>
              </a:rPr>
              <a:t>ex. (from book):  Define a rectangle class. Then, define a carpet class and use a rectangle object as a member of a carpet object.</a:t>
            </a:r>
          </a:p>
        </p:txBody>
      </p:sp>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BD9F5BB-89AE-4D41-A0DB-72326D19DB80}" type="slidenum">
              <a:rPr lang="en-US" altLang="en-US" sz="1200" smtClean="0"/>
              <a:pPr eaLnBrk="1" hangingPunct="1">
                <a:spcBef>
                  <a:spcPct val="0"/>
                </a:spcBef>
                <a:buFontTx/>
                <a:buNone/>
              </a:pPr>
              <a:t>149</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Prefix Mode</a:t>
            </a:r>
          </a:p>
        </p:txBody>
      </p:sp>
      <p:sp>
        <p:nvSpPr>
          <p:cNvPr id="17411" name="Slide Body"/>
          <p:cNvSpPr>
            <a:spLocks noGrp="1" noChangeArrowheads="1"/>
          </p:cNvSpPr>
          <p:nvPr>
            <p:ph type="body" idx="1"/>
          </p:nvPr>
        </p:nvSpPr>
        <p:spPr>
          <a:xfrm>
            <a:off x="304800" y="1854200"/>
            <a:ext cx="8294688" cy="4148138"/>
          </a:xfrm>
        </p:spPr>
        <p:txBody>
          <a:bodyPr/>
          <a:lstStyle/>
          <a:p>
            <a:pPr eaLnBrk="1" hangingPunct="1">
              <a:lnSpc>
                <a:spcPct val="90000"/>
              </a:lnSpc>
              <a:spcBef>
                <a:spcPct val="0"/>
              </a:spcBef>
            </a:pPr>
            <a:r>
              <a:rPr lang="en-US" altLang="en-US" sz="2800" b="1" dirty="0">
                <a:latin typeface="Courier New" pitchFamily="49" charset="0"/>
              </a:rPr>
              <a:t>++</a:t>
            </a:r>
            <a:r>
              <a:rPr lang="en-US" altLang="en-US" sz="2800" b="1" dirty="0" err="1">
                <a:latin typeface="Courier New" pitchFamily="49" charset="0"/>
              </a:rPr>
              <a:t>val</a:t>
            </a:r>
            <a:r>
              <a:rPr lang="en-US" altLang="en-US" sz="2800" dirty="0"/>
              <a:t> and </a:t>
            </a:r>
            <a:r>
              <a:rPr lang="en-US" altLang="en-US" sz="2800" b="1" dirty="0">
                <a:latin typeface="Courier New" pitchFamily="49" charset="0"/>
              </a:rPr>
              <a:t>--</a:t>
            </a:r>
            <a:r>
              <a:rPr lang="en-US" altLang="en-US" sz="2800" b="1" dirty="0" err="1">
                <a:latin typeface="Courier New" pitchFamily="49" charset="0"/>
              </a:rPr>
              <a:t>val</a:t>
            </a:r>
            <a:r>
              <a:rPr lang="en-US" altLang="en-US" sz="2800" dirty="0"/>
              <a:t> increment or decrement the variable, </a:t>
            </a:r>
            <a:r>
              <a:rPr lang="en-US" altLang="en-US" sz="2800" i="1" dirty="0"/>
              <a:t>then</a:t>
            </a:r>
            <a:r>
              <a:rPr lang="en-US" altLang="en-US" sz="2800" dirty="0"/>
              <a:t> return the new value of the variable. </a:t>
            </a:r>
          </a:p>
          <a:p>
            <a:pPr eaLnBrk="1" hangingPunct="1">
              <a:spcBef>
                <a:spcPct val="50000"/>
              </a:spcBef>
            </a:pPr>
            <a:r>
              <a:rPr lang="en-US" altLang="en-US" sz="2800" dirty="0"/>
              <a:t>It is this returned </a:t>
            </a:r>
            <a:r>
              <a:rPr lang="en-US" altLang="en-US" sz="2800" dirty="0">
                <a:solidFill>
                  <a:schemeClr val="accent2"/>
                </a:solidFill>
              </a:rPr>
              <a:t>new value</a:t>
            </a:r>
            <a:r>
              <a:rPr lang="en-US" altLang="en-US" sz="2800" dirty="0"/>
              <a:t> of the variable that is used in any other operations within the same statement </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8D1CF92D-6B9F-4E3A-A506-9A6C7D3A4490}" type="slidenum">
              <a:rPr lang="en-US" altLang="en-US" sz="1200" smtClean="0"/>
              <a:pPr eaLnBrk="1" hangingPunct="1">
                <a:spcBef>
                  <a:spcPct val="0"/>
                </a:spcBef>
                <a:buFontTx/>
                <a:buNone/>
              </a:pPr>
              <a:t>15</a:t>
            </a:fld>
            <a:endParaRPr lang="en-US" altLang="en-US" sz="12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p:cNvSpPr>
          <p:nvPr>
            <p:ph type="title"/>
          </p:nvPr>
        </p:nvSpPr>
        <p:spPr/>
        <p:txBody>
          <a:bodyPr/>
          <a:lstStyle/>
          <a:p>
            <a:pPr eaLnBrk="1" hangingPunct="1"/>
            <a:r>
              <a:rPr lang="en-US" altLang="en-US" dirty="0">
                <a:solidFill>
                  <a:schemeClr val="tx1"/>
                </a:solidFill>
              </a:rPr>
              <a:t>Object Composition 2 of 2</a:t>
            </a:r>
          </a:p>
        </p:txBody>
      </p:sp>
      <p:pic>
        <p:nvPicPr>
          <p:cNvPr id="43012" name="UML diagram of the composition of classes" descr="The top part shows the word “Carpet.” &#10;The middle part shows the texts “pricePerSqYd” and “size.” This part also shows a rectangle divided into 3 parts horizontally. The top part shows the text “Rectangle.” The middle part shows the texts “length” and “width.” The bottom part shows “Rectangle member functions.”&#10;The bottom part shows “Carpet member functions.”&#10;" title="A chart shows a rectangle divided into 3 parts, horizontall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17663"/>
            <a:ext cx="419735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514E934B-063A-4646-88BD-0C887E2996CF}" type="slidenum">
              <a:rPr lang="en-US" altLang="en-US" sz="1200" smtClean="0"/>
              <a:pPr eaLnBrk="1" hangingPunct="1">
                <a:spcBef>
                  <a:spcPct val="0"/>
                </a:spcBef>
                <a:buFontTx/>
                <a:buNone/>
              </a:pPr>
              <a:t>150</a:t>
            </a:fld>
            <a:endParaRPr lang="en-US" altLang="en-US" sz="12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a:xfrm>
            <a:off x="304800" y="457200"/>
            <a:ext cx="8610600" cy="992188"/>
          </a:xfrm>
        </p:spPr>
        <p:txBody>
          <a:bodyPr/>
          <a:lstStyle/>
          <a:p>
            <a:pPr eaLnBrk="1" hangingPunct="1"/>
            <a:r>
              <a:rPr lang="en-US" altLang="en-US" dirty="0">
                <a:solidFill>
                  <a:schemeClr val="tx1"/>
                </a:solidFill>
              </a:rPr>
              <a:t>7.11 Separating Class Specification, Implementation, and Client Code</a:t>
            </a:r>
          </a:p>
        </p:txBody>
      </p:sp>
      <p:sp>
        <p:nvSpPr>
          <p:cNvPr id="44035" name="Slide Body"/>
          <p:cNvSpPr>
            <a:spLocks noGrp="1" noChangeArrowheads="1"/>
          </p:cNvSpPr>
          <p:nvPr>
            <p:ph type="body" idx="1"/>
          </p:nvPr>
        </p:nvSpPr>
        <p:spPr>
          <a:xfrm>
            <a:off x="381000" y="2209800"/>
            <a:ext cx="8382000" cy="2667000"/>
          </a:xfrm>
        </p:spPr>
        <p:txBody>
          <a:bodyPr/>
          <a:lstStyle/>
          <a:p>
            <a:pPr eaLnBrk="1" hangingPunct="1">
              <a:buFontTx/>
              <a:buNone/>
            </a:pPr>
            <a:r>
              <a:rPr lang="en-US" altLang="en-US" sz="2800" dirty="0"/>
              <a:t>	Separating the class declaration, member function definitions, and the program that uses the class into separate files is considered good design.</a:t>
            </a:r>
          </a:p>
          <a:p>
            <a:pPr eaLnBrk="1" hangingPunct="1"/>
            <a:endParaRPr lang="en-US" altLang="en-US" dirty="0"/>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6B71CC9-B439-45AE-8335-C7723E49B433}" type="slidenum">
              <a:rPr lang="en-US" altLang="en-US" sz="1200" smtClean="0"/>
              <a:pPr eaLnBrk="1" hangingPunct="1">
                <a:spcBef>
                  <a:spcPct val="0"/>
                </a:spcBef>
                <a:buFontTx/>
                <a:buNone/>
              </a:pPr>
              <a:t>151</a:t>
            </a:fld>
            <a:endParaRPr lang="en-US" altLang="en-US" sz="120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p:txBody>
          <a:bodyPr/>
          <a:lstStyle/>
          <a:p>
            <a:pPr eaLnBrk="1" hangingPunct="1"/>
            <a:r>
              <a:rPr lang="en-US" altLang="en-US" dirty="0">
                <a:solidFill>
                  <a:schemeClr val="tx1"/>
                </a:solidFill>
              </a:rPr>
              <a:t>Using Separate Files</a:t>
            </a:r>
          </a:p>
        </p:txBody>
      </p:sp>
      <p:sp>
        <p:nvSpPr>
          <p:cNvPr id="45059" name="Slide Body"/>
          <p:cNvSpPr>
            <a:spLocks noGrp="1" noChangeArrowheads="1"/>
          </p:cNvSpPr>
          <p:nvPr>
            <p:ph type="body" idx="1"/>
          </p:nvPr>
        </p:nvSpPr>
        <p:spPr>
          <a:xfrm>
            <a:off x="152400" y="1981200"/>
            <a:ext cx="8686800" cy="3962400"/>
          </a:xfrm>
        </p:spPr>
        <p:txBody>
          <a:bodyPr/>
          <a:lstStyle/>
          <a:p>
            <a:pPr eaLnBrk="1" hangingPunct="1">
              <a:lnSpc>
                <a:spcPct val="80000"/>
              </a:lnSpc>
            </a:pPr>
            <a:r>
              <a:rPr lang="en-US" altLang="en-US" sz="2800" dirty="0"/>
              <a:t>Place class declaration in a header file that serves as the </a:t>
            </a:r>
            <a:r>
              <a:rPr lang="en-US" altLang="en-US" sz="2800" dirty="0">
                <a:solidFill>
                  <a:schemeClr val="accent2"/>
                </a:solidFill>
              </a:rPr>
              <a:t>class specification file</a:t>
            </a:r>
            <a:r>
              <a:rPr lang="en-US" altLang="en-US" sz="2800" dirty="0"/>
              <a:t>.  Name the file </a:t>
            </a:r>
            <a:r>
              <a:rPr lang="en-US" altLang="en-US" sz="2800" b="1" i="1" dirty="0" err="1">
                <a:latin typeface="Courier New" pitchFamily="49" charset="0"/>
              </a:rPr>
              <a:t>classname</a:t>
            </a:r>
            <a:r>
              <a:rPr lang="en-US" altLang="en-US" sz="2800" b="1" dirty="0" err="1">
                <a:latin typeface="Courier New" pitchFamily="49" charset="0"/>
              </a:rPr>
              <a:t>.h</a:t>
            </a:r>
            <a:r>
              <a:rPr lang="en-US" altLang="en-US" sz="2800" dirty="0">
                <a:latin typeface="Courier New" pitchFamily="49" charset="0"/>
              </a:rPr>
              <a:t> (</a:t>
            </a:r>
            <a:r>
              <a:rPr lang="en-US" altLang="en-US" sz="2800" dirty="0"/>
              <a:t>for example, </a:t>
            </a:r>
            <a:r>
              <a:rPr lang="en-US" altLang="en-US" sz="2800" b="1" dirty="0" err="1">
                <a:latin typeface="Courier New" pitchFamily="49" charset="0"/>
              </a:rPr>
              <a:t>Square.h</a:t>
            </a:r>
            <a:r>
              <a:rPr lang="en-US" altLang="en-US" sz="2800" dirty="0">
                <a:latin typeface="Courier New" pitchFamily="49" charset="0"/>
              </a:rPr>
              <a:t>)</a:t>
            </a:r>
            <a:endParaRPr lang="en-US" altLang="en-US" sz="2800" dirty="0"/>
          </a:p>
          <a:p>
            <a:pPr eaLnBrk="1" hangingPunct="1">
              <a:lnSpc>
                <a:spcPct val="80000"/>
              </a:lnSpc>
              <a:spcBef>
                <a:spcPct val="40000"/>
              </a:spcBef>
            </a:pPr>
            <a:r>
              <a:rPr lang="en-US" altLang="en-US" sz="2800" dirty="0"/>
              <a:t>Place member function definitions in a </a:t>
            </a:r>
            <a:r>
              <a:rPr lang="en-US" altLang="en-US" sz="2800" dirty="0">
                <a:solidFill>
                  <a:schemeClr val="accent2"/>
                </a:solidFill>
              </a:rPr>
              <a:t>class implementation file</a:t>
            </a:r>
            <a:r>
              <a:rPr lang="en-US" altLang="en-US" sz="2800" dirty="0"/>
              <a:t>. Name the file </a:t>
            </a:r>
            <a:r>
              <a:rPr lang="en-US" altLang="en-US" sz="2800" b="1" i="1" dirty="0">
                <a:latin typeface="Courier New" pitchFamily="49" charset="0"/>
              </a:rPr>
              <a:t>classname.cpp</a:t>
            </a:r>
            <a:r>
              <a:rPr lang="en-US" altLang="en-US" sz="2800" dirty="0"/>
              <a:t> (for example, </a:t>
            </a:r>
            <a:r>
              <a:rPr lang="en-US" altLang="en-US" sz="2800" b="1" dirty="0">
                <a:latin typeface="Courier New" pitchFamily="49" charset="0"/>
              </a:rPr>
              <a:t>Square.cpp</a:t>
            </a:r>
            <a:r>
              <a:rPr lang="en-US" altLang="en-US" sz="2800" dirty="0">
                <a:latin typeface="Courier New" pitchFamily="49" charset="0"/>
              </a:rPr>
              <a:t>)</a:t>
            </a:r>
            <a:r>
              <a:rPr lang="en-US" altLang="en-US" sz="2800" dirty="0"/>
              <a:t>This file should </a:t>
            </a:r>
            <a:r>
              <a:rPr lang="en-US" altLang="en-US" sz="2800" b="1" dirty="0">
                <a:latin typeface="Courier New" pitchFamily="49" charset="0"/>
              </a:rPr>
              <a:t>#include</a:t>
            </a:r>
            <a:r>
              <a:rPr lang="en-US" altLang="en-US" sz="2800" dirty="0"/>
              <a:t> the class specification file.</a:t>
            </a:r>
          </a:p>
          <a:p>
            <a:pPr eaLnBrk="1" hangingPunct="1">
              <a:lnSpc>
                <a:spcPct val="80000"/>
              </a:lnSpc>
              <a:spcBef>
                <a:spcPct val="40000"/>
              </a:spcBef>
            </a:pPr>
            <a:r>
              <a:rPr lang="en-US" altLang="en-US" sz="2800" dirty="0"/>
              <a:t>A client program (client code) that uses the class must </a:t>
            </a:r>
            <a:r>
              <a:rPr lang="en-US" altLang="en-US" sz="2800" b="1" dirty="0">
                <a:latin typeface="Courier New" pitchFamily="49" charset="0"/>
              </a:rPr>
              <a:t>#include</a:t>
            </a:r>
            <a:r>
              <a:rPr lang="en-US" altLang="en-US" sz="2800" dirty="0"/>
              <a:t> the class specification file and be compiled and linked with the class implementation file.</a:t>
            </a: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AEF23C5-7D7E-4447-8386-D11CA8B973F3}" type="slidenum">
              <a:rPr lang="en-US" altLang="en-US" sz="1200" smtClean="0"/>
              <a:pPr eaLnBrk="1" hangingPunct="1">
                <a:spcBef>
                  <a:spcPct val="0"/>
                </a:spcBef>
                <a:buFontTx/>
                <a:buNone/>
              </a:pPr>
              <a:t>152</a:t>
            </a:fld>
            <a:endParaRPr lang="en-US" altLang="en-US" sz="120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Include Guards</a:t>
            </a:r>
          </a:p>
        </p:txBody>
      </p:sp>
      <p:sp>
        <p:nvSpPr>
          <p:cNvPr id="46083" name="Slide Body"/>
          <p:cNvSpPr>
            <a:spLocks noGrp="1" noChangeArrowheads="1"/>
          </p:cNvSpPr>
          <p:nvPr>
            <p:ph type="body" idx="1"/>
          </p:nvPr>
        </p:nvSpPr>
        <p:spPr>
          <a:xfrm>
            <a:off x="152400" y="1371600"/>
            <a:ext cx="8686800" cy="4724400"/>
          </a:xfrm>
        </p:spPr>
        <p:txBody>
          <a:bodyPr/>
          <a:lstStyle/>
          <a:p>
            <a:pPr eaLnBrk="1" hangingPunct="1">
              <a:lnSpc>
                <a:spcPct val="80000"/>
              </a:lnSpc>
            </a:pPr>
            <a:r>
              <a:rPr lang="en-US" altLang="en-US" sz="2800" dirty="0"/>
              <a:t>Are used to prevent a header file from being included twice</a:t>
            </a:r>
          </a:p>
          <a:p>
            <a:pPr eaLnBrk="1" hangingPunct="1">
              <a:lnSpc>
                <a:spcPct val="80000"/>
              </a:lnSpc>
              <a:spcBef>
                <a:spcPct val="40000"/>
              </a:spcBef>
            </a:pPr>
            <a:r>
              <a:rPr lang="en-US" altLang="en-US" sz="2800" dirty="0"/>
              <a:t>Format:		</a:t>
            </a:r>
            <a:r>
              <a:rPr lang="en-US" altLang="en-US" sz="2000" b="1" dirty="0">
                <a:solidFill>
                  <a:srgbClr val="3D8963"/>
                </a:solidFill>
                <a:latin typeface="Courier New" pitchFamily="49" charset="0"/>
                <a:cs typeface="Courier New" pitchFamily="49" charset="0"/>
              </a:rPr>
              <a:t>#</a:t>
            </a:r>
            <a:r>
              <a:rPr lang="en-US" altLang="en-US" sz="2000" b="1" dirty="0" err="1">
                <a:solidFill>
                  <a:srgbClr val="3D8963"/>
                </a:solidFill>
                <a:latin typeface="Courier New" pitchFamily="49" charset="0"/>
                <a:cs typeface="Courier New" pitchFamily="49" charset="0"/>
              </a:rPr>
              <a:t>ifndef</a:t>
            </a:r>
            <a:r>
              <a:rPr lang="en-US" altLang="en-US" sz="2000" b="1" dirty="0">
                <a:solidFill>
                  <a:srgbClr val="3D8963"/>
                </a:solidFill>
                <a:latin typeface="Courier New" pitchFamily="49" charset="0"/>
                <a:cs typeface="Courier New" pitchFamily="49" charset="0"/>
              </a:rPr>
              <a:t> </a:t>
            </a:r>
            <a:r>
              <a:rPr lang="en-US" altLang="en-US" sz="2000" b="1" i="1" dirty="0" err="1">
                <a:solidFill>
                  <a:srgbClr val="3D8963"/>
                </a:solidFill>
                <a:latin typeface="Courier New" pitchFamily="49" charset="0"/>
                <a:cs typeface="Courier New" pitchFamily="49" charset="0"/>
              </a:rPr>
              <a:t>symbol_name</a:t>
            </a:r>
            <a:endParaRPr lang="en-US" altLang="en-US" sz="2000" b="1" dirty="0">
              <a:solidFill>
                <a:srgbClr val="3D8963"/>
              </a:solidFill>
              <a:latin typeface="Courier New" pitchFamily="49" charset="0"/>
              <a:cs typeface="Courier New" pitchFamily="49" charset="0"/>
            </a:endParaRP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#define </a:t>
            </a:r>
            <a:r>
              <a:rPr lang="en-US" altLang="en-US" sz="2000" b="1" i="1" dirty="0" err="1">
                <a:solidFill>
                  <a:srgbClr val="3D8963"/>
                </a:solidFill>
                <a:latin typeface="Courier New" pitchFamily="49" charset="0"/>
                <a:cs typeface="Courier New" pitchFamily="49" charset="0"/>
              </a:rPr>
              <a:t>symbol_name</a:t>
            </a:r>
            <a:endParaRPr lang="en-US" altLang="en-US" sz="2000" b="1" i="1" dirty="0">
              <a:solidFill>
                <a:srgbClr val="3D8963"/>
              </a:solidFill>
              <a:latin typeface="Courier New" pitchFamily="49" charset="0"/>
              <a:cs typeface="Courier New" pitchFamily="49" charset="0"/>
            </a:endParaRP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 . .  </a:t>
            </a:r>
            <a:r>
              <a:rPr lang="en-US" altLang="en-US" sz="2000" dirty="0">
                <a:cs typeface="Courier New" pitchFamily="49" charset="0"/>
              </a:rPr>
              <a:t>(normal contents of header file)</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a:t>
            </a:r>
            <a:r>
              <a:rPr lang="en-US" altLang="en-US" sz="2000" b="1" dirty="0" err="1">
                <a:solidFill>
                  <a:srgbClr val="3D8963"/>
                </a:solidFill>
                <a:latin typeface="Courier New" pitchFamily="49" charset="0"/>
                <a:cs typeface="Courier New" pitchFamily="49" charset="0"/>
              </a:rPr>
              <a:t>endif</a:t>
            </a:r>
            <a:endParaRPr lang="en-US" altLang="en-US" sz="2000" b="1" dirty="0">
              <a:solidFill>
                <a:srgbClr val="3D8963"/>
              </a:solidFill>
              <a:latin typeface="Courier New" pitchFamily="49" charset="0"/>
              <a:cs typeface="Courier New" pitchFamily="49" charset="0"/>
            </a:endParaRPr>
          </a:p>
          <a:p>
            <a:pPr eaLnBrk="1" hangingPunct="1">
              <a:lnSpc>
                <a:spcPct val="80000"/>
              </a:lnSpc>
              <a:spcBef>
                <a:spcPct val="40000"/>
              </a:spcBef>
            </a:pPr>
            <a:r>
              <a:rPr lang="en-US" altLang="en-US" sz="2800" b="1" i="1" dirty="0" err="1">
                <a:solidFill>
                  <a:srgbClr val="3D8963"/>
                </a:solidFill>
                <a:latin typeface="Courier New" pitchFamily="49" charset="0"/>
                <a:cs typeface="Courier New" pitchFamily="49" charset="0"/>
              </a:rPr>
              <a:t>symbol_name</a:t>
            </a:r>
            <a:r>
              <a:rPr lang="en-US" altLang="en-US" sz="2800" dirty="0">
                <a:latin typeface="Courier New" pitchFamily="49" charset="0"/>
                <a:cs typeface="Courier New" pitchFamily="49" charset="0"/>
              </a:rPr>
              <a:t> </a:t>
            </a:r>
            <a:r>
              <a:rPr lang="en-US" altLang="en-US" sz="2800" dirty="0">
                <a:cs typeface="Courier New" pitchFamily="49" charset="0"/>
              </a:rPr>
              <a:t>is usually the name of the header file, in all capital letters:</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a:t>
            </a:r>
            <a:r>
              <a:rPr lang="en-US" altLang="en-US" sz="2000" b="1" dirty="0" err="1">
                <a:solidFill>
                  <a:srgbClr val="3D8963"/>
                </a:solidFill>
                <a:latin typeface="Courier New" pitchFamily="49" charset="0"/>
                <a:cs typeface="Courier New" pitchFamily="49" charset="0"/>
              </a:rPr>
              <a:t>ifndef</a:t>
            </a:r>
            <a:r>
              <a:rPr lang="en-US" altLang="en-US" sz="2000" b="1" dirty="0">
                <a:solidFill>
                  <a:srgbClr val="3D8963"/>
                </a:solidFill>
                <a:latin typeface="Courier New" pitchFamily="49" charset="0"/>
                <a:cs typeface="Courier New" pitchFamily="49" charset="0"/>
              </a:rPr>
              <a:t> SQUARE_H</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#define SQUARE_H</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 . .</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a:t>
            </a:r>
            <a:r>
              <a:rPr lang="en-US" altLang="en-US" sz="2000" b="1" dirty="0" err="1">
                <a:solidFill>
                  <a:srgbClr val="3D8963"/>
                </a:solidFill>
                <a:latin typeface="Courier New" pitchFamily="49" charset="0"/>
                <a:cs typeface="Courier New" pitchFamily="49" charset="0"/>
              </a:rPr>
              <a:t>endif</a:t>
            </a:r>
            <a:endParaRPr lang="en-US" altLang="en-US" sz="2000" b="1" dirty="0">
              <a:solidFill>
                <a:srgbClr val="3D8963"/>
              </a:solidFill>
              <a:latin typeface="Courier New" pitchFamily="49" charset="0"/>
              <a:cs typeface="Courier New" pitchFamily="49" charset="0"/>
            </a:endParaRP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A93B2BD-9B28-4F6C-BA87-B8CB8BFB413A}" type="slidenum">
              <a:rPr lang="en-US" altLang="en-US" sz="1200" smtClean="0"/>
              <a:pPr eaLnBrk="1" hangingPunct="1">
                <a:spcBef>
                  <a:spcPct val="0"/>
                </a:spcBef>
                <a:buFontTx/>
                <a:buNone/>
              </a:pPr>
              <a:t>153</a:t>
            </a:fld>
            <a:endParaRPr lang="en-US" altLang="en-US" sz="120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p:txBody>
          <a:bodyPr/>
          <a:lstStyle/>
          <a:p>
            <a:pPr eaLnBrk="1" hangingPunct="1"/>
            <a:r>
              <a:rPr lang="en-US" altLang="en-US" dirty="0">
                <a:solidFill>
                  <a:schemeClr val="tx1"/>
                </a:solidFill>
              </a:rPr>
              <a:t>What Should Be Done Inside </a:t>
            </a:r>
            <a:r>
              <a:rPr lang="en-US" altLang="en-US" i="1" dirty="0">
                <a:solidFill>
                  <a:schemeClr val="tx1"/>
                </a:solidFill>
              </a:rPr>
              <a:t>vs.</a:t>
            </a:r>
            <a:r>
              <a:rPr lang="en-US" altLang="en-US" dirty="0">
                <a:solidFill>
                  <a:schemeClr val="tx1"/>
                </a:solidFill>
              </a:rPr>
              <a:t> Outside of the Class</a:t>
            </a:r>
          </a:p>
        </p:txBody>
      </p:sp>
      <p:sp>
        <p:nvSpPr>
          <p:cNvPr id="47107" name="Slide Body"/>
          <p:cNvSpPr>
            <a:spLocks noGrp="1" noChangeArrowheads="1"/>
          </p:cNvSpPr>
          <p:nvPr>
            <p:ph type="body" idx="1"/>
          </p:nvPr>
        </p:nvSpPr>
        <p:spPr>
          <a:xfrm>
            <a:off x="381000" y="2209800"/>
            <a:ext cx="8382000" cy="3581400"/>
          </a:xfrm>
        </p:spPr>
        <p:txBody>
          <a:bodyPr/>
          <a:lstStyle/>
          <a:p>
            <a:pPr eaLnBrk="1" hangingPunct="1"/>
            <a:r>
              <a:rPr lang="en-US" altLang="en-US" sz="2800" dirty="0"/>
              <a:t>Class should be designed to provide functions to store and retrieve data</a:t>
            </a:r>
          </a:p>
          <a:p>
            <a:pPr eaLnBrk="1" hangingPunct="1">
              <a:spcBef>
                <a:spcPct val="60000"/>
              </a:spcBef>
            </a:pPr>
            <a:r>
              <a:rPr lang="en-US" altLang="en-US" sz="2800" dirty="0"/>
              <a:t>In general, input and output (I/O) should be done by functions that use class objects, rather than by class member functions</a:t>
            </a: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1288C175-149A-496A-86A6-31649CE874CC}" type="slidenum">
              <a:rPr lang="en-US" altLang="en-US" sz="1200" smtClean="0"/>
              <a:pPr eaLnBrk="1" hangingPunct="1">
                <a:spcBef>
                  <a:spcPct val="0"/>
                </a:spcBef>
                <a:buFontTx/>
                <a:buNone/>
              </a:pPr>
              <a:t>154</a:t>
            </a:fld>
            <a:endParaRPr lang="en-US" altLang="en-US" sz="12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a:xfrm>
            <a:off x="152400" y="228600"/>
            <a:ext cx="8763000" cy="1143000"/>
          </a:xfrm>
        </p:spPr>
        <p:txBody>
          <a:bodyPr/>
          <a:lstStyle/>
          <a:p>
            <a:pPr eaLnBrk="1" hangingPunct="1"/>
            <a:r>
              <a:rPr lang="en-US" altLang="en-US" dirty="0">
                <a:solidFill>
                  <a:schemeClr val="tx1"/>
                </a:solidFill>
              </a:rPr>
              <a:t>7.12  Structures</a:t>
            </a:r>
          </a:p>
        </p:txBody>
      </p:sp>
      <p:sp>
        <p:nvSpPr>
          <p:cNvPr id="48131" name="Slide Body"/>
          <p:cNvSpPr>
            <a:spLocks noGrp="1" noChangeArrowheads="1"/>
          </p:cNvSpPr>
          <p:nvPr>
            <p:ph type="body" idx="1"/>
          </p:nvPr>
        </p:nvSpPr>
        <p:spPr>
          <a:xfrm>
            <a:off x="533400" y="1752600"/>
            <a:ext cx="7772400" cy="4495800"/>
          </a:xfrm>
        </p:spPr>
        <p:txBody>
          <a:bodyPr/>
          <a:lstStyle/>
          <a:p>
            <a:pPr eaLnBrk="1" hangingPunct="1">
              <a:lnSpc>
                <a:spcPct val="90000"/>
              </a:lnSpc>
            </a:pPr>
            <a:r>
              <a:rPr lang="en-US" altLang="en-US" sz="2800" dirty="0">
                <a:solidFill>
                  <a:schemeClr val="accent2"/>
                </a:solidFill>
              </a:rPr>
              <a:t>Structure</a:t>
            </a:r>
            <a:r>
              <a:rPr lang="en-US" altLang="en-US" sz="2800" dirty="0"/>
              <a:t>: A programmer-defined data type that allows multiple variables to be grouped together</a:t>
            </a:r>
          </a:p>
          <a:p>
            <a:pPr eaLnBrk="1" hangingPunct="1">
              <a:lnSpc>
                <a:spcPct val="90000"/>
              </a:lnSpc>
            </a:pPr>
            <a:r>
              <a:rPr lang="en-US" altLang="en-US" sz="2800" dirty="0"/>
              <a:t>Structure declaration format:  </a:t>
            </a:r>
          </a:p>
          <a:p>
            <a:pPr lvl="1" eaLnBrk="1" hangingPunct="1">
              <a:lnSpc>
                <a:spcPct val="90000"/>
              </a:lnSpc>
              <a:buFontTx/>
              <a:buNone/>
            </a:pPr>
            <a:r>
              <a:rPr lang="en-US" altLang="en-US" sz="2400" b="1" dirty="0" err="1">
                <a:latin typeface="Courier New" pitchFamily="49" charset="0"/>
              </a:rPr>
              <a:t>struct</a:t>
            </a:r>
            <a:r>
              <a:rPr lang="en-US" altLang="en-US" sz="2400" b="1" dirty="0">
                <a:latin typeface="Courier New" pitchFamily="49" charset="0"/>
              </a:rPr>
              <a:t> </a:t>
            </a:r>
            <a:r>
              <a:rPr lang="en-US" altLang="en-US" sz="2400" b="1" i="1" dirty="0">
                <a:latin typeface="Courier New" pitchFamily="49" charset="0"/>
              </a:rPr>
              <a:t>structure name</a:t>
            </a:r>
          </a:p>
          <a:p>
            <a:pPr lvl="1" eaLnBrk="1" hangingPunct="1">
              <a:lnSpc>
                <a:spcPct val="90000"/>
              </a:lnSpc>
              <a:spcBef>
                <a:spcPct val="0"/>
              </a:spcBef>
              <a:buFontTx/>
              <a:buNone/>
            </a:pPr>
            <a:r>
              <a:rPr lang="en-US" altLang="en-US" sz="2400" b="1" dirty="0">
                <a:latin typeface="Courier New" pitchFamily="49" charset="0"/>
              </a:rPr>
              <a:t>{</a:t>
            </a:r>
          </a:p>
          <a:p>
            <a:pPr lvl="1" eaLnBrk="1" hangingPunct="1">
              <a:lnSpc>
                <a:spcPct val="90000"/>
              </a:lnSpc>
              <a:spcBef>
                <a:spcPct val="0"/>
              </a:spcBef>
              <a:buFontTx/>
              <a:buNone/>
            </a:pPr>
            <a:r>
              <a:rPr lang="en-US" altLang="en-US" sz="2400" b="1" dirty="0">
                <a:latin typeface="Courier New" pitchFamily="49" charset="0"/>
              </a:rPr>
              <a:t>	</a:t>
            </a:r>
            <a:r>
              <a:rPr lang="en-US" altLang="en-US" sz="2400" b="1" i="1" dirty="0">
                <a:latin typeface="Courier New" pitchFamily="49" charset="0"/>
              </a:rPr>
              <a:t>type</a:t>
            </a:r>
            <a:r>
              <a:rPr lang="en-US" altLang="en-US" sz="2400" b="1" i="1" dirty="0">
                <a:solidFill>
                  <a:schemeClr val="accent2"/>
                </a:solidFill>
                <a:latin typeface="Courier New" pitchFamily="49" charset="0"/>
              </a:rPr>
              <a:t>1</a:t>
            </a:r>
            <a:r>
              <a:rPr lang="en-US" altLang="en-US" sz="2400" b="1" i="1" dirty="0">
                <a:latin typeface="Courier New" pitchFamily="49" charset="0"/>
              </a:rPr>
              <a:t> field</a:t>
            </a:r>
            <a:r>
              <a:rPr lang="en-US" altLang="en-US" sz="2400" b="1" i="1" dirty="0">
                <a:solidFill>
                  <a:schemeClr val="accent2"/>
                </a:solidFill>
                <a:latin typeface="Courier New" pitchFamily="49" charset="0"/>
              </a:rPr>
              <a:t>1</a:t>
            </a:r>
            <a:r>
              <a:rPr lang="en-US" altLang="en-US" sz="2400" b="1" i="1" dirty="0">
                <a:latin typeface="Courier New" pitchFamily="49" charset="0"/>
              </a:rPr>
              <a:t>;</a:t>
            </a:r>
          </a:p>
          <a:p>
            <a:pPr lvl="1" eaLnBrk="1" hangingPunct="1">
              <a:lnSpc>
                <a:spcPct val="90000"/>
              </a:lnSpc>
              <a:spcBef>
                <a:spcPct val="0"/>
              </a:spcBef>
              <a:buFontTx/>
              <a:buNone/>
            </a:pPr>
            <a:r>
              <a:rPr lang="en-US" altLang="en-US" sz="2400" b="1" i="1" dirty="0">
                <a:latin typeface="Courier New" pitchFamily="49" charset="0"/>
              </a:rPr>
              <a:t>	type</a:t>
            </a:r>
            <a:r>
              <a:rPr lang="en-US" altLang="en-US" sz="2400" b="1" i="1" dirty="0">
                <a:solidFill>
                  <a:schemeClr val="accent2"/>
                </a:solidFill>
                <a:latin typeface="Courier New" pitchFamily="49" charset="0"/>
              </a:rPr>
              <a:t>2</a:t>
            </a:r>
            <a:r>
              <a:rPr lang="en-US" altLang="en-US" sz="2400" b="1" i="1" dirty="0">
                <a:latin typeface="Courier New" pitchFamily="49" charset="0"/>
              </a:rPr>
              <a:t> field</a:t>
            </a:r>
            <a:r>
              <a:rPr lang="en-US" altLang="en-US" sz="2400" b="1" i="1" dirty="0">
                <a:solidFill>
                  <a:schemeClr val="accent2"/>
                </a:solidFill>
                <a:latin typeface="Courier New" pitchFamily="49" charset="0"/>
              </a:rPr>
              <a:t>2</a:t>
            </a:r>
            <a:r>
              <a:rPr lang="en-US" altLang="en-US" sz="2400" b="1" i="1" dirty="0">
                <a:latin typeface="Courier New" pitchFamily="49" charset="0"/>
              </a:rPr>
              <a:t>;</a:t>
            </a:r>
          </a:p>
          <a:p>
            <a:pPr lvl="1" eaLnBrk="1" hangingPunct="1">
              <a:lnSpc>
                <a:spcPct val="90000"/>
              </a:lnSpc>
              <a:spcBef>
                <a:spcPct val="0"/>
              </a:spcBef>
              <a:buFontTx/>
              <a:buNone/>
            </a:pPr>
            <a:r>
              <a:rPr lang="en-US" altLang="en-US" sz="2400" b="1" dirty="0">
                <a:latin typeface="Courier New" pitchFamily="49" charset="0"/>
              </a:rPr>
              <a:t>	  …</a:t>
            </a:r>
          </a:p>
          <a:p>
            <a:pPr lvl="1" eaLnBrk="1" hangingPunct="1">
              <a:lnSpc>
                <a:spcPct val="90000"/>
              </a:lnSpc>
              <a:spcBef>
                <a:spcPct val="0"/>
              </a:spcBef>
              <a:buFontTx/>
              <a:buNone/>
            </a:pPr>
            <a:r>
              <a:rPr lang="en-US" altLang="en-US" sz="2400" b="1" i="1" dirty="0">
                <a:latin typeface="Courier New" pitchFamily="49" charset="0"/>
              </a:rPr>
              <a:t> </a:t>
            </a:r>
            <a:r>
              <a:rPr lang="en-US" altLang="en-US" sz="2400" b="1" i="1" dirty="0" err="1">
                <a:latin typeface="Courier New" pitchFamily="49" charset="0"/>
              </a:rPr>
              <a:t>type</a:t>
            </a:r>
            <a:r>
              <a:rPr lang="en-US" altLang="en-US" sz="2400" b="1" i="1" dirty="0" err="1">
                <a:solidFill>
                  <a:schemeClr val="accent2"/>
                </a:solidFill>
                <a:latin typeface="Courier New" pitchFamily="49" charset="0"/>
              </a:rPr>
              <a:t>n</a:t>
            </a:r>
            <a:r>
              <a:rPr lang="en-US" altLang="en-US" sz="2400" b="1" i="1" dirty="0">
                <a:latin typeface="Courier New" pitchFamily="49" charset="0"/>
              </a:rPr>
              <a:t> </a:t>
            </a:r>
            <a:r>
              <a:rPr lang="en-US" altLang="en-US" sz="2400" b="1" i="1" dirty="0" err="1">
                <a:latin typeface="Courier New" pitchFamily="49" charset="0"/>
              </a:rPr>
              <a:t>field</a:t>
            </a:r>
            <a:r>
              <a:rPr lang="en-US" altLang="en-US" sz="2400" b="1" i="1" dirty="0" err="1">
                <a:solidFill>
                  <a:schemeClr val="accent2"/>
                </a:solidFill>
                <a:latin typeface="Courier New" pitchFamily="49" charset="0"/>
              </a:rPr>
              <a:t>n</a:t>
            </a:r>
            <a:r>
              <a:rPr lang="en-US" altLang="en-US" sz="2400" b="1" i="1" dirty="0">
                <a:latin typeface="Courier New" pitchFamily="49" charset="0"/>
              </a:rPr>
              <a:t>;</a:t>
            </a:r>
            <a:endParaRPr lang="en-US" altLang="en-US" sz="2400" b="1" dirty="0">
              <a:latin typeface="Courier New" pitchFamily="49" charset="0"/>
            </a:endParaRPr>
          </a:p>
          <a:p>
            <a:pPr lvl="1" eaLnBrk="1" hangingPunct="1">
              <a:lnSpc>
                <a:spcPct val="90000"/>
              </a:lnSpc>
              <a:spcBef>
                <a:spcPct val="0"/>
              </a:spcBef>
              <a:buFontTx/>
              <a:buNone/>
            </a:pPr>
            <a:r>
              <a:rPr lang="en-US" altLang="en-US" sz="2400" b="1" dirty="0">
                <a:latin typeface="Courier New" pitchFamily="49" charset="0"/>
              </a:rPr>
              <a:t>};</a:t>
            </a: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36FE851-3BAF-49F2-9DF6-1418C14FB752}" type="slidenum">
              <a:rPr lang="en-US" altLang="en-US" sz="1200" smtClean="0"/>
              <a:pPr eaLnBrk="1" hangingPunct="1">
                <a:spcBef>
                  <a:spcPct val="0"/>
                </a:spcBef>
                <a:buFontTx/>
                <a:buNone/>
              </a:pPr>
              <a:t>155</a:t>
            </a:fld>
            <a:endParaRPr lang="en-US" altLang="en-US" sz="120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Example </a:t>
            </a:r>
            <a:r>
              <a:rPr lang="en-US" altLang="en-US" b="1" dirty="0" err="1">
                <a:solidFill>
                  <a:schemeClr val="tx1"/>
                </a:solidFill>
                <a:latin typeface="Courier New" pitchFamily="49" charset="0"/>
              </a:rPr>
              <a:t>struct</a:t>
            </a:r>
            <a:r>
              <a:rPr lang="en-US" altLang="en-US" dirty="0">
                <a:solidFill>
                  <a:schemeClr val="tx1"/>
                </a:solidFill>
              </a:rPr>
              <a:t> Declaration</a:t>
            </a:r>
          </a:p>
        </p:txBody>
      </p:sp>
      <p:sp>
        <p:nvSpPr>
          <p:cNvPr id="49155" name="Slide Body"/>
          <p:cNvSpPr>
            <a:spLocks noGrp="1" noChangeArrowheads="1"/>
          </p:cNvSpPr>
          <p:nvPr>
            <p:ph type="body" idx="1"/>
          </p:nvPr>
        </p:nvSpPr>
        <p:spPr>
          <a:xfrm>
            <a:off x="381000" y="1981200"/>
            <a:ext cx="8458200" cy="4038600"/>
          </a:xfrm>
        </p:spPr>
        <p:txBody>
          <a:bodyPr/>
          <a:lstStyle/>
          <a:p>
            <a:pPr lvl="1" eaLnBrk="1" hangingPunct="1">
              <a:buFontTx/>
              <a:buNone/>
            </a:pPr>
            <a:r>
              <a:rPr lang="en-US" altLang="en-US" sz="2800" b="1" dirty="0" err="1">
                <a:latin typeface="Courier New" pitchFamily="49" charset="0"/>
              </a:rPr>
              <a:t>struct</a:t>
            </a:r>
            <a:r>
              <a:rPr lang="en-US" altLang="en-US" sz="2800" b="1" dirty="0">
                <a:latin typeface="Courier New" pitchFamily="49" charset="0"/>
              </a:rPr>
              <a:t> Student </a:t>
            </a:r>
            <a:r>
              <a:rPr lang="en-US" altLang="en-US" sz="2800" b="1" dirty="0">
                <a:solidFill>
                  <a:srgbClr val="3D8963"/>
                </a:solidFill>
                <a:latin typeface="Courier New" pitchFamily="49" charset="0"/>
              </a:rPr>
              <a:t> // structure name</a:t>
            </a:r>
            <a:endParaRPr lang="en-US" altLang="en-US" sz="2800" b="1" dirty="0">
              <a:latin typeface="Courier New" pitchFamily="49" charset="0"/>
            </a:endParaRPr>
          </a:p>
          <a:p>
            <a:pPr lvl="1" eaLnBrk="1" hangingPunct="1">
              <a:buFontTx/>
              <a:buNone/>
            </a:pPr>
            <a:r>
              <a:rPr lang="en-US" altLang="en-US" sz="2800" b="1" dirty="0">
                <a:latin typeface="Courier New" pitchFamily="49" charset="0"/>
              </a:rPr>
              <a:t>{</a:t>
            </a:r>
          </a:p>
          <a:p>
            <a:pPr lvl="1" eaLnBrk="1" hangingPunct="1">
              <a:buFontTx/>
              <a:buNone/>
            </a:pPr>
            <a:r>
              <a:rPr lang="en-US" altLang="en-US" sz="2800" b="1" dirty="0">
                <a:latin typeface="Courier New" pitchFamily="49" charset="0"/>
              </a:rPr>
              <a:t>		</a:t>
            </a:r>
            <a:r>
              <a:rPr lang="en-US" altLang="en-US" sz="2800" b="1" dirty="0" err="1">
                <a:latin typeface="Courier New" pitchFamily="49" charset="0"/>
              </a:rPr>
              <a:t>int</a:t>
            </a:r>
            <a:r>
              <a:rPr lang="en-US" altLang="en-US" sz="2800" b="1" dirty="0">
                <a:latin typeface="Courier New" pitchFamily="49" charset="0"/>
              </a:rPr>
              <a:t> </a:t>
            </a:r>
            <a:r>
              <a:rPr lang="en-US" altLang="en-US" sz="2800" b="1" dirty="0" err="1">
                <a:latin typeface="Courier New" pitchFamily="49" charset="0"/>
              </a:rPr>
              <a:t>studentID</a:t>
            </a:r>
            <a:r>
              <a:rPr lang="en-US" altLang="en-US" sz="2800" b="1" dirty="0">
                <a:latin typeface="Courier New" pitchFamily="49" charset="0"/>
              </a:rPr>
              <a:t>;</a:t>
            </a:r>
            <a:r>
              <a:rPr lang="en-US" altLang="en-US" sz="2800" b="1" dirty="0">
                <a:solidFill>
                  <a:srgbClr val="3D8963"/>
                </a:solidFill>
                <a:latin typeface="Courier New" pitchFamily="49" charset="0"/>
              </a:rPr>
              <a:t>// structure</a:t>
            </a:r>
            <a:endParaRPr lang="en-US" altLang="en-US" sz="2800" b="1" dirty="0">
              <a:latin typeface="Courier New" pitchFamily="49" charset="0"/>
            </a:endParaRPr>
          </a:p>
          <a:p>
            <a:pPr lvl="1" eaLnBrk="1" hangingPunct="1">
              <a:buFontTx/>
              <a:buNone/>
            </a:pPr>
            <a:r>
              <a:rPr lang="en-US" altLang="en-US" sz="2800" b="1" dirty="0">
                <a:latin typeface="Courier New" pitchFamily="49" charset="0"/>
              </a:rPr>
              <a:t>		string name;  </a:t>
            </a:r>
            <a:r>
              <a:rPr lang="en-US" altLang="en-US" sz="2800" b="1" dirty="0">
                <a:solidFill>
                  <a:srgbClr val="3D8963"/>
                </a:solidFill>
                <a:latin typeface="Courier New" pitchFamily="49" charset="0"/>
              </a:rPr>
              <a:t>// members</a:t>
            </a:r>
            <a:endParaRPr lang="en-US" altLang="en-US" sz="2800" b="1" dirty="0">
              <a:latin typeface="Courier New" pitchFamily="49" charset="0"/>
            </a:endParaRPr>
          </a:p>
          <a:p>
            <a:pPr lvl="1" eaLnBrk="1" hangingPunct="1">
              <a:buFontTx/>
              <a:buNone/>
            </a:pPr>
            <a:r>
              <a:rPr lang="en-US" altLang="en-US" sz="2800" b="1" dirty="0">
                <a:latin typeface="Courier New" pitchFamily="49" charset="0"/>
              </a:rPr>
              <a:t>  short year;   </a:t>
            </a:r>
          </a:p>
          <a:p>
            <a:pPr lvl="1" eaLnBrk="1" hangingPunct="1">
              <a:buFontTx/>
              <a:buNone/>
            </a:pPr>
            <a:r>
              <a:rPr lang="en-US" altLang="en-US" sz="2800" b="1" dirty="0">
                <a:latin typeface="Courier New" pitchFamily="49" charset="0"/>
              </a:rPr>
              <a:t>  double </a:t>
            </a:r>
            <a:r>
              <a:rPr lang="en-US" altLang="en-US" sz="2800" b="1" dirty="0" err="1">
                <a:latin typeface="Courier New" pitchFamily="49" charset="0"/>
              </a:rPr>
              <a:t>gpa</a:t>
            </a:r>
            <a:r>
              <a:rPr lang="en-US" altLang="en-US" sz="2800" b="1" dirty="0">
                <a:latin typeface="Courier New" pitchFamily="49" charset="0"/>
              </a:rPr>
              <a:t>;</a:t>
            </a:r>
          </a:p>
          <a:p>
            <a:pPr lvl="1" eaLnBrk="1" hangingPunct="1">
              <a:buFontTx/>
              <a:buNone/>
            </a:pPr>
            <a:r>
              <a:rPr lang="en-US" altLang="en-US" sz="2800" b="1" dirty="0">
                <a:latin typeface="Courier New" pitchFamily="49" charset="0"/>
              </a:rPr>
              <a:t>};			 </a:t>
            </a:r>
            <a:r>
              <a:rPr lang="en-US" altLang="en-US" sz="2800" b="1" dirty="0">
                <a:solidFill>
                  <a:srgbClr val="3D8963"/>
                </a:solidFill>
                <a:latin typeface="Courier New" pitchFamily="49" charset="0"/>
              </a:rPr>
              <a:t>// The ; is required</a:t>
            </a:r>
            <a:endParaRPr lang="en-US" altLang="en-US" sz="2800" b="1" dirty="0">
              <a:latin typeface="Courier New" pitchFamily="49" charset="0"/>
            </a:endParaRP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79666DC-9FED-46DB-81D3-A6DE2F0A0089}" type="slidenum">
              <a:rPr lang="en-US" altLang="en-US" sz="1200" smtClean="0"/>
              <a:pPr eaLnBrk="1" hangingPunct="1">
                <a:spcBef>
                  <a:spcPct val="0"/>
                </a:spcBef>
                <a:buFontTx/>
                <a:buNone/>
              </a:pPr>
              <a:t>156</a:t>
            </a:fld>
            <a:endParaRPr lang="en-US" altLang="en-US" sz="120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b="1" dirty="0" err="1">
                <a:solidFill>
                  <a:schemeClr val="tx1"/>
                </a:solidFill>
                <a:latin typeface="Courier New" pitchFamily="49" charset="0"/>
              </a:rPr>
              <a:t>struct</a:t>
            </a:r>
            <a:r>
              <a:rPr lang="en-US" altLang="en-US" dirty="0">
                <a:solidFill>
                  <a:schemeClr val="tx1"/>
                </a:solidFill>
              </a:rPr>
              <a:t> Declaration Notes</a:t>
            </a:r>
          </a:p>
        </p:txBody>
      </p:sp>
      <p:sp>
        <p:nvSpPr>
          <p:cNvPr id="50179" name="Slide Body"/>
          <p:cNvSpPr>
            <a:spLocks noGrp="1" noChangeArrowheads="1"/>
          </p:cNvSpPr>
          <p:nvPr>
            <p:ph type="body" idx="1"/>
          </p:nvPr>
        </p:nvSpPr>
        <p:spPr>
          <a:xfrm>
            <a:off x="609600" y="1828800"/>
            <a:ext cx="7772400" cy="4191000"/>
          </a:xfrm>
        </p:spPr>
        <p:txBody>
          <a:bodyPr/>
          <a:lstStyle/>
          <a:p>
            <a:pPr eaLnBrk="1" hangingPunct="1">
              <a:lnSpc>
                <a:spcPct val="90000"/>
              </a:lnSpc>
            </a:pPr>
            <a:r>
              <a:rPr lang="en-US" altLang="en-US" sz="2800" b="1" dirty="0" err="1">
                <a:latin typeface="Courier New" pitchFamily="49" charset="0"/>
              </a:rPr>
              <a:t>struct</a:t>
            </a:r>
            <a:r>
              <a:rPr lang="en-US" altLang="en-US" sz="2800" dirty="0"/>
              <a:t> names commonly begin with an uppercase letter</a:t>
            </a:r>
          </a:p>
          <a:p>
            <a:pPr eaLnBrk="1" hangingPunct="1">
              <a:lnSpc>
                <a:spcPct val="90000"/>
              </a:lnSpc>
              <a:spcBef>
                <a:spcPct val="40000"/>
              </a:spcBef>
            </a:pPr>
            <a:r>
              <a:rPr lang="en-US" altLang="en-US" sz="2800" dirty="0"/>
              <a:t>Multiple fields of same type can be declared in a comma-separated list </a:t>
            </a:r>
          </a:p>
          <a:p>
            <a:pPr lvl="1" eaLnBrk="1" hangingPunct="1">
              <a:lnSpc>
                <a:spcPct val="90000"/>
              </a:lnSpc>
              <a:spcBef>
                <a:spcPct val="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string name, </a:t>
            </a:r>
          </a:p>
          <a:p>
            <a:pPr lvl="1" eaLnBrk="1" hangingPunct="1">
              <a:lnSpc>
                <a:spcPct val="90000"/>
              </a:lnSpc>
              <a:spcBef>
                <a:spcPct val="0"/>
              </a:spcBef>
              <a:buFontTx/>
              <a:buNone/>
            </a:pPr>
            <a:r>
              <a:rPr lang="en-US" altLang="en-US" sz="2800" b="1" dirty="0">
                <a:solidFill>
                  <a:srgbClr val="3D8963"/>
                </a:solidFill>
                <a:latin typeface="Courier New" pitchFamily="49" charset="0"/>
              </a:rPr>
              <a:t>			  address; </a:t>
            </a:r>
          </a:p>
          <a:p>
            <a:pPr eaLnBrk="1" hangingPunct="1">
              <a:lnSpc>
                <a:spcPct val="90000"/>
              </a:lnSpc>
              <a:spcBef>
                <a:spcPct val="0"/>
              </a:spcBef>
            </a:pPr>
            <a:r>
              <a:rPr lang="en-US" altLang="en-US" sz="2800" dirty="0"/>
              <a:t>Fields in a structure are all public by default</a:t>
            </a:r>
          </a:p>
          <a:p>
            <a:pPr marL="101600" indent="0" eaLnBrk="1" hangingPunct="1">
              <a:lnSpc>
                <a:spcPct val="90000"/>
              </a:lnSpc>
              <a:spcBef>
                <a:spcPct val="0"/>
              </a:spcBef>
              <a:buNone/>
            </a:pPr>
            <a:endParaRPr lang="en-US" altLang="en-US" b="1" dirty="0">
              <a:latin typeface="Courier New" pitchFamily="49" charset="0"/>
            </a:endParaRPr>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676B38D-96F7-4EEB-ACA1-BD208EC42842}" type="slidenum">
              <a:rPr lang="en-US" altLang="en-US" sz="1200" smtClean="0"/>
              <a:pPr eaLnBrk="1" hangingPunct="1">
                <a:spcBef>
                  <a:spcPct val="0"/>
                </a:spcBef>
                <a:buFontTx/>
                <a:buNone/>
              </a:pPr>
              <a:t>157</a:t>
            </a:fld>
            <a:endParaRPr lang="en-US" altLang="en-US" sz="120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Defining Structure Variables</a:t>
            </a:r>
          </a:p>
        </p:txBody>
      </p:sp>
      <p:sp>
        <p:nvSpPr>
          <p:cNvPr id="51203" name="Slide Body"/>
          <p:cNvSpPr>
            <a:spLocks noGrp="1" noChangeArrowheads="1"/>
          </p:cNvSpPr>
          <p:nvPr>
            <p:ph type="body" idx="1"/>
          </p:nvPr>
        </p:nvSpPr>
        <p:spPr/>
        <p:txBody>
          <a:bodyPr/>
          <a:lstStyle/>
          <a:p>
            <a:pPr eaLnBrk="1" hangingPunct="1">
              <a:lnSpc>
                <a:spcPct val="85000"/>
              </a:lnSpc>
              <a:spcBef>
                <a:spcPct val="40000"/>
              </a:spcBef>
            </a:pPr>
            <a:r>
              <a:rPr lang="en-US" altLang="en-US" sz="2800" dirty="0"/>
              <a:t>A</a:t>
            </a:r>
            <a:r>
              <a:rPr lang="en-US" altLang="en-US" sz="2800" b="1" dirty="0">
                <a:latin typeface="Courier New" pitchFamily="49" charset="0"/>
              </a:rPr>
              <a:t> </a:t>
            </a:r>
            <a:r>
              <a:rPr lang="en-US" altLang="en-US" sz="2800" b="1" dirty="0" err="1">
                <a:latin typeface="Courier New" pitchFamily="49" charset="0"/>
              </a:rPr>
              <a:t>struct</a:t>
            </a:r>
            <a:r>
              <a:rPr lang="en-US" altLang="en-US" sz="2800" dirty="0"/>
              <a:t> declaration does not allocate memory or create variables</a:t>
            </a:r>
          </a:p>
          <a:p>
            <a:pPr eaLnBrk="1" hangingPunct="1">
              <a:lnSpc>
                <a:spcPct val="85000"/>
              </a:lnSpc>
              <a:spcBef>
                <a:spcPct val="40000"/>
              </a:spcBef>
            </a:pPr>
            <a:r>
              <a:rPr lang="en-US" altLang="en-US" sz="2800" dirty="0"/>
              <a:t>To define variables, use the structure name as the type name</a:t>
            </a:r>
          </a:p>
          <a:p>
            <a:pPr lvl="1" eaLnBrk="1" hangingPunct="1">
              <a:buFontTx/>
              <a:buNone/>
            </a:pPr>
            <a:r>
              <a:rPr lang="en-US" altLang="en-US" sz="2800" dirty="0">
                <a:latin typeface="Courier New" pitchFamily="49" charset="0"/>
              </a:rPr>
              <a:t>	</a:t>
            </a:r>
            <a:r>
              <a:rPr lang="en-US" altLang="en-US" sz="2800" b="1" dirty="0">
                <a:latin typeface="Courier New" pitchFamily="49" charset="0"/>
              </a:rPr>
              <a:t>Student s1;</a:t>
            </a:r>
          </a:p>
        </p:txBody>
      </p:sp>
      <p:pic>
        <p:nvPicPr>
          <p:cNvPr id="2" name="image of a variable representing a structure" descr="The structure variable is named 's1'.&#10;&#10;The members in the structure are 'studentID', 'name', 'year', and 'gpa'.&#10;" title="A screenshot shows a structure variabl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352800"/>
            <a:ext cx="3627120" cy="2606040"/>
          </a:xfrm>
          <a:prstGeom prst="rect">
            <a:avLst/>
          </a:prstGeom>
        </p:spPr>
      </p:pic>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2D9C279-53E5-4AC3-ACCB-85A6AC94745F}" type="slidenum">
              <a:rPr lang="en-US" altLang="en-US" sz="1200" smtClean="0"/>
              <a:pPr eaLnBrk="1" hangingPunct="1">
                <a:spcBef>
                  <a:spcPct val="0"/>
                </a:spcBef>
                <a:buFontTx/>
                <a:buNone/>
              </a:pPr>
              <a:t>158</a:t>
            </a:fld>
            <a:endParaRPr lang="en-US" altLang="en-US" sz="12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Title"/>
          <p:cNvSpPr>
            <a:spLocks noGrp="1" noChangeArrowheads="1"/>
          </p:cNvSpPr>
          <p:nvPr>
            <p:ph type="title"/>
          </p:nvPr>
        </p:nvSpPr>
        <p:spPr>
          <a:xfrm>
            <a:off x="304800" y="152400"/>
            <a:ext cx="8610600" cy="1143000"/>
          </a:xfrm>
        </p:spPr>
        <p:txBody>
          <a:bodyPr/>
          <a:lstStyle/>
          <a:p>
            <a:pPr eaLnBrk="1" hangingPunct="1"/>
            <a:r>
              <a:rPr lang="en-US" altLang="en-US" dirty="0">
                <a:solidFill>
                  <a:schemeClr val="tx1"/>
                </a:solidFill>
              </a:rPr>
              <a:t>Accessing Structure Members</a:t>
            </a:r>
          </a:p>
        </p:txBody>
      </p:sp>
      <p:sp>
        <p:nvSpPr>
          <p:cNvPr id="52227" name="Slide Body"/>
          <p:cNvSpPr>
            <a:spLocks noGrp="1" noChangeArrowheads="1"/>
          </p:cNvSpPr>
          <p:nvPr>
            <p:ph type="body" idx="1"/>
          </p:nvPr>
        </p:nvSpPr>
        <p:spPr/>
        <p:txBody>
          <a:bodyPr/>
          <a:lstStyle/>
          <a:p>
            <a:pPr eaLnBrk="1" hangingPunct="1"/>
            <a:r>
              <a:rPr lang="en-US" altLang="en-US" sz="2800" dirty="0"/>
              <a:t>Use the dot </a:t>
            </a:r>
            <a:r>
              <a:rPr lang="en-US" altLang="en-US" sz="2800" b="1" dirty="0">
                <a:latin typeface="Courier New" pitchFamily="49" charset="0"/>
              </a:rPr>
              <a:t>(.)</a:t>
            </a:r>
            <a:r>
              <a:rPr lang="en-US" altLang="en-US" sz="2800" dirty="0"/>
              <a:t> operator to refer to the data members of </a:t>
            </a:r>
            <a:r>
              <a:rPr lang="en-US" altLang="en-US" sz="2800" b="1" dirty="0" err="1">
                <a:latin typeface="Courier New" pitchFamily="49" charset="0"/>
              </a:rPr>
              <a:t>struct</a:t>
            </a:r>
            <a:r>
              <a:rPr lang="en-US" altLang="en-US" sz="2800" dirty="0"/>
              <a:t> variables </a:t>
            </a:r>
          </a:p>
          <a:p>
            <a:pPr lvl="1" eaLnBrk="1" hangingPunct="1">
              <a:buFontTx/>
              <a:buNone/>
            </a:pPr>
            <a:r>
              <a:rPr lang="en-US" altLang="en-US" sz="2800" dirty="0"/>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s1.name);</a:t>
            </a:r>
          </a:p>
          <a:p>
            <a:pPr lvl="1"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s1.studentID;</a:t>
            </a:r>
            <a:endParaRPr lang="en-US" altLang="en-US" sz="2800" b="1" dirty="0">
              <a:solidFill>
                <a:srgbClr val="3D8963"/>
              </a:solidFill>
            </a:endParaRPr>
          </a:p>
          <a:p>
            <a:pPr lvl="1" eaLnBrk="1" hangingPunct="1">
              <a:buFontTx/>
              <a:buNone/>
            </a:pPr>
            <a:r>
              <a:rPr lang="en-US" altLang="en-US" sz="2800" b="1" dirty="0">
                <a:solidFill>
                  <a:srgbClr val="3D8963"/>
                </a:solidFill>
              </a:rPr>
              <a:t>	</a:t>
            </a:r>
            <a:r>
              <a:rPr lang="en-US" altLang="en-US" sz="2800" b="1" dirty="0">
                <a:solidFill>
                  <a:srgbClr val="3D8963"/>
                </a:solidFill>
                <a:latin typeface="Courier New" pitchFamily="49" charset="0"/>
              </a:rPr>
              <a:t>	s1.gpa = 3.75;</a:t>
            </a:r>
          </a:p>
          <a:p>
            <a:pPr eaLnBrk="1" hangingPunct="1"/>
            <a:r>
              <a:rPr lang="en-US" altLang="en-US" sz="2800" dirty="0"/>
              <a:t>The member variables can be used in any manner appropriate for their data type</a:t>
            </a:r>
          </a:p>
          <a:p>
            <a:pPr eaLnBrk="1" hangingPunct="1"/>
            <a:endParaRPr lang="en-US" altLang="en-US" dirty="0"/>
          </a:p>
        </p:txBody>
      </p:sp>
      <p:sp>
        <p:nvSpPr>
          <p:cNvPr id="522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B34A3F1-2A7C-4631-8DE6-6DEC44F1A7C3}" type="slidenum">
              <a:rPr lang="en-US" altLang="en-US" sz="1200" smtClean="0"/>
              <a:pPr eaLnBrk="1" hangingPunct="1">
                <a:spcBef>
                  <a:spcPct val="0"/>
                </a:spcBef>
                <a:buFontTx/>
                <a:buNone/>
              </a:pPr>
              <a:t>159</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a:xfrm>
            <a:off x="685800" y="304800"/>
            <a:ext cx="7772400" cy="1143000"/>
          </a:xfrm>
        </p:spPr>
        <p:txBody>
          <a:bodyPr/>
          <a:lstStyle/>
          <a:p>
            <a:pPr eaLnBrk="1" hangingPunct="1"/>
            <a:r>
              <a:rPr lang="en-US" altLang="en-US" dirty="0">
                <a:solidFill>
                  <a:schemeClr val="tx1"/>
                </a:solidFill>
              </a:rPr>
              <a:t>Prefix Mode Example</a:t>
            </a:r>
          </a:p>
        </p:txBody>
      </p:sp>
      <p:sp>
        <p:nvSpPr>
          <p:cNvPr id="18435" name="Slide Body"/>
          <p:cNvSpPr>
            <a:spLocks noGrp="1" noChangeArrowheads="1"/>
          </p:cNvSpPr>
          <p:nvPr>
            <p:ph type="body" idx="1"/>
          </p:nvPr>
        </p:nvSpPr>
        <p:spPr>
          <a:xfrm>
            <a:off x="304800" y="1600200"/>
            <a:ext cx="8610600" cy="4495800"/>
          </a:xfrm>
        </p:spPr>
        <p:txBody>
          <a:bodyPr/>
          <a:lstStyle/>
          <a:p>
            <a:pPr eaLnBrk="1" hangingPunct="1">
              <a:lnSpc>
                <a:spcPct val="90000"/>
              </a:lnSpc>
              <a:spcBef>
                <a:spcPct val="30000"/>
              </a:spcBef>
              <a:buFontTx/>
              <a:buNone/>
            </a:pPr>
            <a:r>
              <a:rPr lang="en-US" altLang="en-US" sz="2400" b="1" dirty="0">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x = 1, y = 1;</a:t>
            </a:r>
          </a:p>
          <a:p>
            <a:pPr eaLnBrk="1" hangingPunct="1">
              <a:lnSpc>
                <a:spcPct val="90000"/>
              </a:lnSpc>
              <a:spcBef>
                <a:spcPct val="30000"/>
              </a:spcBef>
              <a:buFontTx/>
              <a:buNone/>
            </a:pPr>
            <a:endParaRPr lang="en-US" altLang="en-US" sz="2400" b="1" dirty="0">
              <a:solidFill>
                <a:srgbClr val="3D8963"/>
              </a:solidFill>
              <a:latin typeface="Courier New" pitchFamily="49" charset="0"/>
            </a:endParaRPr>
          </a:p>
          <a:p>
            <a:pPr eaLnBrk="1" hangingPunct="1">
              <a:lnSpc>
                <a:spcPct val="90000"/>
              </a:lnSpc>
              <a:spcBef>
                <a:spcPct val="0"/>
              </a:spcBef>
              <a:buFontTx/>
              <a:buNone/>
            </a:pPr>
            <a:r>
              <a:rPr lang="en-US" altLang="en-US" sz="2400" b="1" dirty="0">
                <a:solidFill>
                  <a:srgbClr val="3D8963"/>
                </a:solidFill>
                <a:latin typeface="Courier New" pitchFamily="49" charset="0"/>
              </a:rPr>
              <a:t> x = ++y;        // y is incremented to 2,</a:t>
            </a:r>
          </a:p>
          <a:p>
            <a:pPr eaLnBrk="1" hangingPunct="1">
              <a:lnSpc>
                <a:spcPct val="90000"/>
              </a:lnSpc>
              <a:spcBef>
                <a:spcPct val="0"/>
              </a:spcBef>
              <a:buFontTx/>
              <a:buNone/>
            </a:pPr>
            <a:r>
              <a:rPr lang="en-US" altLang="en-US" sz="2400" b="1" dirty="0">
                <a:solidFill>
                  <a:srgbClr val="3D8963"/>
                </a:solidFill>
                <a:latin typeface="Courier New" pitchFamily="49" charset="0"/>
              </a:rPr>
              <a:t>                 // then 2 is assigned to x</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x </a:t>
            </a:r>
          </a:p>
          <a:p>
            <a:pPr eaLnBrk="1" hangingPunct="1">
              <a:lnSpc>
                <a:spcPct val="90000"/>
              </a:lnSpc>
              <a:spcBef>
                <a:spcPct val="0"/>
              </a:spcBef>
              <a:buFontTx/>
              <a:buNone/>
            </a:pPr>
            <a:r>
              <a:rPr lang="en-US" altLang="en-US" sz="2400" b="1" dirty="0">
                <a:solidFill>
                  <a:srgbClr val="3D8963"/>
                </a:solidFill>
                <a:latin typeface="Courier New" pitchFamily="49" charset="0"/>
              </a:rPr>
              <a:t>   &lt;&lt; "  " &lt;&lt; y; // Displays 2  2</a:t>
            </a:r>
          </a:p>
          <a:p>
            <a:pPr eaLnBrk="1" hangingPunct="1">
              <a:lnSpc>
                <a:spcPct val="90000"/>
              </a:lnSpc>
              <a:spcBef>
                <a:spcPct val="0"/>
              </a:spcBef>
              <a:buFontTx/>
              <a:buNone/>
            </a:pPr>
            <a:endParaRPr lang="en-US" altLang="en-US" sz="2400" b="1" dirty="0">
              <a:solidFill>
                <a:srgbClr val="3D8963"/>
              </a:solidFill>
              <a:latin typeface="Courier New" pitchFamily="49" charset="0"/>
            </a:endParaRPr>
          </a:p>
          <a:p>
            <a:pPr eaLnBrk="1" hangingPunct="1">
              <a:lnSpc>
                <a:spcPct val="90000"/>
              </a:lnSpc>
              <a:spcBef>
                <a:spcPct val="0"/>
              </a:spcBef>
              <a:buFontTx/>
              <a:buNone/>
            </a:pPr>
            <a:r>
              <a:rPr lang="en-US" altLang="en-US" sz="2400" b="1" dirty="0">
                <a:solidFill>
                  <a:srgbClr val="3D8963"/>
                </a:solidFill>
                <a:latin typeface="Courier New" pitchFamily="49" charset="0"/>
              </a:rPr>
              <a:t> x = --y;        // y is decremented to 1,</a:t>
            </a:r>
          </a:p>
          <a:p>
            <a:pPr eaLnBrk="1" hangingPunct="1">
              <a:lnSpc>
                <a:spcPct val="90000"/>
              </a:lnSpc>
              <a:spcBef>
                <a:spcPct val="0"/>
              </a:spcBef>
              <a:buFontTx/>
              <a:buNone/>
            </a:pPr>
            <a:r>
              <a:rPr lang="en-US" altLang="en-US" sz="2400" b="1" dirty="0">
                <a:solidFill>
                  <a:srgbClr val="3D8963"/>
                </a:solidFill>
                <a:latin typeface="Courier New" pitchFamily="49" charset="0"/>
              </a:rPr>
              <a:t>                 // then 1 is assigned to x</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x</a:t>
            </a:r>
          </a:p>
          <a:p>
            <a:pPr eaLnBrk="1" hangingPunct="1">
              <a:lnSpc>
                <a:spcPct val="90000"/>
              </a:lnSpc>
              <a:spcBef>
                <a:spcPct val="0"/>
              </a:spcBef>
              <a:buFontTx/>
              <a:buNone/>
            </a:pPr>
            <a:r>
              <a:rPr lang="en-US" altLang="en-US" sz="2400" b="1" dirty="0">
                <a:solidFill>
                  <a:srgbClr val="3D8963"/>
                </a:solidFill>
                <a:latin typeface="Courier New" pitchFamily="49" charset="0"/>
              </a:rPr>
              <a:t>   &lt;&lt; "  " &lt;&lt; y; // Displays 1 1  </a:t>
            </a:r>
          </a:p>
          <a:p>
            <a:pPr eaLnBrk="1" hangingPunct="1">
              <a:lnSpc>
                <a:spcPct val="90000"/>
              </a:lnSpc>
              <a:spcBef>
                <a:spcPct val="0"/>
              </a:spcBef>
              <a:buFontTx/>
              <a:buNone/>
            </a:pPr>
            <a:endParaRPr lang="en-US" altLang="en-US" sz="2400" b="1" dirty="0">
              <a:solidFill>
                <a:srgbClr val="3D8963"/>
              </a:solidFill>
              <a:latin typeface="Courier New" pitchFamily="49" charset="0"/>
            </a:endParaRPr>
          </a:p>
          <a:p>
            <a:pPr eaLnBrk="1" hangingPunct="1">
              <a:lnSpc>
                <a:spcPct val="90000"/>
              </a:lnSpc>
              <a:spcBef>
                <a:spcPct val="0"/>
              </a:spcBef>
              <a:buFontTx/>
              <a:buNone/>
            </a:pPr>
            <a:r>
              <a:rPr lang="en-US" altLang="en-US" sz="1800" b="1" dirty="0">
                <a:latin typeface="Courier New" pitchFamily="49" charset="0"/>
              </a:rPr>
              <a:t>                   </a:t>
            </a:r>
            <a:r>
              <a:rPr lang="en-US" altLang="en-US" sz="2000" b="1" dirty="0">
                <a:latin typeface="Courier New" pitchFamily="49" charset="0"/>
              </a:rPr>
              <a:t>     </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08BE041-2426-4360-87A9-E65AF45A6F55}" type="slidenum">
              <a:rPr lang="en-US" altLang="en-US" sz="1200" smtClean="0"/>
              <a:pPr eaLnBrk="1" hangingPunct="1">
                <a:spcBef>
                  <a:spcPct val="0"/>
                </a:spcBef>
                <a:buFontTx/>
                <a:buNone/>
              </a:pPr>
              <a:t>16</a:t>
            </a:fld>
            <a:endParaRPr lang="en-US" altLang="en-US" sz="120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Title"/>
          <p:cNvSpPr>
            <a:spLocks noGrp="1" noChangeArrowheads="1"/>
          </p:cNvSpPr>
          <p:nvPr>
            <p:ph type="title"/>
          </p:nvPr>
        </p:nvSpPr>
        <p:spPr>
          <a:xfrm>
            <a:off x="304800" y="303213"/>
            <a:ext cx="8610600" cy="925512"/>
          </a:xfrm>
        </p:spPr>
        <p:txBody>
          <a:bodyPr/>
          <a:lstStyle/>
          <a:p>
            <a:pPr eaLnBrk="1" hangingPunct="1"/>
            <a:r>
              <a:rPr lang="en-US" altLang="en-US" dirty="0">
                <a:solidFill>
                  <a:schemeClr val="tx1"/>
                </a:solidFill>
              </a:rPr>
              <a:t>Displaying </a:t>
            </a:r>
            <a:r>
              <a:rPr lang="en-US" altLang="en-US" b="1" dirty="0" err="1">
                <a:solidFill>
                  <a:schemeClr val="tx1"/>
                </a:solidFill>
                <a:latin typeface="Courier New" pitchFamily="49" charset="0"/>
              </a:rPr>
              <a:t>struct</a:t>
            </a:r>
            <a:r>
              <a:rPr lang="en-US" altLang="en-US" b="1" dirty="0">
                <a:solidFill>
                  <a:schemeClr val="tx1"/>
                </a:solidFill>
              </a:rPr>
              <a:t> </a:t>
            </a:r>
            <a:r>
              <a:rPr lang="en-US" altLang="en-US" dirty="0">
                <a:solidFill>
                  <a:schemeClr val="tx1"/>
                </a:solidFill>
              </a:rPr>
              <a:t>Members</a:t>
            </a:r>
          </a:p>
        </p:txBody>
      </p:sp>
      <p:sp>
        <p:nvSpPr>
          <p:cNvPr id="53251" name="Slide Body"/>
          <p:cNvSpPr>
            <a:spLocks noGrp="1" noChangeArrowheads="1"/>
          </p:cNvSpPr>
          <p:nvPr>
            <p:ph type="body" idx="1"/>
          </p:nvPr>
        </p:nvSpPr>
        <p:spPr>
          <a:xfrm>
            <a:off x="381000" y="1828800"/>
            <a:ext cx="8153400" cy="4267200"/>
          </a:xfrm>
        </p:spPr>
        <p:txBody>
          <a:bodyPr/>
          <a:lstStyle/>
          <a:p>
            <a:pPr eaLnBrk="1" hangingPunct="1">
              <a:lnSpc>
                <a:spcPct val="85000"/>
              </a:lnSpc>
              <a:spcBef>
                <a:spcPct val="0"/>
              </a:spcBef>
              <a:buFontTx/>
              <a:buNone/>
            </a:pPr>
            <a:r>
              <a:rPr lang="en-US" altLang="en-US" dirty="0"/>
              <a:t>	</a:t>
            </a:r>
            <a:r>
              <a:rPr lang="en-US" altLang="en-US" sz="2800" dirty="0"/>
              <a:t>To display the contents of a </a:t>
            </a:r>
            <a:r>
              <a:rPr lang="en-US" altLang="en-US" sz="2800" b="1" dirty="0" err="1">
                <a:latin typeface="Courier New" pitchFamily="49" charset="0"/>
              </a:rPr>
              <a:t>struct</a:t>
            </a:r>
            <a:r>
              <a:rPr lang="en-US" altLang="en-US" sz="2800" dirty="0"/>
              <a:t> variable, you must display each field separately, using the dot operator </a:t>
            </a:r>
          </a:p>
          <a:p>
            <a:pPr lvl="1" eaLnBrk="1" hangingPunct="1">
              <a:buFontTx/>
              <a:buNone/>
            </a:pPr>
            <a:r>
              <a:rPr lang="en-US" altLang="en-US" sz="2800" dirty="0">
                <a:solidFill>
                  <a:schemeClr val="accent2"/>
                </a:solidFill>
              </a:rPr>
              <a:t>Wrong:</a:t>
            </a:r>
            <a:r>
              <a:rPr lang="en-US" altLang="en-US" sz="3200" dirty="0">
                <a:solidFill>
                  <a:schemeClr val="accent2"/>
                </a:solidFill>
              </a:rPr>
              <a:t>	</a:t>
            </a:r>
          </a:p>
          <a:p>
            <a:pPr lvl="1" eaLnBrk="1" hangingPunct="1">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 // won’t work!</a:t>
            </a:r>
          </a:p>
          <a:p>
            <a:pPr lvl="1" eaLnBrk="1" hangingPunct="1">
              <a:lnSpc>
                <a:spcPct val="80000"/>
              </a:lnSpc>
              <a:spcBef>
                <a:spcPct val="0"/>
              </a:spcBef>
              <a:buFontTx/>
              <a:buNone/>
            </a:pPr>
            <a:r>
              <a:rPr lang="en-US" altLang="en-US" sz="2800" dirty="0">
                <a:solidFill>
                  <a:schemeClr val="accent2"/>
                </a:solidFill>
              </a:rPr>
              <a:t>Correct:</a:t>
            </a:r>
            <a:r>
              <a:rPr lang="en-US" altLang="en-US" sz="3200" dirty="0">
                <a:solidFill>
                  <a:schemeClr val="accent2"/>
                </a:solidFill>
              </a:rPr>
              <a:t>	</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s1.studentID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s1.name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s1.year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s1.gpa;</a:t>
            </a:r>
            <a:endParaRPr lang="en-US" altLang="en-US" sz="2400" b="1" dirty="0">
              <a:solidFill>
                <a:srgbClr val="3D8963"/>
              </a:solidFill>
            </a:endParaRPr>
          </a:p>
        </p:txBody>
      </p:sp>
      <p:sp>
        <p:nvSpPr>
          <p:cNvPr id="532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7D2CA01A-36B4-4A8D-86A3-1C3B2A1DA155}" type="slidenum">
              <a:rPr lang="en-US" altLang="en-US" sz="1200" smtClean="0"/>
              <a:pPr eaLnBrk="1" hangingPunct="1">
                <a:spcBef>
                  <a:spcPct val="0"/>
                </a:spcBef>
                <a:buFontTx/>
                <a:buNone/>
              </a:pPr>
              <a:t>160</a:t>
            </a:fld>
            <a:endParaRPr lang="en-US" altLang="en-US" sz="120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Title"/>
          <p:cNvSpPr>
            <a:spLocks noGrp="1" noChangeArrowheads="1"/>
          </p:cNvSpPr>
          <p:nvPr>
            <p:ph type="title"/>
          </p:nvPr>
        </p:nvSpPr>
        <p:spPr>
          <a:xfrm>
            <a:off x="304800" y="303213"/>
            <a:ext cx="8610600" cy="925512"/>
          </a:xfrm>
        </p:spPr>
        <p:txBody>
          <a:bodyPr/>
          <a:lstStyle/>
          <a:p>
            <a:pPr eaLnBrk="1" hangingPunct="1"/>
            <a:r>
              <a:rPr lang="en-US" altLang="en-US" dirty="0">
                <a:solidFill>
                  <a:schemeClr val="tx1"/>
                </a:solidFill>
              </a:rPr>
              <a:t>Comparing </a:t>
            </a:r>
            <a:r>
              <a:rPr lang="en-US" altLang="en-US" b="1" dirty="0" err="1">
                <a:solidFill>
                  <a:schemeClr val="tx1"/>
                </a:solidFill>
                <a:latin typeface="Courier New" pitchFamily="49" charset="0"/>
              </a:rPr>
              <a:t>struct</a:t>
            </a:r>
            <a:r>
              <a:rPr lang="en-US" altLang="en-US" b="1" dirty="0">
                <a:solidFill>
                  <a:schemeClr val="tx1"/>
                </a:solidFill>
              </a:rPr>
              <a:t> </a:t>
            </a:r>
            <a:r>
              <a:rPr lang="en-US" altLang="en-US" dirty="0">
                <a:solidFill>
                  <a:schemeClr val="tx1"/>
                </a:solidFill>
              </a:rPr>
              <a:t>Members</a:t>
            </a:r>
          </a:p>
        </p:txBody>
      </p:sp>
      <p:sp>
        <p:nvSpPr>
          <p:cNvPr id="54275" name="Slide Body"/>
          <p:cNvSpPr>
            <a:spLocks noGrp="1" noChangeArrowheads="1"/>
          </p:cNvSpPr>
          <p:nvPr>
            <p:ph type="body" idx="1"/>
          </p:nvPr>
        </p:nvSpPr>
        <p:spPr>
          <a:xfrm>
            <a:off x="381000" y="1828800"/>
            <a:ext cx="8153400" cy="4267200"/>
          </a:xfrm>
        </p:spPr>
        <p:txBody>
          <a:bodyPr/>
          <a:lstStyle/>
          <a:p>
            <a:pPr eaLnBrk="1" hangingPunct="1">
              <a:lnSpc>
                <a:spcPct val="85000"/>
              </a:lnSpc>
              <a:spcBef>
                <a:spcPct val="0"/>
              </a:spcBef>
            </a:pPr>
            <a:r>
              <a:rPr lang="en-US" altLang="en-US" sz="2800" dirty="0"/>
              <a:t>Similar to displaying a </a:t>
            </a:r>
            <a:r>
              <a:rPr lang="en-US" altLang="en-US" sz="2800" b="1" dirty="0" err="1">
                <a:latin typeface="Courier New" pitchFamily="49" charset="0"/>
              </a:rPr>
              <a:t>struct</a:t>
            </a:r>
            <a:r>
              <a:rPr lang="en-US" altLang="en-US" sz="2800" dirty="0"/>
              <a:t>, you cannot compare two </a:t>
            </a:r>
            <a:r>
              <a:rPr lang="en-US" altLang="en-US" sz="2800" b="1" dirty="0" err="1">
                <a:latin typeface="Courier New" pitchFamily="49" charset="0"/>
              </a:rPr>
              <a:t>struct</a:t>
            </a:r>
            <a:r>
              <a:rPr lang="en-US" altLang="en-US" sz="2800" dirty="0"/>
              <a:t> variables directly: </a:t>
            </a:r>
          </a:p>
          <a:p>
            <a:pPr eaLnBrk="1" hangingPunct="1">
              <a:lnSpc>
                <a:spcPct val="85000"/>
              </a:lnSpc>
              <a:spcBef>
                <a:spcPct val="0"/>
              </a:spcBef>
            </a:pPr>
            <a:endParaRPr lang="en-US" altLang="en-US" sz="2800" dirty="0">
              <a:solidFill>
                <a:schemeClr val="accent2"/>
              </a:solidFill>
            </a:endParaRPr>
          </a:p>
          <a:p>
            <a:pPr lvl="1" eaLnBrk="1" hangingPunct="1">
              <a:spcBef>
                <a:spcPct val="0"/>
              </a:spcBef>
              <a:buFontTx/>
              <a:buNone/>
            </a:pPr>
            <a:r>
              <a:rPr lang="en-US" altLang="en-US" sz="2800" b="1" dirty="0">
                <a:solidFill>
                  <a:srgbClr val="3D8963"/>
                </a:solidFill>
                <a:latin typeface="Courier New" pitchFamily="49" charset="0"/>
              </a:rPr>
              <a:t> if (s1 &gt;= s2) // won’t work!</a:t>
            </a:r>
          </a:p>
          <a:p>
            <a:pPr lvl="1" eaLnBrk="1" hangingPunct="1">
              <a:spcBef>
                <a:spcPct val="0"/>
              </a:spcBef>
              <a:buFontTx/>
              <a:buNone/>
            </a:pPr>
            <a:endParaRPr lang="en-US" altLang="en-US" sz="2800" b="1" dirty="0">
              <a:solidFill>
                <a:srgbClr val="3D8963"/>
              </a:solidFill>
              <a:latin typeface="Courier New" pitchFamily="49" charset="0"/>
            </a:endParaRPr>
          </a:p>
          <a:p>
            <a:pPr eaLnBrk="1" hangingPunct="1">
              <a:spcBef>
                <a:spcPct val="0"/>
              </a:spcBef>
            </a:pPr>
            <a:r>
              <a:rPr lang="en-US" altLang="en-US" sz="2800" dirty="0"/>
              <a:t>Instead, compare member variables:</a:t>
            </a:r>
          </a:p>
          <a:p>
            <a:pPr lvl="1" eaLnBrk="1" hangingPunct="1">
              <a:lnSpc>
                <a:spcPct val="80000"/>
              </a:lnSpc>
              <a:spcBef>
                <a:spcPct val="0"/>
              </a:spcBef>
              <a:buFontTx/>
              <a:buNone/>
            </a:pPr>
            <a:endParaRPr lang="en-US" altLang="en-US" sz="2800" b="1" dirty="0">
              <a:solidFill>
                <a:srgbClr val="3D8963"/>
              </a:solidFill>
              <a:latin typeface="Courier New" pitchFamily="49" charset="0"/>
            </a:endParaRPr>
          </a:p>
          <a:p>
            <a:pPr lvl="1" eaLnBrk="1" hangingPunct="1">
              <a:lnSpc>
                <a:spcPct val="80000"/>
              </a:lnSpc>
              <a:spcBef>
                <a:spcPct val="0"/>
              </a:spcBef>
              <a:buFontTx/>
              <a:buNone/>
            </a:pPr>
            <a:r>
              <a:rPr lang="en-US" altLang="en-US" sz="2800" b="1" dirty="0">
                <a:solidFill>
                  <a:srgbClr val="3D8963"/>
                </a:solidFill>
                <a:latin typeface="Courier New" pitchFamily="49" charset="0"/>
              </a:rPr>
              <a:t> if (s1.gpa &gt;= s2.gpa) // better</a:t>
            </a:r>
            <a:endParaRPr lang="en-US" altLang="en-US" sz="2800" b="1" dirty="0">
              <a:solidFill>
                <a:srgbClr val="3D8963"/>
              </a:solidFill>
            </a:endParaRPr>
          </a:p>
        </p:txBody>
      </p:sp>
      <p:sp>
        <p:nvSpPr>
          <p:cNvPr id="542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5BE8B4A-9DA4-441D-A16C-10E6A90ED27D}" type="slidenum">
              <a:rPr lang="en-US" altLang="en-US" sz="1200" smtClean="0"/>
              <a:pPr eaLnBrk="1" hangingPunct="1">
                <a:spcBef>
                  <a:spcPct val="0"/>
                </a:spcBef>
                <a:buFontTx/>
                <a:buNone/>
              </a:pPr>
              <a:t>161</a:t>
            </a:fld>
            <a:endParaRPr lang="en-US" altLang="en-US" sz="120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Title"/>
          <p:cNvSpPr>
            <a:spLocks noGrp="1" noChangeArrowheads="1"/>
          </p:cNvSpPr>
          <p:nvPr>
            <p:ph type="title"/>
          </p:nvPr>
        </p:nvSpPr>
        <p:spPr/>
        <p:txBody>
          <a:bodyPr/>
          <a:lstStyle/>
          <a:p>
            <a:pPr eaLnBrk="1" hangingPunct="1"/>
            <a:r>
              <a:rPr lang="en-US" altLang="en-US" dirty="0">
                <a:solidFill>
                  <a:schemeClr val="tx1"/>
                </a:solidFill>
              </a:rPr>
              <a:t>Initializing a Structure 1 of 2</a:t>
            </a:r>
          </a:p>
        </p:txBody>
      </p:sp>
      <p:sp>
        <p:nvSpPr>
          <p:cNvPr id="55299" name="Slide Body"/>
          <p:cNvSpPr>
            <a:spLocks noGrp="1" noChangeArrowheads="1"/>
          </p:cNvSpPr>
          <p:nvPr>
            <p:ph type="body" idx="1"/>
          </p:nvPr>
        </p:nvSpPr>
        <p:spPr>
          <a:xfrm>
            <a:off x="304800" y="1600200"/>
            <a:ext cx="8534400" cy="4648200"/>
          </a:xfrm>
        </p:spPr>
        <p:txBody>
          <a:bodyPr/>
          <a:lstStyle/>
          <a:p>
            <a:pPr eaLnBrk="1" hangingPunct="1">
              <a:lnSpc>
                <a:spcPct val="80000"/>
              </a:lnSpc>
              <a:buFontTx/>
              <a:buNone/>
            </a:pPr>
            <a:r>
              <a:rPr lang="en-US" altLang="en-US" dirty="0"/>
              <a:t>	</a:t>
            </a:r>
            <a:r>
              <a:rPr lang="en-US" altLang="en-US" sz="2800" dirty="0"/>
              <a:t>Structure members cannot be initialized in the structure declaration, because no memory has been allocated yet</a:t>
            </a:r>
          </a:p>
          <a:p>
            <a:pPr eaLnBrk="1" hangingPunct="1">
              <a:lnSpc>
                <a:spcPct val="80000"/>
              </a:lnSpc>
              <a:buFontTx/>
              <a:buNone/>
            </a:pPr>
            <a:endParaRPr lang="en-US" altLang="en-US" dirty="0"/>
          </a:p>
          <a:p>
            <a:pPr eaLnBrk="1" hangingPunct="1">
              <a:lnSpc>
                <a:spcPct val="80000"/>
              </a:lnSpc>
              <a:spcBef>
                <a:spcPct val="5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struct</a:t>
            </a:r>
            <a:r>
              <a:rPr lang="en-US" altLang="en-US" sz="2800" b="1" dirty="0">
                <a:solidFill>
                  <a:srgbClr val="3D8963"/>
                </a:solidFill>
                <a:latin typeface="Courier New" pitchFamily="49" charset="0"/>
              </a:rPr>
              <a:t> Student     </a:t>
            </a:r>
            <a:r>
              <a:rPr lang="en-US" altLang="en-US" sz="2800" b="1" dirty="0">
                <a:solidFill>
                  <a:schemeClr val="accent2"/>
                </a:solidFill>
                <a:latin typeface="Courier New" pitchFamily="49" charset="0"/>
              </a:rPr>
              <a:t>// Illegal</a:t>
            </a:r>
            <a:r>
              <a:rPr lang="en-US" altLang="en-US" sz="2800" b="1" dirty="0">
                <a:solidFill>
                  <a:srgbClr val="3D8963"/>
                </a:solidFill>
                <a:latin typeface="Courier New" pitchFamily="49" charset="0"/>
              </a:rPr>
              <a:t> </a:t>
            </a:r>
          </a:p>
          <a:p>
            <a:pPr eaLnBrk="1" hangingPunct="1">
              <a:lnSpc>
                <a:spcPct val="80000"/>
              </a:lnSpc>
              <a:spcBef>
                <a:spcPct val="0"/>
              </a:spcBef>
              <a:buFontTx/>
              <a:buNone/>
            </a:pPr>
            <a:r>
              <a:rPr lang="en-US" altLang="en-US" sz="2800" b="1" dirty="0">
                <a:solidFill>
                  <a:srgbClr val="3D8963"/>
                </a:solidFill>
                <a:latin typeface="Courier New" pitchFamily="49" charset="0"/>
              </a:rPr>
              <a:t>  {                  </a:t>
            </a:r>
            <a:r>
              <a:rPr lang="en-US" altLang="en-US" sz="2800" b="1" dirty="0">
                <a:solidFill>
                  <a:schemeClr val="accent2"/>
                </a:solidFill>
                <a:latin typeface="Courier New" pitchFamily="49" charset="0"/>
              </a:rPr>
              <a:t>// initialization</a:t>
            </a:r>
          </a:p>
          <a:p>
            <a:pPr eaLnBrk="1" hangingPunct="1">
              <a:lnSpc>
                <a:spcPct val="8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studentID</a:t>
            </a:r>
            <a:r>
              <a:rPr lang="en-US" altLang="en-US" sz="2800" b="1" dirty="0">
                <a:solidFill>
                  <a:srgbClr val="3D8963"/>
                </a:solidFill>
                <a:latin typeface="Courier New" pitchFamily="49" charset="0"/>
              </a:rPr>
              <a:t> = 1145;  </a:t>
            </a:r>
          </a:p>
          <a:p>
            <a:pPr eaLnBrk="1" hangingPunct="1">
              <a:lnSpc>
                <a:spcPct val="80000"/>
              </a:lnSpc>
              <a:spcBef>
                <a:spcPct val="0"/>
              </a:spcBef>
              <a:buFontTx/>
              <a:buNone/>
            </a:pPr>
            <a:r>
              <a:rPr lang="en-US" altLang="en-US" sz="2800" b="1" dirty="0">
                <a:solidFill>
                  <a:srgbClr val="3D8963"/>
                </a:solidFill>
                <a:latin typeface="Courier New" pitchFamily="49" charset="0"/>
              </a:rPr>
              <a:t>    string name = "Alex"; </a:t>
            </a:r>
          </a:p>
          <a:p>
            <a:pPr eaLnBrk="1" hangingPunct="1">
              <a:lnSpc>
                <a:spcPct val="80000"/>
              </a:lnSpc>
              <a:spcBef>
                <a:spcPct val="0"/>
              </a:spcBef>
              <a:buFontTx/>
              <a:buNone/>
            </a:pPr>
            <a:r>
              <a:rPr lang="en-US" altLang="en-US" sz="2800" b="1" dirty="0">
                <a:solidFill>
                  <a:srgbClr val="3D8963"/>
                </a:solidFill>
                <a:latin typeface="Courier New" pitchFamily="49" charset="0"/>
              </a:rPr>
              <a:t>    short year = 1;</a:t>
            </a:r>
          </a:p>
          <a:p>
            <a:pPr eaLnBrk="1" hangingPunct="1">
              <a:lnSpc>
                <a:spcPct val="80000"/>
              </a:lnSpc>
              <a:spcBef>
                <a:spcPct val="0"/>
              </a:spcBef>
              <a:buFontTx/>
              <a:buNone/>
            </a:pPr>
            <a:r>
              <a:rPr lang="en-US" altLang="en-US" sz="2800" b="1" dirty="0">
                <a:solidFill>
                  <a:srgbClr val="3D8963"/>
                </a:solidFill>
                <a:latin typeface="Courier New" pitchFamily="49" charset="0"/>
              </a:rPr>
              <a:t>    float </a:t>
            </a:r>
            <a:r>
              <a:rPr lang="en-US" altLang="en-US" sz="2800" b="1" dirty="0" err="1">
                <a:solidFill>
                  <a:srgbClr val="3D8963"/>
                </a:solidFill>
                <a:latin typeface="Courier New" pitchFamily="49" charset="0"/>
              </a:rPr>
              <a:t>gpa</a:t>
            </a:r>
            <a:r>
              <a:rPr lang="en-US" altLang="en-US" sz="2800" b="1" dirty="0">
                <a:solidFill>
                  <a:srgbClr val="3D8963"/>
                </a:solidFill>
                <a:latin typeface="Courier New" pitchFamily="49" charset="0"/>
              </a:rPr>
              <a:t> = 2.95;</a:t>
            </a:r>
          </a:p>
          <a:p>
            <a:pPr eaLnBrk="1" hangingPunct="1">
              <a:lnSpc>
                <a:spcPct val="80000"/>
              </a:lnSpc>
              <a:spcBef>
                <a:spcPct val="0"/>
              </a:spcBef>
              <a:buFontTx/>
              <a:buNone/>
            </a:pPr>
            <a:r>
              <a:rPr lang="en-US" altLang="en-US" sz="2800" b="1" dirty="0">
                <a:solidFill>
                  <a:srgbClr val="3D8963"/>
                </a:solidFill>
                <a:latin typeface="Courier New" pitchFamily="49" charset="0"/>
              </a:rPr>
              <a:t>  };</a:t>
            </a:r>
          </a:p>
        </p:txBody>
      </p:sp>
      <p:sp>
        <p:nvSpPr>
          <p:cNvPr id="553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84664FC1-C968-4B70-A1C9-D274DCB18805}" type="slidenum">
              <a:rPr lang="en-US" altLang="en-US" sz="1200" smtClean="0"/>
              <a:pPr eaLnBrk="1" hangingPunct="1">
                <a:spcBef>
                  <a:spcPct val="0"/>
                </a:spcBef>
                <a:buFontTx/>
                <a:buNone/>
              </a:pPr>
              <a:t>162</a:t>
            </a:fld>
            <a:endParaRPr lang="en-US" altLang="en-US" sz="120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Title"/>
          <p:cNvSpPr>
            <a:spLocks noGrp="1" noChangeArrowheads="1"/>
          </p:cNvSpPr>
          <p:nvPr>
            <p:ph type="title"/>
          </p:nvPr>
        </p:nvSpPr>
        <p:spPr>
          <a:xfrm>
            <a:off x="533400" y="304800"/>
            <a:ext cx="8229600" cy="1143000"/>
          </a:xfrm>
        </p:spPr>
        <p:txBody>
          <a:bodyPr/>
          <a:lstStyle/>
          <a:p>
            <a:pPr eaLnBrk="1" hangingPunct="1"/>
            <a:r>
              <a:rPr lang="en-US" altLang="en-US" dirty="0">
                <a:solidFill>
                  <a:schemeClr val="tx1"/>
                </a:solidFill>
              </a:rPr>
              <a:t>Initializing a Structure</a:t>
            </a:r>
            <a:r>
              <a:rPr lang="en-US" altLang="en-US" sz="3200" dirty="0">
                <a:solidFill>
                  <a:schemeClr val="tx1"/>
                </a:solidFill>
              </a:rPr>
              <a:t> 2 of 2</a:t>
            </a:r>
          </a:p>
        </p:txBody>
      </p:sp>
      <p:sp>
        <p:nvSpPr>
          <p:cNvPr id="56323" name="Slide Body"/>
          <p:cNvSpPr>
            <a:spLocks noGrp="1" noChangeArrowheads="1"/>
          </p:cNvSpPr>
          <p:nvPr>
            <p:ph type="body" idx="1"/>
          </p:nvPr>
        </p:nvSpPr>
        <p:spPr>
          <a:xfrm>
            <a:off x="457200" y="2209800"/>
            <a:ext cx="8305800" cy="3581400"/>
          </a:xfrm>
        </p:spPr>
        <p:txBody>
          <a:bodyPr/>
          <a:lstStyle/>
          <a:p>
            <a:pPr eaLnBrk="1" hangingPunct="1">
              <a:lnSpc>
                <a:spcPct val="90000"/>
              </a:lnSpc>
              <a:spcBef>
                <a:spcPct val="30000"/>
              </a:spcBef>
            </a:pPr>
            <a:r>
              <a:rPr lang="en-US" altLang="en-US" sz="2800" dirty="0"/>
              <a:t>Structure members are initialized at the time a structure variable is created</a:t>
            </a:r>
          </a:p>
          <a:p>
            <a:pPr eaLnBrk="1" hangingPunct="1">
              <a:lnSpc>
                <a:spcPct val="90000"/>
              </a:lnSpc>
              <a:spcBef>
                <a:spcPct val="30000"/>
              </a:spcBef>
            </a:pPr>
            <a:r>
              <a:rPr lang="en-US" altLang="en-US" sz="2800" dirty="0"/>
              <a:t>You can initialize a structure variable’s members with either</a:t>
            </a:r>
          </a:p>
          <a:p>
            <a:pPr lvl="1" eaLnBrk="1" hangingPunct="1">
              <a:lnSpc>
                <a:spcPct val="90000"/>
              </a:lnSpc>
              <a:spcBef>
                <a:spcPct val="30000"/>
              </a:spcBef>
            </a:pPr>
            <a:r>
              <a:rPr lang="en-US" altLang="en-US" sz="2800" dirty="0"/>
              <a:t>an initialization list, or</a:t>
            </a:r>
          </a:p>
          <a:p>
            <a:pPr lvl="1" eaLnBrk="1" hangingPunct="1">
              <a:lnSpc>
                <a:spcPct val="90000"/>
              </a:lnSpc>
              <a:spcBef>
                <a:spcPct val="30000"/>
              </a:spcBef>
            </a:pPr>
            <a:r>
              <a:rPr lang="en-US" altLang="en-US" sz="2800" dirty="0"/>
              <a:t>a constructor</a:t>
            </a:r>
          </a:p>
        </p:txBody>
      </p:sp>
      <p:sp>
        <p:nvSpPr>
          <p:cNvPr id="563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2C7FF4F-EB2F-4DDD-8681-9FA456E2A3BC}" type="slidenum">
              <a:rPr lang="en-US" altLang="en-US" sz="1200" smtClean="0"/>
              <a:pPr eaLnBrk="1" hangingPunct="1">
                <a:spcBef>
                  <a:spcPct val="0"/>
                </a:spcBef>
                <a:buFontTx/>
                <a:buNone/>
              </a:pPr>
              <a:t>163</a:t>
            </a:fld>
            <a:endParaRPr lang="en-US" altLang="en-US" sz="120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Using an Initialization List</a:t>
            </a:r>
          </a:p>
        </p:txBody>
      </p:sp>
      <p:sp>
        <p:nvSpPr>
          <p:cNvPr id="57347" name="Slide Body"/>
          <p:cNvSpPr>
            <a:spLocks noGrp="1" noChangeArrowheads="1"/>
          </p:cNvSpPr>
          <p:nvPr>
            <p:ph type="body" idx="1"/>
          </p:nvPr>
        </p:nvSpPr>
        <p:spPr>
          <a:xfrm>
            <a:off x="228600" y="1905000"/>
            <a:ext cx="8305800" cy="3733800"/>
          </a:xfrm>
        </p:spPr>
        <p:txBody>
          <a:bodyPr/>
          <a:lstStyle/>
          <a:p>
            <a:pPr eaLnBrk="1" hangingPunct="1">
              <a:lnSpc>
                <a:spcPct val="90000"/>
              </a:lnSpc>
              <a:spcBef>
                <a:spcPct val="40000"/>
              </a:spcBef>
              <a:buFontTx/>
              <a:buNone/>
            </a:pPr>
            <a:r>
              <a:rPr lang="en-US" altLang="en-US"/>
              <a:t>	An </a:t>
            </a:r>
            <a:r>
              <a:rPr lang="en-US" altLang="en-US">
                <a:solidFill>
                  <a:schemeClr val="accent2"/>
                </a:solidFill>
              </a:rPr>
              <a:t>initialization list</a:t>
            </a:r>
            <a:r>
              <a:rPr lang="en-US" altLang="en-US"/>
              <a:t> is an ordered set of values, separated by commas and contained in </a:t>
            </a:r>
            <a:r>
              <a:rPr lang="en-US" altLang="en-US" b="1">
                <a:latin typeface="Courier New" pitchFamily="49" charset="0"/>
              </a:rPr>
              <a:t>{</a:t>
            </a:r>
            <a:r>
              <a:rPr lang="en-US" altLang="en-US"/>
              <a:t> </a:t>
            </a:r>
            <a:r>
              <a:rPr lang="en-US" altLang="en-US" b="1">
                <a:latin typeface="Courier New" pitchFamily="49" charset="0"/>
              </a:rPr>
              <a:t>}</a:t>
            </a:r>
            <a:r>
              <a:rPr lang="en-US" altLang="en-US"/>
              <a:t>, that provides initial values for a set of data members</a:t>
            </a:r>
          </a:p>
          <a:p>
            <a:pPr eaLnBrk="1" hangingPunct="1">
              <a:lnSpc>
                <a:spcPct val="90000"/>
              </a:lnSpc>
              <a:spcBef>
                <a:spcPct val="40000"/>
              </a:spcBef>
              <a:buFontTx/>
              <a:buNone/>
            </a:pPr>
            <a:r>
              <a:rPr lang="en-US" altLang="en-US" b="1">
                <a:latin typeface="Courier New" pitchFamily="49" charset="0"/>
              </a:rPr>
              <a:t> </a:t>
            </a:r>
          </a:p>
          <a:p>
            <a:pPr eaLnBrk="1" hangingPunct="1">
              <a:lnSpc>
                <a:spcPct val="90000"/>
              </a:lnSpc>
              <a:spcBef>
                <a:spcPct val="50000"/>
              </a:spcBef>
              <a:buFontTx/>
              <a:buNone/>
            </a:pPr>
            <a:r>
              <a:rPr lang="en-US" altLang="en-US" sz="2800" b="1">
                <a:solidFill>
                  <a:schemeClr val="accent2"/>
                </a:solidFill>
                <a:latin typeface="Courier New" pitchFamily="49" charset="0"/>
              </a:rPr>
              <a:t>  {12, 6, 3}  // initialization list</a:t>
            </a:r>
          </a:p>
          <a:p>
            <a:pPr eaLnBrk="1" hangingPunct="1">
              <a:lnSpc>
                <a:spcPct val="90000"/>
              </a:lnSpc>
              <a:spcBef>
                <a:spcPct val="0"/>
              </a:spcBef>
              <a:buFontTx/>
              <a:buNone/>
            </a:pPr>
            <a:r>
              <a:rPr lang="en-US" altLang="en-US" sz="2800" b="1">
                <a:solidFill>
                  <a:schemeClr val="accent2"/>
                </a:solidFill>
                <a:latin typeface="Courier New" pitchFamily="49" charset="0"/>
              </a:rPr>
              <a:t>              // with 3 values</a:t>
            </a:r>
          </a:p>
        </p:txBody>
      </p:sp>
      <p:sp>
        <p:nvSpPr>
          <p:cNvPr id="573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63BE92C-3A76-4B72-8447-67CD2DAEFB38}" type="slidenum">
              <a:rPr lang="en-US" altLang="en-US" sz="1200" smtClean="0"/>
              <a:pPr eaLnBrk="1" hangingPunct="1">
                <a:spcBef>
                  <a:spcPct val="0"/>
                </a:spcBef>
                <a:buFontTx/>
                <a:buNone/>
              </a:pPr>
              <a:t>164</a:t>
            </a:fld>
            <a:endParaRPr lang="en-US" altLang="en-US" sz="120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More on Initialization Lists</a:t>
            </a:r>
          </a:p>
        </p:txBody>
      </p:sp>
      <p:sp>
        <p:nvSpPr>
          <p:cNvPr id="58371" name="Slide Body"/>
          <p:cNvSpPr>
            <a:spLocks noGrp="1" noChangeArrowheads="1"/>
          </p:cNvSpPr>
          <p:nvPr>
            <p:ph type="body" idx="1"/>
          </p:nvPr>
        </p:nvSpPr>
        <p:spPr>
          <a:xfrm>
            <a:off x="304800" y="2133600"/>
            <a:ext cx="8382000" cy="3581400"/>
          </a:xfrm>
        </p:spPr>
        <p:txBody>
          <a:bodyPr/>
          <a:lstStyle/>
          <a:p>
            <a:pPr eaLnBrk="1" hangingPunct="1">
              <a:lnSpc>
                <a:spcPct val="90000"/>
              </a:lnSpc>
              <a:spcBef>
                <a:spcPct val="40000"/>
              </a:spcBef>
            </a:pPr>
            <a:r>
              <a:rPr lang="en-US" altLang="en-US" sz="2800" dirty="0"/>
              <a:t>The order of list elements matters: The first value initializes first data member, second value initializes second data member, etc.</a:t>
            </a:r>
          </a:p>
          <a:p>
            <a:pPr eaLnBrk="1" hangingPunct="1">
              <a:lnSpc>
                <a:spcPct val="90000"/>
              </a:lnSpc>
              <a:spcBef>
                <a:spcPct val="40000"/>
              </a:spcBef>
              <a:spcAft>
                <a:spcPct val="40000"/>
              </a:spcAft>
            </a:pPr>
            <a:r>
              <a:rPr lang="en-US" altLang="en-US" sz="2800" dirty="0"/>
              <a:t>The elements of an initialization list can be constants, variables, or expressions</a:t>
            </a:r>
          </a:p>
          <a:p>
            <a:pPr eaLnBrk="1" hangingPunct="1">
              <a:lnSpc>
                <a:spcPct val="90000"/>
              </a:lnSpc>
              <a:buFontTx/>
              <a:buNone/>
            </a:pPr>
            <a:r>
              <a:rPr lang="en-US" altLang="en-US" sz="2800" b="1" dirty="0">
                <a:solidFill>
                  <a:schemeClr val="accent2"/>
                </a:solidFill>
                <a:latin typeface="Courier New" pitchFamily="49" charset="0"/>
              </a:rPr>
              <a:t>  {12, W, L/W + 1}</a:t>
            </a:r>
            <a:r>
              <a:rPr lang="en-US" altLang="en-US" sz="2400" b="1" dirty="0">
                <a:solidFill>
                  <a:schemeClr val="accent2"/>
                </a:solidFill>
                <a:latin typeface="Courier New" pitchFamily="49" charset="0"/>
              </a:rPr>
              <a:t> // initialization list</a:t>
            </a:r>
          </a:p>
          <a:p>
            <a:pPr eaLnBrk="1" hangingPunct="1">
              <a:lnSpc>
                <a:spcPct val="90000"/>
              </a:lnSpc>
              <a:spcBef>
                <a:spcPct val="0"/>
              </a:spcBef>
              <a:buFontTx/>
              <a:buNone/>
            </a:pPr>
            <a:r>
              <a:rPr lang="en-US" altLang="en-US" sz="2800" b="1" dirty="0">
                <a:solidFill>
                  <a:schemeClr val="accent2"/>
                </a:solidFill>
                <a:latin typeface="Courier New" pitchFamily="49" charset="0"/>
              </a:rPr>
              <a:t>                  </a:t>
            </a:r>
            <a:r>
              <a:rPr lang="en-US" altLang="en-US" sz="2400" b="1" dirty="0">
                <a:solidFill>
                  <a:schemeClr val="accent2"/>
                </a:solidFill>
                <a:latin typeface="Courier New" pitchFamily="49" charset="0"/>
              </a:rPr>
              <a:t> // with 3 items                       </a:t>
            </a:r>
            <a:endParaRPr lang="en-US" altLang="en-US" sz="2400" dirty="0"/>
          </a:p>
        </p:txBody>
      </p:sp>
      <p:sp>
        <p:nvSpPr>
          <p:cNvPr id="583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D8DAE39-37A0-4B98-80BF-D9520A8DB0E0}" type="slidenum">
              <a:rPr lang="en-US" altLang="en-US" sz="1200" smtClean="0"/>
              <a:pPr eaLnBrk="1" hangingPunct="1">
                <a:spcBef>
                  <a:spcPct val="0"/>
                </a:spcBef>
                <a:buFontTx/>
                <a:buNone/>
              </a:pPr>
              <a:t>165</a:t>
            </a:fld>
            <a:endParaRPr lang="en-US" altLang="en-US" sz="120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Initialization List Example</a:t>
            </a:r>
          </a:p>
        </p:txBody>
      </p:sp>
      <p:sp>
        <p:nvSpPr>
          <p:cNvPr id="59395" name="Slide Body"/>
          <p:cNvSpPr>
            <a:spLocks noGrp="1" noChangeArrowheads="1"/>
          </p:cNvSpPr>
          <p:nvPr>
            <p:ph type="body" idx="1"/>
          </p:nvPr>
        </p:nvSpPr>
        <p:spPr>
          <a:xfrm>
            <a:off x="457200" y="1828800"/>
            <a:ext cx="8077200" cy="4343400"/>
          </a:xfrm>
        </p:spPr>
        <p:txBody>
          <a:bodyPr/>
          <a:lstStyle/>
          <a:p>
            <a:pPr eaLnBrk="1" hangingPunct="1">
              <a:lnSpc>
                <a:spcPct val="90000"/>
              </a:lnSpc>
              <a:spcBef>
                <a:spcPct val="0"/>
              </a:spcBef>
              <a:buFontTx/>
              <a:buNone/>
            </a:pPr>
            <a:r>
              <a:rPr lang="en-US" altLang="en-US" sz="2800" dirty="0">
                <a:solidFill>
                  <a:srgbClr val="3D8963"/>
                </a:solidFill>
              </a:rPr>
              <a:t>Structure Declaration</a:t>
            </a:r>
            <a:r>
              <a:rPr lang="en-US" altLang="en-US" sz="2400" b="1" dirty="0">
                <a:solidFill>
                  <a:srgbClr val="3D8963"/>
                </a:solidFill>
              </a:rPr>
              <a:t>                 </a:t>
            </a:r>
            <a:r>
              <a:rPr lang="en-US" altLang="en-US" sz="2800" dirty="0">
                <a:solidFill>
                  <a:schemeClr val="accent2"/>
                </a:solidFill>
              </a:rPr>
              <a:t>Structure Variable</a:t>
            </a:r>
          </a:p>
          <a:p>
            <a:pPr eaLnBrk="1" hangingPunct="1">
              <a:lnSpc>
                <a:spcPct val="90000"/>
              </a:lnSpc>
              <a:spcBef>
                <a:spcPct val="0"/>
              </a:spcBef>
              <a:buFontTx/>
              <a:buNone/>
            </a:pPr>
            <a:endParaRPr lang="en-US" altLang="en-US" b="1" dirty="0">
              <a:solidFill>
                <a:schemeClr val="accent2"/>
              </a:solidFill>
              <a:latin typeface="Courier New" pitchFamily="49" charset="0"/>
            </a:endParaRPr>
          </a:p>
          <a:p>
            <a:pPr eaLnBrk="1" hangingPunct="1">
              <a:lnSpc>
                <a:spcPct val="90000"/>
              </a:lnSpc>
              <a:spcBef>
                <a:spcPct val="0"/>
              </a:spcBef>
              <a:buFontTx/>
              <a:buNone/>
            </a:pPr>
            <a:r>
              <a:rPr lang="en-US" altLang="en-US" b="1" dirty="0" err="1">
                <a:solidFill>
                  <a:srgbClr val="3D8963"/>
                </a:solidFill>
                <a:latin typeface="Courier New" pitchFamily="49" charset="0"/>
              </a:rPr>
              <a:t>struct</a:t>
            </a:r>
            <a:r>
              <a:rPr lang="en-US" altLang="en-US" b="1" dirty="0">
                <a:solidFill>
                  <a:srgbClr val="3D8963"/>
                </a:solidFill>
                <a:latin typeface="Courier New" pitchFamily="49" charset="0"/>
              </a:rPr>
              <a:t> Dimensions</a:t>
            </a:r>
          </a:p>
          <a:p>
            <a:pPr eaLnBrk="1" hangingPunct="1">
              <a:lnSpc>
                <a:spcPct val="90000"/>
              </a:lnSpc>
              <a:spcBef>
                <a:spcPct val="0"/>
              </a:spcBef>
              <a:buFontTx/>
              <a:buNone/>
            </a:pPr>
            <a:r>
              <a:rPr lang="en-US" altLang="en-US" b="1" dirty="0">
                <a:solidFill>
                  <a:srgbClr val="3D8963"/>
                </a:solidFill>
                <a:latin typeface="Courier New" pitchFamily="49" charset="0"/>
              </a:rPr>
              <a:t>{ </a:t>
            </a:r>
            <a:r>
              <a:rPr lang="en-US" altLang="en-US" b="1" dirty="0" err="1">
                <a:solidFill>
                  <a:srgbClr val="3D8963"/>
                </a:solidFill>
                <a:latin typeface="Courier New" pitchFamily="49" charset="0"/>
              </a:rPr>
              <a:t>int</a:t>
            </a:r>
            <a:r>
              <a:rPr lang="en-US" altLang="en-US" b="1" dirty="0">
                <a:solidFill>
                  <a:srgbClr val="3D8963"/>
                </a:solidFill>
                <a:latin typeface="Courier New" pitchFamily="49" charset="0"/>
              </a:rPr>
              <a:t> length,</a:t>
            </a:r>
          </a:p>
          <a:p>
            <a:pPr eaLnBrk="1" hangingPunct="1">
              <a:lnSpc>
                <a:spcPct val="90000"/>
              </a:lnSpc>
              <a:spcBef>
                <a:spcPct val="0"/>
              </a:spcBef>
              <a:buFontTx/>
              <a:buNone/>
            </a:pPr>
            <a:r>
              <a:rPr lang="en-US" altLang="en-US" b="1" dirty="0">
                <a:solidFill>
                  <a:srgbClr val="3D8963"/>
                </a:solidFill>
                <a:latin typeface="Courier New" pitchFamily="49" charset="0"/>
              </a:rPr>
              <a:t>      width,</a:t>
            </a:r>
          </a:p>
          <a:p>
            <a:pPr eaLnBrk="1" hangingPunct="1">
              <a:lnSpc>
                <a:spcPct val="90000"/>
              </a:lnSpc>
              <a:spcBef>
                <a:spcPct val="0"/>
              </a:spcBef>
              <a:buFontTx/>
              <a:buNone/>
            </a:pPr>
            <a:r>
              <a:rPr lang="en-US" altLang="en-US" b="1" dirty="0">
                <a:solidFill>
                  <a:srgbClr val="3D8963"/>
                </a:solidFill>
                <a:latin typeface="Courier New" pitchFamily="49" charset="0"/>
              </a:rPr>
              <a:t>      height;</a:t>
            </a:r>
          </a:p>
          <a:p>
            <a:pPr eaLnBrk="1" hangingPunct="1">
              <a:lnSpc>
                <a:spcPct val="90000"/>
              </a:lnSpc>
              <a:spcBef>
                <a:spcPct val="0"/>
              </a:spcBef>
              <a:buFontTx/>
              <a:buNone/>
            </a:pPr>
            <a:r>
              <a:rPr lang="en-US" altLang="en-US" b="1" dirty="0">
                <a:solidFill>
                  <a:srgbClr val="3D8963"/>
                </a:solidFill>
                <a:latin typeface="Courier New" pitchFamily="49" charset="0"/>
              </a:rPr>
              <a:t>};</a:t>
            </a:r>
          </a:p>
          <a:p>
            <a:pPr eaLnBrk="1" hangingPunct="1">
              <a:lnSpc>
                <a:spcPct val="95000"/>
              </a:lnSpc>
              <a:spcBef>
                <a:spcPct val="40000"/>
              </a:spcBef>
              <a:buFontTx/>
              <a:buNone/>
            </a:pPr>
            <a:r>
              <a:rPr lang="en-US" altLang="en-US" b="1" dirty="0">
                <a:solidFill>
                  <a:srgbClr val="3D8963"/>
                </a:solidFill>
                <a:latin typeface="Courier New" pitchFamily="49" charset="0"/>
              </a:rPr>
              <a:t>Dimensions box =</a:t>
            </a:r>
            <a:r>
              <a:rPr lang="en-US" altLang="en-US" dirty="0">
                <a:solidFill>
                  <a:srgbClr val="3D8963"/>
                </a:solidFill>
                <a:latin typeface="Courier New" pitchFamily="49" charset="0"/>
              </a:rPr>
              <a:t> </a:t>
            </a:r>
            <a:r>
              <a:rPr lang="en-US" altLang="en-US" b="1" dirty="0">
                <a:solidFill>
                  <a:srgbClr val="3D8963"/>
                </a:solidFill>
                <a:latin typeface="Courier New" pitchFamily="49" charset="0"/>
              </a:rPr>
              <a:t>{12,6,3}; </a:t>
            </a:r>
          </a:p>
        </p:txBody>
      </p:sp>
      <p:pic>
        <p:nvPicPr>
          <p:cNvPr id="2" name="image of storage allocated to a struct variable" descr="The struct variable is named 'box'.  The length field contains 12, the width field contains 6, and the height field contains 3." title="image of a struct variable initialized via an initialization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2362200"/>
            <a:ext cx="3322320" cy="2529840"/>
          </a:xfrm>
          <a:prstGeom prst="rect">
            <a:avLst/>
          </a:prstGeom>
        </p:spPr>
      </p:pic>
      <p:sp>
        <p:nvSpPr>
          <p:cNvPr id="593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03494D8-E5EB-42D4-9675-0C9A38F3A467}" type="slidenum">
              <a:rPr lang="en-US" altLang="en-US" sz="1200" smtClean="0"/>
              <a:pPr eaLnBrk="1" hangingPunct="1">
                <a:spcBef>
                  <a:spcPct val="0"/>
                </a:spcBef>
                <a:buFontTx/>
                <a:buNone/>
              </a:pPr>
              <a:t>166</a:t>
            </a:fld>
            <a:endParaRPr lang="en-US" altLang="en-US" sz="120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Title"/>
          <p:cNvSpPr>
            <a:spLocks noGrp="1" noChangeArrowheads="1"/>
          </p:cNvSpPr>
          <p:nvPr>
            <p:ph type="title"/>
          </p:nvPr>
        </p:nvSpPr>
        <p:spPr/>
        <p:txBody>
          <a:bodyPr/>
          <a:lstStyle/>
          <a:p>
            <a:pPr eaLnBrk="1" hangingPunct="1"/>
            <a:r>
              <a:rPr lang="en-US" altLang="en-US" dirty="0">
                <a:solidFill>
                  <a:schemeClr val="tx1"/>
                </a:solidFill>
              </a:rPr>
              <a:t>Partial Initialization</a:t>
            </a:r>
            <a:endParaRPr lang="en-US" altLang="en-US" sz="3200" dirty="0">
              <a:solidFill>
                <a:schemeClr val="tx1"/>
              </a:solidFill>
            </a:endParaRPr>
          </a:p>
        </p:txBody>
      </p:sp>
      <p:sp>
        <p:nvSpPr>
          <p:cNvPr id="60419" name="Slide Body"/>
          <p:cNvSpPr>
            <a:spLocks noGrp="1" noChangeArrowheads="1"/>
          </p:cNvSpPr>
          <p:nvPr>
            <p:ph type="body" idx="1"/>
          </p:nvPr>
        </p:nvSpPr>
        <p:spPr>
          <a:xfrm>
            <a:off x="152400" y="2133600"/>
            <a:ext cx="8686800" cy="3048000"/>
          </a:xfrm>
        </p:spPr>
        <p:txBody>
          <a:bodyPr/>
          <a:lstStyle/>
          <a:p>
            <a:pPr eaLnBrk="1" hangingPunct="1">
              <a:buFontTx/>
              <a:buNone/>
            </a:pPr>
            <a:r>
              <a:rPr lang="en-US" altLang="en-US" sz="2800" dirty="0"/>
              <a:t>	You can initialize some of the members, but you cannot skip over members</a:t>
            </a:r>
          </a:p>
          <a:p>
            <a:pPr eaLnBrk="1" hangingPunct="1">
              <a:spcBef>
                <a:spcPct val="50000"/>
              </a:spcBef>
              <a:buFontTx/>
              <a:buNone/>
            </a:pPr>
            <a:r>
              <a:rPr lang="en-US" altLang="en-US" sz="2800" b="1" dirty="0">
                <a:solidFill>
                  <a:srgbClr val="3D8963"/>
                </a:solidFill>
                <a:latin typeface="Courier New" pitchFamily="49" charset="0"/>
              </a:rPr>
              <a:t>Dimensions box1</a:t>
            </a:r>
            <a:r>
              <a:rPr lang="en-US" altLang="en-US" sz="2800" b="1" dirty="0">
                <a:solidFill>
                  <a:srgbClr val="3D8963"/>
                </a:solidFill>
              </a:rPr>
              <a:t> </a:t>
            </a:r>
            <a:r>
              <a:rPr lang="en-US" altLang="en-US" sz="2800" b="1" dirty="0">
                <a:solidFill>
                  <a:srgbClr val="3D8963"/>
                </a:solidFill>
                <a:latin typeface="Courier New" pitchFamily="49" charset="0"/>
              </a:rPr>
              <a:t>=</a:t>
            </a:r>
            <a:r>
              <a:rPr lang="en-US" altLang="en-US" sz="2800" b="1" dirty="0">
                <a:solidFill>
                  <a:srgbClr val="3D8963"/>
                </a:solidFill>
              </a:rPr>
              <a:t> </a:t>
            </a:r>
            <a:r>
              <a:rPr lang="en-US" altLang="en-US" sz="2800" b="1" dirty="0">
                <a:solidFill>
                  <a:srgbClr val="3D8963"/>
                </a:solidFill>
                <a:latin typeface="Courier New" pitchFamily="49" charset="0"/>
              </a:rPr>
              <a:t>{12,6}; </a:t>
            </a:r>
            <a:r>
              <a:rPr lang="en-US" altLang="en-US" sz="2800" b="1" dirty="0">
                <a:solidFill>
                  <a:srgbClr val="3D8963"/>
                </a:solidFill>
              </a:rPr>
              <a:t> </a:t>
            </a:r>
            <a:r>
              <a:rPr lang="en-US" altLang="en-US" sz="2800" b="1" dirty="0">
                <a:solidFill>
                  <a:srgbClr val="3D8963"/>
                </a:solidFill>
                <a:latin typeface="Courier New" pitchFamily="49" charset="0"/>
              </a:rPr>
              <a:t>//OK</a:t>
            </a:r>
            <a:endParaRPr lang="en-US" altLang="en-US" sz="2800" dirty="0">
              <a:latin typeface="Courier New" pitchFamily="49" charset="0"/>
            </a:endParaRPr>
          </a:p>
          <a:p>
            <a:pPr eaLnBrk="1" hangingPunct="1">
              <a:spcBef>
                <a:spcPct val="0"/>
              </a:spcBef>
              <a:buFontTx/>
              <a:buNone/>
            </a:pPr>
            <a:r>
              <a:rPr lang="en-US" altLang="en-US" sz="2800" b="1" dirty="0">
                <a:solidFill>
                  <a:srgbClr val="3D8963"/>
                </a:solidFill>
                <a:latin typeface="Courier New" pitchFamily="49" charset="0"/>
              </a:rPr>
              <a:t>Dimensions box2</a:t>
            </a:r>
            <a:r>
              <a:rPr lang="en-US" altLang="en-US" sz="2800" b="1" dirty="0">
                <a:solidFill>
                  <a:srgbClr val="3D8963"/>
                </a:solidFill>
              </a:rPr>
              <a:t> </a:t>
            </a:r>
            <a:r>
              <a:rPr lang="en-US" altLang="en-US" sz="2800" b="1" dirty="0">
                <a:solidFill>
                  <a:srgbClr val="3D8963"/>
                </a:solidFill>
                <a:latin typeface="Courier New" pitchFamily="49" charset="0"/>
              </a:rPr>
              <a:t>=</a:t>
            </a:r>
            <a:r>
              <a:rPr lang="en-US" altLang="en-US" sz="2800" b="1" dirty="0">
                <a:solidFill>
                  <a:srgbClr val="3D8963"/>
                </a:solidFill>
              </a:rPr>
              <a:t> </a:t>
            </a:r>
            <a:r>
              <a:rPr lang="en-US" altLang="en-US" sz="2800" b="1" dirty="0">
                <a:solidFill>
                  <a:srgbClr val="3D8963"/>
                </a:solidFill>
                <a:latin typeface="Courier New" pitchFamily="49" charset="0"/>
              </a:rPr>
              <a:t>{12,,3};</a:t>
            </a:r>
            <a:r>
              <a:rPr lang="en-US" altLang="en-US" sz="2800" b="1" dirty="0">
                <a:solidFill>
                  <a:srgbClr val="3D8963"/>
                </a:solidFill>
              </a:rPr>
              <a:t> </a:t>
            </a:r>
            <a:r>
              <a:rPr lang="en-US" altLang="en-US" sz="2800" b="1" dirty="0">
                <a:solidFill>
                  <a:srgbClr val="3D8963"/>
                </a:solidFill>
                <a:latin typeface="Courier New" pitchFamily="49" charset="0"/>
              </a:rPr>
              <a:t>//illegal</a:t>
            </a:r>
          </a:p>
        </p:txBody>
      </p:sp>
      <p:sp>
        <p:nvSpPr>
          <p:cNvPr id="604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DEDCC22A-FDF9-48BF-871B-328074FB7F8C}" type="slidenum">
              <a:rPr lang="en-US" altLang="en-US" sz="1200" smtClean="0"/>
              <a:pPr eaLnBrk="1" hangingPunct="1">
                <a:spcBef>
                  <a:spcPct val="0"/>
                </a:spcBef>
                <a:buFontTx/>
                <a:buNone/>
              </a:pPr>
              <a:t>167</a:t>
            </a:fld>
            <a:endParaRPr lang="en-US" altLang="en-US" sz="120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Problems with Using an Initialization List</a:t>
            </a:r>
          </a:p>
        </p:txBody>
      </p:sp>
      <p:sp>
        <p:nvSpPr>
          <p:cNvPr id="61443" name="Slide Body"/>
          <p:cNvSpPr>
            <a:spLocks noGrp="1" noChangeArrowheads="1"/>
          </p:cNvSpPr>
          <p:nvPr>
            <p:ph type="body" idx="1"/>
          </p:nvPr>
        </p:nvSpPr>
        <p:spPr>
          <a:xfrm>
            <a:off x="457200" y="2133600"/>
            <a:ext cx="8305800" cy="3124200"/>
          </a:xfrm>
        </p:spPr>
        <p:txBody>
          <a:bodyPr/>
          <a:lstStyle/>
          <a:p>
            <a:pPr eaLnBrk="1" hangingPunct="1">
              <a:lnSpc>
                <a:spcPct val="90000"/>
              </a:lnSpc>
              <a:spcBef>
                <a:spcPct val="40000"/>
              </a:spcBef>
            </a:pPr>
            <a:r>
              <a:rPr lang="en-US" altLang="en-US" sz="2800" dirty="0"/>
              <a:t>You can’t omit a value for a data member without omitting values for all following members</a:t>
            </a:r>
          </a:p>
          <a:p>
            <a:pPr eaLnBrk="1" hangingPunct="1">
              <a:lnSpc>
                <a:spcPct val="90000"/>
              </a:lnSpc>
              <a:spcBef>
                <a:spcPct val="50000"/>
              </a:spcBef>
            </a:pPr>
            <a:r>
              <a:rPr lang="en-US" altLang="en-US" sz="2800" dirty="0"/>
              <a:t>It does not work on most modern compilers if the structure contains objects, </a:t>
            </a:r>
            <a:r>
              <a:rPr lang="en-US" altLang="en-US" sz="2800" i="1" dirty="0"/>
              <a:t>e.g., </a:t>
            </a:r>
            <a:r>
              <a:rPr lang="en-US" altLang="en-US" sz="2800" dirty="0"/>
              <a:t>string objects </a:t>
            </a:r>
          </a:p>
        </p:txBody>
      </p:sp>
      <p:sp>
        <p:nvSpPr>
          <p:cNvPr id="614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2890557-7C71-4A34-956E-6B52DDD160CF}" type="slidenum">
              <a:rPr lang="en-US" altLang="en-US" sz="1200" smtClean="0"/>
              <a:pPr eaLnBrk="1" hangingPunct="1">
                <a:spcBef>
                  <a:spcPct val="0"/>
                </a:spcBef>
                <a:buFontTx/>
                <a:buNone/>
              </a:pPr>
              <a:t>168</a:t>
            </a:fld>
            <a:endParaRPr lang="en-US" altLang="en-US" sz="120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Title"/>
          <p:cNvSpPr>
            <a:spLocks noGrp="1" noChangeArrowheads="1"/>
          </p:cNvSpPr>
          <p:nvPr>
            <p:ph type="title"/>
          </p:nvPr>
        </p:nvSpPr>
        <p:spPr>
          <a:xfrm>
            <a:off x="685800" y="609600"/>
            <a:ext cx="8077200" cy="1143000"/>
          </a:xfrm>
        </p:spPr>
        <p:txBody>
          <a:bodyPr/>
          <a:lstStyle/>
          <a:p>
            <a:pPr eaLnBrk="1" hangingPunct="1"/>
            <a:r>
              <a:rPr lang="en-US" altLang="en-US" dirty="0">
                <a:solidFill>
                  <a:schemeClr val="tx1"/>
                </a:solidFill>
              </a:rPr>
              <a:t>Using a Constructor to Initialize Structure Members</a:t>
            </a:r>
          </a:p>
        </p:txBody>
      </p:sp>
      <p:sp>
        <p:nvSpPr>
          <p:cNvPr id="62467" name="Slide Body"/>
          <p:cNvSpPr>
            <a:spLocks noGrp="1" noChangeArrowheads="1"/>
          </p:cNvSpPr>
          <p:nvPr>
            <p:ph type="body" idx="1"/>
          </p:nvPr>
        </p:nvSpPr>
        <p:spPr>
          <a:xfrm>
            <a:off x="457200" y="2133600"/>
            <a:ext cx="8001000" cy="3733800"/>
          </a:xfrm>
        </p:spPr>
        <p:txBody>
          <a:bodyPr/>
          <a:lstStyle/>
          <a:p>
            <a:pPr eaLnBrk="1" hangingPunct="1">
              <a:spcBef>
                <a:spcPct val="40000"/>
              </a:spcBef>
            </a:pPr>
            <a:r>
              <a:rPr lang="en-US" altLang="en-US" sz="2800" dirty="0"/>
              <a:t>This is similar to a constructor for a class:</a:t>
            </a:r>
          </a:p>
          <a:p>
            <a:pPr lvl="1" eaLnBrk="1" hangingPunct="1">
              <a:spcBef>
                <a:spcPct val="40000"/>
              </a:spcBef>
            </a:pPr>
            <a:r>
              <a:rPr lang="en-US" altLang="en-US" sz="2800" dirty="0"/>
              <a:t>the name is the same as the name of the </a:t>
            </a:r>
            <a:r>
              <a:rPr lang="en-US" altLang="en-US" sz="2800" dirty="0" err="1"/>
              <a:t>struct</a:t>
            </a:r>
            <a:endParaRPr lang="en-US" altLang="en-US" sz="2800" dirty="0"/>
          </a:p>
          <a:p>
            <a:pPr lvl="1" eaLnBrk="1" hangingPunct="1">
              <a:spcBef>
                <a:spcPct val="40000"/>
              </a:spcBef>
            </a:pPr>
            <a:r>
              <a:rPr lang="en-US" altLang="en-US" sz="2800" dirty="0"/>
              <a:t>it has no return type</a:t>
            </a:r>
          </a:p>
          <a:p>
            <a:pPr lvl="1" eaLnBrk="1" hangingPunct="1">
              <a:spcBef>
                <a:spcPct val="40000"/>
              </a:spcBef>
            </a:pPr>
            <a:r>
              <a:rPr lang="en-US" altLang="en-US" sz="2800" dirty="0"/>
              <a:t>it is used to initialize data members</a:t>
            </a:r>
          </a:p>
          <a:p>
            <a:pPr eaLnBrk="1" hangingPunct="1">
              <a:spcBef>
                <a:spcPct val="40000"/>
              </a:spcBef>
            </a:pPr>
            <a:r>
              <a:rPr lang="en-US" altLang="en-US" sz="2800" dirty="0"/>
              <a:t>It is normally written inside the </a:t>
            </a:r>
            <a:r>
              <a:rPr lang="en-US" altLang="en-US" sz="2800" b="1" dirty="0" err="1">
                <a:latin typeface="Courier New" pitchFamily="49" charset="0"/>
              </a:rPr>
              <a:t>struct</a:t>
            </a:r>
            <a:r>
              <a:rPr lang="en-US" altLang="en-US" sz="2800" dirty="0"/>
              <a:t> declaration</a:t>
            </a:r>
          </a:p>
        </p:txBody>
      </p:sp>
      <p:sp>
        <p:nvSpPr>
          <p:cNvPr id="624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C172172-9601-49E0-9DB8-8DF887B4698F}" type="slidenum">
              <a:rPr lang="en-US" altLang="en-US" sz="1200" smtClean="0"/>
              <a:pPr eaLnBrk="1" hangingPunct="1">
                <a:spcBef>
                  <a:spcPct val="0"/>
                </a:spcBef>
                <a:buFontTx/>
                <a:buNone/>
              </a:pPr>
              <a:t>169</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Postfix Mode</a:t>
            </a:r>
          </a:p>
        </p:txBody>
      </p:sp>
      <p:sp>
        <p:nvSpPr>
          <p:cNvPr id="19459" name="Slide Body"/>
          <p:cNvSpPr>
            <a:spLocks noGrp="1" noChangeArrowheads="1"/>
          </p:cNvSpPr>
          <p:nvPr>
            <p:ph type="body" idx="1"/>
          </p:nvPr>
        </p:nvSpPr>
        <p:spPr>
          <a:xfrm>
            <a:off x="457200" y="2057400"/>
            <a:ext cx="8077200" cy="3505200"/>
          </a:xfrm>
        </p:spPr>
        <p:txBody>
          <a:bodyPr/>
          <a:lstStyle/>
          <a:p>
            <a:pPr eaLnBrk="1" hangingPunct="1">
              <a:lnSpc>
                <a:spcPct val="90000"/>
              </a:lnSpc>
              <a:spcBef>
                <a:spcPct val="0"/>
              </a:spcBef>
            </a:pPr>
            <a:r>
              <a:rPr lang="en-US" altLang="en-US" sz="2800" b="1" dirty="0" err="1">
                <a:latin typeface="Courier New" pitchFamily="49" charset="0"/>
              </a:rPr>
              <a:t>val</a:t>
            </a:r>
            <a:r>
              <a:rPr lang="en-US" altLang="en-US" sz="2800" b="1" dirty="0">
                <a:latin typeface="Courier New" pitchFamily="49" charset="0"/>
              </a:rPr>
              <a:t>++</a:t>
            </a:r>
            <a:r>
              <a:rPr lang="en-US" altLang="en-US" sz="2800" dirty="0"/>
              <a:t> and </a:t>
            </a:r>
            <a:r>
              <a:rPr lang="en-US" altLang="en-US" sz="2800" b="1" dirty="0" err="1">
                <a:latin typeface="Courier New" pitchFamily="49" charset="0"/>
              </a:rPr>
              <a:t>val</a:t>
            </a:r>
            <a:r>
              <a:rPr lang="en-US" altLang="en-US" sz="2800" b="1" dirty="0">
                <a:latin typeface="Courier New" pitchFamily="49" charset="0"/>
              </a:rPr>
              <a:t>--</a:t>
            </a:r>
            <a:r>
              <a:rPr lang="en-US" altLang="en-US" sz="2800" dirty="0"/>
              <a:t> return the current value of the variable, </a:t>
            </a:r>
            <a:r>
              <a:rPr lang="en-US" altLang="en-US" sz="2800" i="1" dirty="0"/>
              <a:t>then</a:t>
            </a:r>
            <a:r>
              <a:rPr lang="en-US" altLang="en-US" sz="2800" dirty="0"/>
              <a:t> increment or decrement the variable</a:t>
            </a:r>
          </a:p>
          <a:p>
            <a:pPr eaLnBrk="1" hangingPunct="1">
              <a:spcBef>
                <a:spcPct val="50000"/>
              </a:spcBef>
            </a:pPr>
            <a:r>
              <a:rPr lang="en-US" altLang="en-US" sz="2800" dirty="0"/>
              <a:t>It is this returned </a:t>
            </a:r>
            <a:r>
              <a:rPr lang="en-US" altLang="en-US" sz="2800" dirty="0">
                <a:solidFill>
                  <a:schemeClr val="accent2"/>
                </a:solidFill>
              </a:rPr>
              <a:t>current</a:t>
            </a:r>
            <a:r>
              <a:rPr lang="en-US" altLang="en-US" sz="2800" dirty="0"/>
              <a:t> </a:t>
            </a:r>
            <a:r>
              <a:rPr lang="en-US" altLang="en-US" sz="2800" dirty="0">
                <a:solidFill>
                  <a:schemeClr val="accent2"/>
                </a:solidFill>
              </a:rPr>
              <a:t>value</a:t>
            </a:r>
            <a:r>
              <a:rPr lang="en-US" altLang="en-US" sz="2800" dirty="0"/>
              <a:t> of the variable that is used in any other operations within the same statement </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3889520D-5309-4C78-9253-5571CB27049F}" type="slidenum">
              <a:rPr lang="en-US" altLang="en-US" sz="1200" smtClean="0"/>
              <a:pPr eaLnBrk="1" hangingPunct="1">
                <a:spcBef>
                  <a:spcPct val="0"/>
                </a:spcBef>
                <a:buFontTx/>
                <a:buNone/>
              </a:pPr>
              <a:t>17</a:t>
            </a:fld>
            <a:endParaRPr lang="en-US" altLang="en-US" sz="120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Title"/>
          <p:cNvSpPr>
            <a:spLocks noGrp="1" noChangeArrowheads="1"/>
          </p:cNvSpPr>
          <p:nvPr>
            <p:ph type="title"/>
          </p:nvPr>
        </p:nvSpPr>
        <p:spPr>
          <a:xfrm>
            <a:off x="685800" y="304800"/>
            <a:ext cx="8077200" cy="1143000"/>
          </a:xfrm>
        </p:spPr>
        <p:txBody>
          <a:bodyPr/>
          <a:lstStyle/>
          <a:p>
            <a:pPr eaLnBrk="1" hangingPunct="1"/>
            <a:r>
              <a:rPr lang="en-US" altLang="en-US" dirty="0">
                <a:solidFill>
                  <a:schemeClr val="tx1"/>
                </a:solidFill>
              </a:rPr>
              <a:t>A Structure with a Constructor</a:t>
            </a:r>
          </a:p>
        </p:txBody>
      </p:sp>
      <p:sp>
        <p:nvSpPr>
          <p:cNvPr id="63491" name="Slide Body"/>
          <p:cNvSpPr>
            <a:spLocks noGrp="1" noChangeArrowheads="1"/>
          </p:cNvSpPr>
          <p:nvPr>
            <p:ph type="body" idx="1"/>
          </p:nvPr>
        </p:nvSpPr>
        <p:spPr>
          <a:xfrm>
            <a:off x="457200" y="1981200"/>
            <a:ext cx="8686800" cy="3657600"/>
          </a:xfrm>
        </p:spPr>
        <p:txBody>
          <a:bodyPr/>
          <a:lstStyle/>
          <a:p>
            <a:pPr eaLnBrk="1" hangingPunct="1">
              <a:lnSpc>
                <a:spcPct val="90000"/>
              </a:lnSpc>
              <a:spcBef>
                <a:spcPct val="0"/>
              </a:spcBef>
              <a:buFontTx/>
              <a:buNone/>
            </a:pPr>
            <a:r>
              <a:rPr lang="en-US" altLang="en-US" sz="2800" b="1">
                <a:solidFill>
                  <a:srgbClr val="3D8963"/>
                </a:solidFill>
                <a:latin typeface="Courier New" pitchFamily="49" charset="0"/>
              </a:rPr>
              <a:t>struct Dimensions</a:t>
            </a:r>
            <a:endParaRPr lang="en-US" altLang="en-US" sz="2400" b="1">
              <a:solidFill>
                <a:srgbClr val="3D8963"/>
              </a:solidFill>
              <a:latin typeface="Courier New" pitchFamily="49" charset="0"/>
            </a:endParaRPr>
          </a:p>
          <a:p>
            <a:pPr eaLnBrk="1" hangingPunct="1">
              <a:lnSpc>
                <a:spcPct val="85000"/>
              </a:lnSpc>
              <a:spcBef>
                <a:spcPct val="0"/>
              </a:spcBef>
              <a:buFontTx/>
              <a:buNone/>
            </a:pPr>
            <a:r>
              <a:rPr lang="en-US" altLang="en-US" sz="2800" b="1">
                <a:solidFill>
                  <a:srgbClr val="3D8963"/>
                </a:solidFill>
                <a:latin typeface="Courier New" pitchFamily="49" charset="0"/>
              </a:rPr>
              <a:t>{</a:t>
            </a:r>
          </a:p>
          <a:p>
            <a:pPr eaLnBrk="1" hangingPunct="1">
              <a:lnSpc>
                <a:spcPct val="85000"/>
              </a:lnSpc>
              <a:spcBef>
                <a:spcPct val="0"/>
              </a:spcBef>
              <a:buFontTx/>
              <a:buNone/>
            </a:pPr>
            <a:r>
              <a:rPr lang="en-US" altLang="en-US" sz="2800" b="1">
                <a:solidFill>
                  <a:srgbClr val="3D8963"/>
                </a:solidFill>
                <a:latin typeface="Courier New" pitchFamily="49" charset="0"/>
              </a:rPr>
              <a:t>  int length,</a:t>
            </a:r>
          </a:p>
          <a:p>
            <a:pPr eaLnBrk="1" hangingPunct="1">
              <a:lnSpc>
                <a:spcPct val="85000"/>
              </a:lnSpc>
              <a:spcBef>
                <a:spcPct val="0"/>
              </a:spcBef>
              <a:buFontTx/>
              <a:buNone/>
            </a:pPr>
            <a:r>
              <a:rPr lang="en-US" altLang="en-US" sz="2800" b="1">
                <a:solidFill>
                  <a:srgbClr val="3D8963"/>
                </a:solidFill>
                <a:latin typeface="Courier New" pitchFamily="49" charset="0"/>
              </a:rPr>
              <a:t>      width,</a:t>
            </a:r>
          </a:p>
          <a:p>
            <a:pPr eaLnBrk="1" hangingPunct="1">
              <a:lnSpc>
                <a:spcPct val="85000"/>
              </a:lnSpc>
              <a:spcBef>
                <a:spcPct val="0"/>
              </a:spcBef>
              <a:buFontTx/>
              <a:buNone/>
            </a:pPr>
            <a:r>
              <a:rPr lang="en-US" altLang="en-US" sz="2800" b="1">
                <a:solidFill>
                  <a:srgbClr val="3D8963"/>
                </a:solidFill>
                <a:latin typeface="Courier New" pitchFamily="49" charset="0"/>
              </a:rPr>
              <a:t>      height;</a:t>
            </a:r>
          </a:p>
          <a:p>
            <a:pPr eaLnBrk="1" hangingPunct="1">
              <a:lnSpc>
                <a:spcPct val="85000"/>
              </a:lnSpc>
              <a:spcBef>
                <a:spcPct val="30000"/>
              </a:spcBef>
              <a:buFontTx/>
              <a:buNone/>
            </a:pPr>
            <a:r>
              <a:rPr lang="en-US" altLang="en-US" sz="2800" b="1">
                <a:solidFill>
                  <a:srgbClr val="3D8963"/>
                </a:solidFill>
                <a:latin typeface="Courier New" pitchFamily="49" charset="0"/>
              </a:rPr>
              <a:t>  </a:t>
            </a:r>
            <a:r>
              <a:rPr lang="en-US" altLang="en-US" sz="2800" b="1">
                <a:solidFill>
                  <a:schemeClr val="accent2"/>
                </a:solidFill>
                <a:latin typeface="Courier New" pitchFamily="49" charset="0"/>
              </a:rPr>
              <a:t>// Constructor  </a:t>
            </a:r>
          </a:p>
          <a:p>
            <a:pPr eaLnBrk="1" hangingPunct="1">
              <a:lnSpc>
                <a:spcPct val="85000"/>
              </a:lnSpc>
              <a:spcBef>
                <a:spcPct val="0"/>
              </a:spcBef>
              <a:buFontTx/>
              <a:buNone/>
            </a:pPr>
            <a:r>
              <a:rPr lang="en-US" altLang="en-US" sz="2800" b="1">
                <a:solidFill>
                  <a:schemeClr val="accent2"/>
                </a:solidFill>
                <a:latin typeface="Courier New" pitchFamily="49" charset="0"/>
              </a:rPr>
              <a:t>  Dimensions(int L, int W, int H)</a:t>
            </a:r>
          </a:p>
          <a:p>
            <a:pPr eaLnBrk="1" hangingPunct="1">
              <a:lnSpc>
                <a:spcPct val="85000"/>
              </a:lnSpc>
              <a:spcBef>
                <a:spcPct val="0"/>
              </a:spcBef>
              <a:buFontTx/>
              <a:buNone/>
            </a:pPr>
            <a:r>
              <a:rPr lang="en-US" altLang="en-US" sz="2800" b="1">
                <a:solidFill>
                  <a:schemeClr val="accent2"/>
                </a:solidFill>
                <a:latin typeface="Courier New" pitchFamily="49" charset="0"/>
              </a:rPr>
              <a:t>  {length = L; width = W; height = H;}</a:t>
            </a:r>
          </a:p>
          <a:p>
            <a:pPr eaLnBrk="1" hangingPunct="1">
              <a:lnSpc>
                <a:spcPct val="85000"/>
              </a:lnSpc>
              <a:spcBef>
                <a:spcPct val="0"/>
              </a:spcBef>
              <a:buFontTx/>
              <a:buNone/>
            </a:pPr>
            <a:r>
              <a:rPr lang="en-US" altLang="en-US" sz="2800" b="1">
                <a:solidFill>
                  <a:srgbClr val="3D8963"/>
                </a:solidFill>
                <a:latin typeface="Courier New" pitchFamily="49" charset="0"/>
              </a:rPr>
              <a:t>};</a:t>
            </a:r>
          </a:p>
          <a:p>
            <a:pPr eaLnBrk="1" hangingPunct="1">
              <a:lnSpc>
                <a:spcPct val="85000"/>
              </a:lnSpc>
              <a:spcBef>
                <a:spcPct val="0"/>
              </a:spcBef>
            </a:pPr>
            <a:endParaRPr lang="en-US" altLang="en-US" sz="2800" b="1">
              <a:solidFill>
                <a:srgbClr val="3D8963"/>
              </a:solidFill>
              <a:latin typeface="Courier New" pitchFamily="49" charset="0"/>
            </a:endParaRPr>
          </a:p>
          <a:p>
            <a:pPr eaLnBrk="1" hangingPunct="1"/>
            <a:endParaRPr lang="en-US" altLang="en-US" sz="2800"/>
          </a:p>
        </p:txBody>
      </p:sp>
      <p:sp>
        <p:nvSpPr>
          <p:cNvPr id="634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6ED3373-C93B-4FE6-B3B8-5A35D4D8C77D}" type="slidenum">
              <a:rPr lang="en-US" altLang="en-US" sz="1200" smtClean="0"/>
              <a:pPr eaLnBrk="1" hangingPunct="1">
                <a:spcBef>
                  <a:spcPct val="0"/>
                </a:spcBef>
                <a:buFontTx/>
                <a:buNone/>
              </a:pPr>
              <a:t>170</a:t>
            </a:fld>
            <a:endParaRPr lang="en-US" altLang="en-US" sz="120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Title"/>
          <p:cNvSpPr>
            <a:spLocks noGrp="1" noChangeArrowheads="1"/>
          </p:cNvSpPr>
          <p:nvPr>
            <p:ph type="title"/>
          </p:nvPr>
        </p:nvSpPr>
        <p:spPr>
          <a:xfrm>
            <a:off x="685800" y="228600"/>
            <a:ext cx="7772400" cy="914400"/>
          </a:xfrm>
        </p:spPr>
        <p:txBody>
          <a:bodyPr/>
          <a:lstStyle/>
          <a:p>
            <a:pPr eaLnBrk="1" hangingPunct="1"/>
            <a:r>
              <a:rPr lang="en-US" altLang="en-US" dirty="0">
                <a:solidFill>
                  <a:schemeClr val="tx1"/>
                </a:solidFill>
              </a:rPr>
              <a:t>Nested Structures</a:t>
            </a:r>
          </a:p>
        </p:txBody>
      </p:sp>
      <p:sp>
        <p:nvSpPr>
          <p:cNvPr id="64515" name="Slide Body"/>
          <p:cNvSpPr>
            <a:spLocks noGrp="1" noChangeArrowheads="1"/>
          </p:cNvSpPr>
          <p:nvPr>
            <p:ph type="body" idx="1"/>
          </p:nvPr>
        </p:nvSpPr>
        <p:spPr>
          <a:xfrm>
            <a:off x="228600" y="1371600"/>
            <a:ext cx="8382000" cy="4876800"/>
          </a:xfrm>
        </p:spPr>
        <p:txBody>
          <a:bodyPr/>
          <a:lstStyle/>
          <a:p>
            <a:pPr eaLnBrk="1" hangingPunct="1">
              <a:buFontTx/>
              <a:buNone/>
            </a:pPr>
            <a:r>
              <a:rPr lang="en-US" altLang="en-US" sz="2800" dirty="0"/>
              <a:t>A structure can have another structure as a </a:t>
            </a:r>
          </a:p>
          <a:p>
            <a:pPr eaLnBrk="1" hangingPunct="1">
              <a:lnSpc>
                <a:spcPct val="85000"/>
              </a:lnSpc>
              <a:spcBef>
                <a:spcPct val="0"/>
              </a:spcBef>
              <a:buFontTx/>
              <a:buNone/>
            </a:pPr>
            <a:r>
              <a:rPr lang="en-US" altLang="en-US" sz="2800" dirty="0"/>
              <a:t>member. </a:t>
            </a:r>
          </a:p>
          <a:p>
            <a:pPr lvl="1" eaLnBrk="1" hangingPunct="1">
              <a:lnSpc>
                <a:spcPct val="75000"/>
              </a:lnSpc>
              <a:spcBef>
                <a:spcPct val="30000"/>
              </a:spcBef>
              <a:buFontTx/>
              <a:buNone/>
            </a:pPr>
            <a:r>
              <a:rPr lang="en-US" altLang="en-US" sz="2800" dirty="0">
                <a:latin typeface="Courier New" pitchFamily="49" charset="0"/>
              </a:rPr>
              <a:t> </a:t>
            </a:r>
            <a:r>
              <a:rPr lang="en-US" altLang="en-US" sz="2800" b="1" dirty="0" err="1">
                <a:solidFill>
                  <a:schemeClr val="accent2"/>
                </a:solidFill>
                <a:latin typeface="Courier New" pitchFamily="49" charset="0"/>
              </a:rPr>
              <a:t>struct</a:t>
            </a:r>
            <a:r>
              <a:rPr lang="en-US" altLang="en-US" sz="2800" b="1" dirty="0">
                <a:solidFill>
                  <a:schemeClr val="accent2"/>
                </a:solidFill>
                <a:latin typeface="Courier New" pitchFamily="49" charset="0"/>
              </a:rPr>
              <a:t> </a:t>
            </a:r>
            <a:r>
              <a:rPr lang="en-US" altLang="en-US" sz="2800" b="1" dirty="0" err="1">
                <a:solidFill>
                  <a:schemeClr val="accent2"/>
                </a:solidFill>
                <a:latin typeface="Courier New" pitchFamily="49" charset="0"/>
              </a:rPr>
              <a:t>PersonInfo</a:t>
            </a:r>
            <a:endParaRPr lang="en-US" altLang="en-US" sz="2800" b="1" dirty="0">
              <a:solidFill>
                <a:schemeClr val="accent2"/>
              </a:solidFill>
              <a:latin typeface="Courier New" pitchFamily="49" charset="0"/>
            </a:endParaRPr>
          </a:p>
          <a:p>
            <a:pPr lvl="1" eaLnBrk="1" hangingPunct="1">
              <a:lnSpc>
                <a:spcPct val="75000"/>
              </a:lnSpc>
              <a:spcBef>
                <a:spcPct val="0"/>
              </a:spcBef>
              <a:buFontTx/>
              <a:buNone/>
            </a:pPr>
            <a:r>
              <a:rPr lang="en-US" altLang="en-US" sz="2800" b="1" dirty="0">
                <a:solidFill>
                  <a:srgbClr val="3D8963"/>
                </a:solidFill>
                <a:latin typeface="Courier New" pitchFamily="49" charset="0"/>
              </a:rPr>
              <a:t> {  string name, </a:t>
            </a:r>
          </a:p>
          <a:p>
            <a:pPr lvl="1" eaLnBrk="1" hangingPunct="1">
              <a:lnSpc>
                <a:spcPct val="75000"/>
              </a:lnSpc>
              <a:spcBef>
                <a:spcPct val="0"/>
              </a:spcBef>
              <a:buFontTx/>
              <a:buNone/>
            </a:pPr>
            <a:r>
              <a:rPr lang="en-US" altLang="en-US" sz="2800" b="1" dirty="0">
                <a:solidFill>
                  <a:srgbClr val="3D8963"/>
                </a:solidFill>
                <a:latin typeface="Courier New" pitchFamily="49" charset="0"/>
              </a:rPr>
              <a:t>           address, </a:t>
            </a:r>
          </a:p>
          <a:p>
            <a:pPr lvl="1" eaLnBrk="1" hangingPunct="1">
              <a:lnSpc>
                <a:spcPct val="75000"/>
              </a:lnSpc>
              <a:spcBef>
                <a:spcPct val="0"/>
              </a:spcBef>
              <a:buFontTx/>
              <a:buNone/>
            </a:pPr>
            <a:r>
              <a:rPr lang="en-US" altLang="en-US" sz="2800" b="1" dirty="0">
                <a:solidFill>
                  <a:srgbClr val="3D8963"/>
                </a:solidFill>
                <a:latin typeface="Courier New" pitchFamily="49" charset="0"/>
              </a:rPr>
              <a:t>           city;</a:t>
            </a:r>
          </a:p>
          <a:p>
            <a:pPr lvl="1" eaLnBrk="1" hangingPunct="1">
              <a:lnSpc>
                <a:spcPct val="75000"/>
              </a:lnSpc>
              <a:spcBef>
                <a:spcPct val="0"/>
              </a:spcBef>
              <a:buFontTx/>
              <a:buNone/>
            </a:pPr>
            <a:r>
              <a:rPr lang="en-US" altLang="en-US" sz="2800" b="1" dirty="0">
                <a:solidFill>
                  <a:srgbClr val="3D8963"/>
                </a:solidFill>
                <a:latin typeface="Courier New" pitchFamily="49" charset="0"/>
              </a:rPr>
              <a:t> };</a:t>
            </a:r>
          </a:p>
          <a:p>
            <a:pPr lvl="1" eaLnBrk="1" hangingPunct="1">
              <a:lnSpc>
                <a:spcPct val="75000"/>
              </a:lnSpc>
              <a:spcBef>
                <a:spcPct val="3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struct</a:t>
            </a:r>
            <a:r>
              <a:rPr lang="en-US" altLang="en-US" sz="2800" b="1" dirty="0">
                <a:solidFill>
                  <a:srgbClr val="3D8963"/>
                </a:solidFill>
                <a:latin typeface="Courier New" pitchFamily="49" charset="0"/>
              </a:rPr>
              <a:t> Student</a:t>
            </a:r>
          </a:p>
          <a:p>
            <a:pPr lvl="1" eaLnBrk="1" hangingPunct="1">
              <a:lnSpc>
                <a:spcPct val="75000"/>
              </a:lnSpc>
              <a:spcBef>
                <a:spcPct val="0"/>
              </a:spcBef>
              <a:buFontTx/>
              <a:buNone/>
            </a:pP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studentID</a:t>
            </a:r>
            <a:r>
              <a:rPr lang="en-US" altLang="en-US" sz="2800" b="1" dirty="0">
                <a:solidFill>
                  <a:srgbClr val="3D8963"/>
                </a:solidFill>
                <a:latin typeface="Courier New" pitchFamily="49" charset="0"/>
              </a:rPr>
              <a:t>;</a:t>
            </a:r>
          </a:p>
          <a:p>
            <a:pPr lvl="1" eaLnBrk="1" hangingPunct="1">
              <a:lnSpc>
                <a:spcPct val="75000"/>
              </a:lnSpc>
              <a:spcBef>
                <a:spcPct val="0"/>
              </a:spcBef>
              <a:buFontTx/>
              <a:buNone/>
            </a:pPr>
            <a:r>
              <a:rPr lang="en-US" altLang="en-US" sz="2800" b="1" dirty="0">
                <a:solidFill>
                  <a:srgbClr val="3D8963"/>
                </a:solidFill>
                <a:latin typeface="Courier New" pitchFamily="49" charset="0"/>
              </a:rPr>
              <a:t>    </a:t>
            </a:r>
            <a:r>
              <a:rPr lang="en-US" altLang="en-US" sz="2800" b="1" dirty="0" err="1">
                <a:solidFill>
                  <a:schemeClr val="accent2"/>
                </a:solidFill>
                <a:latin typeface="Courier New" pitchFamily="49" charset="0"/>
              </a:rPr>
              <a:t>PersonInfo</a:t>
            </a:r>
            <a:r>
              <a:rPr lang="en-US" altLang="en-US" sz="2800" b="1" dirty="0">
                <a:solidFill>
                  <a:schemeClr val="accent2"/>
                </a:solidFill>
                <a:latin typeface="Courier New" pitchFamily="49" charset="0"/>
              </a:rPr>
              <a:t>  </a:t>
            </a:r>
            <a:r>
              <a:rPr lang="en-US" altLang="en-US" sz="2800" b="1" dirty="0" err="1">
                <a:solidFill>
                  <a:schemeClr val="accent2"/>
                </a:solidFill>
                <a:latin typeface="Courier New" pitchFamily="49" charset="0"/>
              </a:rPr>
              <a:t>pData</a:t>
            </a:r>
            <a:r>
              <a:rPr lang="en-US" altLang="en-US" sz="2800" b="1" dirty="0">
                <a:solidFill>
                  <a:schemeClr val="accent2"/>
                </a:solidFill>
                <a:latin typeface="Courier New" pitchFamily="49" charset="0"/>
              </a:rPr>
              <a:t>;</a:t>
            </a:r>
          </a:p>
          <a:p>
            <a:pPr lvl="1" eaLnBrk="1" hangingPunct="1">
              <a:lnSpc>
                <a:spcPct val="75000"/>
              </a:lnSpc>
              <a:spcBef>
                <a:spcPct val="0"/>
              </a:spcBef>
              <a:buFontTx/>
              <a:buNone/>
            </a:pPr>
            <a:r>
              <a:rPr lang="en-US" altLang="en-US" sz="2800" b="1" dirty="0">
                <a:solidFill>
                  <a:srgbClr val="3D8963"/>
                </a:solidFill>
                <a:latin typeface="Courier New" pitchFamily="49" charset="0"/>
              </a:rPr>
              <a:t>    short       year;</a:t>
            </a:r>
          </a:p>
          <a:p>
            <a:pPr lvl="1" eaLnBrk="1" hangingPunct="1">
              <a:lnSpc>
                <a:spcPct val="75000"/>
              </a:lnSpc>
              <a:spcBef>
                <a:spcPct val="0"/>
              </a:spcBef>
              <a:buFontTx/>
              <a:buNone/>
            </a:pPr>
            <a:r>
              <a:rPr lang="en-US" altLang="en-US" sz="2800" b="1" dirty="0">
                <a:solidFill>
                  <a:srgbClr val="3D8963"/>
                </a:solidFill>
                <a:latin typeface="Courier New" pitchFamily="49" charset="0"/>
              </a:rPr>
              <a:t>    double      </a:t>
            </a:r>
            <a:r>
              <a:rPr lang="en-US" altLang="en-US" sz="2800" b="1" dirty="0" err="1">
                <a:solidFill>
                  <a:srgbClr val="3D8963"/>
                </a:solidFill>
                <a:latin typeface="Courier New" pitchFamily="49" charset="0"/>
              </a:rPr>
              <a:t>gpa</a:t>
            </a:r>
            <a:r>
              <a:rPr lang="en-US" altLang="en-US" sz="2800" b="1" dirty="0">
                <a:solidFill>
                  <a:srgbClr val="3D8963"/>
                </a:solidFill>
                <a:latin typeface="Courier New" pitchFamily="49" charset="0"/>
              </a:rPr>
              <a:t>;</a:t>
            </a:r>
          </a:p>
          <a:p>
            <a:pPr lvl="1" eaLnBrk="1" hangingPunct="1">
              <a:lnSpc>
                <a:spcPct val="75000"/>
              </a:lnSpc>
              <a:spcBef>
                <a:spcPct val="0"/>
              </a:spcBef>
              <a:buFontTx/>
              <a:buNone/>
            </a:pPr>
            <a:r>
              <a:rPr lang="en-US" altLang="en-US" sz="2800" b="1" dirty="0">
                <a:solidFill>
                  <a:srgbClr val="3D8963"/>
                </a:solidFill>
                <a:latin typeface="Courier New" pitchFamily="49" charset="0"/>
              </a:rPr>
              <a:t> };			</a:t>
            </a:r>
          </a:p>
        </p:txBody>
      </p:sp>
      <p:sp>
        <p:nvSpPr>
          <p:cNvPr id="645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D497473-823F-4D3C-A851-D537A946B40F}" type="slidenum">
              <a:rPr lang="en-US" altLang="en-US" sz="1200" smtClean="0"/>
              <a:pPr eaLnBrk="1" hangingPunct="1">
                <a:spcBef>
                  <a:spcPct val="0"/>
                </a:spcBef>
                <a:buFontTx/>
                <a:buNone/>
              </a:pPr>
              <a:t>171</a:t>
            </a:fld>
            <a:endParaRPr lang="en-US" altLang="en-US" sz="120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Title"/>
          <p:cNvSpPr>
            <a:spLocks noGrp="1" noChangeArrowheads="1"/>
          </p:cNvSpPr>
          <p:nvPr>
            <p:ph type="title"/>
          </p:nvPr>
        </p:nvSpPr>
        <p:spPr/>
        <p:txBody>
          <a:bodyPr/>
          <a:lstStyle/>
          <a:p>
            <a:pPr eaLnBrk="1" hangingPunct="1"/>
            <a:r>
              <a:rPr lang="en-US" altLang="en-US" dirty="0">
                <a:solidFill>
                  <a:schemeClr val="tx1"/>
                </a:solidFill>
              </a:rPr>
              <a:t>Members of Nested Structures</a:t>
            </a:r>
          </a:p>
        </p:txBody>
      </p:sp>
      <p:sp>
        <p:nvSpPr>
          <p:cNvPr id="65539" name="Slide Body"/>
          <p:cNvSpPr>
            <a:spLocks noGrp="1" noChangeArrowheads="1"/>
          </p:cNvSpPr>
          <p:nvPr>
            <p:ph type="body" idx="1"/>
          </p:nvPr>
        </p:nvSpPr>
        <p:spPr>
          <a:xfrm>
            <a:off x="457200" y="1600200"/>
            <a:ext cx="8229600" cy="4419600"/>
          </a:xfrm>
        </p:spPr>
        <p:txBody>
          <a:bodyPr/>
          <a:lstStyle/>
          <a:p>
            <a:pPr eaLnBrk="1" hangingPunct="1">
              <a:lnSpc>
                <a:spcPts val="3400"/>
              </a:lnSpc>
              <a:buFontTx/>
              <a:buNone/>
            </a:pPr>
            <a:r>
              <a:rPr lang="en-US" altLang="en-US" sz="2800" dirty="0"/>
              <a:t>	Use the dot operator multiple times to access fields of nested structures </a:t>
            </a:r>
          </a:p>
          <a:p>
            <a:pPr eaLnBrk="1" hangingPunct="1">
              <a:lnSpc>
                <a:spcPts val="2400"/>
              </a:lnSpc>
              <a:spcBef>
                <a:spcPct val="5000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Student s5;</a:t>
            </a:r>
          </a:p>
          <a:p>
            <a:pPr eaLnBrk="1" hangingPunct="1">
              <a:lnSpc>
                <a:spcPts val="2400"/>
              </a:lnSpc>
              <a:buFontTx/>
              <a:buNone/>
            </a:pPr>
            <a:r>
              <a:rPr lang="en-US" altLang="en-US" sz="2800" b="1" dirty="0">
                <a:solidFill>
                  <a:srgbClr val="3D8963"/>
                </a:solidFill>
                <a:latin typeface="Courier New" pitchFamily="49" charset="0"/>
              </a:rPr>
              <a:t> s5.pData.name = "Joanne";</a:t>
            </a:r>
          </a:p>
          <a:p>
            <a:pPr eaLnBrk="1" hangingPunct="1">
              <a:lnSpc>
                <a:spcPts val="2400"/>
              </a:lnSpc>
              <a:buFontTx/>
              <a:buNone/>
            </a:pPr>
            <a:r>
              <a:rPr lang="en-US" altLang="en-US" sz="2800" b="1" dirty="0">
                <a:solidFill>
                  <a:srgbClr val="3D8963"/>
                </a:solidFill>
                <a:latin typeface="Courier New" pitchFamily="49" charset="0"/>
              </a:rPr>
              <a:t> s5.pData.city = "Tulsa";</a:t>
            </a:r>
          </a:p>
          <a:p>
            <a:pPr eaLnBrk="1" hangingPunct="1">
              <a:lnSpc>
                <a:spcPts val="2600"/>
              </a:lnSpc>
              <a:buFontTx/>
              <a:buNone/>
            </a:pPr>
            <a:r>
              <a:rPr lang="en-US" altLang="en-US" sz="2800" dirty="0">
                <a:solidFill>
                  <a:srgbClr val="3D8963"/>
                </a:solidFill>
              </a:rPr>
              <a:t>   </a:t>
            </a:r>
            <a:r>
              <a:rPr lang="en-US" altLang="en-US" sz="2800" dirty="0"/>
              <a:t>Reference the nested structure’s fields by the member variable name, not by the structure name</a:t>
            </a:r>
          </a:p>
          <a:p>
            <a:pPr eaLnBrk="1" hangingPunct="1">
              <a:lnSpc>
                <a:spcPts val="2600"/>
              </a:lnSpc>
              <a:buFontTx/>
              <a:buNone/>
            </a:pPr>
            <a:r>
              <a:rPr lang="en-US" altLang="en-US" sz="2800" b="1" dirty="0">
                <a:solidFill>
                  <a:srgbClr val="3D8963"/>
                </a:solidFill>
                <a:latin typeface="Courier New" pitchFamily="49" charset="0"/>
                <a:cs typeface="Courier New" pitchFamily="49" charset="0"/>
              </a:rPr>
              <a:t> s5.PersonInfo.name = "Joanne"; //no!</a:t>
            </a:r>
            <a:endParaRPr lang="en-US" altLang="en-US" sz="2800" b="1" dirty="0">
              <a:latin typeface="Courier New" pitchFamily="49" charset="0"/>
              <a:cs typeface="Courier New" pitchFamily="49" charset="0"/>
            </a:endParaRPr>
          </a:p>
        </p:txBody>
      </p:sp>
      <p:sp>
        <p:nvSpPr>
          <p:cNvPr id="655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359CEA2-AD4B-4CCD-A81B-0C84DE31AF5B}" type="slidenum">
              <a:rPr lang="en-US" altLang="en-US" sz="1200" smtClean="0"/>
              <a:pPr eaLnBrk="1" hangingPunct="1">
                <a:spcBef>
                  <a:spcPct val="0"/>
                </a:spcBef>
                <a:buFontTx/>
                <a:buNone/>
              </a:pPr>
              <a:t>172</a:t>
            </a:fld>
            <a:endParaRPr lang="en-US" altLang="en-US" sz="120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Title"/>
          <p:cNvSpPr>
            <a:spLocks noGrp="1" noChangeArrowheads="1"/>
          </p:cNvSpPr>
          <p:nvPr>
            <p:ph type="title"/>
          </p:nvPr>
        </p:nvSpPr>
        <p:spPr/>
        <p:txBody>
          <a:bodyPr/>
          <a:lstStyle/>
          <a:p>
            <a:pPr eaLnBrk="1" hangingPunct="1"/>
            <a:r>
              <a:rPr lang="en-US" altLang="en-US" dirty="0">
                <a:solidFill>
                  <a:schemeClr val="tx1"/>
                </a:solidFill>
              </a:rPr>
              <a:t>Structures as Function Arguments</a:t>
            </a:r>
          </a:p>
        </p:txBody>
      </p:sp>
      <p:sp>
        <p:nvSpPr>
          <p:cNvPr id="66563" name="Slide Body"/>
          <p:cNvSpPr>
            <a:spLocks noGrp="1" noChangeArrowheads="1"/>
          </p:cNvSpPr>
          <p:nvPr>
            <p:ph type="body" idx="1"/>
          </p:nvPr>
        </p:nvSpPr>
        <p:spPr>
          <a:xfrm>
            <a:off x="533400" y="1981200"/>
            <a:ext cx="8077200" cy="4114800"/>
          </a:xfrm>
        </p:spPr>
        <p:txBody>
          <a:bodyPr/>
          <a:lstStyle/>
          <a:p>
            <a:pPr eaLnBrk="1" hangingPunct="1">
              <a:lnSpc>
                <a:spcPct val="85000"/>
              </a:lnSpc>
            </a:pPr>
            <a:r>
              <a:rPr lang="en-US" altLang="en-US" sz="2800" dirty="0"/>
              <a:t>You may pass members of </a:t>
            </a:r>
            <a:r>
              <a:rPr lang="en-US" altLang="en-US" sz="2800" b="1" dirty="0" err="1">
                <a:latin typeface="Courier New" pitchFamily="49" charset="0"/>
              </a:rPr>
              <a:t>struct</a:t>
            </a:r>
            <a:r>
              <a:rPr lang="en-US" altLang="en-US" sz="2800" b="1" dirty="0"/>
              <a:t> </a:t>
            </a:r>
            <a:r>
              <a:rPr lang="en-US" altLang="en-US" sz="2800" dirty="0"/>
              <a:t>variables to functions </a:t>
            </a:r>
          </a:p>
          <a:p>
            <a:pPr lvl="1" eaLnBrk="1" hangingPunct="1">
              <a:lnSpc>
                <a:spcPct val="85000"/>
              </a:lnSpc>
              <a:buFontTx/>
              <a:buNone/>
            </a:pPr>
            <a:r>
              <a:rPr lang="en-US" altLang="en-US" sz="2800" dirty="0"/>
              <a:t>	</a:t>
            </a:r>
            <a:r>
              <a:rPr lang="en-US" altLang="en-US" sz="2800" b="1" dirty="0" err="1">
                <a:solidFill>
                  <a:srgbClr val="3D8963"/>
                </a:solidFill>
                <a:latin typeface="Courier New" pitchFamily="49" charset="0"/>
              </a:rPr>
              <a:t>computeGPA</a:t>
            </a:r>
            <a:r>
              <a:rPr lang="en-US" altLang="en-US" sz="2800" b="1" dirty="0">
                <a:solidFill>
                  <a:srgbClr val="3D8963"/>
                </a:solidFill>
                <a:latin typeface="Courier New" pitchFamily="49" charset="0"/>
              </a:rPr>
              <a:t>(s1.gpa);</a:t>
            </a:r>
          </a:p>
          <a:p>
            <a:pPr eaLnBrk="1" hangingPunct="1">
              <a:lnSpc>
                <a:spcPct val="85000"/>
              </a:lnSpc>
            </a:pPr>
            <a:r>
              <a:rPr lang="en-US" altLang="en-US" sz="2800" dirty="0"/>
              <a:t>You may pass entire </a:t>
            </a:r>
            <a:r>
              <a:rPr lang="en-US" altLang="en-US" sz="2800" b="1" dirty="0" err="1">
                <a:latin typeface="Courier New" pitchFamily="49" charset="0"/>
              </a:rPr>
              <a:t>struct</a:t>
            </a:r>
            <a:r>
              <a:rPr lang="en-US" altLang="en-US" sz="2800" dirty="0"/>
              <a:t> variables to functions </a:t>
            </a:r>
          </a:p>
          <a:p>
            <a:pPr lvl="1" eaLnBrk="1" hangingPunct="1">
              <a:lnSpc>
                <a:spcPct val="85000"/>
              </a:lnSpc>
              <a:buFontTx/>
              <a:buNone/>
            </a:pPr>
            <a:r>
              <a:rPr lang="en-US" altLang="en-US" sz="2800" dirty="0"/>
              <a:t>	</a:t>
            </a:r>
            <a:r>
              <a:rPr lang="en-US" altLang="en-US" sz="2800" b="1" dirty="0" err="1">
                <a:solidFill>
                  <a:srgbClr val="3D8963"/>
                </a:solidFill>
                <a:latin typeface="Courier New" pitchFamily="49" charset="0"/>
              </a:rPr>
              <a:t>showData</a:t>
            </a:r>
            <a:r>
              <a:rPr lang="en-US" altLang="en-US" sz="2800" b="1" dirty="0">
                <a:solidFill>
                  <a:srgbClr val="3D8963"/>
                </a:solidFill>
                <a:latin typeface="Courier New" pitchFamily="49" charset="0"/>
              </a:rPr>
              <a:t>(s5);</a:t>
            </a:r>
          </a:p>
          <a:p>
            <a:pPr eaLnBrk="1" hangingPunct="1">
              <a:lnSpc>
                <a:spcPct val="85000"/>
              </a:lnSpc>
            </a:pPr>
            <a:r>
              <a:rPr lang="en-US" altLang="en-US" sz="2800" dirty="0"/>
              <a:t>You can use a reference parameter if the function needs to modify the contents of the structure variable</a:t>
            </a:r>
          </a:p>
        </p:txBody>
      </p:sp>
      <p:sp>
        <p:nvSpPr>
          <p:cNvPr id="665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01C65E7-E566-471E-8E8C-25C8717A8E4D}" type="slidenum">
              <a:rPr lang="en-US" altLang="en-US" sz="1200" smtClean="0"/>
              <a:pPr eaLnBrk="1" hangingPunct="1">
                <a:spcBef>
                  <a:spcPct val="0"/>
                </a:spcBef>
                <a:buFontTx/>
                <a:buNone/>
              </a:pPr>
              <a:t>173</a:t>
            </a:fld>
            <a:endParaRPr lang="en-US" altLang="en-US" sz="120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Title"/>
          <p:cNvSpPr>
            <a:spLocks noGrp="1" noChangeArrowheads="1"/>
          </p:cNvSpPr>
          <p:nvPr>
            <p:ph type="title"/>
          </p:nvPr>
        </p:nvSpPr>
        <p:spPr/>
        <p:txBody>
          <a:bodyPr/>
          <a:lstStyle/>
          <a:p>
            <a:pPr eaLnBrk="1" hangingPunct="1"/>
            <a:r>
              <a:rPr lang="en-US" altLang="en-US" dirty="0">
                <a:solidFill>
                  <a:schemeClr val="tx1"/>
                </a:solidFill>
              </a:rPr>
              <a:t>Notes on Passing Structures</a:t>
            </a:r>
          </a:p>
        </p:txBody>
      </p:sp>
      <p:sp>
        <p:nvSpPr>
          <p:cNvPr id="67587" name="Slide Body"/>
          <p:cNvSpPr>
            <a:spLocks noGrp="1" noChangeArrowheads="1"/>
          </p:cNvSpPr>
          <p:nvPr>
            <p:ph type="body" idx="1"/>
          </p:nvPr>
        </p:nvSpPr>
        <p:spPr>
          <a:xfrm>
            <a:off x="228600" y="1600200"/>
            <a:ext cx="8305800" cy="4495800"/>
          </a:xfrm>
        </p:spPr>
        <p:txBody>
          <a:bodyPr/>
          <a:lstStyle/>
          <a:p>
            <a:pPr eaLnBrk="1" hangingPunct="1">
              <a:lnSpc>
                <a:spcPct val="80000"/>
              </a:lnSpc>
              <a:spcBef>
                <a:spcPct val="40000"/>
              </a:spcBef>
            </a:pPr>
            <a:r>
              <a:rPr lang="en-US" altLang="en-US" sz="2800" dirty="0"/>
              <a:t>Using a </a:t>
            </a:r>
            <a:r>
              <a:rPr lang="en-US" altLang="en-US" sz="2800" dirty="0">
                <a:solidFill>
                  <a:schemeClr val="accent2"/>
                </a:solidFill>
              </a:rPr>
              <a:t>value parameter</a:t>
            </a:r>
            <a:r>
              <a:rPr lang="en-US" altLang="en-US" sz="2800" dirty="0"/>
              <a:t> for structure can slow down a program and waste space</a:t>
            </a:r>
            <a:endParaRPr lang="en-US" altLang="en-US" sz="2800" dirty="0">
              <a:latin typeface="Courier New" pitchFamily="49" charset="0"/>
            </a:endParaRPr>
          </a:p>
          <a:p>
            <a:pPr eaLnBrk="1" hangingPunct="1">
              <a:lnSpc>
                <a:spcPct val="80000"/>
              </a:lnSpc>
              <a:spcBef>
                <a:spcPct val="40000"/>
              </a:spcBef>
            </a:pPr>
            <a:r>
              <a:rPr lang="en-US" altLang="en-US" sz="2800" dirty="0"/>
              <a:t>Using a </a:t>
            </a:r>
            <a:r>
              <a:rPr lang="en-US" altLang="en-US" sz="2800" dirty="0">
                <a:solidFill>
                  <a:schemeClr val="accent2"/>
                </a:solidFill>
              </a:rPr>
              <a:t>reference parameter</a:t>
            </a:r>
            <a:r>
              <a:rPr lang="en-US" altLang="en-US" sz="2800" dirty="0"/>
              <a:t> speeds up program execution, but it allows the function to modify data in the structure</a:t>
            </a:r>
            <a:endParaRPr lang="en-US" altLang="en-US" sz="2800" dirty="0">
              <a:latin typeface="Courier New" pitchFamily="49" charset="0"/>
            </a:endParaRPr>
          </a:p>
          <a:p>
            <a:pPr eaLnBrk="1" hangingPunct="1">
              <a:lnSpc>
                <a:spcPct val="80000"/>
              </a:lnSpc>
              <a:spcBef>
                <a:spcPct val="40000"/>
              </a:spcBef>
            </a:pPr>
            <a:r>
              <a:rPr lang="en-US" altLang="en-US" sz="2800" dirty="0"/>
              <a:t>To save space and time while protecting structure data that should not be changed, use a </a:t>
            </a:r>
            <a:r>
              <a:rPr lang="en-US" altLang="en-US" sz="2800" b="1" dirty="0" err="1">
                <a:solidFill>
                  <a:schemeClr val="accent2"/>
                </a:solidFill>
                <a:latin typeface="Courier New" pitchFamily="49" charset="0"/>
              </a:rPr>
              <a:t>const</a:t>
            </a:r>
            <a:r>
              <a:rPr lang="en-US" altLang="en-US" sz="2800" dirty="0">
                <a:solidFill>
                  <a:schemeClr val="accent2"/>
                </a:solidFill>
              </a:rPr>
              <a:t> reference parameter</a:t>
            </a:r>
          </a:p>
          <a:p>
            <a:pPr eaLnBrk="1" hangingPunct="1">
              <a:lnSpc>
                <a:spcPct val="80000"/>
              </a:lnSpc>
              <a:spcBef>
                <a:spcPct val="40000"/>
              </a:spcBef>
              <a:buFontTx/>
              <a:buNone/>
            </a:pPr>
            <a:r>
              <a:rPr lang="en-US" altLang="en-US" sz="2800" b="1" dirty="0">
                <a:solidFill>
                  <a:schemeClr val="accent2"/>
                </a:solidFill>
                <a:latin typeface="Courier New" pitchFamily="49" charset="0"/>
              </a:rPr>
              <a:t>  </a:t>
            </a: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showData</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Student &amp;s)</a:t>
            </a:r>
          </a:p>
          <a:p>
            <a:pPr eaLnBrk="1" hangingPunct="1">
              <a:lnSpc>
                <a:spcPct val="80000"/>
              </a:lnSpc>
              <a:spcBef>
                <a:spcPct val="0"/>
              </a:spcBef>
              <a:buFontTx/>
              <a:buNone/>
            </a:pPr>
            <a:r>
              <a:rPr lang="en-US" altLang="en-US" sz="2800" b="1" dirty="0">
                <a:solidFill>
                  <a:srgbClr val="3D8963"/>
                </a:solidFill>
                <a:latin typeface="Courier New" pitchFamily="49" charset="0"/>
              </a:rPr>
              <a:t>                            // header</a:t>
            </a:r>
          </a:p>
        </p:txBody>
      </p:sp>
      <p:sp>
        <p:nvSpPr>
          <p:cNvPr id="675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8C174B5B-B824-468C-B222-740C4E43241E}" type="slidenum">
              <a:rPr lang="en-US" altLang="en-US" sz="1200" smtClean="0"/>
              <a:pPr eaLnBrk="1" hangingPunct="1">
                <a:spcBef>
                  <a:spcPct val="0"/>
                </a:spcBef>
                <a:buFontTx/>
                <a:buNone/>
              </a:pPr>
              <a:t>174</a:t>
            </a:fld>
            <a:endParaRPr lang="en-US" altLang="en-US" sz="12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Title"/>
          <p:cNvSpPr>
            <a:spLocks noGrp="1" noChangeArrowheads="1"/>
          </p:cNvSpPr>
          <p:nvPr>
            <p:ph type="title"/>
          </p:nvPr>
        </p:nvSpPr>
        <p:spPr>
          <a:xfrm>
            <a:off x="685800" y="609600"/>
            <a:ext cx="8229600" cy="1143000"/>
          </a:xfrm>
        </p:spPr>
        <p:txBody>
          <a:bodyPr/>
          <a:lstStyle/>
          <a:p>
            <a:pPr eaLnBrk="1" hangingPunct="1"/>
            <a:r>
              <a:rPr lang="en-US" altLang="en-US" dirty="0">
                <a:solidFill>
                  <a:schemeClr val="tx1"/>
                </a:solidFill>
              </a:rPr>
              <a:t>Returning a Structure from a Function</a:t>
            </a:r>
          </a:p>
        </p:txBody>
      </p:sp>
      <p:sp>
        <p:nvSpPr>
          <p:cNvPr id="68611" name="Slide Body"/>
          <p:cNvSpPr>
            <a:spLocks noGrp="1" noChangeArrowheads="1"/>
          </p:cNvSpPr>
          <p:nvPr>
            <p:ph type="body" idx="1"/>
          </p:nvPr>
        </p:nvSpPr>
        <p:spPr>
          <a:xfrm>
            <a:off x="457200" y="2286000"/>
            <a:ext cx="8229600" cy="3581400"/>
          </a:xfrm>
        </p:spPr>
        <p:txBody>
          <a:bodyPr/>
          <a:lstStyle/>
          <a:p>
            <a:pPr eaLnBrk="1" hangingPunct="1">
              <a:lnSpc>
                <a:spcPct val="90000"/>
              </a:lnSpc>
            </a:pPr>
            <a:r>
              <a:rPr lang="en-US" altLang="en-US" sz="2800" dirty="0"/>
              <a:t>A function can return a </a:t>
            </a:r>
            <a:r>
              <a:rPr lang="en-US" altLang="en-US" sz="2800" b="1" dirty="0" err="1">
                <a:latin typeface="Courier New" pitchFamily="49" charset="0"/>
              </a:rPr>
              <a:t>struct</a:t>
            </a:r>
            <a:endParaRPr lang="en-US" altLang="en-US" sz="2800" dirty="0"/>
          </a:p>
          <a:p>
            <a:pPr lvl="1" eaLnBrk="1" hangingPunct="1">
              <a:lnSpc>
                <a:spcPct val="90000"/>
              </a:lnSpc>
              <a:buFontTx/>
              <a:buNone/>
            </a:pPr>
            <a:r>
              <a:rPr lang="en-US" altLang="en-US" sz="2800" b="1" dirty="0">
                <a:solidFill>
                  <a:srgbClr val="3D8963"/>
                </a:solidFill>
                <a:latin typeface="Courier New" pitchFamily="49" charset="0"/>
              </a:rPr>
              <a:t>Student </a:t>
            </a:r>
            <a:r>
              <a:rPr lang="en-US" altLang="en-US" sz="2800" b="1" dirty="0" err="1">
                <a:solidFill>
                  <a:srgbClr val="3D8963"/>
                </a:solidFill>
                <a:latin typeface="Courier New" pitchFamily="49" charset="0"/>
              </a:rPr>
              <a:t>getStuData</a:t>
            </a:r>
            <a:r>
              <a:rPr lang="en-US" altLang="en-US" sz="2800" b="1" dirty="0">
                <a:solidFill>
                  <a:srgbClr val="3D8963"/>
                </a:solidFill>
                <a:latin typeface="Courier New" pitchFamily="49" charset="0"/>
              </a:rPr>
              <a:t>();  // prototype</a:t>
            </a:r>
          </a:p>
          <a:p>
            <a:pPr lvl="1" eaLnBrk="1" hangingPunct="1">
              <a:lnSpc>
                <a:spcPct val="90000"/>
              </a:lnSpc>
              <a:buFontTx/>
              <a:buNone/>
            </a:pPr>
            <a:r>
              <a:rPr lang="en-US" altLang="en-US" sz="2800" b="1" dirty="0">
                <a:solidFill>
                  <a:srgbClr val="3D8963"/>
                </a:solidFill>
                <a:latin typeface="Courier New" pitchFamily="49" charset="0"/>
              </a:rPr>
              <a:t>s1 = </a:t>
            </a:r>
            <a:r>
              <a:rPr lang="en-US" altLang="en-US" sz="2800" b="1" dirty="0" err="1">
                <a:solidFill>
                  <a:srgbClr val="3D8963"/>
                </a:solidFill>
                <a:latin typeface="Courier New" pitchFamily="49" charset="0"/>
              </a:rPr>
              <a:t>getStuData</a:t>
            </a:r>
            <a:r>
              <a:rPr lang="en-US" altLang="en-US" sz="2800" b="1" dirty="0">
                <a:solidFill>
                  <a:srgbClr val="3D8963"/>
                </a:solidFill>
                <a:latin typeface="Courier New" pitchFamily="49" charset="0"/>
              </a:rPr>
              <a:t>();     // call</a:t>
            </a:r>
          </a:p>
          <a:p>
            <a:pPr eaLnBrk="1" hangingPunct="1">
              <a:lnSpc>
                <a:spcPct val="90000"/>
              </a:lnSpc>
            </a:pPr>
            <a:r>
              <a:rPr lang="en-US" altLang="en-US" sz="2800" dirty="0"/>
              <a:t>The function must define a local structure variable</a:t>
            </a:r>
          </a:p>
          <a:p>
            <a:pPr lvl="1" eaLnBrk="1" hangingPunct="1">
              <a:lnSpc>
                <a:spcPct val="90000"/>
              </a:lnSpc>
            </a:pPr>
            <a:r>
              <a:rPr lang="en-US" altLang="en-US" sz="2800" dirty="0"/>
              <a:t>for internal use </a:t>
            </a:r>
          </a:p>
          <a:p>
            <a:pPr lvl="1" eaLnBrk="1" hangingPunct="1">
              <a:lnSpc>
                <a:spcPct val="90000"/>
              </a:lnSpc>
            </a:pPr>
            <a:r>
              <a:rPr lang="en-US" altLang="en-US" sz="2800" dirty="0"/>
              <a:t>to use with </a:t>
            </a:r>
            <a:r>
              <a:rPr lang="en-US" altLang="en-US" sz="2800" b="1" dirty="0">
                <a:latin typeface="Courier New" pitchFamily="49" charset="0"/>
              </a:rPr>
              <a:t>return</a:t>
            </a:r>
            <a:r>
              <a:rPr lang="en-US" altLang="en-US" sz="2800" dirty="0"/>
              <a:t> statement</a:t>
            </a:r>
          </a:p>
        </p:txBody>
      </p:sp>
      <p:sp>
        <p:nvSpPr>
          <p:cNvPr id="686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7038BD42-061F-4160-BDCD-E3583EBB5110}" type="slidenum">
              <a:rPr lang="en-US" altLang="en-US" sz="1200" smtClean="0"/>
              <a:pPr eaLnBrk="1" hangingPunct="1">
                <a:spcBef>
                  <a:spcPct val="0"/>
                </a:spcBef>
                <a:buFontTx/>
                <a:buNone/>
              </a:pPr>
              <a:t>175</a:t>
            </a:fld>
            <a:endParaRPr lang="en-US" altLang="en-US" sz="12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Title"/>
          <p:cNvSpPr>
            <a:spLocks noGrp="1" noChangeArrowheads="1"/>
          </p:cNvSpPr>
          <p:nvPr>
            <p:ph type="title"/>
          </p:nvPr>
        </p:nvSpPr>
        <p:spPr>
          <a:xfrm>
            <a:off x="304800" y="457200"/>
            <a:ext cx="8458200" cy="762000"/>
          </a:xfrm>
        </p:spPr>
        <p:txBody>
          <a:bodyPr/>
          <a:lstStyle/>
          <a:p>
            <a:pPr eaLnBrk="1" hangingPunct="1"/>
            <a:r>
              <a:rPr lang="en-US" altLang="en-US" dirty="0">
                <a:solidFill>
                  <a:schemeClr val="tx1"/>
                </a:solidFill>
              </a:rPr>
              <a:t>Returning a Structure Example</a:t>
            </a:r>
          </a:p>
        </p:txBody>
      </p:sp>
      <p:sp>
        <p:nvSpPr>
          <p:cNvPr id="69635" name="Slide Body"/>
          <p:cNvSpPr>
            <a:spLocks noGrp="1" noChangeArrowheads="1"/>
          </p:cNvSpPr>
          <p:nvPr>
            <p:ph type="body" idx="1"/>
          </p:nvPr>
        </p:nvSpPr>
        <p:spPr>
          <a:xfrm>
            <a:off x="304800" y="1524000"/>
            <a:ext cx="8305800" cy="4648200"/>
          </a:xfrm>
        </p:spPr>
        <p:txBody>
          <a:bodyPr/>
          <a:lstStyle/>
          <a:p>
            <a:pPr eaLnBrk="1" hangingPunct="1">
              <a:lnSpc>
                <a:spcPct val="90000"/>
              </a:lnSpc>
              <a:spcBef>
                <a:spcPct val="0"/>
              </a:spcBef>
              <a:buFontTx/>
              <a:buNone/>
            </a:pPr>
            <a:r>
              <a:rPr lang="en-US" altLang="en-US" sz="2800" b="1" dirty="0">
                <a:solidFill>
                  <a:srgbClr val="3D8963"/>
                </a:solidFill>
                <a:latin typeface="Courier New" pitchFamily="49" charset="0"/>
              </a:rPr>
              <a:t> Student </a:t>
            </a:r>
            <a:r>
              <a:rPr lang="en-US" altLang="en-US" sz="2800" b="1" dirty="0" err="1">
                <a:solidFill>
                  <a:srgbClr val="3D8963"/>
                </a:solidFill>
                <a:latin typeface="Courier New" pitchFamily="49" charset="0"/>
              </a:rPr>
              <a:t>getStuData</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 Student s;    // local variable</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s.studentID</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cin.ignore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s.pData.name);</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s.pData.address</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s.pData.city</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s.year</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s.gpa</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return s;</a:t>
            </a:r>
          </a:p>
          <a:p>
            <a:pPr eaLnBrk="1" hangingPunct="1">
              <a:lnSpc>
                <a:spcPct val="90000"/>
              </a:lnSpc>
              <a:spcBef>
                <a:spcPct val="0"/>
              </a:spcBef>
              <a:buFontTx/>
              <a:buNone/>
            </a:pPr>
            <a:r>
              <a:rPr lang="en-US" altLang="en-US" sz="2800" b="1" dirty="0">
                <a:solidFill>
                  <a:srgbClr val="3D8963"/>
                </a:solidFill>
                <a:latin typeface="Courier New" pitchFamily="49" charset="0"/>
              </a:rPr>
              <a:t> }</a:t>
            </a:r>
          </a:p>
        </p:txBody>
      </p:sp>
      <p:sp>
        <p:nvSpPr>
          <p:cNvPr id="696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23F6D2F5-42A2-46C3-BCED-9608D144E4E2}" type="slidenum">
              <a:rPr lang="en-US" altLang="en-US" sz="1200" smtClean="0"/>
              <a:pPr eaLnBrk="1" hangingPunct="1">
                <a:spcBef>
                  <a:spcPct val="0"/>
                </a:spcBef>
                <a:buFontTx/>
                <a:buNone/>
              </a:pPr>
              <a:t>176</a:t>
            </a:fld>
            <a:endParaRPr lang="en-US" altLang="en-US" sz="120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Title"/>
          <p:cNvSpPr>
            <a:spLocks noGrp="1"/>
          </p:cNvSpPr>
          <p:nvPr>
            <p:ph type="title"/>
          </p:nvPr>
        </p:nvSpPr>
        <p:spPr/>
        <p:txBody>
          <a:bodyPr/>
          <a:lstStyle/>
          <a:p>
            <a:pPr eaLnBrk="1" hangingPunct="1"/>
            <a:r>
              <a:rPr lang="en-US" altLang="en-US" dirty="0">
                <a:solidFill>
                  <a:schemeClr val="tx1"/>
                </a:solidFill>
              </a:rPr>
              <a:t>7.13  More About Enumerated </a:t>
            </a:r>
            <a:br>
              <a:rPr lang="en-US" altLang="en-US" dirty="0">
                <a:solidFill>
                  <a:schemeClr val="tx1"/>
                </a:solidFill>
              </a:rPr>
            </a:br>
            <a:r>
              <a:rPr lang="en-US" altLang="en-US" dirty="0">
                <a:solidFill>
                  <a:schemeClr val="tx1"/>
                </a:solidFill>
              </a:rPr>
              <a:t>Data Types</a:t>
            </a:r>
          </a:p>
        </p:txBody>
      </p:sp>
      <p:sp>
        <p:nvSpPr>
          <p:cNvPr id="3" name="Slide Body"/>
          <p:cNvSpPr>
            <a:spLocks noGrp="1"/>
          </p:cNvSpPr>
          <p:nvPr>
            <p:ph type="body" idx="1"/>
          </p:nvPr>
        </p:nvSpPr>
        <p:spPr>
          <a:xfrm>
            <a:off x="152400" y="1600200"/>
            <a:ext cx="8686800" cy="4572000"/>
          </a:xfrm>
        </p:spPr>
        <p:txBody>
          <a:bodyPr/>
          <a:lstStyle/>
          <a:p>
            <a:pPr marL="0" indent="0" eaLnBrk="1" hangingPunct="1">
              <a:buFontTx/>
              <a:buNone/>
              <a:defRPr/>
            </a:pPr>
            <a:r>
              <a:rPr lang="en-US" sz="2800" dirty="0"/>
              <a:t>Additional ways that enumerated data types can be used:</a:t>
            </a:r>
          </a:p>
          <a:p>
            <a:pPr eaLnBrk="1" hangingPunct="1">
              <a:buFont typeface="Arial" panose="020B0604020202020204" pitchFamily="34" charset="0"/>
              <a:buChar char="•"/>
              <a:defRPr/>
            </a:pPr>
            <a:r>
              <a:rPr lang="en-US" sz="2800" dirty="0"/>
              <a:t>Data type declaration and variable definition in a single statement:</a:t>
            </a:r>
          </a:p>
          <a:p>
            <a:pPr marL="400050" lvl="1" indent="0" eaLnBrk="1" hangingPunct="1">
              <a:buFontTx/>
              <a:buNone/>
              <a:defRPr/>
            </a:pP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Tree {ASH, ELM, OAK} tree1, tree2;</a:t>
            </a:r>
          </a:p>
          <a:p>
            <a:pPr marL="457200" indent="-457200" eaLnBrk="1" hangingPunct="1">
              <a:buFont typeface="Arial" panose="020B0604020202020204" pitchFamily="34" charset="0"/>
              <a:buChar char="•"/>
              <a:defRPr/>
            </a:pPr>
            <a:r>
              <a:rPr lang="en-US" sz="2800" dirty="0">
                <a:cs typeface="Courier New" panose="02070309020205020404" pitchFamily="49" charset="0"/>
              </a:rPr>
              <a:t>Assign an </a:t>
            </a:r>
            <a:r>
              <a:rPr lang="en-US" sz="2800" dirty="0" err="1">
                <a:cs typeface="Courier New" panose="02070309020205020404" pitchFamily="49" charset="0"/>
              </a:rPr>
              <a:t>int</a:t>
            </a:r>
            <a:r>
              <a:rPr lang="en-US" sz="2800" dirty="0">
                <a:cs typeface="Courier New" panose="02070309020205020404" pitchFamily="49" charset="0"/>
              </a:rPr>
              <a:t> value to an </a:t>
            </a:r>
            <a:r>
              <a:rPr lang="en-US" sz="2800" dirty="0" err="1">
                <a:cs typeface="Courier New" panose="02070309020205020404" pitchFamily="49" charset="0"/>
              </a:rPr>
              <a:t>enum</a:t>
            </a:r>
            <a:r>
              <a:rPr lang="en-US" sz="2800" dirty="0">
                <a:cs typeface="Courier New" panose="02070309020205020404" pitchFamily="49" charset="0"/>
              </a:rPr>
              <a:t> variable:</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Tree {ASH, ELM, OAK} tree1;</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tree1 = </a:t>
            </a:r>
            <a:r>
              <a:rPr lang="en-US" sz="2600" b="1" dirty="0" err="1">
                <a:solidFill>
                  <a:srgbClr val="3D8963"/>
                </a:solidFill>
                <a:latin typeface="Courier New" panose="02070309020205020404" pitchFamily="49" charset="0"/>
                <a:cs typeface="Courier New" panose="02070309020205020404" pitchFamily="49" charset="0"/>
              </a:rPr>
              <a:t>static_cast</a:t>
            </a:r>
            <a:r>
              <a:rPr lang="en-US" sz="2600" b="1" dirty="0">
                <a:solidFill>
                  <a:srgbClr val="3D8963"/>
                </a:solidFill>
                <a:latin typeface="Courier New" panose="02070309020205020404" pitchFamily="49" charset="0"/>
                <a:cs typeface="Courier New" panose="02070309020205020404" pitchFamily="49" charset="0"/>
              </a:rPr>
              <a:t>&lt;Tree&gt;(1);  // ELM</a:t>
            </a:r>
          </a:p>
          <a:p>
            <a:pPr marL="0" indent="0" eaLnBrk="1" hangingPunct="1">
              <a:buFontTx/>
              <a:buNone/>
              <a:defRPr/>
            </a:pPr>
            <a:endParaRPr lang="en-US" dirty="0">
              <a:cs typeface="Courier New" panose="02070309020205020404" pitchFamily="49" charset="0"/>
            </a:endParaRPr>
          </a:p>
        </p:txBody>
      </p:sp>
      <p:sp>
        <p:nvSpPr>
          <p:cNvPr id="706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ED600077-6CB3-43C8-BB9B-A9A5737DD742}" type="slidenum">
              <a:rPr lang="en-US" altLang="en-US" sz="800" baseline="0" smtClean="0">
                <a:latin typeface="Arial" charset="0"/>
              </a:rPr>
              <a:pPr eaLnBrk="1" hangingPunct="1"/>
              <a:t>177</a:t>
            </a:fld>
            <a:endParaRPr lang="en-US" altLang="en-US" sz="800" baseline="0" dirty="0">
              <a:latin typeface="Arial"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Title"/>
          <p:cNvSpPr>
            <a:spLocks noGrp="1"/>
          </p:cNvSpPr>
          <p:nvPr>
            <p:ph type="title"/>
          </p:nvPr>
        </p:nvSpPr>
        <p:spPr/>
        <p:txBody>
          <a:bodyPr/>
          <a:lstStyle/>
          <a:p>
            <a:pPr eaLnBrk="1" hangingPunct="1"/>
            <a:r>
              <a:rPr lang="en-US" altLang="en-US" dirty="0">
                <a:solidFill>
                  <a:schemeClr val="tx1"/>
                </a:solidFill>
              </a:rPr>
              <a:t>More About Enumerated Data Types 1 of 4</a:t>
            </a:r>
          </a:p>
        </p:txBody>
      </p:sp>
      <p:sp>
        <p:nvSpPr>
          <p:cNvPr id="3" name="Slide Body"/>
          <p:cNvSpPr>
            <a:spLocks noGrp="1"/>
          </p:cNvSpPr>
          <p:nvPr>
            <p:ph type="body" idx="1"/>
          </p:nvPr>
        </p:nvSpPr>
        <p:spPr>
          <a:xfrm>
            <a:off x="152400" y="1600200"/>
            <a:ext cx="8686800" cy="4343400"/>
          </a:xfrm>
        </p:spPr>
        <p:txBody>
          <a:bodyPr/>
          <a:lstStyle/>
          <a:p>
            <a:pPr marL="457200" indent="-457200" eaLnBrk="1" hangingPunct="1">
              <a:buFont typeface="Arial" panose="020B0604020202020204" pitchFamily="34" charset="0"/>
              <a:buChar char="•"/>
              <a:defRPr/>
            </a:pPr>
            <a:r>
              <a:rPr lang="en-US" sz="3200" dirty="0">
                <a:cs typeface="Courier New" panose="02070309020205020404" pitchFamily="49" charset="0"/>
              </a:rPr>
              <a:t>Assign the value of an </a:t>
            </a:r>
            <a:r>
              <a:rPr lang="en-US" sz="3200" dirty="0" err="1">
                <a:cs typeface="Courier New" panose="02070309020205020404" pitchFamily="49" charset="0"/>
              </a:rPr>
              <a:t>enum</a:t>
            </a:r>
            <a:r>
              <a:rPr lang="en-US" sz="3200" dirty="0">
                <a:cs typeface="Courier New" panose="02070309020205020404" pitchFamily="49" charset="0"/>
              </a:rPr>
              <a:t> variable to an </a:t>
            </a:r>
            <a:r>
              <a:rPr lang="en-US" sz="3200" dirty="0" err="1">
                <a:cs typeface="Courier New" panose="02070309020205020404" pitchFamily="49" charset="0"/>
              </a:rPr>
              <a:t>int</a:t>
            </a:r>
            <a:r>
              <a:rPr lang="en-US" sz="3200" dirty="0">
                <a:cs typeface="Courier New" panose="02070309020205020404" pitchFamily="49" charset="0"/>
              </a:rPr>
              <a:t>:</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Tree {ASH, ELM, OAK} tree1;</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tree1 = ELM;</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thisTree</a:t>
            </a:r>
            <a:r>
              <a:rPr lang="en-US" sz="2600" b="1" dirty="0">
                <a:solidFill>
                  <a:srgbClr val="3D8963"/>
                </a:solidFill>
                <a:latin typeface="Courier New" panose="02070309020205020404" pitchFamily="49" charset="0"/>
                <a:cs typeface="Courier New" panose="02070309020205020404" pitchFamily="49" charset="0"/>
              </a:rPr>
              <a:t> = tree1;  // assigns 1</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thatTree</a:t>
            </a:r>
            <a:r>
              <a:rPr lang="en-US" sz="2600" b="1" dirty="0">
                <a:solidFill>
                  <a:srgbClr val="3D8963"/>
                </a:solidFill>
                <a:latin typeface="Courier New" panose="02070309020205020404" pitchFamily="49" charset="0"/>
                <a:cs typeface="Courier New" panose="02070309020205020404" pitchFamily="49" charset="0"/>
              </a:rPr>
              <a:t> = OAK;    // assigns 2</a:t>
            </a:r>
          </a:p>
          <a:p>
            <a:pPr marL="0" indent="0" eaLnBrk="1" hangingPunct="1">
              <a:buFontTx/>
              <a:buNone/>
              <a:defRPr/>
            </a:pPr>
            <a:endParaRPr lang="en-US" dirty="0">
              <a:cs typeface="Courier New" panose="02070309020205020404" pitchFamily="49" charset="0"/>
            </a:endParaRPr>
          </a:p>
        </p:txBody>
      </p:sp>
      <p:sp>
        <p:nvSpPr>
          <p:cNvPr id="716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2351E191-06E8-4285-ACA4-421517DCF06C}" type="slidenum">
              <a:rPr lang="en-US" altLang="en-US" sz="800" baseline="0" smtClean="0">
                <a:latin typeface="Arial" charset="0"/>
              </a:rPr>
              <a:pPr eaLnBrk="1" hangingPunct="1"/>
              <a:t>178</a:t>
            </a:fld>
            <a:endParaRPr lang="en-US" altLang="en-US" sz="800" baseline="0" dirty="0">
              <a:latin typeface="Arial"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Title"/>
          <p:cNvSpPr>
            <a:spLocks noGrp="1"/>
          </p:cNvSpPr>
          <p:nvPr>
            <p:ph type="title"/>
          </p:nvPr>
        </p:nvSpPr>
        <p:spPr/>
        <p:txBody>
          <a:bodyPr/>
          <a:lstStyle/>
          <a:p>
            <a:pPr eaLnBrk="1" hangingPunct="1"/>
            <a:r>
              <a:rPr lang="en-US" altLang="en-US" dirty="0">
                <a:solidFill>
                  <a:schemeClr val="tx1"/>
                </a:solidFill>
              </a:rPr>
              <a:t>More About Enumerated Data Types 2 of 4</a:t>
            </a:r>
          </a:p>
        </p:txBody>
      </p:sp>
      <p:sp>
        <p:nvSpPr>
          <p:cNvPr id="72707" name="Slide Body"/>
          <p:cNvSpPr>
            <a:spLocks noGrp="1"/>
          </p:cNvSpPr>
          <p:nvPr>
            <p:ph type="body" idx="1"/>
          </p:nvPr>
        </p:nvSpPr>
        <p:spPr>
          <a:xfrm>
            <a:off x="152400" y="1600200"/>
            <a:ext cx="8686800" cy="4572000"/>
          </a:xfrm>
        </p:spPr>
        <p:txBody>
          <a:bodyPr/>
          <a:lstStyle/>
          <a:p>
            <a:pPr marL="457200" indent="-457200" eaLnBrk="1" hangingPunct="1"/>
            <a:r>
              <a:rPr lang="en-US" altLang="en-US" sz="2800" dirty="0">
                <a:cs typeface="Courier New" pitchFamily="49" charset="0"/>
              </a:rPr>
              <a:t>Assign the result of a computation to an </a:t>
            </a:r>
            <a:r>
              <a:rPr lang="en-US" altLang="en-US" sz="2800" dirty="0" err="1">
                <a:cs typeface="Courier New" pitchFamily="49" charset="0"/>
              </a:rPr>
              <a:t>enum</a:t>
            </a:r>
            <a:r>
              <a:rPr lang="en-US" altLang="en-US" sz="2800" dirty="0">
                <a:cs typeface="Courier New" pitchFamily="49" charset="0"/>
              </a:rPr>
              <a:t> variable</a:t>
            </a:r>
          </a:p>
          <a:p>
            <a:pPr marL="0" lvl="1" indent="0" eaLnBrk="1" hangingPunct="1">
              <a:buFontTx/>
              <a:buNone/>
            </a:pPr>
            <a:r>
              <a:rPr lang="en-US" altLang="en-US" sz="2600" b="1" dirty="0">
                <a:solidFill>
                  <a:srgbClr val="3D8963"/>
                </a:solidFill>
                <a:latin typeface="Courier New" pitchFamily="49" charset="0"/>
                <a:cs typeface="Courier New" pitchFamily="49" charset="0"/>
              </a:rPr>
              <a:t>  </a:t>
            </a:r>
            <a:r>
              <a:rPr lang="en-US" altLang="en-US" sz="2600" b="1" dirty="0" err="1">
                <a:solidFill>
                  <a:srgbClr val="3D8963"/>
                </a:solidFill>
                <a:latin typeface="Courier New" pitchFamily="49" charset="0"/>
                <a:cs typeface="Courier New" pitchFamily="49" charset="0"/>
              </a:rPr>
              <a:t>enum</a:t>
            </a:r>
            <a:r>
              <a:rPr lang="en-US" altLang="en-US" sz="2600" b="1" dirty="0">
                <a:solidFill>
                  <a:srgbClr val="3D8963"/>
                </a:solidFill>
                <a:latin typeface="Courier New" pitchFamily="49" charset="0"/>
                <a:cs typeface="Courier New" pitchFamily="49" charset="0"/>
              </a:rPr>
              <a:t> Tree {ASH, ELM, OAK} tree1, tree2;</a:t>
            </a:r>
          </a:p>
          <a:p>
            <a:pPr marL="0" lvl="1" indent="0" eaLnBrk="1" hangingPunct="1">
              <a:buFontTx/>
              <a:buNone/>
            </a:pPr>
            <a:r>
              <a:rPr lang="en-US" altLang="en-US" sz="2600" b="1" dirty="0">
                <a:solidFill>
                  <a:srgbClr val="3D8963"/>
                </a:solidFill>
                <a:latin typeface="Courier New" pitchFamily="49" charset="0"/>
                <a:cs typeface="Courier New" pitchFamily="49" charset="0"/>
              </a:rPr>
              <a:t>  tree1 = ELM;</a:t>
            </a:r>
          </a:p>
          <a:p>
            <a:pPr marL="0" lvl="1" indent="0" eaLnBrk="1" hangingPunct="1">
              <a:buFontTx/>
              <a:buNone/>
            </a:pPr>
            <a:r>
              <a:rPr lang="en-US" altLang="en-US" sz="2600" b="1" dirty="0">
                <a:solidFill>
                  <a:srgbClr val="3D8963"/>
                </a:solidFill>
                <a:latin typeface="Courier New" pitchFamily="49" charset="0"/>
                <a:cs typeface="Courier New" pitchFamily="49" charset="0"/>
              </a:rPr>
              <a:t>  tree2 = </a:t>
            </a:r>
            <a:r>
              <a:rPr lang="en-US" altLang="en-US" sz="2600" b="1" dirty="0" err="1">
                <a:solidFill>
                  <a:srgbClr val="3D8963"/>
                </a:solidFill>
                <a:latin typeface="Courier New" pitchFamily="49" charset="0"/>
                <a:cs typeface="Courier New" pitchFamily="49" charset="0"/>
              </a:rPr>
              <a:t>static_cast</a:t>
            </a:r>
            <a:r>
              <a:rPr lang="en-US" altLang="en-US" sz="2600" b="1" dirty="0">
                <a:solidFill>
                  <a:srgbClr val="3D8963"/>
                </a:solidFill>
                <a:latin typeface="Courier New" pitchFamily="49" charset="0"/>
                <a:cs typeface="Courier New" pitchFamily="49" charset="0"/>
              </a:rPr>
              <a:t>&lt;Tree&gt;(tree1 + 1);</a:t>
            </a:r>
          </a:p>
          <a:p>
            <a:pPr marL="0" lvl="1" indent="0" eaLnBrk="1" hangingPunct="1">
              <a:buFontTx/>
              <a:buNone/>
            </a:pPr>
            <a:r>
              <a:rPr lang="en-US" altLang="en-US" sz="2600" b="1" dirty="0">
                <a:solidFill>
                  <a:srgbClr val="3D8963"/>
                </a:solidFill>
                <a:latin typeface="Courier New" pitchFamily="49" charset="0"/>
                <a:cs typeface="Courier New" pitchFamily="49" charset="0"/>
              </a:rPr>
              <a:t>                           // assigns OAK</a:t>
            </a:r>
          </a:p>
        </p:txBody>
      </p:sp>
      <p:sp>
        <p:nvSpPr>
          <p:cNvPr id="727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64AB673A-777B-4F28-9B3C-F718CA6FC38F}" type="slidenum">
              <a:rPr lang="en-US" altLang="en-US" sz="800" baseline="0" smtClean="0">
                <a:latin typeface="Arial" charset="0"/>
              </a:rPr>
              <a:pPr eaLnBrk="1" hangingPunct="1"/>
              <a:t>179</a:t>
            </a:fld>
            <a:endParaRPr lang="en-US" altLang="en-US" sz="800" baseline="0" dirty="0">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a:xfrm>
            <a:off x="685800" y="152400"/>
            <a:ext cx="7772400" cy="1143000"/>
          </a:xfrm>
        </p:spPr>
        <p:txBody>
          <a:bodyPr/>
          <a:lstStyle/>
          <a:p>
            <a:pPr eaLnBrk="1" hangingPunct="1"/>
            <a:r>
              <a:rPr lang="en-US" altLang="en-US" dirty="0">
                <a:solidFill>
                  <a:schemeClr val="tx1"/>
                </a:solidFill>
              </a:rPr>
              <a:t>Postfix Mode Example</a:t>
            </a:r>
          </a:p>
        </p:txBody>
      </p:sp>
      <p:sp>
        <p:nvSpPr>
          <p:cNvPr id="20483" name="Slide Body"/>
          <p:cNvSpPr>
            <a:spLocks noGrp="1" noChangeArrowheads="1"/>
          </p:cNvSpPr>
          <p:nvPr>
            <p:ph type="body" idx="1"/>
          </p:nvPr>
        </p:nvSpPr>
        <p:spPr>
          <a:xfrm>
            <a:off x="304800" y="1371600"/>
            <a:ext cx="8610600" cy="4495800"/>
          </a:xfrm>
        </p:spPr>
        <p:txBody>
          <a:bodyPr/>
          <a:lstStyle/>
          <a:p>
            <a:pPr eaLnBrk="1" hangingPunct="1">
              <a:lnSpc>
                <a:spcPct val="80000"/>
              </a:lnSpc>
              <a:spcBef>
                <a:spcPct val="30000"/>
              </a:spcBef>
              <a:buFontTx/>
              <a:buNone/>
            </a:pPr>
            <a:r>
              <a:rPr lang="en-US" altLang="en-US" sz="2000" b="1" dirty="0">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x = 1, y = 1;</a:t>
            </a:r>
          </a:p>
          <a:p>
            <a:pPr eaLnBrk="1" hangingPunct="1">
              <a:lnSpc>
                <a:spcPct val="80000"/>
              </a:lnSpc>
              <a:spcBef>
                <a:spcPct val="30000"/>
              </a:spcBef>
              <a:buFontTx/>
              <a:buNone/>
            </a:pPr>
            <a:endParaRPr lang="en-US" altLang="en-US" sz="2400" b="1" dirty="0">
              <a:solidFill>
                <a:srgbClr val="3D8963"/>
              </a:solidFill>
              <a:latin typeface="Courier New" pitchFamily="49" charset="0"/>
            </a:endParaRPr>
          </a:p>
          <a:p>
            <a:pPr eaLnBrk="1" hangingPunct="1">
              <a:lnSpc>
                <a:spcPct val="90000"/>
              </a:lnSpc>
              <a:spcBef>
                <a:spcPct val="0"/>
              </a:spcBef>
              <a:buFontTx/>
              <a:buNone/>
            </a:pPr>
            <a:r>
              <a:rPr lang="en-US" altLang="en-US" sz="2400" b="1" dirty="0">
                <a:solidFill>
                  <a:srgbClr val="3D8963"/>
                </a:solidFill>
                <a:latin typeface="Courier New" pitchFamily="49" charset="0"/>
              </a:rPr>
              <a:t> x = y++;        // y++ returns a 1</a:t>
            </a:r>
          </a:p>
          <a:p>
            <a:pPr eaLnBrk="1" hangingPunct="1">
              <a:lnSpc>
                <a:spcPct val="90000"/>
              </a:lnSpc>
              <a:spcBef>
                <a:spcPct val="0"/>
              </a:spcBef>
              <a:buFontTx/>
              <a:buNone/>
            </a:pPr>
            <a:r>
              <a:rPr lang="en-US" altLang="en-US" sz="2400" b="1" dirty="0">
                <a:solidFill>
                  <a:srgbClr val="3D8963"/>
                </a:solidFill>
                <a:latin typeface="Courier New" pitchFamily="49" charset="0"/>
              </a:rPr>
              <a:t>                 // The 1 is assigned to x</a:t>
            </a:r>
          </a:p>
          <a:p>
            <a:pPr eaLnBrk="1" hangingPunct="1">
              <a:lnSpc>
                <a:spcPct val="90000"/>
              </a:lnSpc>
              <a:spcBef>
                <a:spcPct val="0"/>
              </a:spcBef>
              <a:buFontTx/>
              <a:buNone/>
            </a:pPr>
            <a:r>
              <a:rPr lang="en-US" altLang="en-US" sz="2400" b="1" dirty="0">
                <a:solidFill>
                  <a:srgbClr val="3D8963"/>
                </a:solidFill>
                <a:latin typeface="Courier New" pitchFamily="49" charset="0"/>
              </a:rPr>
              <a:t>                 // and y is incremented to 2</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x </a:t>
            </a:r>
          </a:p>
          <a:p>
            <a:pPr eaLnBrk="1" hangingPunct="1">
              <a:lnSpc>
                <a:spcPct val="90000"/>
              </a:lnSpc>
              <a:spcBef>
                <a:spcPct val="0"/>
              </a:spcBef>
              <a:buFontTx/>
              <a:buNone/>
            </a:pPr>
            <a:r>
              <a:rPr lang="en-US" altLang="en-US" sz="2400" b="1" dirty="0">
                <a:solidFill>
                  <a:srgbClr val="3D8963"/>
                </a:solidFill>
                <a:latin typeface="Courier New" pitchFamily="49" charset="0"/>
              </a:rPr>
              <a:t>   &lt;&lt; "  " &lt;&lt; y; // Displays 1  2</a:t>
            </a:r>
          </a:p>
          <a:p>
            <a:pPr eaLnBrk="1" hangingPunct="1">
              <a:lnSpc>
                <a:spcPct val="90000"/>
              </a:lnSpc>
              <a:spcBef>
                <a:spcPct val="0"/>
              </a:spcBef>
              <a:buFontTx/>
              <a:buNone/>
            </a:pPr>
            <a:endParaRPr lang="en-US" altLang="en-US" sz="2400" b="1" dirty="0">
              <a:solidFill>
                <a:srgbClr val="3D8963"/>
              </a:solidFill>
              <a:latin typeface="Courier New" pitchFamily="49" charset="0"/>
            </a:endParaRPr>
          </a:p>
          <a:p>
            <a:pPr eaLnBrk="1" hangingPunct="1">
              <a:lnSpc>
                <a:spcPct val="90000"/>
              </a:lnSpc>
              <a:spcBef>
                <a:spcPct val="0"/>
              </a:spcBef>
              <a:buFontTx/>
              <a:buNone/>
            </a:pPr>
            <a:r>
              <a:rPr lang="en-US" altLang="en-US" sz="2400" b="1" dirty="0">
                <a:solidFill>
                  <a:srgbClr val="3D8963"/>
                </a:solidFill>
                <a:latin typeface="Courier New" pitchFamily="49" charset="0"/>
              </a:rPr>
              <a:t> x = y--;        // y-- returns a 2</a:t>
            </a:r>
          </a:p>
          <a:p>
            <a:pPr eaLnBrk="1" hangingPunct="1">
              <a:lnSpc>
                <a:spcPct val="90000"/>
              </a:lnSpc>
              <a:spcBef>
                <a:spcPct val="0"/>
              </a:spcBef>
              <a:buFontTx/>
              <a:buNone/>
            </a:pPr>
            <a:r>
              <a:rPr lang="en-US" altLang="en-US" sz="2400" b="1" dirty="0">
                <a:solidFill>
                  <a:srgbClr val="3D8963"/>
                </a:solidFill>
                <a:latin typeface="Courier New" pitchFamily="49" charset="0"/>
              </a:rPr>
              <a:t>                 // The 2 is assigned to x</a:t>
            </a:r>
          </a:p>
          <a:p>
            <a:pPr eaLnBrk="1" hangingPunct="1">
              <a:lnSpc>
                <a:spcPct val="90000"/>
              </a:lnSpc>
              <a:spcBef>
                <a:spcPct val="0"/>
              </a:spcBef>
              <a:buFontTx/>
              <a:buNone/>
            </a:pPr>
            <a:r>
              <a:rPr lang="en-US" altLang="en-US" sz="2400" b="1" dirty="0">
                <a:solidFill>
                  <a:srgbClr val="3D8963"/>
                </a:solidFill>
                <a:latin typeface="Courier New" pitchFamily="49" charset="0"/>
              </a:rPr>
              <a:t>                 // and y is decremented to 1</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x</a:t>
            </a:r>
          </a:p>
          <a:p>
            <a:pPr eaLnBrk="1" hangingPunct="1">
              <a:lnSpc>
                <a:spcPct val="90000"/>
              </a:lnSpc>
              <a:spcBef>
                <a:spcPct val="0"/>
              </a:spcBef>
              <a:buFontTx/>
              <a:buNone/>
            </a:pPr>
            <a:r>
              <a:rPr lang="en-US" altLang="en-US" sz="2400" b="1" dirty="0">
                <a:solidFill>
                  <a:srgbClr val="3D8963"/>
                </a:solidFill>
                <a:latin typeface="Courier New" pitchFamily="49" charset="0"/>
              </a:rPr>
              <a:t>   &lt;&lt; "  " &lt;&lt; y; // Displays 2 1</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3C266325-23D8-4B74-A7D0-66872043FE3C}" type="slidenum">
              <a:rPr lang="en-US" altLang="en-US" sz="1200" smtClean="0"/>
              <a:pPr eaLnBrk="1" hangingPunct="1">
                <a:spcBef>
                  <a:spcPct val="0"/>
                </a:spcBef>
                <a:buFontTx/>
                <a:buNone/>
              </a:pPr>
              <a:t>18</a:t>
            </a:fld>
            <a:endParaRPr lang="en-US" altLang="en-US" sz="120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Title"/>
          <p:cNvSpPr>
            <a:spLocks noGrp="1"/>
          </p:cNvSpPr>
          <p:nvPr>
            <p:ph type="title"/>
          </p:nvPr>
        </p:nvSpPr>
        <p:spPr/>
        <p:txBody>
          <a:bodyPr/>
          <a:lstStyle/>
          <a:p>
            <a:pPr eaLnBrk="1" hangingPunct="1"/>
            <a:r>
              <a:rPr lang="en-US" altLang="en-US" dirty="0">
                <a:solidFill>
                  <a:schemeClr val="tx1"/>
                </a:solidFill>
              </a:rPr>
              <a:t>More About Enumerated Data Types 3 of 4</a:t>
            </a:r>
          </a:p>
        </p:txBody>
      </p:sp>
      <p:sp>
        <p:nvSpPr>
          <p:cNvPr id="73731" name="Slide Body"/>
          <p:cNvSpPr>
            <a:spLocks noGrp="1"/>
          </p:cNvSpPr>
          <p:nvPr>
            <p:ph type="body" idx="1"/>
          </p:nvPr>
        </p:nvSpPr>
        <p:spPr>
          <a:xfrm>
            <a:off x="152400" y="1600200"/>
            <a:ext cx="8686800" cy="4572000"/>
          </a:xfrm>
        </p:spPr>
        <p:txBody>
          <a:bodyPr/>
          <a:lstStyle/>
          <a:p>
            <a:pPr marL="457200" indent="-457200" eaLnBrk="1" hangingPunct="1"/>
            <a:r>
              <a:rPr lang="en-US" altLang="en-US" sz="2800" dirty="0">
                <a:cs typeface="Courier New" pitchFamily="49" charset="0"/>
              </a:rPr>
              <a:t>Using enumerators in a switch statement</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a:t>
            </a:r>
            <a:r>
              <a:rPr lang="en-US" altLang="en-US" sz="2600" b="1" dirty="0" err="1">
                <a:solidFill>
                  <a:srgbClr val="3D8963"/>
                </a:solidFill>
                <a:latin typeface="Courier New" pitchFamily="49" charset="0"/>
                <a:cs typeface="Courier New" pitchFamily="49" charset="0"/>
              </a:rPr>
              <a:t>enum</a:t>
            </a:r>
            <a:r>
              <a:rPr lang="en-US" altLang="en-US" sz="2600" b="1" dirty="0">
                <a:solidFill>
                  <a:srgbClr val="3D8963"/>
                </a:solidFill>
                <a:latin typeface="Courier New" pitchFamily="49" charset="0"/>
                <a:cs typeface="Courier New" pitchFamily="49" charset="0"/>
              </a:rPr>
              <a:t> Tree {ASH, ELM, OAK} tree1;</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switch(tree1)</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case ASH: </a:t>
            </a:r>
            <a:r>
              <a:rPr lang="en-US" altLang="en-US" sz="2600" b="1" dirty="0" err="1">
                <a:solidFill>
                  <a:srgbClr val="3D8963"/>
                </a:solidFill>
                <a:latin typeface="Courier New" pitchFamily="49" charset="0"/>
                <a:cs typeface="Courier New" pitchFamily="49" charset="0"/>
              </a:rPr>
              <a:t>cout</a:t>
            </a:r>
            <a:r>
              <a:rPr lang="en-US" altLang="en-US" sz="2600" b="1" dirty="0">
                <a:solidFill>
                  <a:srgbClr val="3D8963"/>
                </a:solidFill>
                <a:latin typeface="Courier New" pitchFamily="49" charset="0"/>
                <a:cs typeface="Courier New" pitchFamily="49" charset="0"/>
              </a:rPr>
              <a:t> &lt;&lt; "Ash";</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break;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case ELM: </a:t>
            </a:r>
            <a:r>
              <a:rPr lang="en-US" altLang="en-US" sz="2600" b="1" dirty="0" err="1">
                <a:solidFill>
                  <a:srgbClr val="3D8963"/>
                </a:solidFill>
                <a:latin typeface="Courier New" pitchFamily="49" charset="0"/>
                <a:cs typeface="Courier New" pitchFamily="49" charset="0"/>
              </a:rPr>
              <a:t>cout</a:t>
            </a:r>
            <a:r>
              <a:rPr lang="en-US" altLang="en-US" sz="2600" b="1" dirty="0">
                <a:solidFill>
                  <a:srgbClr val="3D8963"/>
                </a:solidFill>
                <a:latin typeface="Courier New" pitchFamily="49" charset="0"/>
                <a:cs typeface="Courier New" pitchFamily="49" charset="0"/>
              </a:rPr>
              <a:t> &lt;&lt; "Elm";</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break;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case OAK: </a:t>
            </a:r>
            <a:r>
              <a:rPr lang="en-US" altLang="en-US" sz="2600" b="1" dirty="0" err="1">
                <a:solidFill>
                  <a:srgbClr val="3D8963"/>
                </a:solidFill>
                <a:latin typeface="Courier New" pitchFamily="49" charset="0"/>
                <a:cs typeface="Courier New" pitchFamily="49" charset="0"/>
              </a:rPr>
              <a:t>cout</a:t>
            </a:r>
            <a:r>
              <a:rPr lang="en-US" altLang="en-US" sz="2600" b="1" dirty="0">
                <a:solidFill>
                  <a:srgbClr val="3D8963"/>
                </a:solidFill>
                <a:latin typeface="Courier New" pitchFamily="49" charset="0"/>
                <a:cs typeface="Courier New" pitchFamily="49" charset="0"/>
              </a:rPr>
              <a:t> &lt;&lt; "Oak";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break;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buFontTx/>
              <a:buNone/>
            </a:pPr>
            <a:endParaRPr lang="en-US" altLang="en-US" sz="2600" b="1" dirty="0">
              <a:solidFill>
                <a:srgbClr val="3D8963"/>
              </a:solidFill>
              <a:latin typeface="Courier New" pitchFamily="49" charset="0"/>
              <a:cs typeface="Courier New" pitchFamily="49" charset="0"/>
            </a:endParaRPr>
          </a:p>
        </p:txBody>
      </p:sp>
      <p:sp>
        <p:nvSpPr>
          <p:cNvPr id="737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47B43AE7-D81B-409C-A27D-F6478DC8277C}" type="slidenum">
              <a:rPr lang="en-US" altLang="en-US" sz="800" baseline="0" smtClean="0">
                <a:latin typeface="Arial" charset="0"/>
              </a:rPr>
              <a:pPr eaLnBrk="1" hangingPunct="1"/>
              <a:t>180</a:t>
            </a:fld>
            <a:endParaRPr lang="en-US" altLang="en-US" sz="800" baseline="0" dirty="0">
              <a:latin typeface="Arial" charset="0"/>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Title"/>
          <p:cNvSpPr>
            <a:spLocks noGrp="1"/>
          </p:cNvSpPr>
          <p:nvPr>
            <p:ph type="title"/>
          </p:nvPr>
        </p:nvSpPr>
        <p:spPr/>
        <p:txBody>
          <a:bodyPr/>
          <a:lstStyle/>
          <a:p>
            <a:pPr eaLnBrk="1" hangingPunct="1"/>
            <a:r>
              <a:rPr lang="en-US" altLang="en-US" dirty="0">
                <a:solidFill>
                  <a:schemeClr val="tx1"/>
                </a:solidFill>
              </a:rPr>
              <a:t>More About Enumerated Data Types 4 of 4</a:t>
            </a:r>
          </a:p>
        </p:txBody>
      </p:sp>
      <p:sp>
        <p:nvSpPr>
          <p:cNvPr id="74755" name="Slide Body"/>
          <p:cNvSpPr>
            <a:spLocks noGrp="1"/>
          </p:cNvSpPr>
          <p:nvPr>
            <p:ph type="body" idx="1"/>
          </p:nvPr>
        </p:nvSpPr>
        <p:spPr>
          <a:xfrm>
            <a:off x="152400" y="1600200"/>
            <a:ext cx="8686800" cy="4572000"/>
          </a:xfrm>
        </p:spPr>
        <p:txBody>
          <a:bodyPr/>
          <a:lstStyle/>
          <a:p>
            <a:pPr marL="457200" indent="-457200" eaLnBrk="1" hangingPunct="1"/>
            <a:r>
              <a:rPr lang="en-US" altLang="en-US" sz="2800" dirty="0">
                <a:cs typeface="Courier New" pitchFamily="49" charset="0"/>
              </a:rPr>
              <a:t>Using enumerators for loop control:</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r>
              <a:rPr lang="en-US" altLang="en-US" sz="2600" b="1" dirty="0" err="1">
                <a:solidFill>
                  <a:srgbClr val="3D8963"/>
                </a:solidFill>
                <a:latin typeface="Courier New" pitchFamily="49" charset="0"/>
                <a:cs typeface="Courier New" pitchFamily="49" charset="0"/>
              </a:rPr>
              <a:t>enum</a:t>
            </a:r>
            <a:r>
              <a:rPr lang="en-US" altLang="en-US" sz="2600" b="1" dirty="0">
                <a:solidFill>
                  <a:srgbClr val="3D8963"/>
                </a:solidFill>
                <a:latin typeface="Courier New" pitchFamily="49" charset="0"/>
                <a:cs typeface="Courier New" pitchFamily="49" charset="0"/>
              </a:rPr>
              <a:t> Tree {ASH, ELM, OAK};</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for (Tree tree1 = ASH; tree1 &lt;= OAK;</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tree1=</a:t>
            </a:r>
            <a:r>
              <a:rPr lang="en-US" altLang="en-US" sz="2600" b="1" dirty="0" err="1">
                <a:solidFill>
                  <a:srgbClr val="3D8963"/>
                </a:solidFill>
                <a:latin typeface="Courier New" pitchFamily="49" charset="0"/>
                <a:cs typeface="Courier New" pitchFamily="49" charset="0"/>
              </a:rPr>
              <a:t>static_cast</a:t>
            </a:r>
            <a:r>
              <a:rPr lang="en-US" altLang="en-US" sz="2600" b="1" dirty="0">
                <a:solidFill>
                  <a:srgbClr val="3D8963"/>
                </a:solidFill>
                <a:latin typeface="Courier New" pitchFamily="49" charset="0"/>
                <a:cs typeface="Courier New" pitchFamily="49" charset="0"/>
              </a:rPr>
              <a:t>&lt;Tree&gt;(tree1+1))</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buFontTx/>
              <a:buNone/>
            </a:pPr>
            <a:endParaRPr lang="en-US" altLang="en-US" sz="2600" b="1" dirty="0">
              <a:solidFill>
                <a:srgbClr val="3D8963"/>
              </a:solidFill>
              <a:latin typeface="Courier New" pitchFamily="49" charset="0"/>
              <a:cs typeface="Courier New" pitchFamily="49" charset="0"/>
            </a:endParaRPr>
          </a:p>
        </p:txBody>
      </p:sp>
      <p:sp>
        <p:nvSpPr>
          <p:cNvPr id="747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34EE425D-A976-43FA-804A-FF8B375E4888}" type="slidenum">
              <a:rPr lang="en-US" altLang="en-US" sz="800" baseline="0" smtClean="0">
                <a:latin typeface="Arial" charset="0"/>
              </a:rPr>
              <a:pPr eaLnBrk="1" hangingPunct="1"/>
              <a:t>181</a:t>
            </a:fld>
            <a:endParaRPr lang="en-US" altLang="en-US" sz="800" baseline="0" dirty="0">
              <a:latin typeface="Arial"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1 of 4</a:t>
            </a:r>
          </a:p>
        </p:txBody>
      </p:sp>
      <p:sp>
        <p:nvSpPr>
          <p:cNvPr id="3" name="Slide Body"/>
          <p:cNvSpPr>
            <a:spLocks noGrp="1"/>
          </p:cNvSpPr>
          <p:nvPr>
            <p:ph type="body" idx="1"/>
          </p:nvPr>
        </p:nvSpPr>
        <p:spPr/>
        <p:txBody>
          <a:bodyPr/>
          <a:lstStyle/>
          <a:p>
            <a:pPr eaLnBrk="1" hangingPunct="1">
              <a:buFont typeface="Arial" panose="020B0604020202020204" pitchFamily="34" charset="0"/>
              <a:buChar char="•"/>
              <a:defRPr/>
            </a:pPr>
            <a:r>
              <a:rPr lang="en-US" sz="2800" dirty="0"/>
              <a:t>Enumerated values (names) cannot be re-used in different enumerated data types that are in the same scope.</a:t>
            </a:r>
          </a:p>
          <a:p>
            <a:pPr eaLnBrk="1" hangingPunct="1">
              <a:buFont typeface="Arial" panose="020B0604020202020204" pitchFamily="34" charset="0"/>
              <a:buChar char="•"/>
              <a:defRPr/>
            </a:pPr>
            <a:r>
              <a:rPr lang="en-US" sz="2800" dirty="0"/>
              <a:t>A </a:t>
            </a:r>
            <a:r>
              <a:rPr lang="en-US" sz="2800" dirty="0">
                <a:solidFill>
                  <a:srgbClr val="495899"/>
                </a:solidFill>
              </a:rPr>
              <a:t>strongly typed </a:t>
            </a:r>
            <a:r>
              <a:rPr lang="en-US" sz="2800" dirty="0" err="1">
                <a:solidFill>
                  <a:srgbClr val="495899"/>
                </a:solidFill>
              </a:rPr>
              <a:t>enum</a:t>
            </a:r>
            <a:r>
              <a:rPr lang="en-US" sz="2800" dirty="0">
                <a:solidFill>
                  <a:srgbClr val="495899"/>
                </a:solidFill>
              </a:rPr>
              <a:t> </a:t>
            </a:r>
            <a:r>
              <a:rPr lang="en-US" sz="2800" dirty="0"/>
              <a:t>(an </a:t>
            </a:r>
            <a:r>
              <a:rPr lang="en-US" sz="2800" dirty="0" err="1">
                <a:solidFill>
                  <a:srgbClr val="495899"/>
                </a:solidFill>
              </a:rPr>
              <a:t>enum</a:t>
            </a:r>
            <a:r>
              <a:rPr lang="en-US" sz="2800" dirty="0">
                <a:solidFill>
                  <a:srgbClr val="495899"/>
                </a:solidFill>
              </a:rPr>
              <a:t> class</a:t>
            </a:r>
            <a:r>
              <a:rPr lang="en-US" sz="2800" dirty="0"/>
              <a:t>) allows you to do this</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{ASH, ELM, OAK};</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Street {RUSH, OAK, STATE};</a:t>
            </a:r>
          </a:p>
          <a:p>
            <a:pPr marL="457200" lvl="1" indent="-457200" eaLnBrk="1" hangingPunct="1">
              <a:buFont typeface="Arial" panose="020B0604020202020204" pitchFamily="34" charset="0"/>
              <a:buChar char="•"/>
              <a:defRPr/>
            </a:pPr>
            <a:r>
              <a:rPr lang="en-US" sz="2800" dirty="0">
                <a:cs typeface="Courier New" panose="02070309020205020404" pitchFamily="49" charset="0"/>
              </a:rPr>
              <a:t>Note the keyword </a:t>
            </a:r>
            <a:r>
              <a:rPr lang="en-US" sz="2800" b="1" dirty="0">
                <a:latin typeface="Courier New" panose="02070309020205020404" pitchFamily="49" charset="0"/>
                <a:cs typeface="Courier New" panose="02070309020205020404" pitchFamily="49" charset="0"/>
              </a:rPr>
              <a:t>class</a:t>
            </a:r>
            <a:r>
              <a:rPr lang="en-US" sz="2800" dirty="0">
                <a:cs typeface="Courier New" panose="02070309020205020404" pitchFamily="49" charset="0"/>
              </a:rPr>
              <a:t> in the declaration</a:t>
            </a:r>
          </a:p>
          <a:p>
            <a:pPr marL="0" lvl="1" indent="0" eaLnBrk="1" hangingPunct="1">
              <a:buFontTx/>
              <a:buNone/>
              <a:defRPr/>
            </a:pPr>
            <a:endParaRPr lang="en-US" sz="2600" b="1" dirty="0">
              <a:solidFill>
                <a:srgbClr val="3D8963"/>
              </a:solidFill>
              <a:latin typeface="Courier New" panose="02070309020205020404" pitchFamily="49" charset="0"/>
              <a:cs typeface="Courier New" panose="02070309020205020404" pitchFamily="49" charset="0"/>
            </a:endParaRPr>
          </a:p>
          <a:p>
            <a:pPr marL="0" indent="0" eaLnBrk="1" hangingPunct="1">
              <a:buFontTx/>
              <a:buNone/>
              <a:defRPr/>
            </a:pPr>
            <a:endParaRPr lang="en-US" dirty="0"/>
          </a:p>
        </p:txBody>
      </p:sp>
      <p:sp>
        <p:nvSpPr>
          <p:cNvPr id="757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DF99AA2B-A656-4044-9D12-2555C127CBE8}" type="slidenum">
              <a:rPr lang="en-US" altLang="en-US" sz="800" baseline="0" smtClean="0">
                <a:latin typeface="Arial" charset="0"/>
              </a:rPr>
              <a:pPr eaLnBrk="1" hangingPunct="1"/>
              <a:t>182</a:t>
            </a:fld>
            <a:endParaRPr lang="en-US" altLang="en-US" sz="800" baseline="0" dirty="0">
              <a:latin typeface="Arial"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2 of 4</a:t>
            </a:r>
          </a:p>
        </p:txBody>
      </p:sp>
      <p:sp>
        <p:nvSpPr>
          <p:cNvPr id="3" name="Slide Body"/>
          <p:cNvSpPr>
            <a:spLocks noGrp="1"/>
          </p:cNvSpPr>
          <p:nvPr>
            <p:ph type="body" idx="1"/>
          </p:nvPr>
        </p:nvSpPr>
        <p:spPr>
          <a:xfrm>
            <a:off x="304800" y="1600200"/>
            <a:ext cx="8534400" cy="4572000"/>
          </a:xfrm>
        </p:spPr>
        <p:txBody>
          <a:bodyPr/>
          <a:lstStyle/>
          <a:p>
            <a:pPr eaLnBrk="1" hangingPunct="1">
              <a:buFont typeface="Arial" panose="020B0604020202020204" pitchFamily="34" charset="0"/>
              <a:buChar char="•"/>
              <a:defRPr/>
            </a:pPr>
            <a:r>
              <a:rPr lang="en-US" sz="2800" dirty="0"/>
              <a:t>Because enumerators can be used in multiple enumerated data types, references must include the name of the strongly typed </a:t>
            </a:r>
            <a:r>
              <a:rPr lang="en-US" sz="2800" dirty="0" err="1"/>
              <a:t>enum</a:t>
            </a:r>
            <a:r>
              <a:rPr lang="en-US" sz="2800" dirty="0"/>
              <a:t> followed by : :</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 char {ASH, ELM, OAK};</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Tree tree1 = Trees::OAK;</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p>
          <a:p>
            <a:pPr marL="0" indent="0" eaLnBrk="1" hangingPunct="1">
              <a:buFontTx/>
              <a:buNone/>
              <a:defRPr/>
            </a:pPr>
            <a:endParaRPr lang="en-US" dirty="0"/>
          </a:p>
        </p:txBody>
      </p:sp>
      <p:sp>
        <p:nvSpPr>
          <p:cNvPr id="768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F569CF5C-E765-44C9-82CE-EE7014F546FF}" type="slidenum">
              <a:rPr lang="en-US" altLang="en-US" sz="800" baseline="0" smtClean="0">
                <a:latin typeface="Arial" charset="0"/>
              </a:rPr>
              <a:pPr eaLnBrk="1" hangingPunct="1"/>
              <a:t>183</a:t>
            </a:fld>
            <a:endParaRPr lang="en-US" altLang="en-US" sz="800" baseline="0" dirty="0">
              <a:latin typeface="Arial"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3 of 4</a:t>
            </a:r>
          </a:p>
        </p:txBody>
      </p:sp>
      <p:sp>
        <p:nvSpPr>
          <p:cNvPr id="3" name="Slide Body"/>
          <p:cNvSpPr>
            <a:spLocks noGrp="1"/>
          </p:cNvSpPr>
          <p:nvPr>
            <p:ph type="body" idx="1"/>
          </p:nvPr>
        </p:nvSpPr>
        <p:spPr>
          <a:xfrm>
            <a:off x="304800" y="1600200"/>
            <a:ext cx="8534400" cy="4572000"/>
          </a:xfrm>
        </p:spPr>
        <p:txBody>
          <a:bodyPr/>
          <a:lstStyle/>
          <a:p>
            <a:pPr eaLnBrk="1" hangingPunct="1">
              <a:buFont typeface="Arial" panose="020B0604020202020204" pitchFamily="34" charset="0"/>
              <a:buChar char="•"/>
              <a:defRPr/>
            </a:pPr>
            <a:r>
              <a:rPr lang="en-US" sz="2800" dirty="0"/>
              <a:t>Strongly typed enumerators are stored as </a:t>
            </a:r>
            <a:r>
              <a:rPr lang="en-US" sz="2800" dirty="0" err="1"/>
              <a:t>ints</a:t>
            </a:r>
            <a:r>
              <a:rPr lang="en-US" sz="2800" dirty="0"/>
              <a:t> by default.</a:t>
            </a:r>
          </a:p>
          <a:p>
            <a:pPr eaLnBrk="1" hangingPunct="1">
              <a:buFont typeface="Arial" panose="020B0604020202020204" pitchFamily="34" charset="0"/>
              <a:buChar char="•"/>
              <a:defRPr/>
            </a:pPr>
            <a:r>
              <a:rPr lang="en-US" sz="2800" dirty="0"/>
              <a:t>To choose a different integer data type, indicate the type after the </a:t>
            </a:r>
            <a:r>
              <a:rPr lang="en-US" sz="2800" dirty="0" err="1"/>
              <a:t>enum</a:t>
            </a:r>
            <a:r>
              <a:rPr lang="en-US" sz="2800" dirty="0"/>
              <a:t> name and before the enumerator list:</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 char {ASH, ELM, OAK};</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p>
          <a:p>
            <a:pPr marL="0" indent="0" eaLnBrk="1" hangingPunct="1">
              <a:buFontTx/>
              <a:buNone/>
              <a:defRPr/>
            </a:pPr>
            <a:endParaRPr lang="en-US" dirty="0"/>
          </a:p>
        </p:txBody>
      </p:sp>
      <p:sp>
        <p:nvSpPr>
          <p:cNvPr id="778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5BFA04A6-4F89-486E-8ADA-349196AA2E7A}" type="slidenum">
              <a:rPr lang="en-US" altLang="en-US" sz="800" baseline="0" smtClean="0">
                <a:latin typeface="Arial" charset="0"/>
              </a:rPr>
              <a:pPr eaLnBrk="1" hangingPunct="1"/>
              <a:t>184</a:t>
            </a:fld>
            <a:endParaRPr lang="en-US" altLang="en-US" sz="800" baseline="0" dirty="0">
              <a:latin typeface="Arial"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4 of 4</a:t>
            </a:r>
          </a:p>
        </p:txBody>
      </p:sp>
      <p:sp>
        <p:nvSpPr>
          <p:cNvPr id="3" name="Slide Body"/>
          <p:cNvSpPr>
            <a:spLocks noGrp="1"/>
          </p:cNvSpPr>
          <p:nvPr>
            <p:ph type="body" idx="1"/>
          </p:nvPr>
        </p:nvSpPr>
        <p:spPr>
          <a:xfrm>
            <a:off x="304800" y="1600200"/>
            <a:ext cx="8534400" cy="4572000"/>
          </a:xfrm>
        </p:spPr>
        <p:txBody>
          <a:bodyPr/>
          <a:lstStyle/>
          <a:p>
            <a:pPr eaLnBrk="1" hangingPunct="1">
              <a:buFont typeface="Arial" panose="020B0604020202020204" pitchFamily="34" charset="0"/>
              <a:buChar char="•"/>
              <a:defRPr/>
            </a:pPr>
            <a:r>
              <a:rPr lang="en-US" sz="2800" dirty="0"/>
              <a:t>To retrieve the integer value associated with a strongly-typed enumerator, cast it to an </a:t>
            </a:r>
            <a:r>
              <a:rPr lang="en-US" sz="2800" dirty="0" err="1"/>
              <a:t>int</a:t>
            </a:r>
            <a:r>
              <a:rPr lang="en-US" sz="2800" dirty="0"/>
              <a:t>:</a:t>
            </a:r>
          </a:p>
          <a:p>
            <a:pPr marL="0" indent="0" eaLnBrk="1" hangingPunct="1">
              <a:buFontTx/>
              <a:buNone/>
              <a:defRPr/>
            </a:pPr>
            <a:endParaRPr lang="en-US" dirty="0"/>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 char {ASH, ELM, OAK};</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val</a:t>
            </a:r>
            <a:r>
              <a:rPr lang="en-US" sz="2600" b="1" dirty="0">
                <a:solidFill>
                  <a:srgbClr val="3D8963"/>
                </a:solidFill>
                <a:latin typeface="Courier New" panose="02070309020205020404" pitchFamily="49" charset="0"/>
                <a:cs typeface="Courier New" panose="02070309020205020404" pitchFamily="49" charset="0"/>
              </a:rPr>
              <a:t> = </a:t>
            </a:r>
            <a:r>
              <a:rPr lang="en-US" sz="2600" b="1" dirty="0" err="1">
                <a:solidFill>
                  <a:srgbClr val="3D8963"/>
                </a:solidFill>
                <a:latin typeface="Courier New" panose="02070309020205020404" pitchFamily="49" charset="0"/>
                <a:cs typeface="Courier New" panose="02070309020205020404" pitchFamily="49" charset="0"/>
              </a:rPr>
              <a:t>static_cast</a:t>
            </a:r>
            <a:r>
              <a:rPr lang="en-US" sz="2600" b="1" dirty="0">
                <a:solidFill>
                  <a:srgbClr val="3D8963"/>
                </a:solidFill>
                <a:latin typeface="Courier New" panose="02070309020205020404" pitchFamily="49" charset="0"/>
                <a:cs typeface="Courier New" panose="02070309020205020404" pitchFamily="49" charset="0"/>
              </a:rPr>
              <a:t>&lt;</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&gt;(Trees::ASH);</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p>
          <a:p>
            <a:pPr marL="0" indent="0" eaLnBrk="1" hangingPunct="1">
              <a:buFontTx/>
              <a:buNone/>
              <a:defRPr/>
            </a:pPr>
            <a:endParaRPr lang="en-US" dirty="0"/>
          </a:p>
        </p:txBody>
      </p:sp>
      <p:sp>
        <p:nvSpPr>
          <p:cNvPr id="788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7B727373-F55C-46B9-803A-0459150C3330}" type="slidenum">
              <a:rPr lang="en-US" altLang="en-US" sz="800" baseline="0" smtClean="0">
                <a:latin typeface="Arial" charset="0"/>
              </a:rPr>
              <a:pPr eaLnBrk="1" hangingPunct="1"/>
              <a:t>185</a:t>
            </a:fld>
            <a:endParaRPr lang="en-US" altLang="en-US" sz="800" baseline="0" dirty="0">
              <a:latin typeface="Arial"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Title"/>
          <p:cNvSpPr>
            <a:spLocks noGrp="1" noChangeArrowheads="1"/>
          </p:cNvSpPr>
          <p:nvPr>
            <p:ph type="title"/>
          </p:nvPr>
        </p:nvSpPr>
        <p:spPr/>
        <p:txBody>
          <a:bodyPr/>
          <a:lstStyle/>
          <a:p>
            <a:pPr eaLnBrk="1" hangingPunct="1"/>
            <a:r>
              <a:rPr lang="en-US" altLang="en-US" dirty="0">
                <a:solidFill>
                  <a:schemeClr val="tx1"/>
                </a:solidFill>
              </a:rPr>
              <a:t>7.15  Introduction to Object-Oriented Analysis and Design</a:t>
            </a:r>
          </a:p>
        </p:txBody>
      </p:sp>
      <p:sp>
        <p:nvSpPr>
          <p:cNvPr id="79875" name="Slide Body"/>
          <p:cNvSpPr>
            <a:spLocks noGrp="1" noChangeArrowheads="1"/>
          </p:cNvSpPr>
          <p:nvPr>
            <p:ph type="body" idx="1"/>
          </p:nvPr>
        </p:nvSpPr>
        <p:spPr>
          <a:xfrm>
            <a:off x="381000" y="1524000"/>
            <a:ext cx="8153400" cy="4572000"/>
          </a:xfrm>
        </p:spPr>
        <p:txBody>
          <a:bodyPr/>
          <a:lstStyle/>
          <a:p>
            <a:pPr eaLnBrk="1" hangingPunct="1">
              <a:spcBef>
                <a:spcPct val="60000"/>
              </a:spcBef>
            </a:pPr>
            <a:r>
              <a:rPr lang="en-US" altLang="en-US" sz="2800">
                <a:solidFill>
                  <a:schemeClr val="accent2"/>
                </a:solidFill>
              </a:rPr>
              <a:t>Object-Oriented Analysis</a:t>
            </a:r>
            <a:r>
              <a:rPr lang="en-US" altLang="en-US" sz="2800"/>
              <a:t>: that phase of program development when the program functionality is determined from the requirements</a:t>
            </a:r>
          </a:p>
          <a:p>
            <a:pPr eaLnBrk="1" hangingPunct="1">
              <a:spcBef>
                <a:spcPct val="60000"/>
              </a:spcBef>
            </a:pPr>
            <a:r>
              <a:rPr lang="en-US" altLang="en-US" sz="2800"/>
              <a:t>It includes</a:t>
            </a:r>
          </a:p>
          <a:p>
            <a:pPr lvl="1" eaLnBrk="1" hangingPunct="1">
              <a:spcBef>
                <a:spcPct val="60000"/>
              </a:spcBef>
            </a:pPr>
            <a:r>
              <a:rPr lang="en-US" altLang="en-US" sz="2400"/>
              <a:t>identification of classes and objects</a:t>
            </a:r>
          </a:p>
          <a:p>
            <a:pPr lvl="1" eaLnBrk="1" hangingPunct="1">
              <a:spcBef>
                <a:spcPct val="60000"/>
              </a:spcBef>
            </a:pPr>
            <a:r>
              <a:rPr lang="en-US" altLang="en-US" sz="2400"/>
              <a:t>definition of each class's attributes </a:t>
            </a:r>
          </a:p>
          <a:p>
            <a:pPr lvl="1" eaLnBrk="1" hangingPunct="1">
              <a:spcBef>
                <a:spcPct val="60000"/>
              </a:spcBef>
            </a:pPr>
            <a:r>
              <a:rPr lang="en-US" altLang="en-US" sz="2400"/>
              <a:t>definition of each class's behaviors</a:t>
            </a:r>
          </a:p>
          <a:p>
            <a:pPr lvl="1" eaLnBrk="1" hangingPunct="1">
              <a:spcBef>
                <a:spcPct val="60000"/>
              </a:spcBef>
            </a:pPr>
            <a:r>
              <a:rPr lang="en-US" altLang="en-US" sz="2400"/>
              <a:t>definition of the relationship between classes</a:t>
            </a:r>
          </a:p>
        </p:txBody>
      </p:sp>
      <p:sp>
        <p:nvSpPr>
          <p:cNvPr id="798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8FA72D15-1681-4237-B2EA-024318871342}" type="slidenum">
              <a:rPr lang="en-US" altLang="en-US" sz="1200" smtClean="0"/>
              <a:pPr eaLnBrk="1" hangingPunct="1">
                <a:spcBef>
                  <a:spcPct val="0"/>
                </a:spcBef>
                <a:buFontTx/>
                <a:buNone/>
              </a:pPr>
              <a:t>186</a:t>
            </a:fld>
            <a:endParaRPr lang="en-US" altLang="en-US" sz="120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Identify Classes and Objects</a:t>
            </a:r>
          </a:p>
        </p:txBody>
      </p:sp>
      <p:sp>
        <p:nvSpPr>
          <p:cNvPr id="80899" name="Slide Body"/>
          <p:cNvSpPr>
            <a:spLocks noGrp="1" noChangeArrowheads="1"/>
          </p:cNvSpPr>
          <p:nvPr>
            <p:ph type="body" idx="1"/>
          </p:nvPr>
        </p:nvSpPr>
        <p:spPr>
          <a:xfrm>
            <a:off x="381000" y="1524000"/>
            <a:ext cx="8153400" cy="4572000"/>
          </a:xfrm>
        </p:spPr>
        <p:txBody>
          <a:bodyPr/>
          <a:lstStyle/>
          <a:p>
            <a:pPr eaLnBrk="1" hangingPunct="1">
              <a:lnSpc>
                <a:spcPct val="90000"/>
              </a:lnSpc>
              <a:spcBef>
                <a:spcPct val="60000"/>
              </a:spcBef>
            </a:pPr>
            <a:r>
              <a:rPr lang="en-US" altLang="en-US" sz="2800"/>
              <a:t>Consider the major data elements and the operations on these elements</a:t>
            </a:r>
          </a:p>
          <a:p>
            <a:pPr eaLnBrk="1" hangingPunct="1">
              <a:lnSpc>
                <a:spcPct val="90000"/>
              </a:lnSpc>
              <a:spcBef>
                <a:spcPct val="60000"/>
              </a:spcBef>
            </a:pPr>
            <a:r>
              <a:rPr lang="en-US" altLang="en-US" sz="2800"/>
              <a:t>Candidates include</a:t>
            </a:r>
          </a:p>
          <a:p>
            <a:pPr lvl="1" eaLnBrk="1" hangingPunct="1">
              <a:lnSpc>
                <a:spcPct val="90000"/>
              </a:lnSpc>
              <a:spcBef>
                <a:spcPct val="60000"/>
              </a:spcBef>
            </a:pPr>
            <a:r>
              <a:rPr lang="en-US" altLang="en-US" sz="2400"/>
              <a:t>user-interface components (menus, text boxes, </a:t>
            </a:r>
            <a:r>
              <a:rPr lang="en-US" altLang="en-US" sz="2400" i="1"/>
              <a:t>etc.</a:t>
            </a:r>
            <a:r>
              <a:rPr lang="en-US" altLang="en-US" sz="2400"/>
              <a:t>)</a:t>
            </a:r>
          </a:p>
          <a:p>
            <a:pPr lvl="1" eaLnBrk="1" hangingPunct="1">
              <a:lnSpc>
                <a:spcPct val="90000"/>
              </a:lnSpc>
              <a:spcBef>
                <a:spcPct val="60000"/>
              </a:spcBef>
            </a:pPr>
            <a:r>
              <a:rPr lang="en-US" altLang="en-US" sz="2400"/>
              <a:t>I/O devices </a:t>
            </a:r>
          </a:p>
          <a:p>
            <a:pPr lvl="1" eaLnBrk="1" hangingPunct="1">
              <a:lnSpc>
                <a:spcPct val="90000"/>
              </a:lnSpc>
              <a:spcBef>
                <a:spcPct val="60000"/>
              </a:spcBef>
            </a:pPr>
            <a:r>
              <a:rPr lang="en-US" altLang="en-US" sz="2400"/>
              <a:t>physical objects</a:t>
            </a:r>
          </a:p>
          <a:p>
            <a:pPr lvl="1" eaLnBrk="1" hangingPunct="1">
              <a:lnSpc>
                <a:spcPct val="90000"/>
              </a:lnSpc>
              <a:spcBef>
                <a:spcPct val="60000"/>
              </a:spcBef>
            </a:pPr>
            <a:r>
              <a:rPr lang="en-US" altLang="en-US" sz="2400"/>
              <a:t>historical data (employee records, transaction logs, </a:t>
            </a:r>
            <a:r>
              <a:rPr lang="en-US" altLang="en-US" sz="2400" i="1"/>
              <a:t>etc.</a:t>
            </a:r>
            <a:r>
              <a:rPr lang="en-US" altLang="en-US" sz="2400"/>
              <a:t>)</a:t>
            </a:r>
          </a:p>
          <a:p>
            <a:pPr lvl="1" eaLnBrk="1" hangingPunct="1">
              <a:lnSpc>
                <a:spcPct val="90000"/>
              </a:lnSpc>
              <a:spcBef>
                <a:spcPct val="60000"/>
              </a:spcBef>
            </a:pPr>
            <a:r>
              <a:rPr lang="en-US" altLang="en-US" sz="2400"/>
              <a:t>the roles of human participants</a:t>
            </a:r>
          </a:p>
        </p:txBody>
      </p:sp>
      <p:sp>
        <p:nvSpPr>
          <p:cNvPr id="809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9EAAE44-DC53-4EE1-8C2E-C3E786AA3945}" type="slidenum">
              <a:rPr lang="en-US" altLang="en-US" sz="1200" smtClean="0"/>
              <a:pPr eaLnBrk="1" hangingPunct="1">
                <a:spcBef>
                  <a:spcPct val="0"/>
                </a:spcBef>
                <a:buFontTx/>
                <a:buNone/>
              </a:pPr>
              <a:t>187</a:t>
            </a:fld>
            <a:endParaRPr lang="en-US" altLang="en-US" sz="120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Define Class Attributes</a:t>
            </a:r>
          </a:p>
        </p:txBody>
      </p:sp>
      <p:sp>
        <p:nvSpPr>
          <p:cNvPr id="81923" name="Slide Body"/>
          <p:cNvSpPr>
            <a:spLocks noGrp="1" noChangeArrowheads="1"/>
          </p:cNvSpPr>
          <p:nvPr>
            <p:ph type="body" idx="1"/>
          </p:nvPr>
        </p:nvSpPr>
        <p:spPr>
          <a:xfrm>
            <a:off x="381000" y="1524000"/>
            <a:ext cx="8153400" cy="4572000"/>
          </a:xfrm>
        </p:spPr>
        <p:txBody>
          <a:bodyPr/>
          <a:lstStyle/>
          <a:p>
            <a:pPr eaLnBrk="1" hangingPunct="1">
              <a:spcBef>
                <a:spcPct val="60000"/>
              </a:spcBef>
            </a:pPr>
            <a:r>
              <a:rPr lang="en-US" altLang="en-US" sz="2800" dirty="0"/>
              <a:t>Attributes are the data elements of an object of the class</a:t>
            </a:r>
          </a:p>
          <a:p>
            <a:pPr eaLnBrk="1" hangingPunct="1">
              <a:spcBef>
                <a:spcPct val="60000"/>
              </a:spcBef>
            </a:pPr>
            <a:r>
              <a:rPr lang="en-US" altLang="en-US" sz="2800" dirty="0"/>
              <a:t>They are necessary for the object to work in its role in the program</a:t>
            </a:r>
          </a:p>
        </p:txBody>
      </p:sp>
      <p:sp>
        <p:nvSpPr>
          <p:cNvPr id="819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BBC8AA6B-9944-47B2-87F0-171F18A4B049}" type="slidenum">
              <a:rPr lang="en-US" altLang="en-US" sz="1200" smtClean="0"/>
              <a:pPr eaLnBrk="1" hangingPunct="1">
                <a:spcBef>
                  <a:spcPct val="0"/>
                </a:spcBef>
                <a:buFontTx/>
                <a:buNone/>
              </a:pPr>
              <a:t>188</a:t>
            </a:fld>
            <a:endParaRPr lang="en-US" altLang="en-US" sz="120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Define Class Behaviors</a:t>
            </a:r>
          </a:p>
        </p:txBody>
      </p:sp>
      <p:sp>
        <p:nvSpPr>
          <p:cNvPr id="82947" name="Slide Body"/>
          <p:cNvSpPr>
            <a:spLocks noGrp="1" noChangeArrowheads="1"/>
          </p:cNvSpPr>
          <p:nvPr>
            <p:ph type="body" idx="1"/>
          </p:nvPr>
        </p:nvSpPr>
        <p:spPr>
          <a:xfrm>
            <a:off x="381000" y="1524000"/>
            <a:ext cx="8153400" cy="4572000"/>
          </a:xfrm>
        </p:spPr>
        <p:txBody>
          <a:bodyPr/>
          <a:lstStyle/>
          <a:p>
            <a:pPr eaLnBrk="1" hangingPunct="1">
              <a:spcBef>
                <a:spcPct val="60000"/>
              </a:spcBef>
            </a:pPr>
            <a:r>
              <a:rPr lang="en-US" altLang="en-US" sz="2800" dirty="0"/>
              <a:t>For each class, </a:t>
            </a:r>
          </a:p>
          <a:p>
            <a:pPr lvl="1" eaLnBrk="1" hangingPunct="1">
              <a:spcBef>
                <a:spcPct val="60000"/>
              </a:spcBef>
            </a:pPr>
            <a:r>
              <a:rPr lang="en-US" altLang="en-US" sz="2800" dirty="0"/>
              <a:t>Identify what an object of a class should do in the program</a:t>
            </a:r>
          </a:p>
          <a:p>
            <a:pPr eaLnBrk="1" hangingPunct="1">
              <a:spcBef>
                <a:spcPct val="60000"/>
              </a:spcBef>
            </a:pPr>
            <a:r>
              <a:rPr lang="en-US" altLang="en-US" sz="2800" dirty="0"/>
              <a:t>The behaviors determine some of the member functions of the class</a:t>
            </a:r>
          </a:p>
        </p:txBody>
      </p:sp>
      <p:sp>
        <p:nvSpPr>
          <p:cNvPr id="829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B22ACDA-39E7-4DCF-B4ED-1608EE8C27E9}" type="slidenum">
              <a:rPr lang="en-US" altLang="en-US" sz="1200" smtClean="0"/>
              <a:pPr eaLnBrk="1" hangingPunct="1">
                <a:spcBef>
                  <a:spcPct val="0"/>
                </a:spcBef>
                <a:buFontTx/>
                <a:buNone/>
              </a:pPr>
              <a:t>189</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a:xfrm>
            <a:off x="533400" y="228600"/>
            <a:ext cx="8382000" cy="1143000"/>
          </a:xfrm>
        </p:spPr>
        <p:txBody>
          <a:bodyPr/>
          <a:lstStyle/>
          <a:p>
            <a:pPr eaLnBrk="1" hangingPunct="1"/>
            <a:r>
              <a:rPr lang="en-US" altLang="en-US" dirty="0">
                <a:solidFill>
                  <a:schemeClr val="tx1"/>
                </a:solidFill>
              </a:rPr>
              <a:t>Increment &amp; Decrement Notes</a:t>
            </a:r>
          </a:p>
        </p:txBody>
      </p:sp>
      <p:sp>
        <p:nvSpPr>
          <p:cNvPr id="21507" name="Slide Body"/>
          <p:cNvSpPr>
            <a:spLocks noGrp="1" noChangeArrowheads="1"/>
          </p:cNvSpPr>
          <p:nvPr>
            <p:ph type="body" idx="1"/>
          </p:nvPr>
        </p:nvSpPr>
        <p:spPr>
          <a:xfrm>
            <a:off x="685800" y="1524000"/>
            <a:ext cx="8001000" cy="4114800"/>
          </a:xfrm>
        </p:spPr>
        <p:txBody>
          <a:bodyPr/>
          <a:lstStyle/>
          <a:p>
            <a:pPr eaLnBrk="1" hangingPunct="1">
              <a:lnSpc>
                <a:spcPct val="90000"/>
              </a:lnSpc>
            </a:pPr>
            <a:r>
              <a:rPr lang="en-US" altLang="en-US" sz="2800" dirty="0"/>
              <a:t>They can be used in arithmetic expressions</a:t>
            </a:r>
          </a:p>
          <a:p>
            <a:pPr eaLnBrk="1" hangingPunct="1">
              <a:lnSpc>
                <a:spcPct val="90000"/>
              </a:lnSpc>
              <a:buFontTx/>
              <a:buNone/>
            </a:pPr>
            <a:r>
              <a:rPr lang="en-US" altLang="en-US" sz="2800" dirty="0">
                <a:latin typeface="Courier New" pitchFamily="49" charset="0"/>
              </a:rPr>
              <a:t>	</a:t>
            </a:r>
            <a:r>
              <a:rPr lang="en-US" altLang="en-US" sz="2400" b="1" dirty="0">
                <a:solidFill>
                  <a:srgbClr val="3D8963"/>
                </a:solidFill>
                <a:latin typeface="Courier New" pitchFamily="49" charset="0"/>
              </a:rPr>
              <a:t>result = num1++ + --num2;</a:t>
            </a:r>
          </a:p>
          <a:p>
            <a:pPr eaLnBrk="1" hangingPunct="1">
              <a:lnSpc>
                <a:spcPct val="90000"/>
              </a:lnSpc>
            </a:pPr>
            <a:r>
              <a:rPr lang="en-US" altLang="en-US" sz="2800" dirty="0"/>
              <a:t>They  </a:t>
            </a:r>
            <a:r>
              <a:rPr lang="en-US" altLang="en-US" sz="2800" u="sng" dirty="0"/>
              <a:t>must</a:t>
            </a:r>
            <a:r>
              <a:rPr lang="en-US" altLang="en-US" sz="2800" dirty="0"/>
              <a:t> be applied to a variable, not an expression or a literal value. You cannot have </a:t>
            </a:r>
          </a:p>
          <a:p>
            <a:pPr eaLnBrk="1" hangingPunct="1">
              <a:lnSpc>
                <a:spcPct val="90000"/>
              </a:lnSpc>
              <a:buFontTx/>
              <a:buNone/>
            </a:pPr>
            <a:r>
              <a:rPr lang="en-US" altLang="en-US" sz="2800" dirty="0"/>
              <a:t>	</a:t>
            </a:r>
            <a:r>
              <a:rPr lang="en-US" altLang="en-US" sz="2400" b="1" dirty="0">
                <a:solidFill>
                  <a:srgbClr val="3D8963"/>
                </a:solidFill>
                <a:latin typeface="Courier New" pitchFamily="49" charset="0"/>
              </a:rPr>
              <a:t>result</a:t>
            </a:r>
            <a:r>
              <a:rPr lang="en-US" altLang="en-US" sz="2400" b="1" dirty="0">
                <a:solidFill>
                  <a:srgbClr val="3D8963"/>
                </a:solidFill>
              </a:rPr>
              <a:t> </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a:solidFill>
                  <a:srgbClr val="3D8963"/>
                </a:solidFill>
                <a:latin typeface="Courier New" pitchFamily="49" charset="0"/>
              </a:rPr>
              <a:t>(num1</a:t>
            </a:r>
            <a:r>
              <a:rPr lang="en-US" altLang="en-US" sz="2400" b="1" dirty="0">
                <a:solidFill>
                  <a:srgbClr val="3D8963"/>
                </a:solidFill>
              </a:rPr>
              <a:t> </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a:solidFill>
                  <a:srgbClr val="3D8963"/>
                </a:solidFill>
                <a:latin typeface="Courier New" pitchFamily="49" charset="0"/>
              </a:rPr>
              <a:t>num2)++; // Illegal</a:t>
            </a:r>
          </a:p>
          <a:p>
            <a:pPr eaLnBrk="1" hangingPunct="1">
              <a:lnSpc>
                <a:spcPct val="90000"/>
              </a:lnSpc>
            </a:pPr>
            <a:r>
              <a:rPr lang="en-US" altLang="en-US" sz="2800" dirty="0"/>
              <a:t>They can be used in relational expressions </a:t>
            </a:r>
          </a:p>
          <a:p>
            <a:pPr eaLnBrk="1" hangingPunct="1">
              <a:lnSpc>
                <a:spcPct val="90000"/>
              </a:lnSpc>
              <a:buFontTx/>
              <a:buNone/>
            </a:pPr>
            <a:r>
              <a:rPr lang="en-US" altLang="en-US" sz="2400" dirty="0"/>
              <a:t>	</a:t>
            </a:r>
            <a:r>
              <a:rPr lang="en-US" altLang="en-US" sz="2400" b="1" dirty="0">
                <a:solidFill>
                  <a:srgbClr val="3D8963"/>
                </a:solidFill>
                <a:latin typeface="Courier New" pitchFamily="49" charset="0"/>
              </a:rPr>
              <a:t>if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&gt; limit)</a:t>
            </a:r>
          </a:p>
          <a:p>
            <a:pPr eaLnBrk="1" hangingPunct="1">
              <a:lnSpc>
                <a:spcPct val="90000"/>
              </a:lnSpc>
            </a:pPr>
            <a:r>
              <a:rPr lang="en-US" altLang="en-US" sz="2800" dirty="0"/>
              <a:t>Pre- and post-operations will cause different comparisons </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6A325E9B-AE2F-4174-8A08-12923B5CF794}" type="slidenum">
              <a:rPr lang="en-US" altLang="en-US" sz="1200" smtClean="0"/>
              <a:pPr eaLnBrk="1" hangingPunct="1">
                <a:spcBef>
                  <a:spcPct val="0"/>
                </a:spcBef>
                <a:buFontTx/>
                <a:buNone/>
              </a:pPr>
              <a:t>19</a:t>
            </a:fld>
            <a:endParaRPr lang="en-US" altLang="en-US" sz="120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Relationships Between Classes</a:t>
            </a:r>
          </a:p>
        </p:txBody>
      </p:sp>
      <p:sp>
        <p:nvSpPr>
          <p:cNvPr id="83971" name="Slide Body"/>
          <p:cNvSpPr>
            <a:spLocks noGrp="1" noChangeArrowheads="1"/>
          </p:cNvSpPr>
          <p:nvPr>
            <p:ph type="body" idx="1"/>
          </p:nvPr>
        </p:nvSpPr>
        <p:spPr>
          <a:xfrm>
            <a:off x="381000" y="1524000"/>
            <a:ext cx="8153400" cy="4572000"/>
          </a:xfrm>
        </p:spPr>
        <p:txBody>
          <a:bodyPr/>
          <a:lstStyle/>
          <a:p>
            <a:pPr eaLnBrk="1" hangingPunct="1">
              <a:spcBef>
                <a:spcPct val="60000"/>
              </a:spcBef>
              <a:buFontTx/>
              <a:buNone/>
            </a:pPr>
            <a:r>
              <a:rPr lang="en-US" altLang="en-US" sz="2800" dirty="0"/>
              <a:t>Possible relationships </a:t>
            </a:r>
          </a:p>
          <a:p>
            <a:pPr lvl="1" eaLnBrk="1" hangingPunct="1">
              <a:spcBef>
                <a:spcPct val="60000"/>
              </a:spcBef>
            </a:pPr>
            <a:r>
              <a:rPr lang="en-US" altLang="en-US" sz="2800" dirty="0"/>
              <a:t>Access ("uses-a")</a:t>
            </a:r>
          </a:p>
          <a:p>
            <a:pPr lvl="1" eaLnBrk="1" hangingPunct="1">
              <a:spcBef>
                <a:spcPct val="60000"/>
              </a:spcBef>
            </a:pPr>
            <a:r>
              <a:rPr lang="en-US" altLang="en-US" sz="2800" dirty="0"/>
              <a:t>Ownership/Composition ("has-a")</a:t>
            </a:r>
          </a:p>
          <a:p>
            <a:pPr lvl="1" eaLnBrk="1" hangingPunct="1">
              <a:spcBef>
                <a:spcPct val="60000"/>
              </a:spcBef>
            </a:pPr>
            <a:r>
              <a:rPr lang="en-US" altLang="en-US" sz="2800" dirty="0"/>
              <a:t>Inheritance ("is-a")</a:t>
            </a:r>
          </a:p>
          <a:p>
            <a:pPr lvl="1" eaLnBrk="1" hangingPunct="1">
              <a:spcBef>
                <a:spcPct val="60000"/>
              </a:spcBef>
              <a:buFontTx/>
              <a:buNone/>
            </a:pPr>
            <a:endParaRPr lang="en-US" altLang="en-US" dirty="0"/>
          </a:p>
        </p:txBody>
      </p:sp>
      <p:sp>
        <p:nvSpPr>
          <p:cNvPr id="839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B73D1AB6-FA9D-429A-83EC-3BB291DDAEE4}" type="slidenum">
              <a:rPr lang="en-US" altLang="en-US" sz="1200" smtClean="0"/>
              <a:pPr eaLnBrk="1" hangingPunct="1">
                <a:spcBef>
                  <a:spcPct val="0"/>
                </a:spcBef>
                <a:buFontTx/>
                <a:buNone/>
              </a:pPr>
              <a:t>190</a:t>
            </a:fld>
            <a:endParaRPr lang="en-US" altLang="en-US" sz="120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Finding the Classes</a:t>
            </a:r>
          </a:p>
        </p:txBody>
      </p:sp>
      <p:sp>
        <p:nvSpPr>
          <p:cNvPr id="84995" name="Slide Body"/>
          <p:cNvSpPr>
            <a:spLocks noGrp="1" noChangeArrowheads="1"/>
          </p:cNvSpPr>
          <p:nvPr>
            <p:ph type="body" idx="1"/>
          </p:nvPr>
        </p:nvSpPr>
        <p:spPr>
          <a:xfrm>
            <a:off x="381000" y="1524000"/>
            <a:ext cx="8153400" cy="4572000"/>
          </a:xfrm>
        </p:spPr>
        <p:txBody>
          <a:bodyPr/>
          <a:lstStyle/>
          <a:p>
            <a:pPr eaLnBrk="1" hangingPunct="1">
              <a:lnSpc>
                <a:spcPct val="90000"/>
              </a:lnSpc>
              <a:spcBef>
                <a:spcPct val="60000"/>
              </a:spcBef>
              <a:buFontTx/>
              <a:buNone/>
            </a:pPr>
            <a:r>
              <a:rPr lang="en-US" altLang="en-US" sz="2800" dirty="0"/>
              <a:t>Technique:</a:t>
            </a:r>
          </a:p>
          <a:p>
            <a:pPr eaLnBrk="1" hangingPunct="1">
              <a:lnSpc>
                <a:spcPct val="90000"/>
              </a:lnSpc>
              <a:spcBef>
                <a:spcPct val="60000"/>
              </a:spcBef>
            </a:pPr>
            <a:r>
              <a:rPr lang="en-US" altLang="en-US" sz="2800" dirty="0"/>
              <a:t>Write a description of the problem domain (objects, events, etc. related to the problem)</a:t>
            </a:r>
          </a:p>
          <a:p>
            <a:pPr eaLnBrk="1" hangingPunct="1">
              <a:lnSpc>
                <a:spcPct val="90000"/>
              </a:lnSpc>
              <a:spcBef>
                <a:spcPct val="60000"/>
              </a:spcBef>
            </a:pPr>
            <a:r>
              <a:rPr lang="en-US" altLang="en-US" sz="2800" dirty="0"/>
              <a:t>List the nouns, noun phrases, and pronouns.  These are all candidate objects</a:t>
            </a:r>
          </a:p>
          <a:p>
            <a:pPr eaLnBrk="1" hangingPunct="1">
              <a:lnSpc>
                <a:spcPct val="90000"/>
              </a:lnSpc>
              <a:spcBef>
                <a:spcPct val="60000"/>
              </a:spcBef>
            </a:pPr>
            <a:r>
              <a:rPr lang="en-US" altLang="en-US" sz="2800" dirty="0"/>
              <a:t>Refine the list to include only those objects that are applicable to the problem</a:t>
            </a:r>
          </a:p>
        </p:txBody>
      </p:sp>
      <p:sp>
        <p:nvSpPr>
          <p:cNvPr id="849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A564AB6-E627-47A3-B83A-98FB8B95A7C5}" type="slidenum">
              <a:rPr lang="en-US" altLang="en-US" sz="1200" smtClean="0"/>
              <a:pPr eaLnBrk="1" hangingPunct="1">
                <a:spcBef>
                  <a:spcPct val="0"/>
                </a:spcBef>
                <a:buFontTx/>
                <a:buNone/>
              </a:pPr>
              <a:t>191</a:t>
            </a:fld>
            <a:endParaRPr lang="en-US" altLang="en-US" sz="120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Title"/>
          <p:cNvSpPr>
            <a:spLocks noGrp="1"/>
          </p:cNvSpPr>
          <p:nvPr>
            <p:ph type="title"/>
          </p:nvPr>
        </p:nvSpPr>
        <p:spPr/>
        <p:txBody>
          <a:bodyPr/>
          <a:lstStyle/>
          <a:p>
            <a:pPr eaLnBrk="1" hangingPunct="1"/>
            <a:r>
              <a:rPr lang="en-US" altLang="en-US" dirty="0">
                <a:solidFill>
                  <a:schemeClr val="tx1"/>
                </a:solidFill>
              </a:rPr>
              <a:t>Determine Class Responsibilities</a:t>
            </a:r>
          </a:p>
        </p:txBody>
      </p:sp>
      <p:sp>
        <p:nvSpPr>
          <p:cNvPr id="86019" name="Slide Body"/>
          <p:cNvSpPr>
            <a:spLocks noGrp="1"/>
          </p:cNvSpPr>
          <p:nvPr>
            <p:ph type="body" idx="1"/>
          </p:nvPr>
        </p:nvSpPr>
        <p:spPr/>
        <p:txBody>
          <a:bodyPr/>
          <a:lstStyle/>
          <a:p>
            <a:pPr eaLnBrk="1" hangingPunct="1">
              <a:buFontTx/>
              <a:buNone/>
            </a:pPr>
            <a:r>
              <a:rPr lang="en-US" altLang="en-US" sz="2800" dirty="0"/>
              <a:t>Class responsibilities:</a:t>
            </a:r>
          </a:p>
          <a:p>
            <a:pPr eaLnBrk="1" hangingPunct="1"/>
            <a:r>
              <a:rPr lang="en-US" altLang="en-US" sz="2800" dirty="0"/>
              <a:t>What is the class responsible to know?</a:t>
            </a:r>
          </a:p>
          <a:p>
            <a:pPr eaLnBrk="1" hangingPunct="1"/>
            <a:r>
              <a:rPr lang="en-US" altLang="en-US" sz="2800" dirty="0"/>
              <a:t>What is the class responsible to do?</a:t>
            </a:r>
          </a:p>
          <a:p>
            <a:pPr marL="101600" indent="0" eaLnBrk="1" hangingPunct="1">
              <a:buNone/>
            </a:pPr>
            <a:endParaRPr lang="en-US" altLang="en-US" sz="2800" dirty="0"/>
          </a:p>
          <a:p>
            <a:pPr eaLnBrk="1" hangingPunct="1">
              <a:buFontTx/>
              <a:buNone/>
            </a:pPr>
            <a:r>
              <a:rPr lang="en-US" altLang="en-US" sz="2800" dirty="0"/>
              <a:t>Use these to define some of the member functions</a:t>
            </a:r>
          </a:p>
        </p:txBody>
      </p:sp>
      <p:sp>
        <p:nvSpPr>
          <p:cNvPr id="860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534D48D-2608-4D46-9E67-92A48B69A591}" type="slidenum">
              <a:rPr lang="en-US" altLang="en-US" sz="1200" smtClean="0"/>
              <a:pPr eaLnBrk="1" hangingPunct="1">
                <a:spcBef>
                  <a:spcPct val="0"/>
                </a:spcBef>
                <a:buFontTx/>
                <a:buNone/>
              </a:pPr>
              <a:t>192</a:t>
            </a:fld>
            <a:endParaRPr lang="en-US" altLang="en-US" sz="120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Title"/>
          <p:cNvSpPr>
            <a:spLocks noGrp="1"/>
          </p:cNvSpPr>
          <p:nvPr>
            <p:ph type="title"/>
          </p:nvPr>
        </p:nvSpPr>
        <p:spPr/>
        <p:txBody>
          <a:bodyPr/>
          <a:lstStyle/>
          <a:p>
            <a:pPr eaLnBrk="1" hangingPunct="1"/>
            <a:r>
              <a:rPr lang="en-US" altLang="en-US" dirty="0">
                <a:solidFill>
                  <a:schemeClr val="tx1"/>
                </a:solidFill>
              </a:rPr>
              <a:t>Object Reuse</a:t>
            </a:r>
          </a:p>
        </p:txBody>
      </p:sp>
      <p:sp>
        <p:nvSpPr>
          <p:cNvPr id="87043" name="Slide Body"/>
          <p:cNvSpPr>
            <a:spLocks noGrp="1"/>
          </p:cNvSpPr>
          <p:nvPr>
            <p:ph type="body" idx="1"/>
          </p:nvPr>
        </p:nvSpPr>
        <p:spPr/>
        <p:txBody>
          <a:bodyPr/>
          <a:lstStyle/>
          <a:p>
            <a:pPr eaLnBrk="1" hangingPunct="1"/>
            <a:r>
              <a:rPr lang="en-US" altLang="en-US" sz="2800" dirty="0"/>
              <a:t>A well-defined class can be used to create objects in multiple programs</a:t>
            </a:r>
          </a:p>
          <a:p>
            <a:pPr eaLnBrk="1" hangingPunct="1"/>
            <a:r>
              <a:rPr lang="en-US" altLang="en-US" sz="2800" dirty="0"/>
              <a:t>By re-using an object definition, program development time is shortened</a:t>
            </a:r>
          </a:p>
          <a:p>
            <a:pPr eaLnBrk="1" hangingPunct="1"/>
            <a:r>
              <a:rPr lang="en-US" altLang="en-US" sz="2800" dirty="0"/>
              <a:t>One goal of object-oriented programming is to support object reuse</a:t>
            </a:r>
          </a:p>
        </p:txBody>
      </p:sp>
      <p:sp>
        <p:nvSpPr>
          <p:cNvPr id="870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312DCBF-F524-4414-8023-C08D08E4EBD9}" type="slidenum">
              <a:rPr lang="en-US" altLang="en-US" sz="1200" smtClean="0"/>
              <a:pPr eaLnBrk="1" hangingPunct="1">
                <a:spcBef>
                  <a:spcPct val="0"/>
                </a:spcBef>
                <a:buFontTx/>
                <a:buNone/>
              </a:pPr>
              <a:t>193</a:t>
            </a:fld>
            <a:endParaRPr lang="en-US" altLang="en-US" sz="120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Title"/>
          <p:cNvSpPr>
            <a:spLocks noGrp="1"/>
          </p:cNvSpPr>
          <p:nvPr>
            <p:ph type="title"/>
          </p:nvPr>
        </p:nvSpPr>
        <p:spPr>
          <a:xfrm>
            <a:off x="304800" y="228600"/>
            <a:ext cx="8610600" cy="992188"/>
          </a:xfrm>
        </p:spPr>
        <p:txBody>
          <a:bodyPr/>
          <a:lstStyle/>
          <a:p>
            <a:pPr eaLnBrk="1" hangingPunct="1"/>
            <a:r>
              <a:rPr lang="en-US" altLang="en-US" dirty="0">
                <a:solidFill>
                  <a:schemeClr val="tx1"/>
                </a:solidFill>
              </a:rPr>
              <a:t>Object-Based vs. Object-Oriented</a:t>
            </a:r>
          </a:p>
        </p:txBody>
      </p:sp>
      <p:sp>
        <p:nvSpPr>
          <p:cNvPr id="79875" name="Slide Body"/>
          <p:cNvSpPr>
            <a:spLocks noGrp="1"/>
          </p:cNvSpPr>
          <p:nvPr>
            <p:ph type="body" idx="1"/>
          </p:nvPr>
        </p:nvSpPr>
        <p:spPr>
          <a:xfrm>
            <a:off x="304800" y="1447800"/>
            <a:ext cx="8294688" cy="4572000"/>
          </a:xfrm>
        </p:spPr>
        <p:txBody>
          <a:bodyPr/>
          <a:lstStyle/>
          <a:p>
            <a:pPr eaLnBrk="1" hangingPunct="1">
              <a:defRPr/>
            </a:pPr>
            <a:r>
              <a:rPr lang="en-US" altLang="en-US" sz="2800" dirty="0"/>
              <a:t>A program that uses classes and objects is </a:t>
            </a:r>
            <a:r>
              <a:rPr lang="en-US" altLang="en-US" sz="2800" dirty="0">
                <a:solidFill>
                  <a:srgbClr val="495899"/>
                </a:solidFill>
              </a:rPr>
              <a:t>object-based</a:t>
            </a:r>
            <a:r>
              <a:rPr lang="en-US" altLang="en-US" sz="2800" dirty="0"/>
              <a:t>.</a:t>
            </a:r>
          </a:p>
          <a:p>
            <a:pPr eaLnBrk="1" hangingPunct="1">
              <a:defRPr/>
            </a:pPr>
            <a:r>
              <a:rPr lang="en-US" altLang="en-US" sz="2800" dirty="0"/>
              <a:t>An object-based program that</a:t>
            </a:r>
          </a:p>
          <a:p>
            <a:pPr lvl="1" eaLnBrk="1" hangingPunct="1">
              <a:defRPr/>
            </a:pPr>
            <a:r>
              <a:rPr lang="en-US" altLang="en-US" sz="2400" dirty="0"/>
              <a:t>defines relationships between classes of objects</a:t>
            </a:r>
          </a:p>
          <a:p>
            <a:pPr lvl="1" eaLnBrk="1" hangingPunct="1">
              <a:defRPr/>
            </a:pPr>
            <a:r>
              <a:rPr lang="en-US" altLang="en-US" sz="2400" dirty="0"/>
              <a:t>creates classes from other classes</a:t>
            </a:r>
          </a:p>
          <a:p>
            <a:pPr lvl="1" eaLnBrk="1" hangingPunct="1">
              <a:defRPr/>
            </a:pPr>
            <a:r>
              <a:rPr lang="en-US" altLang="en-US" sz="2400" dirty="0"/>
              <a:t>determines member function behavior based on the object</a:t>
            </a:r>
          </a:p>
          <a:p>
            <a:pPr marL="0" indent="0" eaLnBrk="1" hangingPunct="1">
              <a:buFontTx/>
              <a:buNone/>
              <a:defRPr/>
            </a:pPr>
            <a:r>
              <a:rPr lang="en-US" altLang="en-US" dirty="0"/>
              <a:t>  </a:t>
            </a:r>
            <a:r>
              <a:rPr lang="en-US" altLang="en-US" sz="2800" dirty="0"/>
              <a:t>is more likely to be an </a:t>
            </a:r>
            <a:r>
              <a:rPr lang="en-US" altLang="en-US" sz="2800" dirty="0">
                <a:solidFill>
                  <a:srgbClr val="495899"/>
                </a:solidFill>
              </a:rPr>
              <a:t>object-oriented</a:t>
            </a:r>
            <a:r>
              <a:rPr lang="en-US" altLang="en-US" sz="2800" dirty="0"/>
              <a:t> program</a:t>
            </a:r>
          </a:p>
        </p:txBody>
      </p:sp>
      <p:sp>
        <p:nvSpPr>
          <p:cNvPr id="880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B46916E-4120-452A-A1F7-4372592F716A}" type="slidenum">
              <a:rPr lang="en-US" altLang="en-US" sz="1200" smtClean="0"/>
              <a:pPr eaLnBrk="1" hangingPunct="1">
                <a:spcBef>
                  <a:spcPct val="0"/>
                </a:spcBef>
                <a:buFontTx/>
                <a:buNone/>
              </a:pPr>
              <a:t>194</a:t>
            </a:fld>
            <a:endParaRPr lang="en-US" altLang="en-US" sz="120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Title"/>
          <p:cNvSpPr>
            <a:spLocks noGrp="1"/>
          </p:cNvSpPr>
          <p:nvPr>
            <p:ph type="title"/>
          </p:nvPr>
        </p:nvSpPr>
        <p:spPr/>
        <p:txBody>
          <a:bodyPr/>
          <a:lstStyle/>
          <a:p>
            <a:pPr eaLnBrk="1" hangingPunct="1"/>
            <a:r>
              <a:rPr lang="en-US" altLang="en-US" dirty="0">
                <a:solidFill>
                  <a:schemeClr val="tx1"/>
                </a:solidFill>
              </a:rPr>
              <a:t>7.16 Screen Control</a:t>
            </a:r>
          </a:p>
        </p:txBody>
      </p:sp>
      <p:sp>
        <p:nvSpPr>
          <p:cNvPr id="89091" name="Slide Body"/>
          <p:cNvSpPr>
            <a:spLocks noGrp="1"/>
          </p:cNvSpPr>
          <p:nvPr>
            <p:ph type="body" idx="1"/>
          </p:nvPr>
        </p:nvSpPr>
        <p:spPr/>
        <p:txBody>
          <a:bodyPr/>
          <a:lstStyle/>
          <a:p>
            <a:pPr eaLnBrk="1" hangingPunct="1"/>
            <a:r>
              <a:rPr lang="en-US" altLang="en-US" sz="2800" dirty="0"/>
              <a:t>Programs to date have all displayed output starting at the upper left corner of the computer screen or output window.  Output is displayed left-to-right, line-by-line.</a:t>
            </a:r>
          </a:p>
          <a:p>
            <a:pPr eaLnBrk="1" hangingPunct="1"/>
            <a:r>
              <a:rPr lang="en-US" altLang="en-US" sz="2800" dirty="0"/>
              <a:t>Computer operating systems are designed to allow programs to access any part of the computer screen.  Such access is operating system-specific.</a:t>
            </a:r>
          </a:p>
        </p:txBody>
      </p:sp>
      <p:sp>
        <p:nvSpPr>
          <p:cNvPr id="890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BF8DAC4-B98F-41F7-A8D8-1716E559E305}" type="slidenum">
              <a:rPr lang="en-US" altLang="en-US" sz="1200" smtClean="0"/>
              <a:pPr eaLnBrk="1" hangingPunct="1">
                <a:spcBef>
                  <a:spcPct val="0"/>
                </a:spcBef>
                <a:buFontTx/>
                <a:buNone/>
              </a:pPr>
              <a:t>195</a:t>
            </a:fld>
            <a:endParaRPr lang="en-US" altLang="en-US" sz="120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Title"/>
          <p:cNvSpPr>
            <a:spLocks noGrp="1"/>
          </p:cNvSpPr>
          <p:nvPr>
            <p:ph type="title"/>
          </p:nvPr>
        </p:nvSpPr>
        <p:spPr/>
        <p:txBody>
          <a:bodyPr/>
          <a:lstStyle/>
          <a:p>
            <a:pPr eaLnBrk="1" hangingPunct="1"/>
            <a:r>
              <a:rPr lang="en-US" altLang="en-US" dirty="0">
                <a:solidFill>
                  <a:schemeClr val="tx1"/>
                </a:solidFill>
              </a:rPr>
              <a:t>Screen Control – Concepts</a:t>
            </a:r>
          </a:p>
        </p:txBody>
      </p:sp>
      <p:sp>
        <p:nvSpPr>
          <p:cNvPr id="90115" name="Slide Body"/>
          <p:cNvSpPr>
            <a:spLocks noGrp="1"/>
          </p:cNvSpPr>
          <p:nvPr>
            <p:ph type="body" idx="1"/>
          </p:nvPr>
        </p:nvSpPr>
        <p:spPr/>
        <p:txBody>
          <a:bodyPr/>
          <a:lstStyle/>
          <a:p>
            <a:pPr eaLnBrk="1" hangingPunct="1"/>
            <a:r>
              <a:rPr lang="en-US" altLang="en-US" sz="2800" dirty="0">
                <a:cs typeface="Courier New" pitchFamily="49" charset="0"/>
              </a:rPr>
              <a:t>An output screen can be thought of as a grid of 25 rows and 80 columns.  Row 0 is at the top of the screen.  Column 0 is at the left edge of the screen. </a:t>
            </a:r>
          </a:p>
          <a:p>
            <a:pPr eaLnBrk="1" hangingPunct="1"/>
            <a:r>
              <a:rPr lang="en-US" altLang="en-US" sz="2800" dirty="0">
                <a:cs typeface="Courier New" pitchFamily="49" charset="0"/>
              </a:rPr>
              <a:t>The intersection of a row and a column is a </a:t>
            </a:r>
            <a:r>
              <a:rPr lang="en-US" altLang="en-US" sz="2800" dirty="0">
                <a:solidFill>
                  <a:schemeClr val="accent2"/>
                </a:solidFill>
                <a:cs typeface="Courier New" pitchFamily="49" charset="0"/>
              </a:rPr>
              <a:t>cell</a:t>
            </a:r>
            <a:r>
              <a:rPr lang="en-US" altLang="en-US" sz="2800" dirty="0">
                <a:cs typeface="Courier New" pitchFamily="49" charset="0"/>
              </a:rPr>
              <a:t>.  It can display a single character.  </a:t>
            </a:r>
          </a:p>
          <a:p>
            <a:pPr eaLnBrk="1" hangingPunct="1"/>
            <a:r>
              <a:rPr lang="en-US" altLang="en-US" sz="2800" dirty="0">
                <a:cs typeface="Courier New" pitchFamily="49" charset="0"/>
              </a:rPr>
              <a:t>A cell is identified by its row and column number.  These are its </a:t>
            </a:r>
            <a:r>
              <a:rPr lang="en-US" altLang="en-US" sz="2800" dirty="0">
                <a:solidFill>
                  <a:schemeClr val="accent2"/>
                </a:solidFill>
                <a:cs typeface="Courier New" pitchFamily="49" charset="0"/>
              </a:rPr>
              <a:t>coordinates.</a:t>
            </a:r>
            <a:endParaRPr lang="en-US" altLang="en-US" sz="2800" dirty="0">
              <a:cs typeface="Courier New" pitchFamily="49" charset="0"/>
            </a:endParaRPr>
          </a:p>
        </p:txBody>
      </p:sp>
      <p:sp>
        <p:nvSpPr>
          <p:cNvPr id="901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D6F9F5D9-15FF-4195-AC87-B5DEAE3EC807}" type="slidenum">
              <a:rPr lang="en-US" altLang="en-US" sz="1200" smtClean="0"/>
              <a:pPr eaLnBrk="1" hangingPunct="1">
                <a:spcBef>
                  <a:spcPct val="0"/>
                </a:spcBef>
                <a:buFontTx/>
                <a:buNone/>
              </a:pPr>
              <a:t>196</a:t>
            </a:fld>
            <a:endParaRPr lang="en-US" altLang="en-US" sz="120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Title"/>
          <p:cNvSpPr>
            <a:spLocks noGrp="1"/>
          </p:cNvSpPr>
          <p:nvPr>
            <p:ph type="title"/>
          </p:nvPr>
        </p:nvSpPr>
        <p:spPr/>
        <p:txBody>
          <a:bodyPr/>
          <a:lstStyle/>
          <a:p>
            <a:pPr eaLnBrk="1" hangingPunct="1"/>
            <a:r>
              <a:rPr lang="en-US" altLang="en-US" dirty="0">
                <a:solidFill>
                  <a:schemeClr val="tx1"/>
                </a:solidFill>
              </a:rPr>
              <a:t>Screen Control – Windows - Specific</a:t>
            </a:r>
          </a:p>
        </p:txBody>
      </p:sp>
      <p:sp>
        <p:nvSpPr>
          <p:cNvPr id="79875" name="Slide Body"/>
          <p:cNvSpPr>
            <a:spLocks noGrp="1"/>
          </p:cNvSpPr>
          <p:nvPr>
            <p:ph type="body" idx="1"/>
          </p:nvPr>
        </p:nvSpPr>
        <p:spPr>
          <a:xfrm>
            <a:off x="304800" y="1600200"/>
            <a:ext cx="8458200" cy="4572000"/>
          </a:xfrm>
        </p:spPr>
        <p:txBody>
          <a:bodyPr/>
          <a:lstStyle/>
          <a:p>
            <a:pPr eaLnBrk="1" hangingPunct="1">
              <a:defRPr/>
            </a:pPr>
            <a:r>
              <a:rPr lang="en-US" sz="2800" b="1" dirty="0">
                <a:solidFill>
                  <a:srgbClr val="3D8963"/>
                </a:solidFill>
                <a:latin typeface="Courier New" pitchFamily="49" charset="0"/>
                <a:cs typeface="Courier New" pitchFamily="49" charset="0"/>
              </a:rPr>
              <a:t>#include &lt;</a:t>
            </a:r>
            <a:r>
              <a:rPr lang="en-US" sz="2800" b="1" dirty="0" err="1">
                <a:solidFill>
                  <a:srgbClr val="3D8963"/>
                </a:solidFill>
                <a:latin typeface="Courier New" pitchFamily="49" charset="0"/>
                <a:cs typeface="Courier New" pitchFamily="49" charset="0"/>
              </a:rPr>
              <a:t>windows.h</a:t>
            </a:r>
            <a:r>
              <a:rPr lang="en-US" sz="2800" b="1" dirty="0">
                <a:solidFill>
                  <a:srgbClr val="3D8963"/>
                </a:solidFill>
                <a:latin typeface="Courier New" pitchFamily="49" charset="0"/>
                <a:cs typeface="Courier New" pitchFamily="49" charset="0"/>
              </a:rPr>
              <a:t>&gt;</a:t>
            </a:r>
            <a:r>
              <a:rPr lang="en-US" sz="2800" dirty="0">
                <a:cs typeface="Courier New" pitchFamily="49" charset="0"/>
              </a:rPr>
              <a:t> to access the operating system from a program</a:t>
            </a:r>
          </a:p>
          <a:p>
            <a:pPr eaLnBrk="1" hangingPunct="1">
              <a:defRPr/>
            </a:pPr>
            <a:r>
              <a:rPr lang="en-US" sz="2800" dirty="0">
                <a:cs typeface="Courier New" pitchFamily="49" charset="0"/>
              </a:rPr>
              <a:t>Create a handle to reference the output screen:</a:t>
            </a:r>
          </a:p>
          <a:p>
            <a:pPr marL="914400" lvl="2" indent="0" eaLnBrk="1" hangingPunct="1">
              <a:buFontTx/>
              <a:buNone/>
              <a:defRPr/>
            </a:pPr>
            <a:r>
              <a:rPr lang="en-US" sz="2800" b="1" dirty="0">
                <a:solidFill>
                  <a:srgbClr val="3D8963"/>
                </a:solidFill>
                <a:latin typeface="Courier New" pitchFamily="49" charset="0"/>
                <a:cs typeface="Courier New" pitchFamily="49" charset="0"/>
              </a:rPr>
              <a:t>HANDLE screen = </a:t>
            </a:r>
            <a:r>
              <a:rPr lang="en-US" sz="2800" b="1" dirty="0" err="1">
                <a:solidFill>
                  <a:srgbClr val="3D8963"/>
                </a:solidFill>
                <a:latin typeface="Courier New" pitchFamily="49" charset="0"/>
                <a:cs typeface="Courier New" pitchFamily="49" charset="0"/>
              </a:rPr>
              <a:t>GetStdHandle</a:t>
            </a:r>
            <a:r>
              <a:rPr lang="en-US" sz="2800" b="1" dirty="0">
                <a:solidFill>
                  <a:srgbClr val="3D8963"/>
                </a:solidFill>
                <a:latin typeface="Courier New" pitchFamily="49" charset="0"/>
                <a:cs typeface="Courier New" pitchFamily="49" charset="0"/>
              </a:rPr>
              <a:t>(STD_OUTPUT_HANDLE);</a:t>
            </a:r>
          </a:p>
          <a:p>
            <a:pPr eaLnBrk="1" hangingPunct="1">
              <a:defRPr/>
            </a:pPr>
            <a:r>
              <a:rPr lang="en-US" sz="2800" dirty="0"/>
              <a:t>Create a COORD structure to hold the coordinates of a cell on the screen:</a:t>
            </a:r>
          </a:p>
          <a:p>
            <a:pPr lvl="2" eaLnBrk="1" hangingPunct="1">
              <a:buFontTx/>
              <a:buNone/>
              <a:defRPr/>
            </a:pPr>
            <a:r>
              <a:rPr lang="en-US" sz="2800" b="1" dirty="0">
                <a:solidFill>
                  <a:srgbClr val="3D8963"/>
                </a:solidFill>
                <a:latin typeface="Courier New" pitchFamily="49" charset="0"/>
                <a:cs typeface="Courier New" pitchFamily="49" charset="0"/>
              </a:rPr>
              <a:t>COORD position;</a:t>
            </a:r>
          </a:p>
        </p:txBody>
      </p:sp>
      <p:sp>
        <p:nvSpPr>
          <p:cNvPr id="911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1CACE87-BEE0-4A75-829F-3BE22142FF84}" type="slidenum">
              <a:rPr lang="en-US" altLang="en-US" sz="1200" smtClean="0"/>
              <a:pPr eaLnBrk="1" hangingPunct="1">
                <a:spcBef>
                  <a:spcPct val="0"/>
                </a:spcBef>
                <a:buFontTx/>
                <a:buNone/>
              </a:pPr>
              <a:t>197</a:t>
            </a:fld>
            <a:endParaRPr lang="en-US" altLang="en-US" sz="120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Title"/>
          <p:cNvSpPr>
            <a:spLocks noGrp="1"/>
          </p:cNvSpPr>
          <p:nvPr>
            <p:ph type="title"/>
          </p:nvPr>
        </p:nvSpPr>
        <p:spPr/>
        <p:txBody>
          <a:bodyPr/>
          <a:lstStyle/>
          <a:p>
            <a:pPr eaLnBrk="1" hangingPunct="1"/>
            <a:r>
              <a:rPr lang="en-US" altLang="en-US" dirty="0">
                <a:solidFill>
                  <a:schemeClr val="tx1"/>
                </a:solidFill>
              </a:rPr>
              <a:t>Screen Control – Windows – </a:t>
            </a:r>
            <a:br>
              <a:rPr lang="en-US" altLang="en-US" dirty="0">
                <a:solidFill>
                  <a:schemeClr val="tx1"/>
                </a:solidFill>
              </a:rPr>
            </a:br>
            <a:r>
              <a:rPr lang="en-US" altLang="en-US" dirty="0">
                <a:solidFill>
                  <a:schemeClr val="tx1"/>
                </a:solidFill>
              </a:rPr>
              <a:t>More Specifics</a:t>
            </a:r>
          </a:p>
        </p:txBody>
      </p:sp>
      <p:sp>
        <p:nvSpPr>
          <p:cNvPr id="92163" name="Slide Body"/>
          <p:cNvSpPr>
            <a:spLocks noGrp="1"/>
          </p:cNvSpPr>
          <p:nvPr>
            <p:ph type="body" idx="1"/>
          </p:nvPr>
        </p:nvSpPr>
        <p:spPr>
          <a:xfrm>
            <a:off x="457200" y="1371600"/>
            <a:ext cx="8229600" cy="4525963"/>
          </a:xfrm>
        </p:spPr>
        <p:txBody>
          <a:bodyPr/>
          <a:lstStyle/>
          <a:p>
            <a:pPr eaLnBrk="1" hangingPunct="1">
              <a:lnSpc>
                <a:spcPts val="2800"/>
              </a:lnSpc>
            </a:pPr>
            <a:r>
              <a:rPr lang="en-US" altLang="en-US" sz="2800" dirty="0">
                <a:cs typeface="Courier New" pitchFamily="49" charset="0"/>
              </a:rPr>
              <a:t>Assign coordinates where the output should appear:</a:t>
            </a:r>
          </a:p>
          <a:p>
            <a:pPr lvl="2" eaLnBrk="1" hangingPunct="1">
              <a:lnSpc>
                <a:spcPts val="2800"/>
              </a:lnSpc>
              <a:buFontTx/>
              <a:buNone/>
            </a:pPr>
            <a:r>
              <a:rPr lang="en-US" altLang="en-US" sz="2400" b="1" dirty="0" err="1">
                <a:solidFill>
                  <a:srgbClr val="3D8963"/>
                </a:solidFill>
                <a:latin typeface="Courier New" pitchFamily="49" charset="0"/>
                <a:cs typeface="Courier New" pitchFamily="49" charset="0"/>
              </a:rPr>
              <a:t>position.X</a:t>
            </a:r>
            <a:r>
              <a:rPr lang="en-US" altLang="en-US" sz="2400" b="1" dirty="0">
                <a:solidFill>
                  <a:srgbClr val="3D8963"/>
                </a:solidFill>
                <a:latin typeface="Courier New" pitchFamily="49" charset="0"/>
                <a:cs typeface="Courier New" pitchFamily="49" charset="0"/>
              </a:rPr>
              <a:t> = 30;    // column</a:t>
            </a:r>
          </a:p>
          <a:p>
            <a:pPr lvl="2" eaLnBrk="1" hangingPunct="1">
              <a:lnSpc>
                <a:spcPts val="2800"/>
              </a:lnSpc>
              <a:buFontTx/>
              <a:buNone/>
            </a:pPr>
            <a:r>
              <a:rPr lang="en-US" altLang="en-US" sz="2400" b="1" dirty="0" err="1">
                <a:solidFill>
                  <a:srgbClr val="3D8963"/>
                </a:solidFill>
                <a:latin typeface="Courier New" pitchFamily="49" charset="0"/>
                <a:cs typeface="Courier New" pitchFamily="49" charset="0"/>
              </a:rPr>
              <a:t>position.Y</a:t>
            </a:r>
            <a:r>
              <a:rPr lang="en-US" altLang="en-US" sz="2400" b="1" dirty="0">
                <a:solidFill>
                  <a:srgbClr val="3D8963"/>
                </a:solidFill>
                <a:latin typeface="Courier New" pitchFamily="49" charset="0"/>
                <a:cs typeface="Courier New" pitchFamily="49" charset="0"/>
              </a:rPr>
              <a:t> = 12;    // row</a:t>
            </a:r>
          </a:p>
          <a:p>
            <a:pPr eaLnBrk="1" hangingPunct="1">
              <a:lnSpc>
                <a:spcPts val="2800"/>
              </a:lnSpc>
            </a:pPr>
            <a:r>
              <a:rPr lang="en-US" altLang="en-US" sz="2800" dirty="0">
                <a:cs typeface="Courier New" pitchFamily="49" charset="0"/>
              </a:rPr>
              <a:t>Set the screen cursor to this cell:</a:t>
            </a:r>
          </a:p>
          <a:p>
            <a:pPr lvl="2" eaLnBrk="1" hangingPunct="1">
              <a:lnSpc>
                <a:spcPts val="2800"/>
              </a:lnSpc>
              <a:buFontTx/>
              <a:buNone/>
            </a:pPr>
            <a:r>
              <a:rPr lang="en-US" altLang="en-US" sz="2400" b="1" dirty="0" err="1">
                <a:solidFill>
                  <a:srgbClr val="3D8963"/>
                </a:solidFill>
                <a:latin typeface="Courier New" pitchFamily="49" charset="0"/>
                <a:cs typeface="Courier New" pitchFamily="49" charset="0"/>
              </a:rPr>
              <a:t>SetConsoleCursorPosition</a:t>
            </a:r>
            <a:r>
              <a:rPr lang="en-US" altLang="en-US" sz="2400" b="1" dirty="0">
                <a:solidFill>
                  <a:srgbClr val="3D8963"/>
                </a:solidFill>
                <a:latin typeface="Courier New" pitchFamily="49" charset="0"/>
                <a:cs typeface="Courier New" pitchFamily="49" charset="0"/>
              </a:rPr>
              <a:t>(screen, position);</a:t>
            </a:r>
          </a:p>
          <a:p>
            <a:pPr eaLnBrk="1" hangingPunct="1">
              <a:lnSpc>
                <a:spcPts val="2800"/>
              </a:lnSpc>
            </a:pPr>
            <a:r>
              <a:rPr lang="en-US" altLang="en-US" sz="2800" dirty="0"/>
              <a:t>Send output to the screen:</a:t>
            </a:r>
          </a:p>
          <a:p>
            <a:pPr lvl="2" eaLnBrk="1" hangingPunct="1">
              <a:lnSpc>
                <a:spcPts val="2500"/>
              </a:lnSpc>
              <a:spcBef>
                <a:spcPts val="0"/>
              </a:spcBef>
              <a:buFontTx/>
              <a:buNone/>
            </a:pPr>
            <a:r>
              <a:rPr lang="en-US" altLang="en-US" sz="2400" b="1" dirty="0" err="1">
                <a:solidFill>
                  <a:srgbClr val="3D8963"/>
                </a:solidFill>
                <a:latin typeface="Courier New" pitchFamily="49" charset="0"/>
                <a:cs typeface="Courier New" pitchFamily="49" charset="0"/>
              </a:rPr>
              <a:t>cout</a:t>
            </a:r>
            <a:r>
              <a:rPr lang="en-US" altLang="en-US" sz="2400" b="1" dirty="0">
                <a:solidFill>
                  <a:srgbClr val="3D8963"/>
                </a:solidFill>
                <a:latin typeface="Courier New" pitchFamily="49" charset="0"/>
                <a:cs typeface="Courier New" pitchFamily="49" charset="0"/>
              </a:rPr>
              <a:t> &lt;&lt; "Look at me!" &lt;&lt; </a:t>
            </a:r>
            <a:r>
              <a:rPr lang="en-US" altLang="en-US" sz="2400" b="1" dirty="0" err="1">
                <a:solidFill>
                  <a:srgbClr val="3D8963"/>
                </a:solidFill>
                <a:latin typeface="Courier New" pitchFamily="49" charset="0"/>
                <a:cs typeface="Courier New" pitchFamily="49" charset="0"/>
              </a:rPr>
              <a:t>endl</a:t>
            </a:r>
            <a:r>
              <a:rPr lang="en-US" altLang="en-US" sz="2400" b="1" dirty="0">
                <a:solidFill>
                  <a:srgbClr val="3D8963"/>
                </a:solidFill>
                <a:latin typeface="Courier New" pitchFamily="49" charset="0"/>
                <a:cs typeface="Courier New" pitchFamily="49" charset="0"/>
              </a:rPr>
              <a:t>;</a:t>
            </a:r>
          </a:p>
          <a:p>
            <a:pPr lvl="2" eaLnBrk="1" hangingPunct="1">
              <a:lnSpc>
                <a:spcPts val="2500"/>
              </a:lnSpc>
              <a:spcBef>
                <a:spcPts val="0"/>
              </a:spcBef>
              <a:buFontTx/>
              <a:buNone/>
            </a:pPr>
            <a:endParaRPr lang="en-US" altLang="en-US" sz="2800" dirty="0">
              <a:cs typeface="Courier New" pitchFamily="49" charset="0"/>
            </a:endParaRPr>
          </a:p>
          <a:p>
            <a:pPr lvl="1" eaLnBrk="1" hangingPunct="1">
              <a:lnSpc>
                <a:spcPts val="2500"/>
              </a:lnSpc>
              <a:spcBef>
                <a:spcPts val="0"/>
              </a:spcBef>
            </a:pPr>
            <a:r>
              <a:rPr lang="en-US" altLang="en-US" sz="2800" dirty="0">
                <a:cs typeface="Courier New" pitchFamily="49" charset="0"/>
              </a:rPr>
              <a:t>be sure to end with </a:t>
            </a:r>
            <a:r>
              <a:rPr lang="en-US" altLang="en-US" sz="2800" b="1" dirty="0" err="1">
                <a:latin typeface="Courier New" pitchFamily="49" charset="0"/>
                <a:cs typeface="Courier New" pitchFamily="49" charset="0"/>
              </a:rPr>
              <a:t>endl</a:t>
            </a:r>
            <a:r>
              <a:rPr lang="en-US" altLang="en-US" sz="2800" dirty="0">
                <a:cs typeface="Courier New" pitchFamily="49" charset="0"/>
              </a:rPr>
              <a:t>, not </a:t>
            </a:r>
            <a:r>
              <a:rPr lang="en-US" altLang="en-US" sz="2800" b="1" dirty="0">
                <a:latin typeface="Courier New" pitchFamily="49" charset="0"/>
                <a:cs typeface="Courier New" pitchFamily="49" charset="0"/>
              </a:rPr>
              <a:t>'\n'</a:t>
            </a:r>
            <a:r>
              <a:rPr lang="en-US" altLang="en-US" sz="2800" dirty="0">
                <a:cs typeface="Courier New" pitchFamily="49" charset="0"/>
              </a:rPr>
              <a:t> or nothing</a:t>
            </a:r>
          </a:p>
        </p:txBody>
      </p:sp>
      <p:sp>
        <p:nvSpPr>
          <p:cNvPr id="921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249BD38C-0C8A-436F-88E9-5DCECE16EC22}" type="slidenum">
              <a:rPr lang="en-US" altLang="en-US" sz="1200" smtClean="0"/>
              <a:pPr eaLnBrk="1" hangingPunct="1">
                <a:spcBef>
                  <a:spcPct val="0"/>
                </a:spcBef>
                <a:buFontTx/>
                <a:buNone/>
              </a:pPr>
              <a:t>198</a:t>
            </a:fld>
            <a:endParaRPr lang="en-US" altLang="en-US" sz="120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7-</a:t>
            </a:r>
            <a:fld id="{171D7F42-732E-4753-8A37-9BFC64539999}" type="slidenum">
              <a:rPr lang="en-US" altLang="en-US" sz="1200" smtClean="0"/>
              <a:pPr eaLnBrk="1" hangingPunct="1">
                <a:spcBef>
                  <a:spcPct val="0"/>
                </a:spcBef>
                <a:buFontTx/>
                <a:buNone/>
              </a:pPr>
              <a:t>199</a:t>
            </a:fld>
            <a:endParaRPr lang="en-US" altLang="en-US" sz="1200" dirty="0"/>
          </a:p>
        </p:txBody>
      </p:sp>
    </p:spTree>
    <p:extLst>
      <p:ext uri="{BB962C8B-B14F-4D97-AF65-F5344CB8AC3E}">
        <p14:creationId xmlns:p14="http://schemas.microsoft.com/office/powerpoint/2010/main" val="98841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Title"/>
          <p:cNvSpPr>
            <a:spLocks noGrp="1" noChangeArrowheads="1"/>
          </p:cNvSpPr>
          <p:nvPr>
            <p:ph type="title"/>
          </p:nvPr>
        </p:nvSpPr>
        <p:spPr>
          <a:xfrm>
            <a:off x="685800" y="533400"/>
            <a:ext cx="7772400" cy="914400"/>
          </a:xfrm>
        </p:spPr>
        <p:txBody>
          <a:bodyPr/>
          <a:lstStyle/>
          <a:p>
            <a:pPr eaLnBrk="1" hangingPunct="1"/>
            <a:r>
              <a:rPr lang="en-US" altLang="en-US" dirty="0">
                <a:solidFill>
                  <a:schemeClr val="tx1"/>
                </a:solidFill>
              </a:rPr>
              <a:t>Topics 1 of 2</a:t>
            </a:r>
          </a:p>
        </p:txBody>
      </p:sp>
      <p:sp>
        <p:nvSpPr>
          <p:cNvPr id="4098" name="Slide Body"/>
          <p:cNvSpPr>
            <a:spLocks noGrp="1" noChangeArrowheads="1"/>
          </p:cNvSpPr>
          <p:nvPr>
            <p:ph type="body" idx="1"/>
          </p:nvPr>
        </p:nvSpPr>
        <p:spPr>
          <a:xfrm>
            <a:off x="457200" y="1752600"/>
            <a:ext cx="8305800" cy="3886200"/>
          </a:xfrm>
        </p:spPr>
        <p:txBody>
          <a:bodyPr/>
          <a:lstStyle/>
          <a:p>
            <a:pPr eaLnBrk="1" hangingPunct="1">
              <a:lnSpc>
                <a:spcPct val="90000"/>
              </a:lnSpc>
              <a:buFontTx/>
              <a:buNone/>
            </a:pPr>
            <a:r>
              <a:rPr lang="en-US" altLang="en-US" sz="2800" dirty="0"/>
              <a:t>5.1 Introduction to Loops: The </a:t>
            </a:r>
            <a:r>
              <a:rPr lang="en-US" altLang="en-US" sz="2800" b="1" dirty="0">
                <a:latin typeface="Courier New" pitchFamily="49" charset="0"/>
              </a:rPr>
              <a:t>while</a:t>
            </a:r>
            <a:r>
              <a:rPr lang="en-US" altLang="en-US" sz="2800" dirty="0"/>
              <a:t> Loop</a:t>
            </a:r>
          </a:p>
          <a:p>
            <a:pPr eaLnBrk="1" hangingPunct="1">
              <a:lnSpc>
                <a:spcPct val="90000"/>
              </a:lnSpc>
              <a:buFontTx/>
              <a:buNone/>
            </a:pPr>
            <a:r>
              <a:rPr lang="en-US" altLang="en-US" sz="2800" dirty="0"/>
              <a:t>5.2 Using the </a:t>
            </a:r>
            <a:r>
              <a:rPr lang="en-US" altLang="en-US" sz="2800" b="1" dirty="0">
                <a:latin typeface="Courier New" pitchFamily="49" charset="0"/>
              </a:rPr>
              <a:t>while</a:t>
            </a:r>
            <a:r>
              <a:rPr lang="en-US" altLang="en-US" sz="2800" dirty="0"/>
              <a:t> loop for Input Validation</a:t>
            </a:r>
          </a:p>
          <a:p>
            <a:pPr eaLnBrk="1" hangingPunct="1">
              <a:lnSpc>
                <a:spcPct val="90000"/>
              </a:lnSpc>
              <a:buFontTx/>
              <a:buNone/>
            </a:pPr>
            <a:r>
              <a:rPr lang="en-US" altLang="en-US" sz="2800" dirty="0"/>
              <a:t>5.3 The Increment and Decrement Operators</a:t>
            </a:r>
          </a:p>
          <a:p>
            <a:pPr eaLnBrk="1" hangingPunct="1">
              <a:lnSpc>
                <a:spcPct val="90000"/>
              </a:lnSpc>
              <a:buFontTx/>
              <a:buNone/>
            </a:pPr>
            <a:r>
              <a:rPr lang="en-US" altLang="en-US" sz="2800"/>
              <a:t>5.4 Counters</a:t>
            </a:r>
            <a:endParaRPr lang="en-US" altLang="en-US" sz="2800" dirty="0"/>
          </a:p>
          <a:p>
            <a:pPr eaLnBrk="1" hangingPunct="1">
              <a:lnSpc>
                <a:spcPct val="90000"/>
              </a:lnSpc>
              <a:buFontTx/>
              <a:buNone/>
            </a:pPr>
            <a:r>
              <a:rPr lang="en-US" altLang="en-US" sz="2800" dirty="0"/>
              <a:t>5.5 Keeping a Running Total</a:t>
            </a:r>
          </a:p>
          <a:p>
            <a:pPr eaLnBrk="1" hangingPunct="1">
              <a:lnSpc>
                <a:spcPct val="90000"/>
              </a:lnSpc>
              <a:buFontTx/>
              <a:buNone/>
            </a:pPr>
            <a:r>
              <a:rPr lang="en-US" altLang="en-US" sz="2800" dirty="0"/>
              <a:t>5.6 Sentinels</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78631EC-28D0-4254-8B8F-847664AA61A3}" type="slidenum">
              <a:rPr lang="en-US" altLang="en-US" sz="1200" smtClean="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5.4 Counters</a:t>
            </a:r>
          </a:p>
        </p:txBody>
      </p:sp>
      <p:sp>
        <p:nvSpPr>
          <p:cNvPr id="22531" name="Slide Body"/>
          <p:cNvSpPr>
            <a:spLocks noGrp="1" noChangeArrowheads="1"/>
          </p:cNvSpPr>
          <p:nvPr>
            <p:ph type="body" idx="1"/>
          </p:nvPr>
        </p:nvSpPr>
        <p:spPr/>
        <p:txBody>
          <a:bodyPr/>
          <a:lstStyle/>
          <a:p>
            <a:pPr eaLnBrk="1" hangingPunct="1">
              <a:spcBef>
                <a:spcPct val="0"/>
              </a:spcBef>
            </a:pPr>
            <a:r>
              <a:rPr lang="en-US" altLang="en-US" sz="2800" dirty="0">
                <a:solidFill>
                  <a:schemeClr val="accent2"/>
                </a:solidFill>
              </a:rPr>
              <a:t>Counter</a:t>
            </a:r>
            <a:r>
              <a:rPr lang="en-US" altLang="en-US" sz="2800" dirty="0"/>
              <a:t>: a variable that is incremented or decremented each time a loop iterates</a:t>
            </a:r>
          </a:p>
          <a:p>
            <a:pPr eaLnBrk="1" hangingPunct="1">
              <a:spcBef>
                <a:spcPct val="50000"/>
              </a:spcBef>
            </a:pPr>
            <a:r>
              <a:rPr lang="en-US" altLang="en-US" sz="2800" dirty="0"/>
              <a:t>It can be used to control the execution of the loop (as a </a:t>
            </a:r>
            <a:r>
              <a:rPr lang="en-US" altLang="en-US" sz="2800" dirty="0">
                <a:solidFill>
                  <a:schemeClr val="accent2"/>
                </a:solidFill>
              </a:rPr>
              <a:t>loop control variable</a:t>
            </a:r>
            <a:r>
              <a:rPr lang="en-US" altLang="en-US" sz="2800" dirty="0"/>
              <a:t>)</a:t>
            </a:r>
          </a:p>
          <a:p>
            <a:pPr eaLnBrk="1" hangingPunct="1">
              <a:spcBef>
                <a:spcPct val="50000"/>
              </a:spcBef>
            </a:pPr>
            <a:r>
              <a:rPr lang="en-US" altLang="en-US" sz="2800" dirty="0"/>
              <a:t>It must be initialized before entering loop</a:t>
            </a:r>
          </a:p>
          <a:p>
            <a:pPr eaLnBrk="1" hangingPunct="1">
              <a:spcBef>
                <a:spcPct val="50000"/>
              </a:spcBef>
            </a:pPr>
            <a:r>
              <a:rPr lang="en-US" altLang="en-US" sz="2800" dirty="0"/>
              <a:t>It may be incremented/decremented either inside the loop or in the loop test</a:t>
            </a:r>
            <a:endParaRPr lang="en-US" altLang="en-US" sz="2800" u="sng" dirty="0"/>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608E2F20-4E6C-473A-B8F9-57A4AA535227}" type="slidenum">
              <a:rPr lang="en-US" altLang="en-US" sz="1200" smtClean="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Letting the User Control the Loop</a:t>
            </a:r>
          </a:p>
        </p:txBody>
      </p:sp>
      <p:sp>
        <p:nvSpPr>
          <p:cNvPr id="23555" name="Slide Body"/>
          <p:cNvSpPr>
            <a:spLocks noGrp="1" noChangeArrowheads="1"/>
          </p:cNvSpPr>
          <p:nvPr>
            <p:ph type="body" idx="1"/>
          </p:nvPr>
        </p:nvSpPr>
        <p:spPr>
          <a:xfrm>
            <a:off x="381000" y="2209800"/>
            <a:ext cx="8458200" cy="3810000"/>
          </a:xfrm>
        </p:spPr>
        <p:txBody>
          <a:bodyPr/>
          <a:lstStyle/>
          <a:p>
            <a:pPr eaLnBrk="1" hangingPunct="1">
              <a:lnSpc>
                <a:spcPct val="90000"/>
              </a:lnSpc>
              <a:spcBef>
                <a:spcPct val="0"/>
              </a:spcBef>
            </a:pPr>
            <a:r>
              <a:rPr lang="en-US" altLang="en-US" sz="2800" dirty="0"/>
              <a:t>A program can be written so that user input determines loop repetition</a:t>
            </a:r>
          </a:p>
          <a:p>
            <a:pPr eaLnBrk="1" hangingPunct="1">
              <a:lnSpc>
                <a:spcPct val="90000"/>
              </a:lnSpc>
              <a:spcBef>
                <a:spcPct val="50000"/>
              </a:spcBef>
            </a:pPr>
            <a:r>
              <a:rPr lang="en-US" altLang="en-US" sz="2800" dirty="0"/>
              <a:t>This can be used when program processes a list of items, and the user knows the number of items</a:t>
            </a:r>
          </a:p>
          <a:p>
            <a:pPr eaLnBrk="1" hangingPunct="1">
              <a:lnSpc>
                <a:spcPct val="90000"/>
              </a:lnSpc>
              <a:spcBef>
                <a:spcPct val="50000"/>
              </a:spcBef>
            </a:pPr>
            <a:r>
              <a:rPr lang="en-US" altLang="en-US" sz="2800" dirty="0"/>
              <a:t>The user is prompted before the loop is entered.  The user input is used to control number of repetitions</a:t>
            </a: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4995BF63-8DAD-4F33-A5C9-70376B3D1483}" type="slidenum">
              <a:rPr lang="en-US" altLang="en-US" sz="1200" smtClean="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a:xfrm>
            <a:off x="381000" y="304800"/>
            <a:ext cx="8382000" cy="1143000"/>
          </a:xfrm>
        </p:spPr>
        <p:txBody>
          <a:bodyPr/>
          <a:lstStyle/>
          <a:p>
            <a:pPr eaLnBrk="1" hangingPunct="1"/>
            <a:r>
              <a:rPr lang="en-US" altLang="en-US" dirty="0">
                <a:solidFill>
                  <a:schemeClr val="tx1"/>
                </a:solidFill>
              </a:rPr>
              <a:t>User Controls the Loop Example</a:t>
            </a:r>
          </a:p>
        </p:txBody>
      </p:sp>
      <p:sp>
        <p:nvSpPr>
          <p:cNvPr id="24579" name="Slide Body"/>
          <p:cNvSpPr>
            <a:spLocks noGrp="1" noChangeArrowheads="1"/>
          </p:cNvSpPr>
          <p:nvPr>
            <p:ph type="body" idx="1"/>
          </p:nvPr>
        </p:nvSpPr>
        <p:spPr>
          <a:xfrm>
            <a:off x="533400" y="1752600"/>
            <a:ext cx="8153400" cy="4343400"/>
          </a:xfrm>
        </p:spPr>
        <p:txBody>
          <a:bodyPr/>
          <a:lstStyle/>
          <a:p>
            <a:pPr eaLnBrk="1" hangingPunct="1">
              <a:lnSpc>
                <a:spcPct val="80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limit;</a:t>
            </a:r>
          </a:p>
          <a:p>
            <a:pPr eaLnBrk="1" hangingPunct="1">
              <a:lnSpc>
                <a:spcPct val="90000"/>
              </a:lnSpc>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"Table of squares\n";</a:t>
            </a:r>
          </a:p>
          <a:p>
            <a:pPr eaLnBrk="1" hangingPunct="1">
              <a:lnSpc>
                <a:spcPct val="90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"How high to go? ";</a:t>
            </a:r>
          </a:p>
          <a:p>
            <a:pPr eaLnBrk="1" hangingPunct="1">
              <a:lnSpc>
                <a:spcPct val="90000"/>
              </a:lnSpc>
              <a:spcBef>
                <a:spcPct val="0"/>
              </a:spcBef>
              <a:buFontTx/>
              <a:buNone/>
            </a:pP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limit;</a:t>
            </a:r>
          </a:p>
          <a:p>
            <a:pPr eaLnBrk="1" hangingPunct="1">
              <a:lnSpc>
                <a:spcPct val="90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"\n\</a:t>
            </a:r>
            <a:r>
              <a:rPr lang="en-US" altLang="en-US" sz="2400" b="1" dirty="0" err="1">
                <a:solidFill>
                  <a:srgbClr val="3D8963"/>
                </a:solidFill>
                <a:latin typeface="Courier New" pitchFamily="49" charset="0"/>
              </a:rPr>
              <a:t>nnumber</a:t>
            </a:r>
            <a:r>
              <a:rPr lang="en-US" altLang="en-US" sz="2400" b="1" dirty="0">
                <a:solidFill>
                  <a:srgbClr val="3D8963"/>
                </a:solidFill>
                <a:latin typeface="Courier New" pitchFamily="49" charset="0"/>
              </a:rPr>
              <a:t> square\n";</a:t>
            </a:r>
          </a:p>
          <a:p>
            <a:pPr eaLnBrk="1" hangingPunct="1">
              <a:lnSpc>
                <a:spcPct val="90000"/>
              </a:lnSpc>
              <a:buFontTx/>
              <a:buNone/>
            </a:pP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1;</a:t>
            </a:r>
          </a:p>
          <a:p>
            <a:pPr eaLnBrk="1" hangingPunct="1">
              <a:lnSpc>
                <a:spcPct val="90000"/>
              </a:lnSpc>
              <a:buFontTx/>
              <a:buNone/>
            </a:pPr>
            <a:r>
              <a:rPr lang="en-US" altLang="en-US" sz="2400" b="1" dirty="0">
                <a:solidFill>
                  <a:srgbClr val="3D8963"/>
                </a:solidFill>
                <a:latin typeface="Courier New" pitchFamily="49" charset="0"/>
              </a:rPr>
              <a:t>while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 limit)</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setw</a:t>
            </a:r>
            <a:r>
              <a:rPr lang="en-US" altLang="en-US" sz="2400" b="1" dirty="0">
                <a:solidFill>
                  <a:srgbClr val="3D8963"/>
                </a:solidFill>
                <a:latin typeface="Courier New" pitchFamily="49" charset="0"/>
              </a:rPr>
              <a:t>(5) &lt;&lt;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setw</a:t>
            </a:r>
            <a:r>
              <a:rPr lang="en-US" altLang="en-US" sz="2400" b="1" dirty="0">
                <a:solidFill>
                  <a:srgbClr val="3D8963"/>
                </a:solidFill>
                <a:latin typeface="Courier New" pitchFamily="49" charset="0"/>
              </a:rPr>
              <a:t>(6)</a:t>
            </a:r>
          </a:p>
          <a:p>
            <a:pPr eaLnBrk="1" hangingPunct="1">
              <a:lnSpc>
                <a:spcPct val="90000"/>
              </a:lnSpc>
              <a:spcBef>
                <a:spcPct val="0"/>
              </a:spcBef>
              <a:buFontTx/>
              <a:buNone/>
            </a:pP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eaLnBrk="1" hangingPunct="1">
              <a:lnSpc>
                <a:spcPct val="90000"/>
              </a:lnSpc>
              <a:spcBef>
                <a:spcPct val="0"/>
              </a:spcBef>
              <a:buFontTx/>
              <a:buNone/>
            </a:pPr>
            <a:r>
              <a:rPr lang="en-US" altLang="en-US" sz="2400" b="1" dirty="0">
                <a:solidFill>
                  <a:srgbClr val="3D8963"/>
                </a:solidFill>
                <a:latin typeface="Courier New" pitchFamily="49" charset="0"/>
              </a:rPr>
              <a:t>}</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B369F95-833D-4FC9-95F6-D3E1153FD60C}" type="slidenum">
              <a:rPr lang="en-US" altLang="en-US" sz="1200" smtClean="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p:txBody>
          <a:bodyPr/>
          <a:lstStyle/>
          <a:p>
            <a:pPr eaLnBrk="1" hangingPunct="1"/>
            <a:r>
              <a:rPr lang="en-US" altLang="en-US" dirty="0">
                <a:solidFill>
                  <a:schemeClr val="tx1"/>
                </a:solidFill>
              </a:rPr>
              <a:t>5.5 Keeping a Running Total</a:t>
            </a:r>
          </a:p>
        </p:txBody>
      </p:sp>
      <p:sp>
        <p:nvSpPr>
          <p:cNvPr id="25603" name="Slide Body"/>
          <p:cNvSpPr>
            <a:spLocks noGrp="1" noChangeArrowheads="1"/>
          </p:cNvSpPr>
          <p:nvPr>
            <p:ph type="body" idx="1"/>
          </p:nvPr>
        </p:nvSpPr>
        <p:spPr>
          <a:xfrm>
            <a:off x="381000" y="1981200"/>
            <a:ext cx="8229600" cy="4114800"/>
          </a:xfrm>
        </p:spPr>
        <p:txBody>
          <a:bodyPr/>
          <a:lstStyle/>
          <a:p>
            <a:pPr eaLnBrk="1" hangingPunct="1">
              <a:lnSpc>
                <a:spcPct val="90000"/>
              </a:lnSpc>
            </a:pPr>
            <a:r>
              <a:rPr lang="en-US" altLang="en-US" sz="2800" dirty="0">
                <a:solidFill>
                  <a:schemeClr val="accent2"/>
                </a:solidFill>
              </a:rPr>
              <a:t>running total</a:t>
            </a:r>
            <a:r>
              <a:rPr lang="en-US" altLang="en-US" sz="2800" dirty="0"/>
              <a:t>: an accumulated sum of numbers from iterations of loop</a:t>
            </a:r>
          </a:p>
          <a:p>
            <a:pPr eaLnBrk="1" hangingPunct="1">
              <a:lnSpc>
                <a:spcPct val="90000"/>
              </a:lnSpc>
            </a:pPr>
            <a:r>
              <a:rPr lang="en-US" altLang="en-US" sz="2800" dirty="0">
                <a:solidFill>
                  <a:schemeClr val="accent2"/>
                </a:solidFill>
              </a:rPr>
              <a:t>accumulator</a:t>
            </a:r>
            <a:r>
              <a:rPr lang="en-US" altLang="en-US" sz="2800" dirty="0"/>
              <a:t>: a variable that holds running total</a:t>
            </a:r>
          </a:p>
          <a:p>
            <a:pPr lvl="1" eaLnBrk="1" hangingPunct="1">
              <a:lnSpc>
                <a:spcPct val="90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sum = 0,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1; // sum is the</a:t>
            </a:r>
          </a:p>
          <a:p>
            <a:pPr lvl="1" eaLnBrk="1" hangingPunct="1">
              <a:lnSpc>
                <a:spcPct val="90000"/>
              </a:lnSpc>
              <a:buFontTx/>
              <a:buNone/>
            </a:pPr>
            <a:r>
              <a:rPr lang="en-US" altLang="en-US" sz="2400" b="1" dirty="0">
                <a:solidFill>
                  <a:srgbClr val="3D8963"/>
                </a:solidFill>
                <a:latin typeface="Courier New" pitchFamily="49" charset="0"/>
              </a:rPr>
              <a:t>while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 10)     // accumulator</a:t>
            </a:r>
          </a:p>
          <a:p>
            <a:pPr lvl="1" eaLnBrk="1" hangingPunct="1">
              <a:lnSpc>
                <a:spcPct val="90000"/>
              </a:lnSpc>
              <a:spcBef>
                <a:spcPct val="0"/>
              </a:spcBef>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lvl="1" eaLnBrk="1" hangingPunct="1">
              <a:lnSpc>
                <a:spcPct val="90000"/>
              </a:lnSpc>
              <a:spcBef>
                <a:spcPct val="0"/>
              </a:spcBef>
              <a:buFontTx/>
              <a:buNone/>
            </a:pPr>
            <a:r>
              <a:rPr lang="en-US" altLang="en-US" sz="2400" b="1" dirty="0">
                <a:solidFill>
                  <a:srgbClr val="3D8963"/>
                </a:solidFill>
                <a:latin typeface="Courier New" pitchFamily="49" charset="0"/>
              </a:rPr>
              <a:t>}</a:t>
            </a:r>
          </a:p>
          <a:p>
            <a:pPr lvl="1" eaLnBrk="1" hangingPunct="1">
              <a:lnSpc>
                <a:spcPct val="90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"Sum of numbers 1 – 10 is "</a:t>
            </a:r>
          </a:p>
          <a:p>
            <a:pPr lvl="1" eaLnBrk="1" hangingPunct="1">
              <a:lnSpc>
                <a:spcPct val="90000"/>
              </a:lnSpc>
              <a:spcBef>
                <a:spcPct val="0"/>
              </a:spcBef>
              <a:buFontTx/>
              <a:buNone/>
            </a:pPr>
            <a:r>
              <a:rPr lang="en-US" altLang="en-US" sz="2400" b="1" dirty="0">
                <a:solidFill>
                  <a:srgbClr val="3D8963"/>
                </a:solidFill>
                <a:latin typeface="Courier New" pitchFamily="49" charset="0"/>
              </a:rPr>
              <a:t>     &lt;&lt; sum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285C5B1B-93AB-478D-A3E9-4F68B9504512}" type="slidenum">
              <a:rPr lang="en-US" altLang="en-US" sz="1200" smtClean="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5.6 Sentinels</a:t>
            </a:r>
          </a:p>
        </p:txBody>
      </p:sp>
      <p:sp>
        <p:nvSpPr>
          <p:cNvPr id="26627" name="Slide Body"/>
          <p:cNvSpPr>
            <a:spLocks noGrp="1" noChangeArrowheads="1"/>
          </p:cNvSpPr>
          <p:nvPr>
            <p:ph type="body" idx="1"/>
          </p:nvPr>
        </p:nvSpPr>
        <p:spPr>
          <a:xfrm>
            <a:off x="381000" y="1905000"/>
            <a:ext cx="8382000" cy="4114800"/>
          </a:xfrm>
        </p:spPr>
        <p:txBody>
          <a:bodyPr/>
          <a:lstStyle/>
          <a:p>
            <a:pPr eaLnBrk="1" hangingPunct="1">
              <a:spcBef>
                <a:spcPct val="0"/>
              </a:spcBef>
            </a:pPr>
            <a:r>
              <a:rPr lang="en-US" altLang="en-US" sz="2800" dirty="0">
                <a:solidFill>
                  <a:schemeClr val="accent2"/>
                </a:solidFill>
              </a:rPr>
              <a:t>sentinel</a:t>
            </a:r>
            <a:r>
              <a:rPr lang="en-US" altLang="en-US" sz="2800" dirty="0"/>
              <a:t>: a value in a list of values that indicates the end of the list</a:t>
            </a:r>
          </a:p>
          <a:p>
            <a:pPr eaLnBrk="1" hangingPunct="1">
              <a:spcBef>
                <a:spcPct val="50000"/>
              </a:spcBef>
            </a:pPr>
            <a:r>
              <a:rPr lang="en-US" altLang="en-US" sz="2800" dirty="0"/>
              <a:t>It is a special value that cannot be confused with a valid value, </a:t>
            </a:r>
            <a:r>
              <a:rPr lang="en-US" altLang="en-US" sz="2800" i="1" dirty="0"/>
              <a:t>e.g.</a:t>
            </a:r>
            <a:r>
              <a:rPr lang="en-US" altLang="en-US" sz="2800" dirty="0"/>
              <a:t>, </a:t>
            </a:r>
            <a:r>
              <a:rPr lang="en-US" altLang="en-US" sz="2800" b="1" dirty="0">
                <a:latin typeface="Courier New" pitchFamily="49" charset="0"/>
              </a:rPr>
              <a:t>-999</a:t>
            </a:r>
            <a:r>
              <a:rPr lang="en-US" altLang="en-US" sz="2800" dirty="0"/>
              <a:t> for a test score</a:t>
            </a:r>
          </a:p>
          <a:p>
            <a:pPr eaLnBrk="1" hangingPunct="1">
              <a:spcBef>
                <a:spcPct val="50000"/>
              </a:spcBef>
            </a:pPr>
            <a:r>
              <a:rPr lang="en-US" altLang="en-US" sz="2800" dirty="0"/>
              <a:t>It is used to terminate input when user may not know how many values will be entered</a:t>
            </a:r>
            <a:endParaRPr lang="en-US" altLang="en-US" sz="2800" u="sng" dirty="0"/>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5AECE2F3-8AF3-4520-81A4-B36B7932FFFE}" type="slidenum">
              <a:rPr lang="en-US" altLang="en-US" sz="1200" smtClean="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Sentinel Example</a:t>
            </a:r>
          </a:p>
        </p:txBody>
      </p:sp>
      <p:sp>
        <p:nvSpPr>
          <p:cNvPr id="27651" name="Slide Body"/>
          <p:cNvSpPr>
            <a:spLocks noGrp="1" noChangeArrowheads="1"/>
          </p:cNvSpPr>
          <p:nvPr>
            <p:ph type="body" idx="1"/>
          </p:nvPr>
        </p:nvSpPr>
        <p:spPr>
          <a:xfrm>
            <a:off x="533400" y="1981200"/>
            <a:ext cx="8153400" cy="4114800"/>
          </a:xfrm>
        </p:spPr>
        <p:txBody>
          <a:bodyPr/>
          <a:lstStyle/>
          <a:p>
            <a:pPr eaLnBrk="1" hangingPunct="1">
              <a:lnSpc>
                <a:spcPct val="90000"/>
              </a:lnSpc>
              <a:spcBef>
                <a:spcPct val="0"/>
              </a:spcBef>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total = 0;</a:t>
            </a:r>
          </a:p>
          <a:p>
            <a:pPr eaLnBrk="1" hangingPunct="1">
              <a:lnSpc>
                <a:spcPct val="90000"/>
              </a:lnSpc>
              <a:spcBef>
                <a:spcPct val="0"/>
              </a:spcBef>
              <a:buFontTx/>
              <a:buNone/>
            </a:pP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"Enter points earned "</a:t>
            </a:r>
          </a:p>
          <a:p>
            <a:pPr eaLnBrk="1" hangingPunct="1">
              <a:lnSpc>
                <a:spcPct val="90000"/>
              </a:lnSpc>
              <a:spcBef>
                <a:spcPct val="0"/>
              </a:spcBef>
              <a:buFontTx/>
              <a:buNone/>
            </a:pPr>
            <a:r>
              <a:rPr lang="en-US" altLang="en-US" sz="2800" b="1" dirty="0">
                <a:solidFill>
                  <a:srgbClr val="3D8963"/>
                </a:solidFill>
                <a:latin typeface="Courier New" pitchFamily="49" charset="0"/>
              </a:rPr>
              <a:t>     &lt;&lt; "(or -1 to finish): ";</a:t>
            </a:r>
          </a:p>
          <a:p>
            <a:pPr eaLnBrk="1" hangingPunct="1">
              <a:lnSpc>
                <a:spcPct val="90000"/>
              </a:lnSpc>
              <a:spcBef>
                <a:spcPct val="0"/>
              </a:spcBef>
              <a:buFontTx/>
              <a:buNone/>
            </a:pP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points;</a:t>
            </a:r>
          </a:p>
          <a:p>
            <a:pPr eaLnBrk="1" hangingPunct="1">
              <a:lnSpc>
                <a:spcPct val="90000"/>
              </a:lnSpc>
              <a:buFontTx/>
              <a:buNone/>
            </a:pPr>
            <a:r>
              <a:rPr lang="en-US" altLang="en-US" sz="2800" b="1" dirty="0">
                <a:solidFill>
                  <a:srgbClr val="3D8963"/>
                </a:solidFill>
                <a:latin typeface="Courier New" pitchFamily="49" charset="0"/>
              </a:rPr>
              <a:t>while (points != -1) // </a:t>
            </a:r>
            <a:r>
              <a:rPr lang="en-US" altLang="en-US" sz="2000" b="1" dirty="0">
                <a:solidFill>
                  <a:srgbClr val="3D8963"/>
                </a:solidFill>
                <a:latin typeface="Courier New" pitchFamily="49" charset="0"/>
              </a:rPr>
              <a:t>-1 is the sentinel</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total += points;  </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"Enter points earned: ";</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points;</a:t>
            </a:r>
          </a:p>
          <a:p>
            <a:pPr eaLnBrk="1" hangingPunct="1">
              <a:lnSpc>
                <a:spcPct val="90000"/>
              </a:lnSpc>
              <a:spcBef>
                <a:spcPct val="0"/>
              </a:spcBef>
              <a:buFontTx/>
              <a:buNone/>
            </a:pPr>
            <a:r>
              <a:rPr lang="en-US" altLang="en-US" sz="2800" b="1" dirty="0">
                <a:solidFill>
                  <a:srgbClr val="3D8963"/>
                </a:solidFill>
                <a:latin typeface="Courier New" pitchFamily="49" charset="0"/>
              </a:rPr>
              <a:t>}	</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CDCF259-9669-4C16-9F47-6578ECDE2F69}" type="slidenum">
              <a:rPr lang="en-US" altLang="en-US" sz="1200" smtClean="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a:xfrm>
            <a:off x="381000" y="304800"/>
            <a:ext cx="8458200" cy="1371600"/>
          </a:xfrm>
        </p:spPr>
        <p:txBody>
          <a:bodyPr/>
          <a:lstStyle/>
          <a:p>
            <a:pPr eaLnBrk="1" hangingPunct="1"/>
            <a:r>
              <a:rPr lang="en-US" altLang="en-US" dirty="0">
                <a:solidFill>
                  <a:schemeClr val="tx1"/>
                </a:solidFill>
              </a:rPr>
              <a:t>5.7 The </a:t>
            </a:r>
            <a:r>
              <a:rPr lang="en-US" altLang="en-US" b="1" dirty="0">
                <a:solidFill>
                  <a:schemeClr val="tx1"/>
                </a:solidFill>
                <a:latin typeface="Courier New" pitchFamily="49" charset="0"/>
              </a:rPr>
              <a:t>do-while</a:t>
            </a:r>
            <a:r>
              <a:rPr lang="en-US" altLang="en-US" dirty="0">
                <a:solidFill>
                  <a:schemeClr val="tx1"/>
                </a:solidFill>
              </a:rPr>
              <a:t> Loop</a:t>
            </a:r>
          </a:p>
        </p:txBody>
      </p:sp>
      <p:sp>
        <p:nvSpPr>
          <p:cNvPr id="28675" name="Slide Body"/>
          <p:cNvSpPr>
            <a:spLocks noGrp="1" noChangeArrowheads="1"/>
          </p:cNvSpPr>
          <p:nvPr>
            <p:ph type="body" idx="1"/>
          </p:nvPr>
        </p:nvSpPr>
        <p:spPr>
          <a:xfrm>
            <a:off x="685800" y="2362200"/>
            <a:ext cx="8077200" cy="3657600"/>
          </a:xfrm>
        </p:spPr>
        <p:txBody>
          <a:bodyPr/>
          <a:lstStyle/>
          <a:p>
            <a:pPr eaLnBrk="1" hangingPunct="1">
              <a:lnSpc>
                <a:spcPct val="90000"/>
              </a:lnSpc>
              <a:spcBef>
                <a:spcPct val="0"/>
              </a:spcBef>
            </a:pPr>
            <a:r>
              <a:rPr lang="en-US" altLang="en-US" sz="2800" b="1" dirty="0">
                <a:latin typeface="Courier New" pitchFamily="49" charset="0"/>
              </a:rPr>
              <a:t>do-while</a:t>
            </a:r>
            <a:r>
              <a:rPr lang="en-US" altLang="en-US" sz="2800" dirty="0"/>
              <a:t>: a </a:t>
            </a:r>
            <a:r>
              <a:rPr lang="en-US" altLang="en-US" sz="2800" dirty="0">
                <a:solidFill>
                  <a:schemeClr val="accent2"/>
                </a:solidFill>
              </a:rPr>
              <a:t>post test loop</a:t>
            </a:r>
            <a:r>
              <a:rPr lang="en-US" altLang="en-US" sz="2800" dirty="0"/>
              <a:t> (</a:t>
            </a:r>
            <a:r>
              <a:rPr lang="en-US" altLang="en-US" sz="2800" b="1" i="1" dirty="0">
                <a:latin typeface="Courier New" pitchFamily="49" charset="0"/>
              </a:rPr>
              <a:t>condition</a:t>
            </a:r>
            <a:r>
              <a:rPr lang="en-US" altLang="en-US" sz="2800" dirty="0"/>
              <a:t> is evaluated </a:t>
            </a:r>
            <a:r>
              <a:rPr lang="en-US" altLang="en-US" sz="2800" u="sng" dirty="0"/>
              <a:t>after</a:t>
            </a:r>
            <a:r>
              <a:rPr lang="en-US" altLang="en-US" sz="2800" dirty="0"/>
              <a:t> the loop executes)</a:t>
            </a:r>
          </a:p>
          <a:p>
            <a:pPr eaLnBrk="1" hangingPunct="1">
              <a:spcBef>
                <a:spcPct val="40000"/>
              </a:spcBef>
            </a:pPr>
            <a:r>
              <a:rPr lang="en-US" altLang="en-US" sz="2800" dirty="0"/>
              <a:t>Format:</a:t>
            </a:r>
          </a:p>
          <a:p>
            <a:pPr lvl="1" eaLnBrk="1" hangingPunct="1">
              <a:spcBef>
                <a:spcPct val="0"/>
              </a:spcBef>
              <a:buFontTx/>
              <a:buNone/>
            </a:pPr>
            <a:r>
              <a:rPr lang="en-US" altLang="en-US" sz="2800" dirty="0"/>
              <a:t>	</a:t>
            </a:r>
            <a:r>
              <a:rPr lang="en-US" altLang="en-US" sz="2800" b="1" dirty="0">
                <a:latin typeface="Courier New" pitchFamily="49" charset="0"/>
              </a:rPr>
              <a:t>do</a:t>
            </a:r>
          </a:p>
          <a:p>
            <a:pPr lvl="1" eaLnBrk="1" hangingPunct="1">
              <a:spcBef>
                <a:spcPct val="0"/>
              </a:spcBef>
              <a:buFontTx/>
              <a:buNone/>
            </a:pPr>
            <a:r>
              <a:rPr lang="en-US" altLang="en-US" sz="2800" b="1" dirty="0">
                <a:latin typeface="Courier New" pitchFamily="49" charset="0"/>
              </a:rPr>
              <a:t>	{   </a:t>
            </a:r>
            <a:r>
              <a:rPr lang="en-US" altLang="en-US" sz="2800" b="1" i="1" dirty="0">
                <a:latin typeface="Courier New" pitchFamily="49" charset="0"/>
              </a:rPr>
              <a:t>1 or more statements;</a:t>
            </a:r>
            <a:r>
              <a:rPr lang="en-US" altLang="en-US" sz="2800" b="1" dirty="0">
                <a:latin typeface="Courier New" pitchFamily="49" charset="0"/>
              </a:rPr>
              <a:t>  </a:t>
            </a:r>
          </a:p>
          <a:p>
            <a:pPr lvl="1" eaLnBrk="1" hangingPunct="1">
              <a:spcBef>
                <a:spcPct val="0"/>
              </a:spcBef>
              <a:buFontTx/>
              <a:buNone/>
            </a:pPr>
            <a:r>
              <a:rPr lang="en-US" altLang="en-US" sz="2800" b="1" dirty="0">
                <a:latin typeface="Courier New" pitchFamily="49" charset="0"/>
              </a:rPr>
              <a:t>	} while (</a:t>
            </a:r>
            <a:r>
              <a:rPr lang="en-US" altLang="en-US" sz="2800" b="1" i="1" dirty="0">
                <a:latin typeface="Courier New" pitchFamily="49" charset="0"/>
              </a:rPr>
              <a:t>condition</a:t>
            </a:r>
            <a:r>
              <a:rPr lang="en-US" altLang="en-US" sz="2800" b="1" dirty="0">
                <a:latin typeface="Courier New" pitchFamily="49" charset="0"/>
              </a:rPr>
              <a:t>);</a:t>
            </a:r>
          </a:p>
          <a:p>
            <a:pPr lvl="1" eaLnBrk="1" hangingPunct="1">
              <a:spcBef>
                <a:spcPct val="0"/>
              </a:spcBef>
              <a:buFontTx/>
              <a:buNone/>
            </a:pPr>
            <a:r>
              <a:rPr lang="en-US" altLang="en-US" dirty="0">
                <a:latin typeface="Courier New" pitchFamily="49" charset="0"/>
              </a:rPr>
              <a:t>                     </a:t>
            </a:r>
          </a:p>
        </p:txBody>
      </p:sp>
      <p:grpSp>
        <p:nvGrpSpPr>
          <p:cNvPr id="2" name="Graphic with explanatory note" descr="The graphic consists of an oval shape containing the text 'Note the required ;' and an arrow extending from the oval that points to a section of the code." title="graphic with explanatory note"/>
          <p:cNvGrpSpPr/>
          <p:nvPr/>
        </p:nvGrpSpPr>
        <p:grpSpPr>
          <a:xfrm>
            <a:off x="5791200" y="4179888"/>
            <a:ext cx="2933700" cy="1219200"/>
            <a:chOff x="5791200" y="4179888"/>
            <a:chExt cx="2933700" cy="1219200"/>
          </a:xfrm>
        </p:grpSpPr>
        <p:sp>
          <p:nvSpPr>
            <p:cNvPr id="28677" name="shape encompassing text" descr="The text is &quot;Note the required ; (semicolon)&quot;.  The oval has an arrow from it pointing to a location in the code where the semicolon is required." title="Oval shape with explanatory text"/>
            <p:cNvSpPr>
              <a:spLocks noChangeArrowheads="1"/>
            </p:cNvSpPr>
            <p:nvPr/>
          </p:nvSpPr>
          <p:spPr bwMode="auto">
            <a:xfrm>
              <a:off x="6972300" y="4179888"/>
              <a:ext cx="1752600" cy="121920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latin typeface="Times New Roman" pitchFamily="18" charset="0"/>
              </a:endParaRPr>
            </a:p>
          </p:txBody>
        </p:sp>
        <p:sp>
          <p:nvSpPr>
            <p:cNvPr id="28678" name="explanatory note"/>
            <p:cNvSpPr txBox="1">
              <a:spLocks noChangeArrowheads="1"/>
            </p:cNvSpPr>
            <p:nvPr/>
          </p:nvSpPr>
          <p:spPr bwMode="auto">
            <a:xfrm>
              <a:off x="7108825" y="4348163"/>
              <a:ext cx="152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400" b="1" baseline="0" dirty="0">
                  <a:solidFill>
                    <a:schemeClr val="accent2"/>
                  </a:solidFill>
                  <a:latin typeface="Times New Roman" pitchFamily="18" charset="0"/>
                </a:rPr>
                <a:t>Note the required </a:t>
              </a:r>
              <a:r>
                <a:rPr lang="en-US" altLang="en-US" sz="2800" b="1" baseline="0" dirty="0">
                  <a:solidFill>
                    <a:schemeClr val="accent2"/>
                  </a:solidFill>
                  <a:latin typeface="Times New Roman" pitchFamily="18" charset="0"/>
                </a:rPr>
                <a:t>;</a:t>
              </a:r>
              <a:r>
                <a:rPr lang="en-US" altLang="en-US" sz="2400" baseline="0" dirty="0">
                  <a:latin typeface="Times New Roman" pitchFamily="18" charset="0"/>
                </a:rPr>
                <a:t> </a:t>
              </a:r>
            </a:p>
          </p:txBody>
        </p:sp>
        <p:sp>
          <p:nvSpPr>
            <p:cNvPr id="28679" name="arrow pointing at text"/>
            <p:cNvSpPr>
              <a:spLocks noChangeShapeType="1"/>
            </p:cNvSpPr>
            <p:nvPr/>
          </p:nvSpPr>
          <p:spPr bwMode="auto">
            <a:xfrm flipH="1">
              <a:off x="5791200" y="4876800"/>
              <a:ext cx="11811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81BBC43-490B-4100-93F4-AFF165753650}" type="slidenum">
              <a:rPr lang="en-US" altLang="en-US" sz="1200" smtClean="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do-while</a:t>
            </a:r>
            <a:r>
              <a:rPr lang="en-US" altLang="en-US" dirty="0">
                <a:solidFill>
                  <a:schemeClr val="tx1"/>
                </a:solidFill>
              </a:rPr>
              <a:t> Flow of Control</a:t>
            </a:r>
            <a:endParaRPr lang="en-US" altLang="en-US" dirty="0">
              <a:solidFill>
                <a:schemeClr val="tx1"/>
              </a:solidFill>
              <a:latin typeface="Courier New" pitchFamily="49" charset="0"/>
            </a:endParaRPr>
          </a:p>
        </p:txBody>
      </p:sp>
      <p:pic>
        <p:nvPicPr>
          <p:cNvPr id="29701" name="do-while flowchart" descr="The flow chart shows “statement(s)” leading to a decision box labeled “condition.” If the answer is “true”, it leads back to the “statement(s).” If the answer is “false”, it goes to the next step of the flow chart." title="An image shows a partial flow chart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2246313"/>
            <a:ext cx="2609850"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91C6A0BE-8FB3-4818-A488-FBDD63D3021E}" type="slidenum">
              <a:rPr lang="en-US" altLang="en-US" sz="1200" smtClean="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do-while</a:t>
            </a:r>
            <a:r>
              <a:rPr lang="en-US" altLang="en-US" dirty="0">
                <a:solidFill>
                  <a:schemeClr val="tx1"/>
                </a:solidFill>
              </a:rPr>
              <a:t> Loop Notes</a:t>
            </a:r>
            <a:endParaRPr lang="en-US" altLang="en-US" dirty="0">
              <a:solidFill>
                <a:schemeClr val="tx1"/>
              </a:solidFill>
              <a:latin typeface="Courier New" pitchFamily="49" charset="0"/>
            </a:endParaRPr>
          </a:p>
        </p:txBody>
      </p:sp>
      <p:sp>
        <p:nvSpPr>
          <p:cNvPr id="30723" name="Slide Body"/>
          <p:cNvSpPr>
            <a:spLocks noGrp="1" noChangeArrowheads="1"/>
          </p:cNvSpPr>
          <p:nvPr>
            <p:ph type="body" idx="1"/>
          </p:nvPr>
        </p:nvSpPr>
        <p:spPr>
          <a:xfrm>
            <a:off x="381000" y="1752600"/>
            <a:ext cx="8153400" cy="4114800"/>
          </a:xfrm>
        </p:spPr>
        <p:txBody>
          <a:bodyPr/>
          <a:lstStyle/>
          <a:p>
            <a:pPr eaLnBrk="1" hangingPunct="1">
              <a:lnSpc>
                <a:spcPct val="90000"/>
              </a:lnSpc>
              <a:spcBef>
                <a:spcPct val="0"/>
              </a:spcBef>
            </a:pPr>
            <a:r>
              <a:rPr lang="en-US" altLang="en-US" sz="2800" dirty="0"/>
              <a:t>The loop body always executes at least once</a:t>
            </a:r>
          </a:p>
          <a:p>
            <a:pPr eaLnBrk="1" hangingPunct="1">
              <a:lnSpc>
                <a:spcPct val="90000"/>
              </a:lnSpc>
              <a:spcBef>
                <a:spcPct val="50000"/>
              </a:spcBef>
            </a:pPr>
            <a:r>
              <a:rPr lang="en-US" altLang="en-US" sz="2800" dirty="0"/>
              <a:t>Execution continues as long as the </a:t>
            </a:r>
            <a:r>
              <a:rPr lang="en-US" altLang="en-US" sz="2800" b="1" i="1" dirty="0">
                <a:latin typeface="Courier New" pitchFamily="49" charset="0"/>
              </a:rPr>
              <a:t>condition</a:t>
            </a:r>
            <a:r>
              <a:rPr lang="en-US" altLang="en-US" sz="2800" dirty="0"/>
              <a:t> is </a:t>
            </a:r>
            <a:r>
              <a:rPr lang="en-US" altLang="en-US" sz="2800" b="1" dirty="0">
                <a:latin typeface="Courier New" pitchFamily="49" charset="0"/>
              </a:rPr>
              <a:t>true</a:t>
            </a:r>
            <a:r>
              <a:rPr lang="en-US" altLang="en-US" sz="2800" dirty="0"/>
              <a:t>; the loop is exited when the </a:t>
            </a:r>
            <a:r>
              <a:rPr lang="en-US" altLang="en-US" sz="2800" b="1" i="1" dirty="0">
                <a:latin typeface="Courier New" pitchFamily="49" charset="0"/>
              </a:rPr>
              <a:t>condition</a:t>
            </a:r>
            <a:r>
              <a:rPr lang="en-US" altLang="en-US" sz="2800" dirty="0"/>
              <a:t> becomes </a:t>
            </a:r>
            <a:r>
              <a:rPr lang="en-US" altLang="en-US" sz="2800" b="1" dirty="0">
                <a:latin typeface="Courier New" pitchFamily="49" charset="0"/>
              </a:rPr>
              <a:t>false</a:t>
            </a:r>
          </a:p>
          <a:p>
            <a:pPr eaLnBrk="1" hangingPunct="1">
              <a:lnSpc>
                <a:spcPct val="90000"/>
              </a:lnSpc>
              <a:spcBef>
                <a:spcPct val="50000"/>
              </a:spcBef>
            </a:pPr>
            <a:r>
              <a:rPr lang="en-US" altLang="en-US" sz="2800" dirty="0"/>
              <a:t>{ } are not required if the body contains a single statement</a:t>
            </a:r>
          </a:p>
          <a:p>
            <a:pPr eaLnBrk="1" hangingPunct="1">
              <a:lnSpc>
                <a:spcPct val="90000"/>
              </a:lnSpc>
              <a:spcBef>
                <a:spcPct val="50000"/>
              </a:spcBef>
            </a:pPr>
            <a:r>
              <a:rPr lang="en-US" altLang="en-US" sz="2800" b="1" dirty="0"/>
              <a:t>;</a:t>
            </a:r>
            <a:r>
              <a:rPr lang="en-US" altLang="en-US" sz="2800" dirty="0"/>
              <a:t> after </a:t>
            </a:r>
            <a:r>
              <a:rPr lang="en-US" altLang="en-US" sz="2800" b="1" i="1" dirty="0">
                <a:latin typeface="Courier New" pitchFamily="49" charset="0"/>
                <a:cs typeface="Courier New" pitchFamily="49" charset="0"/>
              </a:rPr>
              <a:t>(condition) </a:t>
            </a:r>
            <a:r>
              <a:rPr lang="en-US" altLang="en-US" sz="2800" dirty="0"/>
              <a:t>is required</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A5299CD1-7E0A-45B7-8316-F5004BF714DB}" type="slidenum">
              <a:rPr lang="en-US" altLang="en-US" sz="1200" smtClean="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do-while</a:t>
            </a:r>
            <a:r>
              <a:rPr lang="en-US" altLang="en-US" dirty="0">
                <a:solidFill>
                  <a:schemeClr val="tx1"/>
                </a:solidFill>
              </a:rPr>
              <a:t> and Menu-Driven Programs</a:t>
            </a:r>
            <a:endParaRPr lang="en-US" altLang="en-US" dirty="0">
              <a:solidFill>
                <a:schemeClr val="tx1"/>
              </a:solidFill>
              <a:latin typeface="Courier New" pitchFamily="49" charset="0"/>
            </a:endParaRPr>
          </a:p>
        </p:txBody>
      </p:sp>
      <p:sp>
        <p:nvSpPr>
          <p:cNvPr id="31747" name="Slide Body"/>
          <p:cNvSpPr>
            <a:spLocks noGrp="1" noChangeArrowheads="1"/>
          </p:cNvSpPr>
          <p:nvPr>
            <p:ph type="body" idx="1"/>
          </p:nvPr>
        </p:nvSpPr>
        <p:spPr>
          <a:xfrm>
            <a:off x="381000" y="1676400"/>
            <a:ext cx="8153400" cy="4114800"/>
          </a:xfrm>
        </p:spPr>
        <p:txBody>
          <a:bodyPr/>
          <a:lstStyle/>
          <a:p>
            <a:pPr eaLnBrk="1" hangingPunct="1">
              <a:lnSpc>
                <a:spcPct val="90000"/>
              </a:lnSpc>
              <a:spcBef>
                <a:spcPct val="0"/>
              </a:spcBef>
            </a:pPr>
            <a:r>
              <a:rPr lang="en-US" altLang="en-US" sz="2800" dirty="0"/>
              <a:t>do-while can be used in a menu-driven program to bring the user back to the menu to make another choice</a:t>
            </a:r>
          </a:p>
          <a:p>
            <a:pPr eaLnBrk="1" hangingPunct="1">
              <a:lnSpc>
                <a:spcPct val="90000"/>
              </a:lnSpc>
              <a:spcBef>
                <a:spcPct val="50000"/>
              </a:spcBef>
            </a:pPr>
            <a:r>
              <a:rPr lang="en-US" altLang="en-US" sz="2800" dirty="0"/>
              <a:t>To simplify the processing of user input, use the </a:t>
            </a:r>
            <a:r>
              <a:rPr lang="en-US" altLang="en-US" sz="2800" b="1" dirty="0" err="1">
                <a:latin typeface="Courier New" pitchFamily="49" charset="0"/>
                <a:cs typeface="Courier New" pitchFamily="49" charset="0"/>
              </a:rPr>
              <a:t>toupper</a:t>
            </a:r>
            <a:r>
              <a:rPr lang="en-US" altLang="en-US" sz="2800" dirty="0"/>
              <a:t> (‘to uppercase’) or </a:t>
            </a:r>
            <a:r>
              <a:rPr lang="en-US" altLang="en-US" sz="2800" b="1" dirty="0" err="1">
                <a:latin typeface="Courier New" pitchFamily="49" charset="0"/>
                <a:cs typeface="Courier New" pitchFamily="49" charset="0"/>
              </a:rPr>
              <a:t>tolower</a:t>
            </a:r>
            <a:r>
              <a:rPr lang="en-US" altLang="en-US" sz="2800" dirty="0"/>
              <a:t> (‘to lowercase’) function.  This allows you to check user input regardless of the case of the input.  Note:  requires </a:t>
            </a:r>
            <a:r>
              <a:rPr lang="en-US" altLang="en-US" sz="2800" b="1" dirty="0" err="1">
                <a:latin typeface="Courier New" pitchFamily="49" charset="0"/>
                <a:cs typeface="Courier New" pitchFamily="49" charset="0"/>
              </a:rPr>
              <a:t>cctype</a:t>
            </a:r>
            <a:r>
              <a:rPr lang="en-US" altLang="en-US" sz="2800" dirty="0"/>
              <a:t> to be included.</a:t>
            </a:r>
            <a:endParaRPr lang="en-US" altLang="en-US" sz="2800" b="1" dirty="0">
              <a:latin typeface="Courier New" pitchFamily="49" charset="0"/>
            </a:endParaRP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12E6D8E6-5198-4523-88CD-849902AD9560}" type="slidenum">
              <a:rPr lang="en-US" altLang="en-US" sz="1200" smtClean="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a:xfrm>
            <a:off x="533400" y="1752600"/>
            <a:ext cx="8077200" cy="4114800"/>
          </a:xfrm>
        </p:spPr>
        <p:txBody>
          <a:bodyPr/>
          <a:lstStyle/>
          <a:p>
            <a:pPr eaLnBrk="1" hangingPunct="1">
              <a:lnSpc>
                <a:spcPct val="90000"/>
              </a:lnSpc>
              <a:buFontTx/>
              <a:buNone/>
            </a:pPr>
            <a:r>
              <a:rPr lang="en-US" altLang="en-US" sz="2800" dirty="0"/>
              <a:t>5.7 The </a:t>
            </a:r>
            <a:r>
              <a:rPr lang="en-US" altLang="en-US" sz="2800" b="1" dirty="0">
                <a:latin typeface="Courier New" pitchFamily="49" charset="0"/>
              </a:rPr>
              <a:t>do-while</a:t>
            </a:r>
            <a:r>
              <a:rPr lang="en-US" altLang="en-US" sz="2800" dirty="0"/>
              <a:t> loop</a:t>
            </a:r>
          </a:p>
          <a:p>
            <a:pPr eaLnBrk="1" hangingPunct="1">
              <a:lnSpc>
                <a:spcPct val="90000"/>
              </a:lnSpc>
              <a:buFontTx/>
              <a:buNone/>
            </a:pPr>
            <a:r>
              <a:rPr lang="en-US" altLang="en-US" sz="2800" dirty="0"/>
              <a:t>5.8 The </a:t>
            </a:r>
            <a:r>
              <a:rPr lang="en-US" altLang="en-US" sz="2800" b="1" dirty="0">
                <a:latin typeface="Courier New" pitchFamily="49" charset="0"/>
              </a:rPr>
              <a:t>for</a:t>
            </a:r>
            <a:r>
              <a:rPr lang="en-US" altLang="en-US" sz="2800" dirty="0"/>
              <a:t> loop</a:t>
            </a:r>
          </a:p>
          <a:p>
            <a:pPr eaLnBrk="1" hangingPunct="1">
              <a:buFontTx/>
              <a:buNone/>
            </a:pPr>
            <a:r>
              <a:rPr lang="en-US" altLang="en-US" sz="2800" dirty="0"/>
              <a:t>5.9 Deciding Which Loop to Use</a:t>
            </a:r>
          </a:p>
          <a:p>
            <a:pPr eaLnBrk="1" hangingPunct="1">
              <a:buFontTx/>
              <a:buNone/>
            </a:pPr>
            <a:r>
              <a:rPr lang="en-US" altLang="en-US" sz="2800" dirty="0"/>
              <a:t>5.10 Nested Loops</a:t>
            </a:r>
          </a:p>
          <a:p>
            <a:pPr eaLnBrk="1" hangingPunct="1">
              <a:buFontTx/>
              <a:buNone/>
            </a:pPr>
            <a:r>
              <a:rPr lang="en-US" altLang="en-US" sz="2800" dirty="0"/>
              <a:t>5.11 Breaking Out of a Loop</a:t>
            </a:r>
          </a:p>
          <a:p>
            <a:pPr eaLnBrk="1" hangingPunct="1">
              <a:buFontTx/>
              <a:buNone/>
            </a:pPr>
            <a:r>
              <a:rPr lang="en-US" altLang="en-US" sz="2800" dirty="0"/>
              <a:t>5.12 Using Files for Data Storage</a:t>
            </a:r>
          </a:p>
          <a:p>
            <a:pPr eaLnBrk="1" hangingPunct="1">
              <a:buFontTx/>
              <a:buNone/>
            </a:pPr>
            <a:r>
              <a:rPr lang="en-US" altLang="en-US" sz="2800" dirty="0"/>
              <a:t>5.13 Creating Good Test Data</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83D66EBC-C423-4712-8CDD-305875F184BE}" type="slidenum">
              <a:rPr lang="en-US" altLang="en-US" sz="1200" smtClean="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p:txBody>
          <a:bodyPr/>
          <a:lstStyle/>
          <a:p>
            <a:pPr eaLnBrk="1" hangingPunct="1"/>
            <a:r>
              <a:rPr lang="en-US" altLang="en-US" dirty="0">
                <a:solidFill>
                  <a:schemeClr val="tx1"/>
                </a:solidFill>
              </a:rPr>
              <a:t>Menu-Driven Program Example</a:t>
            </a:r>
            <a:endParaRPr lang="en-US" altLang="en-US" dirty="0">
              <a:solidFill>
                <a:schemeClr val="tx1"/>
              </a:solidFill>
              <a:latin typeface="Courier New" pitchFamily="49" charset="0"/>
            </a:endParaRPr>
          </a:p>
        </p:txBody>
      </p:sp>
      <p:sp>
        <p:nvSpPr>
          <p:cNvPr id="32771" name="Slide Body"/>
          <p:cNvSpPr>
            <a:spLocks noGrp="1" noChangeArrowheads="1"/>
          </p:cNvSpPr>
          <p:nvPr>
            <p:ph type="body" idx="1"/>
          </p:nvPr>
        </p:nvSpPr>
        <p:spPr>
          <a:xfrm>
            <a:off x="381000" y="1981200"/>
            <a:ext cx="8153400" cy="4114800"/>
          </a:xfrm>
        </p:spPr>
        <p:txBody>
          <a:bodyPr/>
          <a:lstStyle/>
          <a:p>
            <a:pPr marL="0" indent="0" eaLnBrk="1" hangingPunct="1">
              <a:lnSpc>
                <a:spcPct val="90000"/>
              </a:lnSpc>
              <a:spcBef>
                <a:spcPct val="0"/>
              </a:spcBef>
              <a:buFontTx/>
              <a:buNone/>
            </a:pPr>
            <a:r>
              <a:rPr lang="en-US" altLang="en-US" sz="2400" b="1" dirty="0">
                <a:solidFill>
                  <a:srgbClr val="3D8963"/>
                </a:solidFill>
                <a:latin typeface="Courier New" pitchFamily="49" charset="0"/>
              </a:rPr>
              <a:t>do {</a:t>
            </a:r>
          </a:p>
          <a:p>
            <a:pPr marL="0" indent="0" eaLnBrk="1" hangingPunct="1">
              <a:lnSpc>
                <a:spcPct val="90000"/>
              </a:lnSpc>
              <a:spcBef>
                <a:spcPct val="0"/>
              </a:spcBef>
              <a:buFontTx/>
              <a:buNone/>
            </a:pPr>
            <a:r>
              <a:rPr lang="en-US" altLang="en-US" sz="2400" b="1" dirty="0">
                <a:solidFill>
                  <a:srgbClr val="3D8963"/>
                </a:solidFill>
                <a:latin typeface="Courier New" pitchFamily="49" charset="0"/>
              </a:rPr>
              <a:t>   // code to display menu</a:t>
            </a:r>
          </a:p>
          <a:p>
            <a:pPr marL="0" indent="0" eaLnBrk="1" hangingPunct="1">
              <a:lnSpc>
                <a:spcPct val="90000"/>
              </a:lnSpc>
              <a:spcBef>
                <a:spcPct val="0"/>
              </a:spcBef>
              <a:buFontTx/>
              <a:buNone/>
            </a:pPr>
            <a:r>
              <a:rPr lang="en-US" altLang="en-US" sz="2400" b="1" dirty="0">
                <a:solidFill>
                  <a:srgbClr val="3D8963"/>
                </a:solidFill>
                <a:latin typeface="Courier New" pitchFamily="49" charset="0"/>
              </a:rPr>
              <a:t>   // and perform actions</a:t>
            </a:r>
          </a:p>
          <a:p>
            <a:pPr marL="0" indent="0"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"Another choice? (Y/N) ";</a:t>
            </a:r>
          </a:p>
          <a:p>
            <a:pPr marL="0" indent="0" eaLnBrk="1" hangingPunct="1">
              <a:lnSpc>
                <a:spcPct val="90000"/>
              </a:lnSpc>
              <a:spcBef>
                <a:spcPct val="0"/>
              </a:spcBef>
              <a:buFontTx/>
              <a:buNone/>
            </a:pPr>
            <a:r>
              <a:rPr lang="en-US" altLang="en-US" sz="2400" b="1" dirty="0">
                <a:solidFill>
                  <a:srgbClr val="3D8963"/>
                </a:solidFill>
                <a:latin typeface="Courier New" pitchFamily="49" charset="0"/>
              </a:rPr>
              <a:t>} while ((choice =='Y')||(choice=='y'));</a:t>
            </a:r>
          </a:p>
          <a:p>
            <a:pPr marL="0" indent="0" eaLnBrk="1" hangingPunct="1">
              <a:lnSpc>
                <a:spcPct val="90000"/>
              </a:lnSpc>
              <a:spcBef>
                <a:spcPct val="0"/>
              </a:spcBef>
              <a:buFontTx/>
              <a:buNone/>
            </a:pPr>
            <a:endParaRPr lang="en-US" altLang="en-US" sz="2400" b="1" dirty="0">
              <a:solidFill>
                <a:srgbClr val="5FD6C2"/>
              </a:solidFill>
              <a:latin typeface="Courier New" pitchFamily="49" charset="0"/>
            </a:endParaRPr>
          </a:p>
          <a:p>
            <a:pPr marL="0" indent="0" eaLnBrk="1" hangingPunct="1">
              <a:lnSpc>
                <a:spcPct val="90000"/>
              </a:lnSpc>
              <a:spcBef>
                <a:spcPct val="0"/>
              </a:spcBef>
              <a:buFontTx/>
              <a:buNone/>
            </a:pPr>
            <a:r>
              <a:rPr lang="en-US" altLang="en-US" sz="2800" dirty="0"/>
              <a:t>The condition could be written as</a:t>
            </a:r>
          </a:p>
          <a:p>
            <a:pPr marL="0" indent="0" eaLnBrk="1" hangingPunct="1">
              <a:lnSpc>
                <a:spcPct val="90000"/>
              </a:lnSpc>
              <a:spcBef>
                <a:spcPct val="0"/>
              </a:spcBef>
              <a:buFontTx/>
              <a:buNone/>
            </a:pPr>
            <a:r>
              <a:rPr lang="en-US" altLang="en-US" sz="2800" b="1" dirty="0">
                <a:solidFill>
                  <a:srgbClr val="5FD6C2"/>
                </a:solidFill>
              </a:rPr>
              <a:t>	</a:t>
            </a:r>
            <a:r>
              <a:rPr lang="en-US" altLang="en-US" sz="2400" b="1" dirty="0">
                <a:solidFill>
                  <a:srgbClr val="3D8963"/>
                </a:solidFill>
                <a:latin typeface="Courier New" pitchFamily="49" charset="0"/>
                <a:cs typeface="Courier New" pitchFamily="49" charset="0"/>
              </a:rPr>
              <a:t>(</a:t>
            </a:r>
            <a:r>
              <a:rPr lang="en-US" altLang="en-US" sz="2400" b="1" dirty="0" err="1">
                <a:solidFill>
                  <a:srgbClr val="3D8963"/>
                </a:solidFill>
                <a:latin typeface="Courier New" pitchFamily="49" charset="0"/>
                <a:cs typeface="Courier New" pitchFamily="49" charset="0"/>
              </a:rPr>
              <a:t>toupper</a:t>
            </a:r>
            <a:r>
              <a:rPr lang="en-US" altLang="en-US" sz="2400" b="1" dirty="0">
                <a:solidFill>
                  <a:srgbClr val="3D8963"/>
                </a:solidFill>
                <a:latin typeface="Courier New" pitchFamily="49" charset="0"/>
                <a:cs typeface="Courier New" pitchFamily="49" charset="0"/>
              </a:rPr>
              <a:t>(choice) == 'Y');</a:t>
            </a:r>
          </a:p>
          <a:p>
            <a:pPr marL="0" indent="0" eaLnBrk="1" hangingPunct="1">
              <a:lnSpc>
                <a:spcPct val="90000"/>
              </a:lnSpc>
              <a:spcBef>
                <a:spcPct val="0"/>
              </a:spcBef>
              <a:buFontTx/>
              <a:buNone/>
            </a:pPr>
            <a:r>
              <a:rPr lang="en-US" altLang="en-US" sz="2800" dirty="0">
                <a:cs typeface="Courier New" pitchFamily="49" charset="0"/>
              </a:rPr>
              <a:t>or as</a:t>
            </a:r>
          </a:p>
          <a:p>
            <a:pPr marL="0" indent="0" eaLnBrk="1" hangingPunct="1">
              <a:lnSpc>
                <a:spcPct val="90000"/>
              </a:lnSpc>
              <a:spcBef>
                <a:spcPct val="0"/>
              </a:spcBef>
              <a:buFontTx/>
              <a:buNone/>
            </a:pPr>
            <a:r>
              <a:rPr lang="en-US" altLang="en-US" sz="2800" b="1" dirty="0">
                <a:solidFill>
                  <a:srgbClr val="5FD6C2"/>
                </a:solidFill>
                <a:latin typeface="Courier New" pitchFamily="49" charset="0"/>
                <a:cs typeface="Courier New" pitchFamily="49" charset="0"/>
              </a:rPr>
              <a:t>	</a:t>
            </a:r>
            <a:r>
              <a:rPr lang="en-US" altLang="en-US" sz="2400" b="1" dirty="0">
                <a:solidFill>
                  <a:srgbClr val="3D8963"/>
                </a:solidFill>
                <a:latin typeface="Courier New" pitchFamily="49" charset="0"/>
                <a:cs typeface="Courier New" pitchFamily="49" charset="0"/>
              </a:rPr>
              <a:t>(</a:t>
            </a:r>
            <a:r>
              <a:rPr lang="en-US" altLang="en-US" sz="2400" b="1" dirty="0" err="1">
                <a:solidFill>
                  <a:srgbClr val="3D8963"/>
                </a:solidFill>
                <a:latin typeface="Courier New" pitchFamily="49" charset="0"/>
                <a:cs typeface="Courier New" pitchFamily="49" charset="0"/>
              </a:rPr>
              <a:t>tolower</a:t>
            </a:r>
            <a:r>
              <a:rPr lang="en-US" altLang="en-US" sz="2400" b="1" dirty="0">
                <a:solidFill>
                  <a:srgbClr val="3D8963"/>
                </a:solidFill>
                <a:latin typeface="Courier New" pitchFamily="49" charset="0"/>
                <a:cs typeface="Courier New" pitchFamily="49" charset="0"/>
              </a:rPr>
              <a:t>(choice) == 'y');</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224821B8-77DC-4997-9B39-B404281A3D31}" type="slidenum">
              <a:rPr lang="en-US" altLang="en-US" sz="1200" smtClean="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ext"/>
          <p:cNvSpPr>
            <a:spLocks noGrp="1" noChangeArrowheads="1"/>
          </p:cNvSpPr>
          <p:nvPr>
            <p:ph type="title"/>
          </p:nvPr>
        </p:nvSpPr>
        <p:spPr/>
        <p:txBody>
          <a:bodyPr/>
          <a:lstStyle/>
          <a:p>
            <a:pPr eaLnBrk="1" hangingPunct="1"/>
            <a:r>
              <a:rPr lang="en-US" altLang="en-US" dirty="0">
                <a:solidFill>
                  <a:schemeClr val="tx1"/>
                </a:solidFill>
              </a:rPr>
              <a:t>5.8 The </a:t>
            </a:r>
            <a:r>
              <a:rPr lang="en-US" altLang="en-US" b="1" dirty="0">
                <a:solidFill>
                  <a:schemeClr val="tx1"/>
                </a:solidFill>
                <a:latin typeface="Courier New" pitchFamily="49" charset="0"/>
              </a:rPr>
              <a:t>for</a:t>
            </a:r>
            <a:r>
              <a:rPr lang="en-US" altLang="en-US" dirty="0">
                <a:solidFill>
                  <a:schemeClr val="tx1"/>
                </a:solidFill>
              </a:rPr>
              <a:t> Loop</a:t>
            </a:r>
            <a:endParaRPr lang="en-US" altLang="en-US" dirty="0">
              <a:solidFill>
                <a:schemeClr val="tx1"/>
              </a:solidFill>
              <a:latin typeface="Courier New" pitchFamily="49" charset="0"/>
            </a:endParaRPr>
          </a:p>
        </p:txBody>
      </p:sp>
      <p:sp>
        <p:nvSpPr>
          <p:cNvPr id="33795" name="Slide Body"/>
          <p:cNvSpPr>
            <a:spLocks noGrp="1" noChangeArrowheads="1"/>
          </p:cNvSpPr>
          <p:nvPr>
            <p:ph type="body" idx="1"/>
          </p:nvPr>
        </p:nvSpPr>
        <p:spPr>
          <a:xfrm>
            <a:off x="228600" y="1676400"/>
            <a:ext cx="8763000" cy="4114800"/>
          </a:xfrm>
        </p:spPr>
        <p:txBody>
          <a:bodyPr/>
          <a:lstStyle/>
          <a:p>
            <a:pPr eaLnBrk="1" hangingPunct="1">
              <a:lnSpc>
                <a:spcPct val="90000"/>
              </a:lnSpc>
              <a:spcBef>
                <a:spcPct val="0"/>
              </a:spcBef>
            </a:pPr>
            <a:r>
              <a:rPr lang="en-US" altLang="en-US" sz="2800" dirty="0"/>
              <a:t>It is a pretest loop that executes zero or more times</a:t>
            </a:r>
          </a:p>
          <a:p>
            <a:pPr eaLnBrk="1" hangingPunct="1"/>
            <a:r>
              <a:rPr lang="en-US" altLang="en-US" sz="2800" dirty="0"/>
              <a:t>It is useful for a counter-controlled loop</a:t>
            </a:r>
          </a:p>
          <a:p>
            <a:pPr eaLnBrk="1" hangingPunct="1"/>
            <a:endParaRPr lang="en-US" altLang="en-US" dirty="0"/>
          </a:p>
          <a:p>
            <a:pPr eaLnBrk="1" hangingPunct="1"/>
            <a:r>
              <a:rPr lang="en-US" altLang="en-US" sz="2800" dirty="0"/>
              <a:t>Format</a:t>
            </a:r>
            <a:r>
              <a:rPr lang="en-US" altLang="en-US" dirty="0"/>
              <a:t>:</a:t>
            </a:r>
          </a:p>
          <a:p>
            <a:pPr eaLnBrk="1" hangingPunct="1">
              <a:buFontTx/>
              <a:buNone/>
            </a:pPr>
            <a:r>
              <a:rPr lang="en-US" altLang="en-US" dirty="0"/>
              <a:t>	</a:t>
            </a:r>
            <a:r>
              <a:rPr lang="en-US" altLang="en-US" sz="2800" b="1" dirty="0">
                <a:latin typeface="Courier New" pitchFamily="49" charset="0"/>
              </a:rPr>
              <a:t>for( </a:t>
            </a:r>
            <a:r>
              <a:rPr lang="en-US" altLang="en-US" sz="2800" b="1" i="1" dirty="0">
                <a:latin typeface="Courier New" pitchFamily="49" charset="0"/>
              </a:rPr>
              <a:t>initialization</a:t>
            </a:r>
            <a:r>
              <a:rPr lang="en-US" altLang="en-US" sz="2800" b="1" dirty="0">
                <a:latin typeface="Courier New" pitchFamily="49" charset="0"/>
              </a:rPr>
              <a:t>; </a:t>
            </a:r>
            <a:r>
              <a:rPr lang="en-US" altLang="en-US" sz="2800" b="1" i="1" dirty="0">
                <a:latin typeface="Courier New" pitchFamily="49" charset="0"/>
              </a:rPr>
              <a:t>test</a:t>
            </a:r>
            <a:r>
              <a:rPr lang="en-US" altLang="en-US" sz="2800" b="1" dirty="0">
                <a:latin typeface="Courier New" pitchFamily="49" charset="0"/>
              </a:rPr>
              <a:t>; </a:t>
            </a:r>
            <a:r>
              <a:rPr lang="en-US" altLang="en-US" sz="2800" b="1" i="1" dirty="0">
                <a:latin typeface="Courier New" pitchFamily="49" charset="0"/>
              </a:rPr>
              <a:t>update </a:t>
            </a:r>
            <a:r>
              <a:rPr lang="en-US" altLang="en-US" sz="2800" b="1" dirty="0">
                <a:latin typeface="Courier New" pitchFamily="49" charset="0"/>
              </a:rPr>
              <a:t>)</a:t>
            </a:r>
          </a:p>
          <a:p>
            <a:pPr eaLnBrk="1" hangingPunct="1">
              <a:spcBef>
                <a:spcPct val="0"/>
              </a:spcBef>
              <a:buFontTx/>
              <a:buNone/>
            </a:pPr>
            <a:r>
              <a:rPr lang="en-US" altLang="en-US" sz="2800" b="1" dirty="0">
                <a:latin typeface="Courier New" pitchFamily="49" charset="0"/>
              </a:rPr>
              <a:t> {   1 or more statements;</a:t>
            </a:r>
          </a:p>
          <a:p>
            <a:pPr eaLnBrk="1" hangingPunct="1">
              <a:spcBef>
                <a:spcPct val="0"/>
              </a:spcBef>
              <a:buFontTx/>
              <a:buNone/>
            </a:pPr>
            <a:r>
              <a:rPr lang="en-US" altLang="en-US" sz="2800" b="1" dirty="0">
                <a:latin typeface="Courier New" pitchFamily="49" charset="0"/>
              </a:rPr>
              <a:t> }</a:t>
            </a:r>
            <a:r>
              <a:rPr lang="en-US" altLang="en-US" dirty="0">
                <a:latin typeface="Courier New" pitchFamily="49" charset="0"/>
              </a:rPr>
              <a:t>	   </a:t>
            </a:r>
            <a:endParaRPr lang="en-US" altLang="en-US" dirty="0"/>
          </a:p>
        </p:txBody>
      </p:sp>
      <p:grpSp>
        <p:nvGrpSpPr>
          <p:cNvPr id="2" name="graphic with explanatory text" descr="The graphic consists of an oval containing the text 'They don't go here'.  Extending from the oval are two arrows pointing to places in the code." title="graphic with explanatory text"/>
          <p:cNvGrpSpPr/>
          <p:nvPr/>
        </p:nvGrpSpPr>
        <p:grpSpPr>
          <a:xfrm>
            <a:off x="838200" y="4343400"/>
            <a:ext cx="7285038" cy="1676400"/>
            <a:chOff x="838200" y="4343400"/>
            <a:chExt cx="7285038" cy="1676400"/>
          </a:xfrm>
        </p:grpSpPr>
        <p:sp>
          <p:nvSpPr>
            <p:cNvPr id="33797" name="oval containing text" descr="The text is &quot;They don't go here&quot;.  There are arrows from the oval indicateg locations in the code where semicolons are commonly mis-used." title="Oval shaoe containing explanatory text"/>
            <p:cNvSpPr>
              <a:spLocks noChangeArrowheads="1"/>
            </p:cNvSpPr>
            <p:nvPr/>
          </p:nvSpPr>
          <p:spPr bwMode="auto">
            <a:xfrm>
              <a:off x="4724400" y="5181600"/>
              <a:ext cx="1593850" cy="83820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latin typeface="Times New Roman" pitchFamily="18" charset="0"/>
              </a:endParaRPr>
            </a:p>
          </p:txBody>
        </p:sp>
        <p:sp>
          <p:nvSpPr>
            <p:cNvPr id="33798" name="explanatory text"/>
            <p:cNvSpPr txBox="1">
              <a:spLocks noChangeArrowheads="1"/>
            </p:cNvSpPr>
            <p:nvPr/>
          </p:nvSpPr>
          <p:spPr bwMode="auto">
            <a:xfrm>
              <a:off x="4800600" y="5257800"/>
              <a:ext cx="1514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pPr>
              <a:r>
                <a:rPr lang="en-US" altLang="en-US" sz="2000" b="1" baseline="0" dirty="0">
                  <a:solidFill>
                    <a:schemeClr val="accent2"/>
                  </a:solidFill>
                </a:rPr>
                <a:t>They don’t go here</a:t>
              </a:r>
            </a:p>
          </p:txBody>
        </p:sp>
        <p:sp>
          <p:nvSpPr>
            <p:cNvPr id="33799" name="arrow pointing to code"/>
            <p:cNvSpPr>
              <a:spLocks noChangeShapeType="1"/>
            </p:cNvSpPr>
            <p:nvPr/>
          </p:nvSpPr>
          <p:spPr bwMode="auto">
            <a:xfrm flipV="1">
              <a:off x="6248400" y="4343400"/>
              <a:ext cx="1874838" cy="1066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0" name="arrow pointing to code"/>
            <p:cNvSpPr>
              <a:spLocks noChangeShapeType="1"/>
            </p:cNvSpPr>
            <p:nvPr/>
          </p:nvSpPr>
          <p:spPr bwMode="auto">
            <a:xfrm flipH="1" flipV="1">
              <a:off x="838200" y="5105400"/>
              <a:ext cx="388620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3801" name="graphic with explanatory text" descr="The text is &quot;Required ;&quot;.  There are arrows from the oval indicating the locations in the code where the semicolons are required." title="Oval shape containing explanatory text"/>
          <p:cNvGrpSpPr>
            <a:grpSpLocks/>
          </p:cNvGrpSpPr>
          <p:nvPr/>
        </p:nvGrpSpPr>
        <p:grpSpPr bwMode="auto">
          <a:xfrm>
            <a:off x="4876800" y="2895600"/>
            <a:ext cx="3124200" cy="1295400"/>
            <a:chOff x="3216" y="1872"/>
            <a:chExt cx="1968" cy="816"/>
          </a:xfrm>
        </p:grpSpPr>
        <p:sp>
          <p:nvSpPr>
            <p:cNvPr id="33802" name="Ovel containing text"/>
            <p:cNvSpPr>
              <a:spLocks noChangeArrowheads="1"/>
            </p:cNvSpPr>
            <p:nvPr/>
          </p:nvSpPr>
          <p:spPr bwMode="auto">
            <a:xfrm>
              <a:off x="4080" y="1872"/>
              <a:ext cx="1104" cy="528"/>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latin typeface="Times New Roman" pitchFamily="18" charset="0"/>
              </a:endParaRPr>
            </a:p>
          </p:txBody>
        </p:sp>
        <p:sp>
          <p:nvSpPr>
            <p:cNvPr id="33803" name="explanatory text"/>
            <p:cNvSpPr txBox="1">
              <a:spLocks noChangeArrowheads="1"/>
            </p:cNvSpPr>
            <p:nvPr/>
          </p:nvSpPr>
          <p:spPr bwMode="auto">
            <a:xfrm>
              <a:off x="4128" y="196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000" b="1" baseline="0" dirty="0">
                  <a:solidFill>
                    <a:schemeClr val="accent2"/>
                  </a:solidFill>
                </a:rPr>
                <a:t>Required </a:t>
              </a:r>
              <a:r>
                <a:rPr lang="en-US" altLang="en-US" sz="2400" b="1" baseline="0" dirty="0">
                  <a:solidFill>
                    <a:schemeClr val="accent2"/>
                  </a:solidFill>
                  <a:latin typeface="Courier New" pitchFamily="49" charset="0"/>
                </a:rPr>
                <a:t>;</a:t>
              </a:r>
            </a:p>
          </p:txBody>
        </p:sp>
        <p:sp>
          <p:nvSpPr>
            <p:cNvPr id="33804" name="arrow pointing to code"/>
            <p:cNvSpPr>
              <a:spLocks noChangeShapeType="1"/>
            </p:cNvSpPr>
            <p:nvPr/>
          </p:nvSpPr>
          <p:spPr bwMode="auto">
            <a:xfrm flipH="1">
              <a:off x="3984" y="2304"/>
              <a:ext cx="192"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5" name="arrow pointing to code"/>
            <p:cNvSpPr>
              <a:spLocks noChangeShapeType="1"/>
            </p:cNvSpPr>
            <p:nvPr/>
          </p:nvSpPr>
          <p:spPr bwMode="auto">
            <a:xfrm flipH="1">
              <a:off x="3216" y="2160"/>
              <a:ext cx="864" cy="52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DF3F8568-1D74-4734-81E7-FE5D58989238}" type="slidenum">
              <a:rPr lang="en-US" altLang="en-US" sz="1200" smtClean="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for</a:t>
            </a:r>
            <a:r>
              <a:rPr lang="en-US" altLang="en-US" dirty="0">
                <a:solidFill>
                  <a:schemeClr val="tx1"/>
                </a:solidFill>
              </a:rPr>
              <a:t> Loop Mechanics</a:t>
            </a:r>
            <a:endParaRPr lang="en-US" altLang="en-US" dirty="0">
              <a:solidFill>
                <a:schemeClr val="tx1"/>
              </a:solidFill>
              <a:latin typeface="Courier New" pitchFamily="49" charset="0"/>
            </a:endParaRPr>
          </a:p>
        </p:txBody>
      </p:sp>
      <p:pic>
        <p:nvPicPr>
          <p:cNvPr id="34820" name="Picture 1" descr="The loop is as follows.&#10;&#10;for (count = 1; count &lt;= 5; count++)&#10;{ cout &lt;&lt; &quot;Hello&quot; &lt;&lt; endl;&#10;}&#10;&#10;The image shows the following notes.&#10;&#10;Against “count equals 1”: Step 1: Perform the initialization expression.&#10;Against “count less than or equals 5”: Step 2: Evaluate the test expression. If it is true, go to step 3. Otherwise, terminate the loop.&#10;Against “cout”: Step 3: Execute the body of the loop.&#10;Against “count plus plus”: Step 4: Perform the update expression. Then go back to step 2.&#10;" title="An image shows a “for” loop and explains its element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7696200"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5E43BB1B-64C8-4067-A4A9-1896A9725F55}" type="slidenum">
              <a:rPr lang="en-US" altLang="en-US" sz="1200" smtClean="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for</a:t>
            </a:r>
            <a:r>
              <a:rPr lang="en-US" altLang="en-US" dirty="0">
                <a:solidFill>
                  <a:schemeClr val="tx1"/>
                </a:solidFill>
              </a:rPr>
              <a:t> Loop Flow of Control</a:t>
            </a:r>
            <a:endParaRPr lang="en-US" altLang="en-US" dirty="0">
              <a:solidFill>
                <a:schemeClr val="tx1"/>
              </a:solidFill>
              <a:latin typeface="Courier New" pitchFamily="49" charset="0"/>
            </a:endParaRPr>
          </a:p>
        </p:txBody>
      </p:sp>
      <p:sp>
        <p:nvSpPr>
          <p:cNvPr id="3584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D2CC6A04-F735-418C-B55F-7AE97E96CDD3}" type="slidenum">
              <a:rPr lang="en-US" altLang="en-US" sz="1200" smtClean="0"/>
              <a:pPr eaLnBrk="1" hangingPunct="1">
                <a:spcBef>
                  <a:spcPct val="0"/>
                </a:spcBef>
                <a:buFontTx/>
                <a:buNone/>
              </a:pPr>
              <a:t>33</a:t>
            </a:fld>
            <a:endParaRPr lang="en-US" altLang="en-US" sz="1200"/>
          </a:p>
        </p:txBody>
      </p:sp>
      <p:pic>
        <p:nvPicPr>
          <p:cNvPr id="2" name="for loop flowchart" descr="images shows the flow of control in the components of a for loop." title="for loop flowch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371600"/>
            <a:ext cx="4533900" cy="48577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for</a:t>
            </a:r>
            <a:r>
              <a:rPr lang="en-US" altLang="en-US" dirty="0">
                <a:solidFill>
                  <a:schemeClr val="tx1"/>
                </a:solidFill>
              </a:rPr>
              <a:t> Loop Example</a:t>
            </a:r>
            <a:endParaRPr lang="en-US" altLang="en-US" dirty="0">
              <a:solidFill>
                <a:schemeClr val="tx1"/>
              </a:solidFill>
              <a:latin typeface="Courier New" pitchFamily="49" charset="0"/>
            </a:endParaRPr>
          </a:p>
        </p:txBody>
      </p:sp>
      <p:sp>
        <p:nvSpPr>
          <p:cNvPr id="36867" name="Slide Body"/>
          <p:cNvSpPr>
            <a:spLocks noGrp="1" noChangeArrowheads="1"/>
          </p:cNvSpPr>
          <p:nvPr>
            <p:ph type="body" idx="1"/>
          </p:nvPr>
        </p:nvSpPr>
        <p:spPr>
          <a:xfrm>
            <a:off x="457200" y="2133600"/>
            <a:ext cx="8382000" cy="3124200"/>
          </a:xfrm>
        </p:spPr>
        <p:txBody>
          <a:bodyPr/>
          <a:lstStyle/>
          <a:p>
            <a:pPr eaLnBrk="1" hangingPunct="1">
              <a:lnSpc>
                <a:spcPct val="85000"/>
              </a:lnSpc>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sum = 0,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90000"/>
              </a:lnSpc>
              <a:spcBef>
                <a:spcPct val="50000"/>
              </a:spcBef>
              <a:buFontTx/>
              <a:buNone/>
            </a:pPr>
            <a:r>
              <a:rPr lang="en-US" altLang="en-US" sz="2800" b="1" dirty="0">
                <a:solidFill>
                  <a:srgbClr val="3D8963"/>
                </a:solidFill>
                <a:latin typeface="Courier New" pitchFamily="49" charset="0"/>
              </a:rPr>
              <a:t>for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1;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&lt;= 10;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lvl="1" eaLnBrk="1" hangingPunct="1">
              <a:lnSpc>
                <a:spcPct val="85000"/>
              </a:lnSpc>
              <a:buFontTx/>
              <a:buNone/>
            </a:pPr>
            <a:r>
              <a:rPr lang="en-US" altLang="en-US" sz="2800" b="1" dirty="0">
                <a:solidFill>
                  <a:srgbClr val="3D8963"/>
                </a:solidFill>
                <a:latin typeface="Courier New" pitchFamily="49" charset="0"/>
              </a:rPr>
              <a:t>sum +=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90000"/>
              </a:lnSpc>
              <a:spcBef>
                <a:spcPct val="50000"/>
              </a:spcBef>
              <a:buFontTx/>
              <a:buNone/>
            </a:pP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"Sum of numbers 1 – 10 is "</a:t>
            </a:r>
          </a:p>
          <a:p>
            <a:pPr lvl="1" eaLnBrk="1" hangingPunct="1">
              <a:lnSpc>
                <a:spcPct val="85000"/>
              </a:lnSpc>
              <a:buFontTx/>
              <a:buNone/>
            </a:pPr>
            <a:r>
              <a:rPr lang="en-US" altLang="en-US" sz="2800" b="1" dirty="0">
                <a:solidFill>
                  <a:srgbClr val="3D8963"/>
                </a:solidFill>
                <a:latin typeface="Courier New" pitchFamily="49" charset="0"/>
              </a:rPr>
              <a:t>   &lt;&lt; sum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62D72933-4E8D-44E5-BAA6-0C91AE8906D8}" type="slidenum">
              <a:rPr lang="en-US" altLang="en-US" sz="1200" smtClean="0"/>
              <a:pPr eaLnBrk="1" hangingPunct="1">
                <a:spcBef>
                  <a:spcPct val="0"/>
                </a:spcBef>
                <a:buFontTx/>
                <a:buNone/>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for</a:t>
            </a:r>
            <a:r>
              <a:rPr lang="en-US" altLang="en-US" dirty="0">
                <a:solidFill>
                  <a:schemeClr val="tx1"/>
                </a:solidFill>
              </a:rPr>
              <a:t> Loop Notes</a:t>
            </a:r>
            <a:endParaRPr lang="en-US" altLang="en-US" dirty="0">
              <a:solidFill>
                <a:schemeClr val="tx1"/>
              </a:solidFill>
              <a:latin typeface="Courier New" pitchFamily="49" charset="0"/>
            </a:endParaRPr>
          </a:p>
        </p:txBody>
      </p:sp>
      <p:sp>
        <p:nvSpPr>
          <p:cNvPr id="37891" name="Slide Body"/>
          <p:cNvSpPr>
            <a:spLocks noGrp="1" noChangeArrowheads="1"/>
          </p:cNvSpPr>
          <p:nvPr>
            <p:ph type="body" idx="1"/>
          </p:nvPr>
        </p:nvSpPr>
        <p:spPr>
          <a:xfrm>
            <a:off x="228600" y="2133600"/>
            <a:ext cx="8534400" cy="4038600"/>
          </a:xfrm>
        </p:spPr>
        <p:txBody>
          <a:bodyPr/>
          <a:lstStyle/>
          <a:p>
            <a:pPr eaLnBrk="1" hangingPunct="1">
              <a:lnSpc>
                <a:spcPct val="85000"/>
              </a:lnSpc>
            </a:pPr>
            <a:r>
              <a:rPr lang="en-US" altLang="en-US" sz="2800" dirty="0"/>
              <a:t>If </a:t>
            </a:r>
            <a:r>
              <a:rPr lang="en-US" altLang="en-US" sz="2800" b="1" i="1" dirty="0">
                <a:latin typeface="Courier New" pitchFamily="49" charset="0"/>
              </a:rPr>
              <a:t>test</a:t>
            </a:r>
            <a:r>
              <a:rPr lang="en-US" altLang="en-US" sz="2800" dirty="0"/>
              <a:t> is false the first time it is evaluated, the body of the loop will not be executed</a:t>
            </a:r>
          </a:p>
          <a:p>
            <a:pPr eaLnBrk="1" hangingPunct="1">
              <a:lnSpc>
                <a:spcPct val="85000"/>
              </a:lnSpc>
            </a:pPr>
            <a:r>
              <a:rPr lang="en-US" altLang="en-US" sz="2800" dirty="0"/>
              <a:t>The update expression can increment or decrement by any amount</a:t>
            </a:r>
          </a:p>
          <a:p>
            <a:pPr eaLnBrk="1" hangingPunct="1">
              <a:lnSpc>
                <a:spcPct val="85000"/>
              </a:lnSpc>
            </a:pPr>
            <a:r>
              <a:rPr lang="en-US" altLang="en-US" sz="2800" dirty="0"/>
              <a:t>Variables used in the initialization section should not be modified in the body of the loop</a:t>
            </a:r>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AE07AF9C-98BB-42B7-B614-C84A9AFC1071}" type="slidenum">
              <a:rPr lang="en-US" altLang="en-US" sz="1200" smtClean="0"/>
              <a:pPr eaLnBrk="1" hangingPunct="1">
                <a:spcBef>
                  <a:spcPct val="0"/>
                </a:spcBef>
                <a:buFontTx/>
                <a:buNone/>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for</a:t>
            </a:r>
            <a:r>
              <a:rPr lang="en-US" altLang="en-US" b="1" dirty="0">
                <a:solidFill>
                  <a:schemeClr val="tx1"/>
                </a:solidFill>
              </a:rPr>
              <a:t> </a:t>
            </a:r>
            <a:r>
              <a:rPr lang="en-US" altLang="en-US" dirty="0">
                <a:solidFill>
                  <a:schemeClr val="tx1"/>
                </a:solidFill>
              </a:rPr>
              <a:t>Loop Modifications</a:t>
            </a:r>
            <a:endParaRPr lang="en-US" altLang="en-US" dirty="0">
              <a:solidFill>
                <a:schemeClr val="tx1"/>
              </a:solidFill>
              <a:latin typeface="Courier New" pitchFamily="49" charset="0"/>
            </a:endParaRPr>
          </a:p>
        </p:txBody>
      </p:sp>
      <p:sp>
        <p:nvSpPr>
          <p:cNvPr id="38915" name="Slide Body"/>
          <p:cNvSpPr>
            <a:spLocks noGrp="1" noChangeArrowheads="1"/>
          </p:cNvSpPr>
          <p:nvPr>
            <p:ph type="body" idx="1"/>
          </p:nvPr>
        </p:nvSpPr>
        <p:spPr>
          <a:xfrm>
            <a:off x="152400" y="1981200"/>
            <a:ext cx="8763000" cy="4267200"/>
          </a:xfrm>
        </p:spPr>
        <p:txBody>
          <a:bodyPr/>
          <a:lstStyle/>
          <a:p>
            <a:pPr eaLnBrk="1" hangingPunct="1">
              <a:lnSpc>
                <a:spcPct val="90000"/>
              </a:lnSpc>
            </a:pPr>
            <a:r>
              <a:rPr lang="en-US" altLang="en-US" sz="2800" dirty="0"/>
              <a:t>You can define variables in initialization code</a:t>
            </a:r>
          </a:p>
          <a:p>
            <a:pPr lvl="1" eaLnBrk="1" hangingPunct="1">
              <a:lnSpc>
                <a:spcPct val="90000"/>
              </a:lnSpc>
            </a:pPr>
            <a:r>
              <a:rPr lang="en-US" altLang="en-US" sz="2800" dirty="0"/>
              <a:t>Their scope is the </a:t>
            </a:r>
            <a:r>
              <a:rPr lang="en-US" altLang="en-US" sz="2800" b="1" dirty="0">
                <a:latin typeface="Courier New" pitchFamily="49" charset="0"/>
              </a:rPr>
              <a:t>for</a:t>
            </a:r>
            <a:r>
              <a:rPr lang="en-US" altLang="en-US" sz="2800" dirty="0"/>
              <a:t> loop</a:t>
            </a:r>
          </a:p>
          <a:p>
            <a:pPr eaLnBrk="1" hangingPunct="1">
              <a:lnSpc>
                <a:spcPct val="90000"/>
              </a:lnSpc>
            </a:pPr>
            <a:r>
              <a:rPr lang="en-US" altLang="en-US" sz="2800" dirty="0"/>
              <a:t>Initialization and update code can contain more than one statement</a:t>
            </a:r>
          </a:p>
          <a:p>
            <a:pPr lvl="1" eaLnBrk="1" hangingPunct="1">
              <a:lnSpc>
                <a:spcPct val="90000"/>
              </a:lnSpc>
            </a:pPr>
            <a:r>
              <a:rPr lang="en-US" altLang="en-US" sz="2800" dirty="0"/>
              <a:t>Separate the statements with commas</a:t>
            </a:r>
          </a:p>
          <a:p>
            <a:pPr eaLnBrk="1" hangingPunct="1">
              <a:lnSpc>
                <a:spcPct val="90000"/>
              </a:lnSpc>
            </a:pPr>
            <a:r>
              <a:rPr lang="en-US" altLang="en-US" sz="2800" dirty="0"/>
              <a:t>Example:</a:t>
            </a:r>
          </a:p>
          <a:p>
            <a:pPr lvl="1" eaLnBrk="1" hangingPunct="1">
              <a:lnSpc>
                <a:spcPct val="90000"/>
              </a:lnSpc>
              <a:buFontTx/>
              <a:buNone/>
            </a:pPr>
            <a:r>
              <a:rPr lang="en-US" altLang="en-US" sz="2300" b="1" dirty="0">
                <a:solidFill>
                  <a:srgbClr val="3D8963"/>
                </a:solidFill>
                <a:latin typeface="Courier New" pitchFamily="49" charset="0"/>
              </a:rPr>
              <a:t>for (</a:t>
            </a:r>
            <a:r>
              <a:rPr lang="en-US" altLang="en-US" sz="2300" b="1" dirty="0" err="1">
                <a:solidFill>
                  <a:srgbClr val="3D8963"/>
                </a:solidFill>
                <a:latin typeface="Courier New" pitchFamily="49" charset="0"/>
              </a:rPr>
              <a:t>int</a:t>
            </a:r>
            <a:r>
              <a:rPr lang="en-US" altLang="en-US" sz="2300" b="1" dirty="0">
                <a:solidFill>
                  <a:srgbClr val="3D8963"/>
                </a:solidFill>
                <a:latin typeface="Courier New" pitchFamily="49" charset="0"/>
              </a:rPr>
              <a:t> sum = 0, </a:t>
            </a:r>
            <a:r>
              <a:rPr lang="en-US" altLang="en-US" sz="2300" b="1" dirty="0" err="1">
                <a:solidFill>
                  <a:srgbClr val="3D8963"/>
                </a:solidFill>
                <a:latin typeface="Courier New" pitchFamily="49" charset="0"/>
              </a:rPr>
              <a:t>num</a:t>
            </a:r>
            <a:r>
              <a:rPr lang="en-US" altLang="en-US" sz="2300" b="1" dirty="0">
                <a:solidFill>
                  <a:srgbClr val="3D8963"/>
                </a:solidFill>
                <a:latin typeface="Courier New" pitchFamily="49" charset="0"/>
              </a:rPr>
              <a:t> = 1; </a:t>
            </a:r>
            <a:r>
              <a:rPr lang="en-US" altLang="en-US" sz="2300" b="1" dirty="0" err="1">
                <a:solidFill>
                  <a:srgbClr val="3D8963"/>
                </a:solidFill>
                <a:latin typeface="Courier New" pitchFamily="49" charset="0"/>
              </a:rPr>
              <a:t>num</a:t>
            </a:r>
            <a:r>
              <a:rPr lang="en-US" altLang="en-US" sz="2300" b="1" dirty="0">
                <a:solidFill>
                  <a:srgbClr val="3D8963"/>
                </a:solidFill>
                <a:latin typeface="Courier New" pitchFamily="49" charset="0"/>
              </a:rPr>
              <a:t> &lt;= 10; </a:t>
            </a:r>
            <a:r>
              <a:rPr lang="en-US" altLang="en-US" sz="2300" b="1" dirty="0" err="1">
                <a:solidFill>
                  <a:srgbClr val="3D8963"/>
                </a:solidFill>
                <a:latin typeface="Courier New" pitchFamily="49" charset="0"/>
              </a:rPr>
              <a:t>num</a:t>
            </a:r>
            <a:r>
              <a:rPr lang="en-US" altLang="en-US" sz="2300" b="1" dirty="0">
                <a:solidFill>
                  <a:srgbClr val="3D8963"/>
                </a:solidFill>
                <a:latin typeface="Courier New" pitchFamily="49" charset="0"/>
              </a:rPr>
              <a:t>++)</a:t>
            </a:r>
          </a:p>
          <a:p>
            <a:pPr lvl="1" eaLnBrk="1" hangingPunct="1">
              <a:lnSpc>
                <a:spcPct val="90000"/>
              </a:lnSpc>
              <a:spcBef>
                <a:spcPct val="0"/>
              </a:spcBef>
              <a:buFontTx/>
              <a:buNone/>
            </a:pPr>
            <a:r>
              <a:rPr lang="en-US" altLang="en-US" sz="2300" b="1" dirty="0">
                <a:solidFill>
                  <a:srgbClr val="3D8963"/>
                </a:solidFill>
                <a:latin typeface="Courier New" pitchFamily="49" charset="0"/>
              </a:rPr>
              <a:t>   sum += </a:t>
            </a:r>
            <a:r>
              <a:rPr lang="en-US" altLang="en-US" sz="2300" b="1" dirty="0" err="1">
                <a:solidFill>
                  <a:srgbClr val="3D8963"/>
                </a:solidFill>
                <a:latin typeface="Courier New" pitchFamily="49" charset="0"/>
              </a:rPr>
              <a:t>num</a:t>
            </a:r>
            <a:r>
              <a:rPr lang="en-US" altLang="en-US" sz="2300" b="1" dirty="0">
                <a:solidFill>
                  <a:srgbClr val="3D8963"/>
                </a:solidFill>
                <a:latin typeface="Courier New" pitchFamily="49" charset="0"/>
              </a:rPr>
              <a:t>;</a:t>
            </a:r>
            <a:endParaRPr lang="en-US" altLang="en-US" sz="2300" b="1" dirty="0">
              <a:solidFill>
                <a:srgbClr val="3D8963"/>
              </a:solidFill>
            </a:endParaRPr>
          </a:p>
          <a:p>
            <a:pPr lvl="1" eaLnBrk="1" hangingPunct="1">
              <a:lnSpc>
                <a:spcPct val="90000"/>
              </a:lnSpc>
              <a:buFontTx/>
              <a:buNone/>
            </a:pPr>
            <a:r>
              <a:rPr lang="en-US" altLang="en-US" dirty="0"/>
              <a:t>	</a:t>
            </a:r>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294F6D5F-7A80-40D8-884D-A7377C95A9BA}" type="slidenum">
              <a:rPr lang="en-US" altLang="en-US" sz="1200" smtClean="0"/>
              <a:pPr eaLnBrk="1" hangingPunct="1">
                <a:spcBef>
                  <a:spcPct val="0"/>
                </a:spcBef>
                <a:buFontTx/>
                <a:buNone/>
              </a:pPr>
              <a:t>36</a:t>
            </a:fld>
            <a:endParaRPr lang="en-US"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304800" y="457200"/>
            <a:ext cx="8610600" cy="992188"/>
          </a:xfrm>
        </p:spPr>
        <p:txBody>
          <a:bodyPr/>
          <a:lstStyle/>
          <a:p>
            <a:pPr eaLnBrk="1" hangingPunct="1"/>
            <a:r>
              <a:rPr lang="en-US" altLang="en-US" dirty="0">
                <a:solidFill>
                  <a:schemeClr val="tx1"/>
                </a:solidFill>
              </a:rPr>
              <a:t>More </a:t>
            </a:r>
            <a:r>
              <a:rPr lang="en-US" altLang="en-US" b="1" dirty="0">
                <a:solidFill>
                  <a:schemeClr val="tx1"/>
                </a:solidFill>
                <a:latin typeface="Courier New" pitchFamily="49" charset="0"/>
              </a:rPr>
              <a:t>for</a:t>
            </a:r>
            <a:r>
              <a:rPr lang="en-US" altLang="en-US" dirty="0">
                <a:solidFill>
                  <a:schemeClr val="tx1"/>
                </a:solidFill>
              </a:rPr>
              <a:t> Loop Modifications</a:t>
            </a:r>
            <a:r>
              <a:rPr lang="en-US" altLang="en-US" sz="3200" dirty="0">
                <a:solidFill>
                  <a:schemeClr val="tx1"/>
                </a:solidFill>
              </a:rPr>
              <a:t> </a:t>
            </a:r>
            <a:br>
              <a:rPr lang="en-US" altLang="en-US" sz="3200" dirty="0">
                <a:solidFill>
                  <a:schemeClr val="tx1"/>
                </a:solidFill>
              </a:rPr>
            </a:br>
            <a:r>
              <a:rPr lang="en-US" altLang="en-US" sz="2800" dirty="0">
                <a:solidFill>
                  <a:schemeClr val="tx1"/>
                </a:solidFill>
              </a:rPr>
              <a:t>(These are NOT Recommended)</a:t>
            </a:r>
            <a:endParaRPr lang="en-US" altLang="en-US" sz="2800" dirty="0">
              <a:solidFill>
                <a:schemeClr val="tx1"/>
              </a:solidFill>
              <a:latin typeface="Courier New" pitchFamily="49" charset="0"/>
            </a:endParaRPr>
          </a:p>
        </p:txBody>
      </p:sp>
      <p:sp>
        <p:nvSpPr>
          <p:cNvPr id="39939" name="Slide Body"/>
          <p:cNvSpPr>
            <a:spLocks noGrp="1" noChangeArrowheads="1"/>
          </p:cNvSpPr>
          <p:nvPr>
            <p:ph type="body" idx="1"/>
          </p:nvPr>
        </p:nvSpPr>
        <p:spPr>
          <a:xfrm>
            <a:off x="381000" y="1600200"/>
            <a:ext cx="8458200" cy="4495800"/>
          </a:xfrm>
        </p:spPr>
        <p:txBody>
          <a:bodyPr/>
          <a:lstStyle/>
          <a:p>
            <a:pPr eaLnBrk="1" hangingPunct="1">
              <a:lnSpc>
                <a:spcPct val="80000"/>
              </a:lnSpc>
            </a:pPr>
            <a:r>
              <a:rPr lang="en-US" altLang="en-US" sz="2800" dirty="0"/>
              <a:t>Can omit </a:t>
            </a:r>
            <a:r>
              <a:rPr lang="en-US" altLang="en-US" sz="2800" b="1" i="1" dirty="0">
                <a:latin typeface="Courier New" pitchFamily="49" charset="0"/>
              </a:rPr>
              <a:t>initialization</a:t>
            </a:r>
            <a:r>
              <a:rPr lang="en-US" altLang="en-US" sz="2800" dirty="0"/>
              <a:t> if already done</a:t>
            </a:r>
            <a:endParaRPr lang="en-US" altLang="en-US" sz="2800" dirty="0">
              <a:latin typeface="Courier New" pitchFamily="49" charset="0"/>
            </a:endParaRPr>
          </a:p>
          <a:p>
            <a:pPr eaLnBrk="1" hangingPunct="1">
              <a:lnSpc>
                <a:spcPct val="80000"/>
              </a:lnSpc>
              <a:buFontTx/>
              <a:buNone/>
            </a:pPr>
            <a:r>
              <a:rPr lang="en-US" altLang="en-US" sz="2000" dirty="0">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sum = 0,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1;</a:t>
            </a:r>
          </a:p>
          <a:p>
            <a:pPr eaLnBrk="1" hangingPunct="1">
              <a:lnSpc>
                <a:spcPct val="80000"/>
              </a:lnSpc>
              <a:spcBef>
                <a:spcPct val="0"/>
              </a:spcBef>
              <a:buFontTx/>
              <a:buNone/>
            </a:pPr>
            <a:r>
              <a:rPr lang="en-US" altLang="en-US" sz="2400" b="1" dirty="0">
                <a:solidFill>
                  <a:srgbClr val="3D8963"/>
                </a:solidFill>
                <a:latin typeface="Courier New" pitchFamily="49" charset="0"/>
              </a:rPr>
              <a:t>		for (;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 10;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eaLnBrk="1" hangingPunct="1">
              <a:lnSpc>
                <a:spcPct val="80000"/>
              </a:lnSpc>
              <a:spcBef>
                <a:spcPct val="0"/>
              </a:spcBef>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endParaRPr lang="en-US" altLang="en-US" sz="2400" b="1" dirty="0">
              <a:solidFill>
                <a:srgbClr val="3D8963"/>
              </a:solidFill>
            </a:endParaRPr>
          </a:p>
          <a:p>
            <a:pPr eaLnBrk="1" hangingPunct="1">
              <a:lnSpc>
                <a:spcPct val="80000"/>
              </a:lnSpc>
              <a:spcBef>
                <a:spcPct val="50000"/>
              </a:spcBef>
            </a:pPr>
            <a:r>
              <a:rPr lang="en-US" altLang="en-US" sz="2800" dirty="0"/>
              <a:t>Can omit </a:t>
            </a:r>
            <a:r>
              <a:rPr lang="en-US" altLang="en-US" sz="2800" b="1" i="1" dirty="0">
                <a:latin typeface="Courier New" pitchFamily="49" charset="0"/>
              </a:rPr>
              <a:t>update</a:t>
            </a:r>
            <a:r>
              <a:rPr lang="en-US" altLang="en-US" sz="2800" dirty="0"/>
              <a:t> if done in loop body</a:t>
            </a:r>
          </a:p>
          <a:p>
            <a:pPr eaLnBrk="1" hangingPunct="1">
              <a:lnSpc>
                <a:spcPct val="80000"/>
              </a:lnSpc>
              <a:spcBef>
                <a:spcPct val="50000"/>
              </a:spcBef>
              <a:buFontTx/>
              <a:buNone/>
            </a:pPr>
            <a:r>
              <a:rPr lang="en-US" altLang="en-US" sz="2400" dirty="0">
                <a:latin typeface="Courier New" pitchFamily="49" charset="0"/>
              </a:rPr>
              <a:t>		</a:t>
            </a:r>
            <a:r>
              <a:rPr lang="en-US" altLang="en-US" sz="2400" b="1" dirty="0">
                <a:solidFill>
                  <a:srgbClr val="3D8963"/>
                </a:solidFill>
                <a:latin typeface="Courier New" pitchFamily="49" charset="0"/>
              </a:rPr>
              <a:t>for (sum = 0,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1;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 10;)</a:t>
            </a:r>
          </a:p>
          <a:p>
            <a:pPr eaLnBrk="1" hangingPunct="1">
              <a:lnSpc>
                <a:spcPct val="80000"/>
              </a:lnSpc>
              <a:spcBef>
                <a:spcPct val="0"/>
              </a:spcBef>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eaLnBrk="1" hangingPunct="1">
              <a:lnSpc>
                <a:spcPct val="80000"/>
              </a:lnSpc>
              <a:spcBef>
                <a:spcPct val="0"/>
              </a:spcBef>
            </a:pPr>
            <a:endParaRPr lang="en-US" altLang="en-US" sz="2800" dirty="0"/>
          </a:p>
          <a:p>
            <a:pPr eaLnBrk="1" hangingPunct="1">
              <a:lnSpc>
                <a:spcPct val="80000"/>
              </a:lnSpc>
              <a:spcBef>
                <a:spcPct val="0"/>
              </a:spcBef>
            </a:pPr>
            <a:r>
              <a:rPr lang="en-US" altLang="en-US" sz="2800" dirty="0"/>
              <a:t>Can omit the loop body if all of the work is done in the header</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DEC9D2AA-0E50-4E3C-B53B-9236EC332DDD}" type="slidenum">
              <a:rPr lang="en-US" altLang="en-US" sz="1200" smtClean="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a:xfrm>
            <a:off x="304800" y="304800"/>
            <a:ext cx="8534400" cy="914400"/>
          </a:xfrm>
        </p:spPr>
        <p:txBody>
          <a:bodyPr/>
          <a:lstStyle/>
          <a:p>
            <a:pPr eaLnBrk="1" hangingPunct="1"/>
            <a:r>
              <a:rPr lang="en-US" altLang="en-US" dirty="0">
                <a:solidFill>
                  <a:schemeClr val="tx1"/>
                </a:solidFill>
              </a:rPr>
              <a:t>5.9 Deciding Which Loop to Use</a:t>
            </a:r>
          </a:p>
        </p:txBody>
      </p:sp>
      <p:sp>
        <p:nvSpPr>
          <p:cNvPr id="40963" name="Slide Body"/>
          <p:cNvSpPr>
            <a:spLocks noGrp="1" noChangeArrowheads="1"/>
          </p:cNvSpPr>
          <p:nvPr>
            <p:ph type="body" idx="1"/>
          </p:nvPr>
        </p:nvSpPr>
        <p:spPr>
          <a:xfrm>
            <a:off x="685800" y="1981200"/>
            <a:ext cx="8001000" cy="4114800"/>
          </a:xfrm>
        </p:spPr>
        <p:txBody>
          <a:bodyPr/>
          <a:lstStyle/>
          <a:p>
            <a:pPr eaLnBrk="1" hangingPunct="1">
              <a:lnSpc>
                <a:spcPct val="90000"/>
              </a:lnSpc>
              <a:spcBef>
                <a:spcPct val="0"/>
              </a:spcBef>
            </a:pPr>
            <a:r>
              <a:rPr lang="en-US" altLang="en-US" sz="2800" dirty="0"/>
              <a:t> </a:t>
            </a:r>
            <a:r>
              <a:rPr lang="en-US" altLang="en-US" sz="2800" b="1" dirty="0">
                <a:solidFill>
                  <a:schemeClr val="accent2"/>
                </a:solidFill>
                <a:latin typeface="Courier New" pitchFamily="49" charset="0"/>
              </a:rPr>
              <a:t>while</a:t>
            </a:r>
            <a:r>
              <a:rPr lang="en-US" altLang="en-US" sz="2800" dirty="0"/>
              <a:t>: pretest loop (loop body may not be executed at all)</a:t>
            </a:r>
          </a:p>
          <a:p>
            <a:pPr eaLnBrk="1" hangingPunct="1">
              <a:lnSpc>
                <a:spcPct val="90000"/>
              </a:lnSpc>
              <a:spcBef>
                <a:spcPct val="40000"/>
              </a:spcBef>
            </a:pPr>
            <a:r>
              <a:rPr lang="en-US" altLang="en-US" sz="2800" dirty="0"/>
              <a:t> </a:t>
            </a:r>
            <a:r>
              <a:rPr lang="en-US" altLang="en-US" sz="2800" b="1" dirty="0">
                <a:solidFill>
                  <a:schemeClr val="accent2"/>
                </a:solidFill>
                <a:latin typeface="Courier New" pitchFamily="49" charset="0"/>
              </a:rPr>
              <a:t>do-while</a:t>
            </a:r>
            <a:r>
              <a:rPr lang="en-US" altLang="en-US" sz="2800" dirty="0"/>
              <a:t>: post test loop (loop body will always be executed at least once)</a:t>
            </a:r>
          </a:p>
          <a:p>
            <a:pPr eaLnBrk="1" hangingPunct="1">
              <a:lnSpc>
                <a:spcPct val="90000"/>
              </a:lnSpc>
              <a:spcBef>
                <a:spcPct val="40000"/>
              </a:spcBef>
            </a:pPr>
            <a:r>
              <a:rPr lang="en-US" altLang="en-US" sz="2800" dirty="0"/>
              <a:t> </a:t>
            </a:r>
            <a:r>
              <a:rPr lang="en-US" altLang="en-US" sz="2800" b="1" dirty="0">
                <a:solidFill>
                  <a:schemeClr val="accent2"/>
                </a:solidFill>
                <a:latin typeface="Courier New" pitchFamily="49" charset="0"/>
              </a:rPr>
              <a:t>for</a:t>
            </a:r>
            <a:r>
              <a:rPr lang="en-US" altLang="en-US" sz="2800" dirty="0"/>
              <a:t>: pretest loop (loop body may not be executed at all); has initialization and update code; is useful with counters or if precise number of iterations is known</a:t>
            </a: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98B7E3B5-5C9D-4FD8-B41D-5838E5AD45A8}" type="slidenum">
              <a:rPr lang="en-US" altLang="en-US" sz="1200" smtClean="0"/>
              <a:pPr eaLnBrk="1" hangingPunct="1">
                <a:spcBef>
                  <a:spcPct val="0"/>
                </a:spcBef>
                <a:buFontTx/>
                <a:buNone/>
              </a:pPr>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p:txBody>
          <a:bodyPr/>
          <a:lstStyle/>
          <a:p>
            <a:pPr eaLnBrk="1" hangingPunct="1"/>
            <a:r>
              <a:rPr lang="en-US" altLang="en-US" dirty="0">
                <a:solidFill>
                  <a:schemeClr val="tx1"/>
                </a:solidFill>
              </a:rPr>
              <a:t>5.10 Nested Loops</a:t>
            </a:r>
          </a:p>
        </p:txBody>
      </p:sp>
      <p:sp>
        <p:nvSpPr>
          <p:cNvPr id="41987" name="Slide Body"/>
          <p:cNvSpPr>
            <a:spLocks noGrp="1" noChangeArrowheads="1"/>
          </p:cNvSpPr>
          <p:nvPr>
            <p:ph type="body" idx="1"/>
          </p:nvPr>
        </p:nvSpPr>
        <p:spPr>
          <a:xfrm>
            <a:off x="228600" y="1981200"/>
            <a:ext cx="8610600" cy="4419600"/>
          </a:xfrm>
        </p:spPr>
        <p:txBody>
          <a:bodyPr/>
          <a:lstStyle/>
          <a:p>
            <a:pPr eaLnBrk="1" hangingPunct="1">
              <a:lnSpc>
                <a:spcPct val="90000"/>
              </a:lnSpc>
            </a:pPr>
            <a:r>
              <a:rPr lang="en-US" altLang="en-US" sz="2800" dirty="0"/>
              <a:t>A </a:t>
            </a:r>
            <a:r>
              <a:rPr lang="en-US" altLang="en-US" sz="2800" dirty="0">
                <a:solidFill>
                  <a:schemeClr val="accent2"/>
                </a:solidFill>
              </a:rPr>
              <a:t>nested loop</a:t>
            </a:r>
            <a:r>
              <a:rPr lang="en-US" altLang="en-US" sz="2800" dirty="0"/>
              <a:t> is a loop that is inside the body of another loop</a:t>
            </a:r>
          </a:p>
          <a:p>
            <a:pPr eaLnBrk="1" hangingPunct="1">
              <a:lnSpc>
                <a:spcPct val="90000"/>
              </a:lnSpc>
            </a:pPr>
            <a:r>
              <a:rPr lang="en-US" altLang="en-US" sz="2800" dirty="0"/>
              <a:t>Example:</a:t>
            </a:r>
          </a:p>
          <a:p>
            <a:pPr lvl="1" eaLnBrk="1" hangingPunct="1">
              <a:lnSpc>
                <a:spcPct val="90000"/>
              </a:lnSpc>
              <a:buFontTx/>
              <a:buNone/>
            </a:pPr>
            <a:r>
              <a:rPr lang="en-US" altLang="en-US" sz="2600" b="1" dirty="0">
                <a:solidFill>
                  <a:srgbClr val="3D8963"/>
                </a:solidFill>
                <a:latin typeface="Courier New" pitchFamily="49" charset="0"/>
              </a:rPr>
              <a:t>for (row</a:t>
            </a:r>
            <a:r>
              <a:rPr lang="en-US" altLang="en-US" sz="2600" b="1" dirty="0">
                <a:solidFill>
                  <a:srgbClr val="3D8963"/>
                </a:solidFill>
              </a:rPr>
              <a:t> </a:t>
            </a:r>
            <a:r>
              <a:rPr lang="en-US" altLang="en-US" sz="2600" b="1" dirty="0">
                <a:solidFill>
                  <a:srgbClr val="3D8963"/>
                </a:solidFill>
                <a:latin typeface="Courier New" pitchFamily="49" charset="0"/>
              </a:rPr>
              <a:t>=</a:t>
            </a:r>
            <a:r>
              <a:rPr lang="en-US" altLang="en-US" sz="2600" b="1" dirty="0">
                <a:solidFill>
                  <a:srgbClr val="3D8963"/>
                </a:solidFill>
              </a:rPr>
              <a:t> </a:t>
            </a:r>
            <a:r>
              <a:rPr lang="en-US" altLang="en-US" sz="2600" b="1" dirty="0">
                <a:solidFill>
                  <a:srgbClr val="3D8963"/>
                </a:solidFill>
                <a:latin typeface="Courier New" pitchFamily="49" charset="0"/>
              </a:rPr>
              <a:t>1; row</a:t>
            </a:r>
            <a:r>
              <a:rPr lang="en-US" altLang="en-US" sz="2600" b="1" dirty="0">
                <a:solidFill>
                  <a:srgbClr val="3D8963"/>
                </a:solidFill>
              </a:rPr>
              <a:t> </a:t>
            </a:r>
            <a:r>
              <a:rPr lang="en-US" altLang="en-US" sz="2600" b="1" dirty="0">
                <a:solidFill>
                  <a:srgbClr val="3D8963"/>
                </a:solidFill>
                <a:latin typeface="Courier New" pitchFamily="49" charset="0"/>
              </a:rPr>
              <a:t>&lt;=</a:t>
            </a:r>
            <a:r>
              <a:rPr lang="en-US" altLang="en-US" sz="2600" b="1" dirty="0">
                <a:solidFill>
                  <a:srgbClr val="3D8963"/>
                </a:solidFill>
              </a:rPr>
              <a:t> </a:t>
            </a:r>
            <a:r>
              <a:rPr lang="en-US" altLang="en-US" sz="2600" b="1" dirty="0">
                <a:solidFill>
                  <a:srgbClr val="3D8963"/>
                </a:solidFill>
                <a:latin typeface="Courier New" pitchFamily="49" charset="0"/>
              </a:rPr>
              <a:t>3; row++)</a:t>
            </a:r>
          </a:p>
          <a:p>
            <a:pPr lvl="1" eaLnBrk="1" hangingPunct="1">
              <a:lnSpc>
                <a:spcPct val="90000"/>
              </a:lnSpc>
              <a:spcBef>
                <a:spcPct val="0"/>
              </a:spcBef>
              <a:buFontTx/>
              <a:buNone/>
            </a:pPr>
            <a:r>
              <a:rPr lang="en-US" altLang="en-US" sz="2600" b="1" dirty="0">
                <a:solidFill>
                  <a:srgbClr val="3D8963"/>
                </a:solidFill>
                <a:latin typeface="Courier New" pitchFamily="49" charset="0"/>
              </a:rPr>
              <a:t>{                           </a:t>
            </a:r>
          </a:p>
          <a:p>
            <a:pPr lvl="1" eaLnBrk="1" hangingPunct="1">
              <a:lnSpc>
                <a:spcPct val="90000"/>
              </a:lnSpc>
              <a:spcBef>
                <a:spcPct val="0"/>
              </a:spcBef>
              <a:buFontTx/>
              <a:buNone/>
            </a:pPr>
            <a:r>
              <a:rPr lang="en-US" altLang="en-US" sz="2600" b="1" dirty="0">
                <a:solidFill>
                  <a:srgbClr val="3D8963"/>
                </a:solidFill>
                <a:latin typeface="Courier New" pitchFamily="49" charset="0"/>
              </a:rPr>
              <a:t>  for (col</a:t>
            </a:r>
            <a:r>
              <a:rPr lang="en-US" altLang="en-US" sz="2600" b="1" dirty="0">
                <a:solidFill>
                  <a:srgbClr val="3D8963"/>
                </a:solidFill>
              </a:rPr>
              <a:t> </a:t>
            </a:r>
            <a:r>
              <a:rPr lang="en-US" altLang="en-US" sz="2600" b="1" dirty="0">
                <a:solidFill>
                  <a:srgbClr val="3D8963"/>
                </a:solidFill>
                <a:latin typeface="Courier New" pitchFamily="49" charset="0"/>
              </a:rPr>
              <a:t>=</a:t>
            </a:r>
            <a:r>
              <a:rPr lang="en-US" altLang="en-US" sz="2600" b="1" dirty="0">
                <a:solidFill>
                  <a:srgbClr val="3D8963"/>
                </a:solidFill>
              </a:rPr>
              <a:t> </a:t>
            </a:r>
            <a:r>
              <a:rPr lang="en-US" altLang="en-US" sz="2600" b="1" dirty="0">
                <a:solidFill>
                  <a:srgbClr val="3D8963"/>
                </a:solidFill>
                <a:latin typeface="Courier New" pitchFamily="49" charset="0"/>
              </a:rPr>
              <a:t>1; col</a:t>
            </a:r>
            <a:r>
              <a:rPr lang="en-US" altLang="en-US" sz="2600" b="1" dirty="0">
                <a:solidFill>
                  <a:srgbClr val="3D8963"/>
                </a:solidFill>
              </a:rPr>
              <a:t> </a:t>
            </a:r>
            <a:r>
              <a:rPr lang="en-US" altLang="en-US" sz="2600" b="1" dirty="0">
                <a:solidFill>
                  <a:srgbClr val="3D8963"/>
                </a:solidFill>
                <a:latin typeface="Courier New" pitchFamily="49" charset="0"/>
              </a:rPr>
              <a:t>&lt;=</a:t>
            </a:r>
            <a:r>
              <a:rPr lang="en-US" altLang="en-US" sz="2600" b="1" dirty="0">
                <a:solidFill>
                  <a:srgbClr val="3D8963"/>
                </a:solidFill>
              </a:rPr>
              <a:t> </a:t>
            </a:r>
            <a:r>
              <a:rPr lang="en-US" altLang="en-US" sz="2600" b="1" dirty="0">
                <a:solidFill>
                  <a:srgbClr val="3D8963"/>
                </a:solidFill>
                <a:latin typeface="Courier New" pitchFamily="49" charset="0"/>
              </a:rPr>
              <a:t>3; col++)</a:t>
            </a:r>
          </a:p>
          <a:p>
            <a:pPr lvl="1" eaLnBrk="1" hangingPunct="1">
              <a:lnSpc>
                <a:spcPct val="90000"/>
              </a:lnSpc>
              <a:spcBef>
                <a:spcPct val="0"/>
              </a:spcBef>
              <a:buFontTx/>
              <a:buNone/>
            </a:pPr>
            <a:r>
              <a:rPr lang="en-US" altLang="en-US" sz="2600" b="1" dirty="0">
                <a:solidFill>
                  <a:srgbClr val="3D8963"/>
                </a:solidFill>
                <a:latin typeface="Courier New" pitchFamily="49" charset="0"/>
              </a:rPr>
              <a:t>  {  </a:t>
            </a:r>
          </a:p>
          <a:p>
            <a:pPr lvl="1" eaLnBrk="1" hangingPunct="1">
              <a:lnSpc>
                <a:spcPct val="90000"/>
              </a:lnSpc>
              <a:spcBef>
                <a:spcPct val="0"/>
              </a:spcBef>
              <a:buFontTx/>
              <a:buNone/>
            </a:pPr>
            <a:r>
              <a:rPr lang="en-US" altLang="en-US" sz="2600" b="1" dirty="0">
                <a:solidFill>
                  <a:srgbClr val="3D8963"/>
                </a:solidFill>
                <a:latin typeface="Courier New" pitchFamily="49" charset="0"/>
              </a:rPr>
              <a:t>     </a:t>
            </a:r>
            <a:r>
              <a:rPr lang="en-US" altLang="en-US" sz="2600" b="1" dirty="0" err="1">
                <a:solidFill>
                  <a:srgbClr val="3D8963"/>
                </a:solidFill>
                <a:latin typeface="Courier New" pitchFamily="49" charset="0"/>
              </a:rPr>
              <a:t>cout</a:t>
            </a:r>
            <a:r>
              <a:rPr lang="en-US" altLang="en-US" sz="2600" b="1" dirty="0">
                <a:solidFill>
                  <a:srgbClr val="3D8963"/>
                </a:solidFill>
                <a:latin typeface="Courier New" pitchFamily="49" charset="0"/>
              </a:rPr>
              <a:t> &lt;&lt; row * col &lt;&lt; </a:t>
            </a:r>
            <a:r>
              <a:rPr lang="en-US" altLang="en-US" sz="2600" b="1" dirty="0" err="1">
                <a:solidFill>
                  <a:srgbClr val="3D8963"/>
                </a:solidFill>
                <a:latin typeface="Courier New" pitchFamily="49" charset="0"/>
              </a:rPr>
              <a:t>endl</a:t>
            </a:r>
            <a:r>
              <a:rPr lang="en-US" altLang="en-US" sz="2600" b="1" dirty="0">
                <a:solidFill>
                  <a:srgbClr val="3D8963"/>
                </a:solidFill>
                <a:latin typeface="Courier New" pitchFamily="49" charset="0"/>
              </a:rPr>
              <a:t>;</a:t>
            </a:r>
          </a:p>
          <a:p>
            <a:pPr lvl="1" eaLnBrk="1" hangingPunct="1">
              <a:lnSpc>
                <a:spcPct val="90000"/>
              </a:lnSpc>
              <a:spcBef>
                <a:spcPct val="0"/>
              </a:spcBef>
              <a:buFontTx/>
              <a:buNone/>
            </a:pPr>
            <a:r>
              <a:rPr lang="en-US" altLang="en-US" sz="2600" b="1" dirty="0">
                <a:solidFill>
                  <a:srgbClr val="3D8963"/>
                </a:solidFill>
                <a:latin typeface="Courier New" pitchFamily="49" charset="0"/>
              </a:rPr>
              <a:t>  }</a:t>
            </a:r>
          </a:p>
          <a:p>
            <a:pPr lvl="1" eaLnBrk="1" hangingPunct="1">
              <a:lnSpc>
                <a:spcPct val="90000"/>
              </a:lnSpc>
              <a:spcBef>
                <a:spcPct val="0"/>
              </a:spcBef>
              <a:buFontTx/>
              <a:buNone/>
            </a:pPr>
            <a:r>
              <a:rPr lang="en-US" altLang="en-US" sz="2600" b="1" dirty="0">
                <a:solidFill>
                  <a:srgbClr val="3D8963"/>
                </a:solidFill>
                <a:latin typeface="Courier New" pitchFamily="49" charset="0"/>
              </a:rPr>
              <a:t>}</a:t>
            </a:r>
            <a:endParaRPr lang="en-US" altLang="en-US" sz="2600" b="1" dirty="0">
              <a:solidFill>
                <a:srgbClr val="3D8963"/>
              </a:solidFill>
            </a:endParaRPr>
          </a:p>
        </p:txBody>
      </p:sp>
      <p:pic>
        <p:nvPicPr>
          <p:cNvPr id="2" name="explanatory graphic" descr="The graphic includes two horizontal horseshoe-shaped lines, one nested inside the other.  The larger line is labeled 'outer loop' and the smaller one is labeled 'inner loop'.  They indicate the two components of the nested loop code example." title="explanatory graphic showing outer and inner loo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3124200"/>
            <a:ext cx="2181225" cy="2791299"/>
          </a:xfrm>
          <a:prstGeom prst="rect">
            <a:avLst/>
          </a:prstGeom>
        </p:spPr>
      </p:pic>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CDC3A6C-71E3-4967-BA7D-C882C55F03E1}" type="slidenum">
              <a:rPr lang="en-US" altLang="en-US" sz="1200" smtClean="0"/>
              <a:pPr eaLnBrk="1" hangingPunct="1">
                <a:spcBef>
                  <a:spcPct val="0"/>
                </a:spcBef>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5.1 Introduction to Loops: The </a:t>
            </a:r>
            <a:r>
              <a:rPr lang="en-US" altLang="en-US" b="1" dirty="0">
                <a:solidFill>
                  <a:schemeClr val="tx1"/>
                </a:solidFill>
                <a:latin typeface="Courier New" pitchFamily="49" charset="0"/>
              </a:rPr>
              <a:t>while</a:t>
            </a:r>
            <a:r>
              <a:rPr lang="en-US" altLang="en-US" dirty="0">
                <a:solidFill>
                  <a:schemeClr val="tx1"/>
                </a:solidFill>
              </a:rPr>
              <a:t> Loop</a:t>
            </a:r>
          </a:p>
        </p:txBody>
      </p:sp>
      <p:sp>
        <p:nvSpPr>
          <p:cNvPr id="6147" name="Slide Body"/>
          <p:cNvSpPr>
            <a:spLocks noGrp="1" noChangeArrowheads="1"/>
          </p:cNvSpPr>
          <p:nvPr>
            <p:ph type="body" idx="1"/>
          </p:nvPr>
        </p:nvSpPr>
        <p:spPr/>
        <p:txBody>
          <a:bodyPr/>
          <a:lstStyle/>
          <a:p>
            <a:pPr eaLnBrk="1" hangingPunct="1"/>
            <a:r>
              <a:rPr lang="en-US" altLang="en-US" sz="2800" dirty="0">
                <a:solidFill>
                  <a:schemeClr val="accent2"/>
                </a:solidFill>
              </a:rPr>
              <a:t>Loop</a:t>
            </a:r>
            <a:r>
              <a:rPr lang="en-US" altLang="en-US" sz="2800" dirty="0"/>
              <a:t>: a part of a program that may execute &gt; 1 time (</a:t>
            </a:r>
            <a:r>
              <a:rPr lang="en-US" altLang="en-US" sz="2800" i="1" dirty="0"/>
              <a:t>i.e., </a:t>
            </a:r>
            <a:r>
              <a:rPr lang="en-US" altLang="en-US" sz="2800" dirty="0"/>
              <a:t>it repeats)</a:t>
            </a:r>
          </a:p>
          <a:p>
            <a:pPr eaLnBrk="1" hangingPunct="1"/>
            <a:r>
              <a:rPr lang="en-US" altLang="en-US" sz="2800" dirty="0"/>
              <a:t> </a:t>
            </a:r>
            <a:r>
              <a:rPr lang="en-US" altLang="en-US" sz="2800" b="1" dirty="0">
                <a:latin typeface="Courier New" pitchFamily="49" charset="0"/>
              </a:rPr>
              <a:t>while</a:t>
            </a:r>
            <a:r>
              <a:rPr lang="en-US" altLang="en-US" sz="2800" dirty="0"/>
              <a:t> loop format:</a:t>
            </a:r>
          </a:p>
          <a:p>
            <a:pPr lvl="1" eaLnBrk="1" hangingPunct="1">
              <a:spcBef>
                <a:spcPct val="0"/>
              </a:spcBef>
              <a:buFontTx/>
              <a:buNone/>
            </a:pPr>
            <a:r>
              <a:rPr lang="en-US" altLang="en-US" sz="2800" dirty="0"/>
              <a:t>	</a:t>
            </a:r>
            <a:r>
              <a:rPr lang="en-US" altLang="en-US" sz="2800" b="1" dirty="0">
                <a:latin typeface="Courier New" pitchFamily="49" charset="0"/>
              </a:rPr>
              <a:t>while (</a:t>
            </a:r>
            <a:r>
              <a:rPr lang="en-US" altLang="en-US" sz="2800" b="1" i="1" dirty="0">
                <a:latin typeface="Courier New" pitchFamily="49" charset="0"/>
              </a:rPr>
              <a:t>condition</a:t>
            </a:r>
            <a:r>
              <a:rPr lang="en-US" altLang="en-US" sz="2800" b="1" dirty="0">
                <a:latin typeface="Courier New" pitchFamily="49" charset="0"/>
              </a:rPr>
              <a:t>)</a:t>
            </a:r>
          </a:p>
          <a:p>
            <a:pPr lvl="1" eaLnBrk="1" hangingPunct="1">
              <a:spcBef>
                <a:spcPct val="0"/>
              </a:spcBef>
              <a:buFontTx/>
              <a:buNone/>
            </a:pPr>
            <a:r>
              <a:rPr lang="en-US" altLang="en-US" sz="2800" b="1" dirty="0">
                <a:latin typeface="Courier New" pitchFamily="49" charset="0"/>
              </a:rPr>
              <a:t> {  </a:t>
            </a:r>
            <a:r>
              <a:rPr lang="en-US" altLang="en-US" sz="2800" b="1" i="1" dirty="0">
                <a:latin typeface="Courier New" pitchFamily="49" charset="0"/>
              </a:rPr>
              <a:t>statement(s)</a:t>
            </a:r>
            <a:r>
              <a:rPr lang="en-US" altLang="en-US" sz="2800" b="1" dirty="0">
                <a:latin typeface="Courier New" pitchFamily="49" charset="0"/>
              </a:rPr>
              <a:t>;</a:t>
            </a:r>
          </a:p>
          <a:p>
            <a:pPr lvl="1" eaLnBrk="1" hangingPunct="1">
              <a:spcBef>
                <a:spcPct val="0"/>
              </a:spcBef>
              <a:buFontTx/>
              <a:buNone/>
            </a:pPr>
            <a:r>
              <a:rPr lang="en-US" altLang="en-US" sz="2800" b="1" dirty="0">
                <a:latin typeface="Courier New" pitchFamily="49" charset="0"/>
              </a:rPr>
              <a:t> }</a:t>
            </a:r>
            <a:endParaRPr lang="en-US" altLang="en-US" sz="2800" b="1" dirty="0"/>
          </a:p>
          <a:p>
            <a:pPr eaLnBrk="1" hangingPunct="1"/>
            <a:r>
              <a:rPr lang="en-US" altLang="en-US" sz="2800" dirty="0"/>
              <a:t>The </a:t>
            </a:r>
            <a:r>
              <a:rPr lang="en-US" altLang="en-US" sz="2800" b="1" dirty="0">
                <a:latin typeface="Courier New" pitchFamily="49" charset="0"/>
              </a:rPr>
              <a:t>{}</a:t>
            </a:r>
            <a:r>
              <a:rPr lang="en-US" altLang="en-US" sz="2800" dirty="0"/>
              <a:t> can be omitted if there is only one statement in the body of the loop</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D49FA8EA-6829-4DA9-A3C2-4CE90DA415EC}" type="slidenum">
              <a:rPr lang="en-US" altLang="en-US" sz="1200" smtClean="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p:txBody>
          <a:bodyPr/>
          <a:lstStyle/>
          <a:p>
            <a:pPr eaLnBrk="1" hangingPunct="1"/>
            <a:r>
              <a:rPr lang="en-US" altLang="en-US" dirty="0">
                <a:solidFill>
                  <a:schemeClr val="tx1"/>
                </a:solidFill>
              </a:rPr>
              <a:t>Notes on Nested Loops</a:t>
            </a:r>
          </a:p>
        </p:txBody>
      </p:sp>
      <p:sp>
        <p:nvSpPr>
          <p:cNvPr id="43011" name="Slide Body"/>
          <p:cNvSpPr>
            <a:spLocks noGrp="1" noChangeArrowheads="1"/>
          </p:cNvSpPr>
          <p:nvPr>
            <p:ph type="body" idx="1"/>
          </p:nvPr>
        </p:nvSpPr>
        <p:spPr/>
        <p:txBody>
          <a:bodyPr/>
          <a:lstStyle/>
          <a:p>
            <a:pPr eaLnBrk="1" hangingPunct="1"/>
            <a:r>
              <a:rPr lang="en-US" altLang="en-US" sz="2800" dirty="0"/>
              <a:t>The inner loop goes through all of its iterations for each iteration of the outer loop</a:t>
            </a:r>
          </a:p>
          <a:p>
            <a:pPr eaLnBrk="1" hangingPunct="1"/>
            <a:r>
              <a:rPr lang="en-US" altLang="en-US" sz="2800" dirty="0"/>
              <a:t>The inner loop completes its iterations faster than the outer loop</a:t>
            </a:r>
          </a:p>
          <a:p>
            <a:pPr eaLnBrk="1" hangingPunct="1"/>
            <a:r>
              <a:rPr lang="en-US" altLang="en-US" sz="2800" dirty="0"/>
              <a:t>The total number of iterations for inner loop is product of number of iterations of the two loops.  In previous example, inner loop iterates 9 times in total.</a:t>
            </a: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8DC32EE-D4EB-4C3A-88A7-26A9D564C298}" type="slidenum">
              <a:rPr lang="en-US" altLang="en-US" sz="1200" smtClean="0"/>
              <a:pPr eaLnBrk="1" hangingPunct="1">
                <a:spcBef>
                  <a:spcPct val="0"/>
                </a:spcBef>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p:txBody>
          <a:bodyPr/>
          <a:lstStyle/>
          <a:p>
            <a:pPr eaLnBrk="1" hangingPunct="1"/>
            <a:r>
              <a:rPr lang="en-US" altLang="en-US" dirty="0">
                <a:solidFill>
                  <a:schemeClr val="tx1"/>
                </a:solidFill>
              </a:rPr>
              <a:t>5.11 Breaking Out of a Loop</a:t>
            </a:r>
          </a:p>
        </p:txBody>
      </p:sp>
      <p:sp>
        <p:nvSpPr>
          <p:cNvPr id="44035" name="Slide Body"/>
          <p:cNvSpPr>
            <a:spLocks noGrp="1" noChangeArrowheads="1"/>
          </p:cNvSpPr>
          <p:nvPr>
            <p:ph type="body" idx="1"/>
          </p:nvPr>
        </p:nvSpPr>
        <p:spPr>
          <a:xfrm>
            <a:off x="457200" y="1981200"/>
            <a:ext cx="8153400" cy="4114800"/>
          </a:xfrm>
        </p:spPr>
        <p:txBody>
          <a:bodyPr/>
          <a:lstStyle/>
          <a:p>
            <a:pPr eaLnBrk="1" hangingPunct="1"/>
            <a:r>
              <a:rPr lang="en-US" altLang="en-US" sz="2800" dirty="0"/>
              <a:t> </a:t>
            </a:r>
            <a:r>
              <a:rPr lang="en-US" altLang="en-US" sz="2800" b="1" dirty="0">
                <a:latin typeface="Courier New" pitchFamily="49" charset="0"/>
              </a:rPr>
              <a:t>break</a:t>
            </a:r>
            <a:r>
              <a:rPr lang="en-US" altLang="en-US" sz="2800" dirty="0"/>
              <a:t> can be used to terminate the execution of a loop iteration</a:t>
            </a:r>
          </a:p>
          <a:p>
            <a:pPr eaLnBrk="1" hangingPunct="1"/>
            <a:r>
              <a:rPr lang="en-US" altLang="en-US" sz="2800" dirty="0"/>
              <a:t>Use it sparingly if at all – it makes code harder to understand</a:t>
            </a:r>
          </a:p>
          <a:p>
            <a:pPr eaLnBrk="1" hangingPunct="1"/>
            <a:r>
              <a:rPr lang="en-US" altLang="en-US" sz="2800" dirty="0"/>
              <a:t>When used in an inner loop, </a:t>
            </a:r>
            <a:r>
              <a:rPr lang="en-US" altLang="en-US" sz="2800" b="1" dirty="0">
                <a:latin typeface="Courier New" pitchFamily="49" charset="0"/>
              </a:rPr>
              <a:t>break </a:t>
            </a:r>
            <a:r>
              <a:rPr lang="en-US" altLang="en-US" sz="2800" dirty="0"/>
              <a:t>terminates that loop only and returns to the outer loop</a:t>
            </a: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42A48083-4668-4590-9D0F-F872B090B25C}" type="slidenum">
              <a:rPr lang="en-US" altLang="en-US" sz="1200" smtClean="0"/>
              <a:pPr eaLnBrk="1" hangingPunct="1">
                <a:spcBef>
                  <a:spcPct val="0"/>
                </a:spcBef>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a:xfrm>
            <a:off x="457200" y="228600"/>
            <a:ext cx="8153400" cy="990600"/>
          </a:xfrm>
        </p:spPr>
        <p:txBody>
          <a:bodyPr/>
          <a:lstStyle/>
          <a:p>
            <a:pPr eaLnBrk="1" hangingPunct="1"/>
            <a:r>
              <a:rPr lang="en-US" altLang="en-US" dirty="0">
                <a:solidFill>
                  <a:schemeClr val="tx1"/>
                </a:solidFill>
              </a:rPr>
              <a:t>The </a:t>
            </a:r>
            <a:r>
              <a:rPr lang="en-US" altLang="en-US" b="1" dirty="0">
                <a:solidFill>
                  <a:schemeClr val="tx1"/>
                </a:solidFill>
                <a:latin typeface="Courier New" pitchFamily="49" charset="0"/>
              </a:rPr>
              <a:t>continue</a:t>
            </a:r>
            <a:r>
              <a:rPr lang="en-US" altLang="en-US" dirty="0">
                <a:solidFill>
                  <a:schemeClr val="tx1"/>
                </a:solidFill>
              </a:rPr>
              <a:t> Statement</a:t>
            </a:r>
          </a:p>
        </p:txBody>
      </p:sp>
      <p:sp>
        <p:nvSpPr>
          <p:cNvPr id="45059" name="Slide Body"/>
          <p:cNvSpPr>
            <a:spLocks noGrp="1" noChangeArrowheads="1"/>
          </p:cNvSpPr>
          <p:nvPr>
            <p:ph type="body" idx="1"/>
          </p:nvPr>
        </p:nvSpPr>
        <p:spPr/>
        <p:txBody>
          <a:bodyPr/>
          <a:lstStyle/>
          <a:p>
            <a:pPr eaLnBrk="1" hangingPunct="1">
              <a:lnSpc>
                <a:spcPct val="90000"/>
              </a:lnSpc>
              <a:spcBef>
                <a:spcPct val="0"/>
              </a:spcBef>
            </a:pPr>
            <a:r>
              <a:rPr lang="en-US" altLang="en-US" sz="2800" dirty="0"/>
              <a:t>You can use </a:t>
            </a:r>
            <a:r>
              <a:rPr lang="en-US" altLang="en-US" sz="2800" b="1" dirty="0">
                <a:latin typeface="Courier New" pitchFamily="49" charset="0"/>
              </a:rPr>
              <a:t>continue</a:t>
            </a:r>
            <a:r>
              <a:rPr lang="en-US" altLang="en-US" sz="2800" dirty="0"/>
              <a:t> to go to the end of the loop and prepare for next iteration</a:t>
            </a:r>
          </a:p>
          <a:p>
            <a:pPr lvl="1" eaLnBrk="1" hangingPunct="1"/>
            <a:r>
              <a:rPr lang="en-US" altLang="en-US" sz="2800" dirty="0"/>
              <a:t> </a:t>
            </a:r>
            <a:r>
              <a:rPr lang="en-US" altLang="en-US" sz="2800" b="1" dirty="0">
                <a:latin typeface="Courier New" pitchFamily="49" charset="0"/>
              </a:rPr>
              <a:t>while</a:t>
            </a:r>
            <a:r>
              <a:rPr lang="en-US" altLang="en-US" sz="2800" dirty="0"/>
              <a:t> and </a:t>
            </a:r>
            <a:r>
              <a:rPr lang="en-US" altLang="en-US" sz="2800" b="1" dirty="0">
                <a:latin typeface="Courier New" pitchFamily="49" charset="0"/>
              </a:rPr>
              <a:t>do-while</a:t>
            </a:r>
            <a:r>
              <a:rPr lang="en-US" altLang="en-US" sz="2800" dirty="0"/>
              <a:t> loops go to the test expression and repeat the loop if test is true</a:t>
            </a:r>
          </a:p>
          <a:p>
            <a:pPr lvl="1" eaLnBrk="1" hangingPunct="1"/>
            <a:r>
              <a:rPr lang="en-US" altLang="en-US" sz="2800" dirty="0"/>
              <a:t> </a:t>
            </a:r>
            <a:r>
              <a:rPr lang="en-US" altLang="en-US" sz="2800" b="1" dirty="0">
                <a:latin typeface="Courier New" pitchFamily="49" charset="0"/>
              </a:rPr>
              <a:t>for</a:t>
            </a:r>
            <a:r>
              <a:rPr lang="en-US" altLang="en-US" sz="2800" dirty="0"/>
              <a:t> loop goes to the update step, then test, and repeats the loop if test condition is true</a:t>
            </a:r>
          </a:p>
          <a:p>
            <a:pPr eaLnBrk="1" hangingPunct="1">
              <a:spcBef>
                <a:spcPct val="30000"/>
              </a:spcBef>
            </a:pPr>
            <a:r>
              <a:rPr lang="en-US" altLang="en-US" sz="2800" dirty="0"/>
              <a:t>Use </a:t>
            </a:r>
            <a:r>
              <a:rPr lang="en-US" altLang="en-US" sz="2800" b="1" dirty="0">
                <a:latin typeface="Courier New" pitchFamily="49" charset="0"/>
                <a:cs typeface="Courier New" pitchFamily="49" charset="0"/>
              </a:rPr>
              <a:t>continue</a:t>
            </a:r>
            <a:r>
              <a:rPr lang="en-US" altLang="en-US" sz="2800" dirty="0"/>
              <a:t> sparingly – like </a:t>
            </a:r>
            <a:r>
              <a:rPr lang="en-US" altLang="en-US" sz="2800" b="1" dirty="0">
                <a:latin typeface="Courier New" pitchFamily="49" charset="0"/>
              </a:rPr>
              <a:t>break</a:t>
            </a:r>
            <a:r>
              <a:rPr lang="en-US" altLang="en-US" sz="2800" dirty="0"/>
              <a:t>, it can make program logic hard to understand</a:t>
            </a: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697854A-0116-4433-8ECD-86E6AA1533A4}" type="slidenum">
              <a:rPr lang="en-US" altLang="en-US" sz="1200" smtClean="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p:txBody>
          <a:bodyPr/>
          <a:lstStyle/>
          <a:p>
            <a:pPr eaLnBrk="1" hangingPunct="1"/>
            <a:r>
              <a:rPr lang="en-US" altLang="en-US" dirty="0">
                <a:solidFill>
                  <a:schemeClr val="tx1"/>
                </a:solidFill>
              </a:rPr>
              <a:t>5.12 Using Files for Data Storage</a:t>
            </a:r>
          </a:p>
        </p:txBody>
      </p:sp>
      <p:sp>
        <p:nvSpPr>
          <p:cNvPr id="46083" name="Slide Body"/>
          <p:cNvSpPr>
            <a:spLocks noGrp="1" noChangeArrowheads="1"/>
          </p:cNvSpPr>
          <p:nvPr>
            <p:ph type="body" idx="1"/>
          </p:nvPr>
        </p:nvSpPr>
        <p:spPr>
          <a:xfrm>
            <a:off x="457200" y="1905000"/>
            <a:ext cx="8229600" cy="4267200"/>
          </a:xfrm>
        </p:spPr>
        <p:txBody>
          <a:bodyPr/>
          <a:lstStyle/>
          <a:p>
            <a:pPr eaLnBrk="1" hangingPunct="1">
              <a:spcBef>
                <a:spcPct val="40000"/>
              </a:spcBef>
            </a:pPr>
            <a:r>
              <a:rPr lang="en-US" altLang="en-US" sz="2800" dirty="0"/>
              <a:t>We can use a file instead of the computer screen for program output</a:t>
            </a:r>
          </a:p>
          <a:p>
            <a:pPr eaLnBrk="1" hangingPunct="1">
              <a:spcBef>
                <a:spcPct val="40000"/>
              </a:spcBef>
            </a:pPr>
            <a:r>
              <a:rPr lang="en-US" altLang="en-US" sz="2800" dirty="0"/>
              <a:t>Files are stored on secondary storage media, such as a disk</a:t>
            </a:r>
          </a:p>
          <a:p>
            <a:pPr eaLnBrk="1" hangingPunct="1">
              <a:spcBef>
                <a:spcPct val="40000"/>
              </a:spcBef>
            </a:pPr>
            <a:r>
              <a:rPr lang="en-US" altLang="en-US" sz="2800" dirty="0"/>
              <a:t>Files allow data to be retained between program executions</a:t>
            </a:r>
          </a:p>
          <a:p>
            <a:pPr eaLnBrk="1" hangingPunct="1">
              <a:spcBef>
                <a:spcPct val="40000"/>
              </a:spcBef>
            </a:pPr>
            <a:r>
              <a:rPr lang="en-US" altLang="en-US" sz="2800" dirty="0"/>
              <a:t>We can later use the file instead of a keyboard for program input </a:t>
            </a: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1999E8CC-7E8E-46E8-B714-BED40F7C62BE}" type="slidenum">
              <a:rPr lang="en-US" altLang="en-US" sz="1200" smtClean="0"/>
              <a:pPr eaLnBrk="1" hangingPunct="1">
                <a:spcBef>
                  <a:spcPct val="0"/>
                </a:spcBef>
                <a:buFontTx/>
                <a:buNone/>
              </a:pPr>
              <a:t>43</a:t>
            </a:fld>
            <a:endParaRPr lang="en-US" altLang="en-US" sz="1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p:txBody>
          <a:bodyPr/>
          <a:lstStyle/>
          <a:p>
            <a:pPr eaLnBrk="1" hangingPunct="1"/>
            <a:r>
              <a:rPr lang="en-US" altLang="en-US" dirty="0">
                <a:solidFill>
                  <a:schemeClr val="tx1"/>
                </a:solidFill>
              </a:rPr>
              <a:t>File Types</a:t>
            </a:r>
          </a:p>
        </p:txBody>
      </p:sp>
      <p:sp>
        <p:nvSpPr>
          <p:cNvPr id="47107" name="Slide Body"/>
          <p:cNvSpPr>
            <a:spLocks noGrp="1" noChangeArrowheads="1"/>
          </p:cNvSpPr>
          <p:nvPr>
            <p:ph type="body" idx="1"/>
          </p:nvPr>
        </p:nvSpPr>
        <p:spPr>
          <a:xfrm>
            <a:off x="304800" y="1600200"/>
            <a:ext cx="8458200" cy="4572000"/>
          </a:xfrm>
        </p:spPr>
        <p:txBody>
          <a:bodyPr/>
          <a:lstStyle/>
          <a:p>
            <a:pPr eaLnBrk="1" hangingPunct="1"/>
            <a:r>
              <a:rPr lang="en-US" altLang="en-US" sz="2800" dirty="0"/>
              <a:t>Text file – contains information encoded as text, such as letters, digits, and punctuation.  It can be viewed with a text editor such as Notepad.</a:t>
            </a:r>
          </a:p>
          <a:p>
            <a:pPr eaLnBrk="1" hangingPunct="1"/>
            <a:r>
              <a:rPr lang="en-US" altLang="en-US" sz="2800" dirty="0"/>
              <a:t>Binary file – contains binary (0s and 1s) information that has not been encoded as text.  It cannot be viewed with a text editor.</a:t>
            </a:r>
            <a:r>
              <a:rPr lang="en-US" altLang="en-US" sz="2800" b="1" dirty="0">
                <a:solidFill>
                  <a:srgbClr val="3D8963"/>
                </a:solidFill>
                <a:latin typeface="Courier New" pitchFamily="49" charset="0"/>
              </a:rPr>
              <a:t>  </a:t>
            </a: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1CD77E44-48F1-4610-A77D-F8498C67EE77}" type="slidenum">
              <a:rPr lang="en-US" altLang="en-US" sz="1200" smtClean="0"/>
              <a:pPr eaLnBrk="1" hangingPunct="1">
                <a:spcBef>
                  <a:spcPct val="0"/>
                </a:spcBef>
                <a:buFontTx/>
                <a:buNone/>
              </a:pPr>
              <a:t>44</a:t>
            </a:fld>
            <a:endParaRPr lang="en-US" altLang="en-US" sz="1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p:txBody>
          <a:bodyPr/>
          <a:lstStyle/>
          <a:p>
            <a:pPr eaLnBrk="1" hangingPunct="1"/>
            <a:r>
              <a:rPr lang="en-US" altLang="en-US" dirty="0">
                <a:solidFill>
                  <a:schemeClr val="tx1"/>
                </a:solidFill>
              </a:rPr>
              <a:t>File Access – Ways to Use </a:t>
            </a:r>
            <a:br>
              <a:rPr lang="en-US" altLang="en-US" dirty="0">
                <a:solidFill>
                  <a:schemeClr val="tx1"/>
                </a:solidFill>
              </a:rPr>
            </a:br>
            <a:r>
              <a:rPr lang="en-US" altLang="en-US" dirty="0">
                <a:solidFill>
                  <a:schemeClr val="tx1"/>
                </a:solidFill>
              </a:rPr>
              <a:t>the Data in a File</a:t>
            </a:r>
          </a:p>
        </p:txBody>
      </p:sp>
      <p:sp>
        <p:nvSpPr>
          <p:cNvPr id="48131" name="Slide Body"/>
          <p:cNvSpPr>
            <a:spLocks noGrp="1" noChangeArrowheads="1"/>
          </p:cNvSpPr>
          <p:nvPr>
            <p:ph type="body" idx="1"/>
          </p:nvPr>
        </p:nvSpPr>
        <p:spPr>
          <a:xfrm>
            <a:off x="304800" y="1600200"/>
            <a:ext cx="8458200" cy="4572000"/>
          </a:xfrm>
        </p:spPr>
        <p:txBody>
          <a:bodyPr/>
          <a:lstStyle/>
          <a:p>
            <a:pPr eaLnBrk="1" hangingPunct="1"/>
            <a:r>
              <a:rPr lang="en-US" altLang="en-US" sz="2800" dirty="0"/>
              <a:t>Sequential access – read the 1</a:t>
            </a:r>
            <a:r>
              <a:rPr lang="en-US" altLang="en-US" sz="2800" baseline="30000" dirty="0"/>
              <a:t>st</a:t>
            </a:r>
            <a:r>
              <a:rPr lang="en-US" altLang="en-US" sz="2800" dirty="0"/>
              <a:t> piece of data, read the 2</a:t>
            </a:r>
            <a:r>
              <a:rPr lang="en-US" altLang="en-US" sz="2800" baseline="30000" dirty="0"/>
              <a:t>nd</a:t>
            </a:r>
            <a:r>
              <a:rPr lang="en-US" altLang="en-US" sz="2800" dirty="0"/>
              <a:t> piece of data, …, read the last piece of data.  To access the n-</a:t>
            </a:r>
            <a:r>
              <a:rPr lang="en-US" altLang="en-US" sz="2800" dirty="0" err="1"/>
              <a:t>th</a:t>
            </a:r>
            <a:r>
              <a:rPr lang="en-US" altLang="en-US" sz="2800" dirty="0"/>
              <a:t> piece of data, you have to retrieve the preceding (n-1) pieces first. </a:t>
            </a:r>
          </a:p>
          <a:p>
            <a:pPr eaLnBrk="1" hangingPunct="1"/>
            <a:r>
              <a:rPr lang="en-US" altLang="en-US" sz="2800" dirty="0"/>
              <a:t>Random (direct) access – retrieve any piece of data directly, without the need to retrieve preceding data items.</a:t>
            </a:r>
            <a:endParaRPr lang="en-US" altLang="en-US" sz="2800" b="1" dirty="0">
              <a:solidFill>
                <a:srgbClr val="3D8963"/>
              </a:solidFill>
              <a:latin typeface="Courier New" pitchFamily="49" charset="0"/>
            </a:endParaRP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7935677A-B9DE-4AB8-BED9-B9EA2A4DB7E7}" type="slidenum">
              <a:rPr lang="en-US" altLang="en-US" sz="1200" smtClean="0"/>
              <a:pPr eaLnBrk="1" hangingPunct="1">
                <a:spcBef>
                  <a:spcPct val="0"/>
                </a:spcBef>
                <a:buFontTx/>
                <a:buNone/>
              </a:pPr>
              <a:t>45</a:t>
            </a:fld>
            <a:endParaRPr lang="en-US" altLang="en-US" sz="1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What is Needed to Use Files</a:t>
            </a:r>
          </a:p>
        </p:txBody>
      </p:sp>
      <p:sp>
        <p:nvSpPr>
          <p:cNvPr id="49155" name="Slide Body"/>
          <p:cNvSpPr>
            <a:spLocks noGrp="1" noChangeArrowheads="1"/>
          </p:cNvSpPr>
          <p:nvPr>
            <p:ph type="body" idx="1"/>
          </p:nvPr>
        </p:nvSpPr>
        <p:spPr>
          <a:xfrm>
            <a:off x="228600" y="1600200"/>
            <a:ext cx="8599488" cy="4572000"/>
          </a:xfrm>
        </p:spPr>
        <p:txBody>
          <a:bodyPr/>
          <a:lstStyle/>
          <a:p>
            <a:pPr marL="609600" indent="-609600" eaLnBrk="1" hangingPunct="1">
              <a:buFontTx/>
              <a:buAutoNum type="arabicPeriod"/>
            </a:pPr>
            <a:r>
              <a:rPr lang="en-US" altLang="en-US" sz="2800" dirty="0"/>
              <a:t>Include the </a:t>
            </a:r>
            <a:r>
              <a:rPr lang="en-US" altLang="en-US" sz="2800" b="1" dirty="0" err="1">
                <a:latin typeface="Courier New" pitchFamily="49" charset="0"/>
                <a:cs typeface="Courier New" panose="02070309020205020404" pitchFamily="49" charset="0"/>
              </a:rPr>
              <a:t>ifstream</a:t>
            </a:r>
            <a:r>
              <a:rPr lang="en-US" altLang="en-US" sz="2800" dirty="0"/>
              <a:t> and / or </a:t>
            </a:r>
            <a:r>
              <a:rPr lang="en-US" altLang="en-US" sz="2800" b="1" dirty="0" err="1">
                <a:latin typeface="Courier New" panose="02070309020205020404" pitchFamily="49" charset="0"/>
                <a:cs typeface="Courier New" panose="02070309020205020404" pitchFamily="49" charset="0"/>
              </a:rPr>
              <a:t>ofstream</a:t>
            </a:r>
            <a:r>
              <a:rPr lang="en-US" altLang="en-US" sz="2800" dirty="0"/>
              <a:t> header file(s) </a:t>
            </a:r>
          </a:p>
          <a:p>
            <a:pPr marL="609600" indent="-609600" eaLnBrk="1" hangingPunct="1">
              <a:buFontTx/>
              <a:buAutoNum type="arabicPeriod"/>
            </a:pPr>
            <a:r>
              <a:rPr lang="en-US" altLang="en-US" sz="2800" dirty="0"/>
              <a:t>Define a file stream object</a:t>
            </a:r>
          </a:p>
          <a:p>
            <a:pPr marL="990600" lvl="1" indent="-533400" eaLnBrk="1" hangingPunct="1">
              <a:buFontTx/>
              <a:buChar char="•"/>
            </a:pPr>
            <a:r>
              <a:rPr lang="en-US" altLang="en-US" sz="2400" b="1" dirty="0" err="1">
                <a:latin typeface="Courier New" pitchFamily="49" charset="0"/>
              </a:rPr>
              <a:t>ifstream</a:t>
            </a:r>
            <a:r>
              <a:rPr lang="en-US" altLang="en-US" sz="2400" dirty="0"/>
              <a:t> for input (read data) from a file</a:t>
            </a:r>
          </a:p>
          <a:p>
            <a:pPr marL="990600" lvl="1" indent="-533400" eaLnBrk="1" hangingPunct="1">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ifstream</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inFile</a:t>
            </a:r>
            <a:r>
              <a:rPr lang="en-US" altLang="en-US" sz="2400" b="1" dirty="0">
                <a:solidFill>
                  <a:srgbClr val="3D8963"/>
                </a:solidFill>
                <a:latin typeface="Courier New" pitchFamily="49" charset="0"/>
              </a:rPr>
              <a:t>;</a:t>
            </a:r>
          </a:p>
          <a:p>
            <a:pPr marL="990600" lvl="1" indent="-533400" eaLnBrk="1" hangingPunct="1">
              <a:buFontTx/>
              <a:buNone/>
            </a:pPr>
            <a:endParaRPr lang="en-US" altLang="en-US" sz="2400" b="1" dirty="0">
              <a:solidFill>
                <a:srgbClr val="3D8963"/>
              </a:solidFill>
              <a:latin typeface="Courier New" pitchFamily="49" charset="0"/>
            </a:endParaRPr>
          </a:p>
          <a:p>
            <a:pPr marL="990600" lvl="1" indent="-533400" eaLnBrk="1" hangingPunct="1">
              <a:buFontTx/>
              <a:buChar char="•"/>
            </a:pPr>
            <a:r>
              <a:rPr lang="en-US" altLang="en-US" sz="2400" b="1" dirty="0" err="1">
                <a:latin typeface="Courier New" pitchFamily="49" charset="0"/>
              </a:rPr>
              <a:t>ofstream</a:t>
            </a:r>
            <a:r>
              <a:rPr lang="en-US" altLang="en-US" sz="2400" dirty="0"/>
              <a:t> for output (write data) to a file</a:t>
            </a:r>
          </a:p>
          <a:p>
            <a:pPr marL="990600" lvl="1" indent="-533400" eaLnBrk="1" hangingPunct="1">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ofstream</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outFile</a:t>
            </a:r>
            <a:r>
              <a:rPr lang="en-US" altLang="en-US" sz="2400" b="1" dirty="0">
                <a:solidFill>
                  <a:srgbClr val="3D8963"/>
                </a:solidFill>
                <a:latin typeface="Courier New" pitchFamily="49" charset="0"/>
              </a:rPr>
              <a:t>;</a:t>
            </a:r>
          </a:p>
          <a:p>
            <a:pPr marL="990600" lvl="1" indent="-533400" eaLnBrk="1" hangingPunct="1">
              <a:buFontTx/>
              <a:buNone/>
            </a:pPr>
            <a:endParaRPr lang="en-US" altLang="en-US" sz="3200" b="1" dirty="0">
              <a:solidFill>
                <a:srgbClr val="3D8963"/>
              </a:solidFill>
              <a:latin typeface="Courier New" pitchFamily="49" charset="0"/>
            </a:endParaRP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914CF3BB-2F6B-4AC0-BF02-CD6E302F61B1}" type="slidenum">
              <a:rPr lang="en-US" altLang="en-US" sz="1200" smtClean="0"/>
              <a:pPr eaLnBrk="1" hangingPunct="1">
                <a:spcBef>
                  <a:spcPct val="0"/>
                </a:spcBef>
                <a:buFontTx/>
                <a:buNone/>
              </a:pPr>
              <a:t>46</a:t>
            </a:fld>
            <a:endParaRPr lang="en-US" altLang="en-US" sz="1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dirty="0">
                <a:solidFill>
                  <a:schemeClr val="tx1"/>
                </a:solidFill>
              </a:rPr>
              <a:t>Open the File 1 of 2</a:t>
            </a:r>
          </a:p>
        </p:txBody>
      </p:sp>
      <p:sp>
        <p:nvSpPr>
          <p:cNvPr id="50179" name="Slide Body"/>
          <p:cNvSpPr>
            <a:spLocks noGrp="1" noChangeArrowheads="1"/>
          </p:cNvSpPr>
          <p:nvPr>
            <p:ph type="body" idx="1"/>
          </p:nvPr>
        </p:nvSpPr>
        <p:spPr>
          <a:xfrm>
            <a:off x="381000" y="1524000"/>
            <a:ext cx="8458200" cy="4495800"/>
          </a:xfrm>
        </p:spPr>
        <p:txBody>
          <a:bodyPr/>
          <a:lstStyle/>
          <a:p>
            <a:pPr marL="609600" indent="-609600" eaLnBrk="1" hangingPunct="1">
              <a:lnSpc>
                <a:spcPct val="90000"/>
              </a:lnSpc>
              <a:buFontTx/>
              <a:buAutoNum type="arabicPeriod" startAt="3"/>
            </a:pPr>
            <a:r>
              <a:rPr lang="en-US" altLang="en-US" sz="2800" dirty="0"/>
              <a:t>Open the file</a:t>
            </a:r>
          </a:p>
          <a:p>
            <a:pPr marL="609600" indent="-609600" eaLnBrk="1" hangingPunct="1">
              <a:lnSpc>
                <a:spcPct val="90000"/>
              </a:lnSpc>
              <a:spcBef>
                <a:spcPct val="30000"/>
              </a:spcBef>
            </a:pPr>
            <a:r>
              <a:rPr lang="en-US" altLang="en-US" sz="2800" dirty="0"/>
              <a:t>Use the </a:t>
            </a:r>
            <a:r>
              <a:rPr lang="en-US" altLang="en-US" sz="2800" b="1" dirty="0">
                <a:latin typeface="Courier New" pitchFamily="49" charset="0"/>
              </a:rPr>
              <a:t>open</a:t>
            </a:r>
            <a:r>
              <a:rPr lang="en-US" altLang="en-US" sz="2800" dirty="0"/>
              <a:t> member function</a:t>
            </a:r>
            <a:endParaRPr lang="en-US" altLang="en-US" sz="2800" dirty="0">
              <a:latin typeface="Courier New" pitchFamily="49" charset="0"/>
            </a:endParaRPr>
          </a:p>
          <a:p>
            <a:pPr marL="990600" lvl="1" indent="-533400" eaLnBrk="1" hangingPunct="1">
              <a:lnSpc>
                <a:spcPct val="90000"/>
              </a:lnSpc>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inFile.open</a:t>
            </a:r>
            <a:r>
              <a:rPr lang="en-US" altLang="en-US" sz="2800" b="1" dirty="0">
                <a:solidFill>
                  <a:srgbClr val="3D8963"/>
                </a:solidFill>
                <a:latin typeface="Courier New" pitchFamily="49" charset="0"/>
              </a:rPr>
              <a:t>("inventory.dat");</a:t>
            </a:r>
          </a:p>
          <a:p>
            <a:pPr marL="990600" lvl="1" indent="-533400"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outFile.open</a:t>
            </a:r>
            <a:r>
              <a:rPr lang="en-US" altLang="en-US" sz="2800" b="1" dirty="0">
                <a:solidFill>
                  <a:srgbClr val="3D8963"/>
                </a:solidFill>
                <a:latin typeface="Courier New" pitchFamily="49" charset="0"/>
              </a:rPr>
              <a:t>("report.txt");</a:t>
            </a:r>
          </a:p>
          <a:p>
            <a:pPr marL="609600" indent="-609600" eaLnBrk="1" hangingPunct="1">
              <a:lnSpc>
                <a:spcPct val="90000"/>
              </a:lnSpc>
            </a:pPr>
            <a:r>
              <a:rPr lang="en-US" altLang="en-US" sz="2400" dirty="0"/>
              <a:t>The filename may include drive, path info.</a:t>
            </a:r>
          </a:p>
          <a:p>
            <a:pPr marL="609600" indent="-609600" eaLnBrk="1" hangingPunct="1">
              <a:lnSpc>
                <a:spcPct val="90000"/>
              </a:lnSpc>
            </a:pPr>
            <a:r>
              <a:rPr lang="en-US" altLang="en-US" sz="2400" dirty="0"/>
              <a:t>The filename must include the full name, including extensions.</a:t>
            </a:r>
          </a:p>
          <a:p>
            <a:pPr marL="609600" indent="-609600" eaLnBrk="1" hangingPunct="1">
              <a:lnSpc>
                <a:spcPct val="90000"/>
              </a:lnSpc>
              <a:spcBef>
                <a:spcPct val="30000"/>
              </a:spcBef>
            </a:pPr>
            <a:r>
              <a:rPr lang="en-US" altLang="en-US" sz="2400" dirty="0"/>
              <a:t>The output file will be created if necessary; an existing output file will be erased first</a:t>
            </a:r>
          </a:p>
          <a:p>
            <a:pPr marL="609600" indent="-609600" eaLnBrk="1" hangingPunct="1">
              <a:lnSpc>
                <a:spcPct val="90000"/>
              </a:lnSpc>
              <a:spcBef>
                <a:spcPct val="30000"/>
              </a:spcBef>
            </a:pPr>
            <a:r>
              <a:rPr lang="en-US" altLang="en-US" sz="2400" dirty="0"/>
              <a:t>Input file must exist for </a:t>
            </a:r>
            <a:r>
              <a:rPr lang="en-US" altLang="en-US" sz="2400" b="1" dirty="0">
                <a:latin typeface="Courier New" pitchFamily="49" charset="0"/>
              </a:rPr>
              <a:t>open</a:t>
            </a:r>
            <a:r>
              <a:rPr lang="en-US" altLang="en-US" sz="2400" dirty="0"/>
              <a:t> to work</a:t>
            </a:r>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4CCC5D85-A214-4B4B-8744-930E957FBE6D}" type="slidenum">
              <a:rPr lang="en-US" altLang="en-US" sz="1200" smtClean="0"/>
              <a:pPr eaLnBrk="1" hangingPunct="1">
                <a:spcBef>
                  <a:spcPct val="0"/>
                </a:spcBef>
                <a:buFontTx/>
                <a:buNone/>
              </a:pPr>
              <a:t>47</a:t>
            </a:fld>
            <a:endParaRPr lang="en-US" altLang="en-US" sz="1200" dirty="0"/>
          </a:p>
        </p:txBody>
      </p:sp>
    </p:spTree>
    <p:extLst>
      <p:ext uri="{BB962C8B-B14F-4D97-AF65-F5344CB8AC3E}">
        <p14:creationId xmlns:p14="http://schemas.microsoft.com/office/powerpoint/2010/main" val="253738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dirty="0">
                <a:solidFill>
                  <a:schemeClr val="tx1"/>
                </a:solidFill>
              </a:rPr>
              <a:t>Open the File 2 of 2</a:t>
            </a:r>
          </a:p>
        </p:txBody>
      </p:sp>
      <p:sp>
        <p:nvSpPr>
          <p:cNvPr id="50179" name="Slide Body"/>
          <p:cNvSpPr>
            <a:spLocks noGrp="1" noChangeArrowheads="1"/>
          </p:cNvSpPr>
          <p:nvPr>
            <p:ph type="body" idx="1"/>
          </p:nvPr>
        </p:nvSpPr>
        <p:spPr>
          <a:xfrm>
            <a:off x="381000" y="1752600"/>
            <a:ext cx="8458200" cy="4267200"/>
          </a:xfrm>
        </p:spPr>
        <p:txBody>
          <a:bodyPr/>
          <a:lstStyle/>
          <a:p>
            <a:pPr marL="0" indent="0" eaLnBrk="1" hangingPunct="1">
              <a:lnSpc>
                <a:spcPct val="90000"/>
              </a:lnSpc>
              <a:buNone/>
            </a:pPr>
            <a:r>
              <a:rPr lang="en-US" altLang="en-US" sz="2800" dirty="0"/>
              <a:t>Creating a </a:t>
            </a:r>
            <a:r>
              <a:rPr lang="en-US" altLang="en-US" sz="2800" dirty="0" err="1"/>
              <a:t>filestream</a:t>
            </a:r>
            <a:r>
              <a:rPr lang="en-US" altLang="en-US" sz="2800" dirty="0"/>
              <a:t> object and opening a file can be accomplished in a single statement:</a:t>
            </a:r>
          </a:p>
          <a:p>
            <a:pPr marL="990600" lvl="1" indent="-533400" eaLnBrk="1" hangingPunct="1">
              <a:lnSpc>
                <a:spcPct val="150000"/>
              </a:lnSpc>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ifstream</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inFile</a:t>
            </a:r>
            <a:r>
              <a:rPr lang="en-US" altLang="en-US" sz="2800" b="1" dirty="0">
                <a:solidFill>
                  <a:srgbClr val="3D8963"/>
                </a:solidFill>
                <a:latin typeface="Courier New" pitchFamily="49" charset="0"/>
              </a:rPr>
              <a:t>("inventory.dat");</a:t>
            </a:r>
          </a:p>
          <a:p>
            <a:pPr marL="990600" lvl="1" indent="-533400" eaLnBrk="1" hangingPunct="1">
              <a:lnSpc>
                <a:spcPct val="15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ofstream</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outFile</a:t>
            </a:r>
            <a:r>
              <a:rPr lang="en-US" altLang="en-US" sz="2800" b="1" dirty="0">
                <a:solidFill>
                  <a:srgbClr val="3D8963"/>
                </a:solidFill>
                <a:latin typeface="Courier New" pitchFamily="49" charset="0"/>
              </a:rPr>
              <a:t>("report.txt");</a:t>
            </a:r>
            <a:endParaRPr lang="en-US" altLang="en-US" sz="2800" b="1" dirty="0">
              <a:solidFill>
                <a:srgbClr val="3D8963"/>
              </a:solidFill>
              <a:latin typeface="+mn-lt"/>
            </a:endParaRPr>
          </a:p>
          <a:p>
            <a:pPr marL="503682" indent="-533400">
              <a:spcBef>
                <a:spcPct val="0"/>
              </a:spcBef>
              <a:buFontTx/>
              <a:buNone/>
            </a:pPr>
            <a:r>
              <a:rPr lang="en-US" altLang="en-US" sz="2800" dirty="0">
                <a:solidFill>
                  <a:schemeClr val="tx1"/>
                </a:solidFill>
                <a:latin typeface="+mn-lt"/>
              </a:rPr>
              <a:t>Again, input file must exist in order to be opened.</a:t>
            </a:r>
          </a:p>
          <a:p>
            <a:pPr marL="503682" indent="-533400">
              <a:spcBef>
                <a:spcPct val="0"/>
              </a:spcBef>
              <a:buFontTx/>
              <a:buNone/>
            </a:pPr>
            <a:r>
              <a:rPr lang="en-US" altLang="en-US" sz="2800" dirty="0">
                <a:solidFill>
                  <a:schemeClr val="tx1"/>
                </a:solidFill>
                <a:latin typeface="+mn-lt"/>
              </a:rPr>
              <a:t>Output file will be created or erased as needed.</a:t>
            </a:r>
            <a:endParaRPr lang="en-US" altLang="en-US" sz="2800" dirty="0">
              <a:solidFill>
                <a:schemeClr val="tx1"/>
              </a:solidFill>
              <a:latin typeface="Courier New" pitchFamily="49" charset="0"/>
            </a:endParaRPr>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4CCC5D85-A214-4B4B-8744-930E957FBE6D}" type="slidenum">
              <a:rPr lang="en-US" altLang="en-US" sz="1200" smtClean="0"/>
              <a:pPr eaLnBrk="1" hangingPunct="1">
                <a:spcBef>
                  <a:spcPct val="0"/>
                </a:spcBef>
                <a:buFontTx/>
                <a:buNone/>
              </a:pPr>
              <a:t>48</a:t>
            </a:fld>
            <a:endParaRPr lang="en-US" altLang="en-US"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Use the File</a:t>
            </a:r>
          </a:p>
        </p:txBody>
      </p:sp>
      <p:sp>
        <p:nvSpPr>
          <p:cNvPr id="51203" name="Slide Body"/>
          <p:cNvSpPr>
            <a:spLocks noGrp="1" noChangeArrowheads="1"/>
          </p:cNvSpPr>
          <p:nvPr>
            <p:ph type="body" idx="1"/>
          </p:nvPr>
        </p:nvSpPr>
        <p:spPr>
          <a:xfrm>
            <a:off x="381000" y="1981200"/>
            <a:ext cx="8382000" cy="4191000"/>
          </a:xfrm>
        </p:spPr>
        <p:txBody>
          <a:bodyPr/>
          <a:lstStyle/>
          <a:p>
            <a:pPr marL="609600" indent="-609600" eaLnBrk="1" hangingPunct="1">
              <a:buFontTx/>
              <a:buAutoNum type="arabicPeriod" startAt="4"/>
            </a:pPr>
            <a:r>
              <a:rPr lang="en-US" altLang="en-US" sz="2800" dirty="0"/>
              <a:t>Use the file</a:t>
            </a:r>
          </a:p>
          <a:p>
            <a:pPr marL="609600" indent="-609600" eaLnBrk="1" hangingPunct="1"/>
            <a:r>
              <a:rPr lang="en-US" altLang="en-US" sz="2800" dirty="0"/>
              <a:t>Can use output file object and </a:t>
            </a:r>
            <a:r>
              <a:rPr lang="en-US" altLang="en-US" sz="2800" b="1" dirty="0">
                <a:latin typeface="Courier New" pitchFamily="49" charset="0"/>
              </a:rPr>
              <a:t>&lt;&lt;</a:t>
            </a:r>
            <a:r>
              <a:rPr lang="en-US" altLang="en-US" sz="2800" dirty="0"/>
              <a:t> to send data to a file</a:t>
            </a:r>
          </a:p>
          <a:p>
            <a:pPr marL="990600" lvl="1" indent="-533400"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outFile</a:t>
            </a:r>
            <a:r>
              <a:rPr lang="en-US" altLang="en-US" sz="2800" b="1" dirty="0">
                <a:solidFill>
                  <a:srgbClr val="3D8963"/>
                </a:solidFill>
                <a:latin typeface="Courier New" pitchFamily="49" charset="0"/>
              </a:rPr>
              <a:t> &lt;&lt; "Inventory report";</a:t>
            </a:r>
          </a:p>
          <a:p>
            <a:pPr marL="609600" indent="-609600" eaLnBrk="1" hangingPunct="1"/>
            <a:r>
              <a:rPr lang="en-US" altLang="en-US" sz="2800" dirty="0"/>
              <a:t>Can use input file object and </a:t>
            </a:r>
            <a:r>
              <a:rPr lang="en-US" altLang="en-US" sz="2800" b="1" dirty="0">
                <a:latin typeface="Courier New" pitchFamily="49" charset="0"/>
              </a:rPr>
              <a:t>&gt;&gt;</a:t>
            </a:r>
            <a:r>
              <a:rPr lang="en-US" altLang="en-US" sz="2800" dirty="0"/>
              <a:t> to copy data from the file to variables</a:t>
            </a:r>
          </a:p>
          <a:p>
            <a:pPr marL="990600" lvl="1" indent="-533400"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inFile</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partNum</a:t>
            </a:r>
            <a:r>
              <a:rPr lang="en-US" altLang="en-US" sz="2800" b="1" dirty="0">
                <a:solidFill>
                  <a:srgbClr val="3D8963"/>
                </a:solidFill>
                <a:latin typeface="Courier New" pitchFamily="49" charset="0"/>
              </a:rPr>
              <a:t>;</a:t>
            </a:r>
          </a:p>
          <a:p>
            <a:pPr marL="990600" lvl="1" indent="-533400"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inFile</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qtyInStock</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qtyOnOrder</a:t>
            </a:r>
            <a:r>
              <a:rPr lang="en-US" altLang="en-US" sz="2800" b="1" dirty="0">
                <a:solidFill>
                  <a:srgbClr val="3D8963"/>
                </a:solidFill>
                <a:latin typeface="Courier New" pitchFamily="49" charset="0"/>
              </a:rPr>
              <a:t>;</a:t>
            </a:r>
            <a:endParaRPr lang="en-US" altLang="en-US" sz="2800" b="1" dirty="0">
              <a:solidFill>
                <a:srgbClr val="3D8963"/>
              </a:solidFill>
            </a:endParaRPr>
          </a:p>
        </p:txBody>
      </p:sp>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ABBB3AE6-CC46-4D91-A473-455AA38AA452}" type="slidenum">
              <a:rPr lang="en-US" altLang="en-US" sz="1200" smtClean="0"/>
              <a:pPr eaLnBrk="1" hangingPunct="1">
                <a:spcBef>
                  <a:spcPct val="0"/>
                </a:spcBef>
                <a:buFontTx/>
                <a:buNone/>
              </a:pPr>
              <a:t>49</a:t>
            </a:fld>
            <a:endParaRPr lang="en-US"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How the</a:t>
            </a:r>
            <a:r>
              <a:rPr lang="en-US" altLang="en-US" dirty="0">
                <a:solidFill>
                  <a:schemeClr val="tx1"/>
                </a:solidFill>
                <a:latin typeface="Courier New" pitchFamily="49" charset="0"/>
              </a:rPr>
              <a:t> </a:t>
            </a:r>
            <a:r>
              <a:rPr lang="en-US" altLang="en-US" b="1" dirty="0">
                <a:solidFill>
                  <a:schemeClr val="tx1"/>
                </a:solidFill>
                <a:latin typeface="Courier New" pitchFamily="49" charset="0"/>
              </a:rPr>
              <a:t>while</a:t>
            </a:r>
            <a:r>
              <a:rPr lang="en-US" altLang="en-US" dirty="0">
                <a:solidFill>
                  <a:schemeClr val="tx1"/>
                </a:solidFill>
              </a:rPr>
              <a:t> Loop Works</a:t>
            </a:r>
          </a:p>
        </p:txBody>
      </p:sp>
      <p:sp>
        <p:nvSpPr>
          <p:cNvPr id="13315" name="Slide Body"/>
          <p:cNvSpPr>
            <a:spLocks noGrp="1" noChangeArrowheads="1"/>
          </p:cNvSpPr>
          <p:nvPr>
            <p:ph type="body" idx="1"/>
          </p:nvPr>
        </p:nvSpPr>
        <p:spPr/>
        <p:txBody>
          <a:bodyPr/>
          <a:lstStyle/>
          <a:p>
            <a:pPr lvl="1" eaLnBrk="1" hangingPunct="1">
              <a:spcBef>
                <a:spcPct val="0"/>
              </a:spcBef>
              <a:buFontTx/>
              <a:buNone/>
              <a:defRPr/>
            </a:pPr>
            <a:r>
              <a:rPr lang="en-US" sz="2400" b="1" dirty="0">
                <a:latin typeface="Courier New" pitchFamily="49" charset="0"/>
              </a:rPr>
              <a:t>while (</a:t>
            </a:r>
            <a:r>
              <a:rPr lang="en-US" sz="2400" b="1" i="1" dirty="0">
                <a:latin typeface="Courier New" pitchFamily="49" charset="0"/>
              </a:rPr>
              <a:t>condition</a:t>
            </a:r>
            <a:r>
              <a:rPr lang="en-US" sz="2400" b="1" dirty="0">
                <a:latin typeface="Courier New" pitchFamily="49" charset="0"/>
              </a:rPr>
              <a:t>)</a:t>
            </a:r>
          </a:p>
          <a:p>
            <a:pPr lvl="1" eaLnBrk="1" hangingPunct="1">
              <a:spcBef>
                <a:spcPct val="0"/>
              </a:spcBef>
              <a:buFontTx/>
              <a:buNone/>
              <a:defRPr/>
            </a:pPr>
            <a:r>
              <a:rPr lang="en-US" sz="2400" b="1" dirty="0">
                <a:latin typeface="Courier New" pitchFamily="49" charset="0"/>
              </a:rPr>
              <a:t>{	  </a:t>
            </a:r>
            <a:r>
              <a:rPr lang="en-US" sz="2400" b="1" i="1" dirty="0">
                <a:latin typeface="Courier New" pitchFamily="49" charset="0"/>
              </a:rPr>
              <a:t>statement(s)</a:t>
            </a:r>
            <a:r>
              <a:rPr lang="en-US" sz="2400" b="1" dirty="0">
                <a:latin typeface="Courier New" pitchFamily="49" charset="0"/>
              </a:rPr>
              <a:t>;</a:t>
            </a:r>
          </a:p>
          <a:p>
            <a:pPr lvl="1" eaLnBrk="1" hangingPunct="1">
              <a:spcBef>
                <a:spcPct val="0"/>
              </a:spcBef>
              <a:buFontTx/>
              <a:buNone/>
              <a:defRPr/>
            </a:pPr>
            <a:r>
              <a:rPr lang="en-US" sz="2400" b="1" dirty="0">
                <a:latin typeface="Courier New" pitchFamily="49" charset="0"/>
              </a:rPr>
              <a:t>}</a:t>
            </a:r>
          </a:p>
          <a:p>
            <a:pPr eaLnBrk="1" hangingPunct="1">
              <a:buFontTx/>
              <a:buNone/>
              <a:defRPr/>
            </a:pPr>
            <a:r>
              <a:rPr lang="en-US" sz="2800" dirty="0"/>
              <a:t> </a:t>
            </a:r>
            <a:r>
              <a:rPr lang="en-US" sz="2800" b="1" i="1" dirty="0">
                <a:latin typeface="Courier New" pitchFamily="49" charset="0"/>
              </a:rPr>
              <a:t>condition</a:t>
            </a:r>
            <a:r>
              <a:rPr lang="en-US" sz="2800" dirty="0"/>
              <a:t> is evaluated</a:t>
            </a:r>
          </a:p>
          <a:p>
            <a:pPr lvl="1" eaLnBrk="1" hangingPunct="1">
              <a:defRPr/>
            </a:pPr>
            <a:r>
              <a:rPr lang="en-US" sz="2800" dirty="0"/>
              <a:t>if it is true, the </a:t>
            </a:r>
            <a:r>
              <a:rPr lang="en-US" sz="2800" b="1" i="1" dirty="0">
                <a:latin typeface="Courier New" pitchFamily="49" charset="0"/>
              </a:rPr>
              <a:t>statement(s)</a:t>
            </a:r>
            <a:r>
              <a:rPr lang="en-US" sz="2800" dirty="0"/>
              <a:t> are executed, and then </a:t>
            </a:r>
            <a:r>
              <a:rPr lang="en-US" sz="2800" b="1" i="1" dirty="0">
                <a:latin typeface="Courier New" pitchFamily="49" charset="0"/>
              </a:rPr>
              <a:t>condition</a:t>
            </a:r>
            <a:r>
              <a:rPr lang="en-US" sz="2800" dirty="0"/>
              <a:t> is evaluated again</a:t>
            </a:r>
          </a:p>
          <a:p>
            <a:pPr lvl="1" eaLnBrk="1" hangingPunct="1">
              <a:defRPr/>
            </a:pPr>
            <a:r>
              <a:rPr lang="en-US" sz="2800" dirty="0"/>
              <a:t>if it is false, the loop is exited</a:t>
            </a:r>
          </a:p>
          <a:p>
            <a:pPr lvl="1" eaLnBrk="1" hangingPunct="1">
              <a:defRPr/>
            </a:pPr>
            <a:endParaRPr lang="en-US" sz="2800" dirty="0"/>
          </a:p>
          <a:p>
            <a:pPr marL="0" indent="0" eaLnBrk="1" hangingPunct="1">
              <a:buFontTx/>
              <a:buNone/>
              <a:defRPr/>
            </a:pPr>
            <a:r>
              <a:rPr lang="en-US" sz="2800" dirty="0"/>
              <a:t> An</a:t>
            </a:r>
            <a:r>
              <a:rPr lang="en-US" sz="2800" dirty="0">
                <a:solidFill>
                  <a:schemeClr val="accent2"/>
                </a:solidFill>
              </a:rPr>
              <a:t> iteration </a:t>
            </a:r>
            <a:r>
              <a:rPr lang="en-US" sz="2800" dirty="0"/>
              <a:t>is an execution of the loop body</a:t>
            </a:r>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EB65C201-BC64-44A8-BD86-26258AB1B697}" type="slidenum">
              <a:rPr lang="en-US" altLang="en-US" sz="1200" smtClean="0"/>
              <a:pPr eaLnBrk="1" hangingPunct="1">
                <a:spcBef>
                  <a:spcPct val="0"/>
                </a:spcBef>
                <a:buFontTx/>
                <a:buNone/>
              </a:pPr>
              <a:t>5</a:t>
            </a:fld>
            <a:endParaRPr lang="en-US" altLang="en-US"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Title"/>
          <p:cNvSpPr>
            <a:spLocks noGrp="1" noChangeArrowheads="1"/>
          </p:cNvSpPr>
          <p:nvPr>
            <p:ph type="title"/>
          </p:nvPr>
        </p:nvSpPr>
        <p:spPr/>
        <p:txBody>
          <a:bodyPr/>
          <a:lstStyle/>
          <a:p>
            <a:pPr eaLnBrk="1" hangingPunct="1"/>
            <a:r>
              <a:rPr lang="en-US" altLang="en-US" dirty="0">
                <a:solidFill>
                  <a:schemeClr val="tx1"/>
                </a:solidFill>
              </a:rPr>
              <a:t>Close the File</a:t>
            </a:r>
          </a:p>
        </p:txBody>
      </p:sp>
      <p:sp>
        <p:nvSpPr>
          <p:cNvPr id="52227" name="Slide Body"/>
          <p:cNvSpPr>
            <a:spLocks noGrp="1" noChangeArrowheads="1"/>
          </p:cNvSpPr>
          <p:nvPr>
            <p:ph type="body" idx="1"/>
          </p:nvPr>
        </p:nvSpPr>
        <p:spPr/>
        <p:txBody>
          <a:bodyPr/>
          <a:lstStyle/>
          <a:p>
            <a:pPr marL="609600" indent="-609600" eaLnBrk="1" hangingPunct="1">
              <a:lnSpc>
                <a:spcPct val="90000"/>
              </a:lnSpc>
              <a:buFontTx/>
              <a:buAutoNum type="arabicPeriod" startAt="5"/>
            </a:pPr>
            <a:r>
              <a:rPr lang="en-US" altLang="en-US" sz="2800" dirty="0"/>
              <a:t>Close the file</a:t>
            </a:r>
          </a:p>
          <a:p>
            <a:pPr marL="609600" indent="-609600" eaLnBrk="1" hangingPunct="1">
              <a:lnSpc>
                <a:spcPct val="90000"/>
              </a:lnSpc>
            </a:pPr>
            <a:r>
              <a:rPr lang="en-US" altLang="en-US" sz="2800" dirty="0"/>
              <a:t>Use the </a:t>
            </a:r>
            <a:r>
              <a:rPr lang="en-US" altLang="en-US" sz="2800" b="1" dirty="0">
                <a:latin typeface="Courier New" pitchFamily="49" charset="0"/>
              </a:rPr>
              <a:t>close</a:t>
            </a:r>
            <a:r>
              <a:rPr lang="en-US" altLang="en-US" sz="2800" dirty="0"/>
              <a:t> member function</a:t>
            </a:r>
          </a:p>
          <a:p>
            <a:pPr marL="990600" lvl="1" indent="-533400" eaLnBrk="1" hangingPunct="1">
              <a:lnSpc>
                <a:spcPct val="90000"/>
              </a:lnSpc>
              <a:buFontTx/>
              <a:buNone/>
            </a:pPr>
            <a:r>
              <a:rPr lang="en-US" altLang="en-US" sz="2400" dirty="0"/>
              <a:t>	</a:t>
            </a:r>
            <a:r>
              <a:rPr lang="en-US" altLang="en-US" sz="2400" b="1" dirty="0" err="1">
                <a:solidFill>
                  <a:srgbClr val="3D8963"/>
                </a:solidFill>
                <a:latin typeface="Courier New" pitchFamily="49" charset="0"/>
              </a:rPr>
              <a:t>inFile.close</a:t>
            </a:r>
            <a:r>
              <a:rPr lang="en-US" altLang="en-US" sz="2400" b="1" dirty="0">
                <a:solidFill>
                  <a:srgbClr val="3D8963"/>
                </a:solidFill>
                <a:latin typeface="Courier New" pitchFamily="49" charset="0"/>
              </a:rPr>
              <a:t>();</a:t>
            </a:r>
          </a:p>
          <a:p>
            <a:pPr marL="990600" lvl="1" indent="-533400"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outFile.close</a:t>
            </a:r>
            <a:r>
              <a:rPr lang="en-US" altLang="en-US" sz="2400" b="1" dirty="0">
                <a:solidFill>
                  <a:srgbClr val="3D8963"/>
                </a:solidFill>
                <a:latin typeface="Courier New" pitchFamily="49" charset="0"/>
              </a:rPr>
              <a:t>();</a:t>
            </a:r>
          </a:p>
          <a:p>
            <a:pPr marL="609600" indent="-609600" eaLnBrk="1" hangingPunct="1">
              <a:lnSpc>
                <a:spcPct val="90000"/>
              </a:lnSpc>
            </a:pPr>
            <a:r>
              <a:rPr lang="en-US" altLang="en-US" sz="2800" dirty="0"/>
              <a:t>Don’t wait for operating system to close files at program end</a:t>
            </a:r>
          </a:p>
          <a:p>
            <a:pPr marL="990600" lvl="1" indent="-533400" eaLnBrk="1" hangingPunct="1">
              <a:lnSpc>
                <a:spcPct val="90000"/>
              </a:lnSpc>
            </a:pPr>
            <a:r>
              <a:rPr lang="en-US" altLang="en-US" sz="2400" dirty="0"/>
              <a:t>There may be limit on number of open files</a:t>
            </a:r>
          </a:p>
          <a:p>
            <a:pPr marL="990600" lvl="1" indent="-533400" eaLnBrk="1" hangingPunct="1">
              <a:lnSpc>
                <a:spcPct val="90000"/>
              </a:lnSpc>
            </a:pPr>
            <a:r>
              <a:rPr lang="en-US" altLang="en-US" sz="2400" dirty="0"/>
              <a:t>There may be buffered output data waiting to be sent to a file that could be lost</a:t>
            </a:r>
          </a:p>
        </p:txBody>
      </p:sp>
      <p:sp>
        <p:nvSpPr>
          <p:cNvPr id="522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4E036CA0-C61E-4164-B1B5-2E911DE80E42}" type="slidenum">
              <a:rPr lang="en-US" altLang="en-US" sz="1200" smtClean="0"/>
              <a:pPr eaLnBrk="1" hangingPunct="1">
                <a:spcBef>
                  <a:spcPct val="0"/>
                </a:spcBef>
                <a:buFontTx/>
                <a:buNone/>
              </a:pPr>
              <a:t>50</a:t>
            </a:fld>
            <a:endParaRPr lang="en-US" altLang="en-US" sz="1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Title"/>
          <p:cNvSpPr>
            <a:spLocks noGrp="1" noChangeArrowheads="1"/>
          </p:cNvSpPr>
          <p:nvPr>
            <p:ph type="title"/>
          </p:nvPr>
        </p:nvSpPr>
        <p:spPr/>
        <p:txBody>
          <a:bodyPr/>
          <a:lstStyle/>
          <a:p>
            <a:pPr eaLnBrk="1" hangingPunct="1"/>
            <a:r>
              <a:rPr lang="en-US" altLang="en-US" dirty="0">
                <a:solidFill>
                  <a:schemeClr val="tx1"/>
                </a:solidFill>
              </a:rPr>
              <a:t>Input File – the Read Position</a:t>
            </a:r>
          </a:p>
        </p:txBody>
      </p:sp>
      <p:sp>
        <p:nvSpPr>
          <p:cNvPr id="48131" name="Slide Body"/>
          <p:cNvSpPr>
            <a:spLocks noGrp="1" noChangeArrowheads="1"/>
          </p:cNvSpPr>
          <p:nvPr>
            <p:ph type="body" idx="1"/>
          </p:nvPr>
        </p:nvSpPr>
        <p:spPr/>
        <p:txBody>
          <a:bodyPr/>
          <a:lstStyle/>
          <a:p>
            <a:pPr marL="609600" indent="-609600" eaLnBrk="1" hangingPunct="1">
              <a:lnSpc>
                <a:spcPct val="90000"/>
              </a:lnSpc>
              <a:defRPr/>
            </a:pPr>
            <a:r>
              <a:rPr lang="en-US" sz="2800" dirty="0"/>
              <a:t>Read Position – the location of the next piece of data in an input file</a:t>
            </a:r>
          </a:p>
          <a:p>
            <a:pPr marL="0" indent="0" eaLnBrk="1" hangingPunct="1">
              <a:lnSpc>
                <a:spcPct val="90000"/>
              </a:lnSpc>
              <a:buFontTx/>
              <a:buNone/>
              <a:defRPr/>
            </a:pPr>
            <a:endParaRPr lang="en-US" sz="3000" dirty="0"/>
          </a:p>
          <a:p>
            <a:pPr marL="609600" indent="-609600" eaLnBrk="1" hangingPunct="1">
              <a:lnSpc>
                <a:spcPct val="90000"/>
              </a:lnSpc>
              <a:defRPr/>
            </a:pPr>
            <a:r>
              <a:rPr lang="en-US" sz="2800" dirty="0"/>
              <a:t>It is initially set to the first byte in the file</a:t>
            </a:r>
          </a:p>
          <a:p>
            <a:pPr marL="0" indent="0" eaLnBrk="1" hangingPunct="1">
              <a:lnSpc>
                <a:spcPct val="90000"/>
              </a:lnSpc>
              <a:buFontTx/>
              <a:buNone/>
              <a:defRPr/>
            </a:pPr>
            <a:endParaRPr lang="en-US" sz="2800" dirty="0"/>
          </a:p>
          <a:p>
            <a:pPr marL="609600" indent="-609600" eaLnBrk="1" hangingPunct="1">
              <a:lnSpc>
                <a:spcPct val="90000"/>
              </a:lnSpc>
              <a:defRPr/>
            </a:pPr>
            <a:r>
              <a:rPr lang="en-US" sz="2800" dirty="0"/>
              <a:t>It advances for each data item that is read.  Successive reads will retrieve successive data items.</a:t>
            </a:r>
          </a:p>
        </p:txBody>
      </p:sp>
      <p:sp>
        <p:nvSpPr>
          <p:cNvPr id="532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dirty="0"/>
              <a:t>5-</a:t>
            </a:r>
            <a:fld id="{B416E972-3577-4EEA-AA6E-44A5E0DA85FA}" type="slidenum">
              <a:rPr lang="en-US" altLang="en-US" sz="1200" smtClean="0"/>
              <a:pPr eaLnBrk="1" hangingPunct="1">
                <a:spcBef>
                  <a:spcPct val="0"/>
                </a:spcBef>
                <a:buFontTx/>
                <a:buNone/>
              </a:pPr>
              <a:t>51</a:t>
            </a:fld>
            <a:endParaRPr lang="en-US" altLang="en-US" sz="1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Title"/>
          <p:cNvSpPr>
            <a:spLocks noGrp="1" noChangeArrowheads="1"/>
          </p:cNvSpPr>
          <p:nvPr>
            <p:ph type="title"/>
          </p:nvPr>
        </p:nvSpPr>
        <p:spPr/>
        <p:txBody>
          <a:bodyPr/>
          <a:lstStyle/>
          <a:p>
            <a:pPr eaLnBrk="1" hangingPunct="1"/>
            <a:r>
              <a:rPr lang="en-US" altLang="en-US" dirty="0">
                <a:solidFill>
                  <a:schemeClr val="tx1"/>
                </a:solidFill>
              </a:rPr>
              <a:t>User-Specified Filenames</a:t>
            </a:r>
          </a:p>
        </p:txBody>
      </p:sp>
      <p:sp>
        <p:nvSpPr>
          <p:cNvPr id="54275" name="Slide Body"/>
          <p:cNvSpPr>
            <a:spLocks noGrp="1" noChangeArrowheads="1"/>
          </p:cNvSpPr>
          <p:nvPr>
            <p:ph type="body" idx="1"/>
          </p:nvPr>
        </p:nvSpPr>
        <p:spPr>
          <a:xfrm>
            <a:off x="609600" y="1524000"/>
            <a:ext cx="7924800" cy="4419600"/>
          </a:xfrm>
        </p:spPr>
        <p:txBody>
          <a:bodyPr/>
          <a:lstStyle/>
          <a:p>
            <a:pPr eaLnBrk="1" hangingPunct="1">
              <a:lnSpc>
                <a:spcPct val="80000"/>
              </a:lnSpc>
              <a:spcBef>
                <a:spcPct val="0"/>
              </a:spcBef>
            </a:pPr>
            <a:r>
              <a:rPr lang="en-US" altLang="en-US" sz="2600" dirty="0"/>
              <a:t>A program can prompt the user to enter the names of input and/or output files.  This makes the program more versatile.</a:t>
            </a:r>
          </a:p>
          <a:p>
            <a:pPr eaLnBrk="1" hangingPunct="1">
              <a:lnSpc>
                <a:spcPct val="80000"/>
              </a:lnSpc>
              <a:spcBef>
                <a:spcPct val="50000"/>
              </a:spcBef>
            </a:pPr>
            <a:r>
              <a:rPr lang="en-US" altLang="en-US" sz="2600" dirty="0"/>
              <a:t>Filenames can be read into string objects.  In C++ prior to C++ 11, the C-string representation of the string object can be passed to the open function:</a:t>
            </a:r>
          </a:p>
          <a:p>
            <a:pPr eaLnBrk="1" hangingPunct="1">
              <a:lnSpc>
                <a:spcPct val="80000"/>
              </a:lnSpc>
              <a:buFontTx/>
              <a:buNone/>
            </a:pPr>
            <a:r>
              <a:rPr lang="en-US" altLang="en-US" sz="2400" dirty="0">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"Which input file? ";</a:t>
            </a:r>
          </a:p>
          <a:p>
            <a:pPr eaLnBrk="1" hangingPunct="1">
              <a:lnSpc>
                <a:spcPct val="8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a:t>
            </a:r>
            <a:r>
              <a:rPr lang="en-US" altLang="en-US" sz="2400" b="1" dirty="0" err="1">
                <a:solidFill>
                  <a:srgbClr val="3D8963"/>
                </a:solidFill>
                <a:latin typeface="Courier New" pitchFamily="49" charset="0"/>
              </a:rPr>
              <a:t>inputFileName</a:t>
            </a:r>
            <a:r>
              <a:rPr lang="en-US" altLang="en-US" sz="2400" b="1" dirty="0">
                <a:solidFill>
                  <a:srgbClr val="3D8963"/>
                </a:solidFill>
                <a:latin typeface="Courier New" pitchFamily="49" charset="0"/>
              </a:rPr>
              <a:t>;</a:t>
            </a:r>
          </a:p>
          <a:p>
            <a:pPr eaLnBrk="1" hangingPunct="1">
              <a:lnSpc>
                <a:spcPct val="8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inFile.open</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inputFileName.c_str</a:t>
            </a:r>
            <a:r>
              <a:rPr lang="en-US" altLang="en-US" sz="2400" b="1" dirty="0">
                <a:solidFill>
                  <a:srgbClr val="3D8963"/>
                </a:solidFill>
                <a:latin typeface="Courier New" pitchFamily="49" charset="0"/>
              </a:rPr>
              <a:t>()); </a:t>
            </a:r>
          </a:p>
          <a:p>
            <a:pPr eaLnBrk="1" hangingPunct="1">
              <a:lnSpc>
                <a:spcPct val="80000"/>
              </a:lnSpc>
            </a:pPr>
            <a:r>
              <a:rPr lang="en-US" altLang="en-US" sz="2600" dirty="0"/>
              <a:t>In C++ 11, the string object can be passed to the open() function directly.</a:t>
            </a:r>
            <a:endParaRPr lang="en-US" altLang="en-US" sz="2600" b="1" dirty="0">
              <a:solidFill>
                <a:srgbClr val="3D8963"/>
              </a:solidFill>
              <a:latin typeface="Courier New" pitchFamily="49" charset="0"/>
            </a:endParaRPr>
          </a:p>
          <a:p>
            <a:pPr eaLnBrk="1" hangingPunct="1">
              <a:lnSpc>
                <a:spcPct val="80000"/>
              </a:lnSpc>
              <a:buFontTx/>
              <a:buNone/>
            </a:pPr>
            <a:r>
              <a:rPr lang="en-US" altLang="en-US" sz="2400" b="1" dirty="0">
                <a:solidFill>
                  <a:srgbClr val="3D8963"/>
                </a:solidFill>
                <a:latin typeface="Courier New" pitchFamily="49" charset="0"/>
              </a:rPr>
              <a:t>		</a:t>
            </a:r>
          </a:p>
          <a:p>
            <a:pPr eaLnBrk="1" hangingPunct="1">
              <a:spcBef>
                <a:spcPct val="0"/>
              </a:spcBef>
              <a:buFontTx/>
              <a:buNone/>
            </a:pPr>
            <a:r>
              <a:rPr lang="en-US" altLang="en-US" sz="1800" dirty="0">
                <a:latin typeface="Courier New" pitchFamily="49" charset="0"/>
              </a:rPr>
              <a:t>		</a:t>
            </a:r>
            <a:endParaRPr lang="en-US" altLang="en-US" sz="2000" dirty="0"/>
          </a:p>
        </p:txBody>
      </p:sp>
      <p:sp>
        <p:nvSpPr>
          <p:cNvPr id="542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E3601F44-0234-4223-AB64-F5F347BC722B}" type="slidenum">
              <a:rPr lang="en-US" altLang="en-US" sz="1200" smtClean="0"/>
              <a:pPr eaLnBrk="1" hangingPunct="1">
                <a:spcBef>
                  <a:spcPct val="0"/>
                </a:spcBef>
                <a:buFontTx/>
                <a:buNone/>
              </a:pPr>
              <a:t>52</a:t>
            </a:fld>
            <a:endParaRPr lang="en-US"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Title"/>
          <p:cNvSpPr>
            <a:spLocks noGrp="1" noChangeArrowheads="1"/>
          </p:cNvSpPr>
          <p:nvPr>
            <p:ph type="title"/>
          </p:nvPr>
        </p:nvSpPr>
        <p:spPr/>
        <p:txBody>
          <a:bodyPr/>
          <a:lstStyle/>
          <a:p>
            <a:pPr eaLnBrk="1" hangingPunct="1"/>
            <a:r>
              <a:rPr lang="en-US" altLang="en-US" dirty="0">
                <a:solidFill>
                  <a:schemeClr val="tx1"/>
                </a:solidFill>
              </a:rPr>
              <a:t>Using the </a:t>
            </a:r>
            <a:r>
              <a:rPr lang="en-US" altLang="en-US" b="1" dirty="0">
                <a:solidFill>
                  <a:schemeClr val="tx1"/>
                </a:solidFill>
                <a:latin typeface="Courier New" pitchFamily="49" charset="0"/>
              </a:rPr>
              <a:t>&gt;&gt;</a:t>
            </a:r>
            <a:r>
              <a:rPr lang="en-US" altLang="en-US" dirty="0">
                <a:solidFill>
                  <a:schemeClr val="tx1"/>
                </a:solidFill>
              </a:rPr>
              <a:t> Operator to Test for End of File (EOF) on an Input File </a:t>
            </a:r>
          </a:p>
        </p:txBody>
      </p:sp>
      <p:sp>
        <p:nvSpPr>
          <p:cNvPr id="55299" name="Slide Body"/>
          <p:cNvSpPr>
            <a:spLocks noGrp="1" noChangeArrowheads="1"/>
          </p:cNvSpPr>
          <p:nvPr>
            <p:ph type="body" idx="1"/>
          </p:nvPr>
        </p:nvSpPr>
        <p:spPr>
          <a:xfrm>
            <a:off x="685800" y="1828800"/>
            <a:ext cx="7772400" cy="3886200"/>
          </a:xfrm>
        </p:spPr>
        <p:txBody>
          <a:bodyPr/>
          <a:lstStyle/>
          <a:p>
            <a:pPr eaLnBrk="1" hangingPunct="1">
              <a:lnSpc>
                <a:spcPct val="80000"/>
              </a:lnSpc>
              <a:spcBef>
                <a:spcPct val="0"/>
              </a:spcBef>
            </a:pPr>
            <a:r>
              <a:rPr lang="en-US" altLang="en-US" sz="2800" dirty="0"/>
              <a:t>The stream extraction operator (</a:t>
            </a:r>
            <a:r>
              <a:rPr lang="en-US" altLang="en-US" sz="2800" b="1" dirty="0">
                <a:latin typeface="Courier New" pitchFamily="49" charset="0"/>
              </a:rPr>
              <a:t>&gt;&gt;</a:t>
            </a:r>
            <a:r>
              <a:rPr lang="en-US" altLang="en-US" sz="2800" dirty="0"/>
              <a:t>) returns a true or false value indicating if a read is successful</a:t>
            </a:r>
          </a:p>
          <a:p>
            <a:pPr eaLnBrk="1" hangingPunct="1">
              <a:lnSpc>
                <a:spcPct val="80000"/>
              </a:lnSpc>
              <a:spcBef>
                <a:spcPct val="50000"/>
              </a:spcBef>
            </a:pPr>
            <a:r>
              <a:rPr lang="en-US" altLang="en-US" sz="2800" dirty="0"/>
              <a:t>This can be tested to find the end of file since the read “fails” (the read expression is false) when there is no more data</a:t>
            </a:r>
          </a:p>
          <a:p>
            <a:pPr eaLnBrk="1" hangingPunct="1">
              <a:lnSpc>
                <a:spcPct val="80000"/>
              </a:lnSpc>
              <a:spcBef>
                <a:spcPct val="50000"/>
              </a:spcBef>
            </a:pPr>
            <a:r>
              <a:rPr lang="en-US" altLang="en-US" sz="2800" dirty="0"/>
              <a:t>Example:  </a:t>
            </a:r>
          </a:p>
          <a:p>
            <a:pPr eaLnBrk="1" hangingPunct="1">
              <a:lnSpc>
                <a:spcPct val="80000"/>
              </a:lnSpc>
              <a:buFontTx/>
              <a:buNone/>
            </a:pPr>
            <a:r>
              <a:rPr lang="en-US" altLang="en-US" sz="2000" dirty="0">
                <a:latin typeface="Courier New" pitchFamily="49" charset="0"/>
              </a:rPr>
              <a:t>		</a:t>
            </a:r>
            <a:r>
              <a:rPr lang="en-US" altLang="en-US" sz="2400" b="1" dirty="0">
                <a:solidFill>
                  <a:srgbClr val="3D8963"/>
                </a:solidFill>
                <a:latin typeface="Courier New" pitchFamily="49" charset="0"/>
              </a:rPr>
              <a:t>while (</a:t>
            </a:r>
            <a:r>
              <a:rPr lang="en-US" altLang="en-US" sz="2400" b="1" dirty="0" err="1">
                <a:solidFill>
                  <a:srgbClr val="3D8963"/>
                </a:solidFill>
                <a:latin typeface="Courier New" pitchFamily="49" charset="0"/>
              </a:rPr>
              <a:t>inFile</a:t>
            </a:r>
            <a:r>
              <a:rPr lang="en-US" altLang="en-US" sz="2400" b="1" dirty="0">
                <a:solidFill>
                  <a:srgbClr val="3D8963"/>
                </a:solidFill>
                <a:latin typeface="Courier New" pitchFamily="49" charset="0"/>
              </a:rPr>
              <a:t> &gt;&gt; score)</a:t>
            </a:r>
          </a:p>
          <a:p>
            <a:pPr eaLnBrk="1" hangingPunct="1">
              <a:lnSpc>
                <a:spcPct val="80000"/>
              </a:lnSpc>
              <a:spcBef>
                <a:spcPct val="0"/>
              </a:spcBef>
              <a:buFontTx/>
              <a:buNone/>
            </a:pPr>
            <a:r>
              <a:rPr lang="en-US" altLang="en-US" sz="2400" b="1" dirty="0">
                <a:solidFill>
                  <a:srgbClr val="3D8963"/>
                </a:solidFill>
                <a:latin typeface="Courier New" pitchFamily="49" charset="0"/>
              </a:rPr>
              <a:t>		   sum += score;</a:t>
            </a:r>
          </a:p>
          <a:p>
            <a:pPr eaLnBrk="1" hangingPunct="1">
              <a:spcBef>
                <a:spcPct val="0"/>
              </a:spcBef>
              <a:buFontTx/>
              <a:buNone/>
            </a:pPr>
            <a:r>
              <a:rPr lang="en-US" altLang="en-US" sz="1800" dirty="0">
                <a:latin typeface="Courier New" pitchFamily="49" charset="0"/>
              </a:rPr>
              <a:t>		</a:t>
            </a:r>
            <a:endParaRPr lang="en-US" altLang="en-US" sz="2000" dirty="0"/>
          </a:p>
        </p:txBody>
      </p:sp>
      <p:sp>
        <p:nvSpPr>
          <p:cNvPr id="553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0C8F1B74-659B-4154-A7FF-86FE825DE2DA}" type="slidenum">
              <a:rPr lang="en-US" altLang="en-US" sz="1200" smtClean="0"/>
              <a:pPr eaLnBrk="1" hangingPunct="1">
                <a:spcBef>
                  <a:spcPct val="0"/>
                </a:spcBef>
                <a:buFontTx/>
                <a:buNone/>
              </a:pPr>
              <a:t>53</a:t>
            </a:fld>
            <a:endParaRPr lang="en-US" altLang="en-US"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Title"/>
          <p:cNvSpPr>
            <a:spLocks noGrp="1" noChangeArrowheads="1"/>
          </p:cNvSpPr>
          <p:nvPr>
            <p:ph type="title"/>
          </p:nvPr>
        </p:nvSpPr>
        <p:spPr>
          <a:xfrm>
            <a:off x="457200" y="152400"/>
            <a:ext cx="8229600" cy="1097279"/>
          </a:xfrm>
        </p:spPr>
        <p:txBody>
          <a:bodyPr/>
          <a:lstStyle/>
          <a:p>
            <a:pPr eaLnBrk="1" hangingPunct="1"/>
            <a:r>
              <a:rPr lang="en-US" altLang="en-US" dirty="0">
                <a:solidFill>
                  <a:schemeClr val="tx1"/>
                </a:solidFill>
              </a:rPr>
              <a:t>File Open Errors</a:t>
            </a:r>
          </a:p>
        </p:txBody>
      </p:sp>
      <p:sp>
        <p:nvSpPr>
          <p:cNvPr id="56323" name="Slide Body"/>
          <p:cNvSpPr>
            <a:spLocks noGrp="1" noChangeArrowheads="1"/>
          </p:cNvSpPr>
          <p:nvPr>
            <p:ph type="body" idx="1"/>
          </p:nvPr>
        </p:nvSpPr>
        <p:spPr>
          <a:xfrm>
            <a:off x="685800" y="1295400"/>
            <a:ext cx="7772400" cy="4572000"/>
          </a:xfrm>
        </p:spPr>
        <p:txBody>
          <a:bodyPr/>
          <a:lstStyle/>
          <a:p>
            <a:pPr eaLnBrk="1" hangingPunct="1">
              <a:lnSpc>
                <a:spcPct val="80000"/>
              </a:lnSpc>
              <a:spcBef>
                <a:spcPct val="0"/>
              </a:spcBef>
            </a:pPr>
            <a:r>
              <a:rPr lang="en-US" altLang="en-US" sz="2600" dirty="0"/>
              <a:t>An error will occur if an attempt to open a file for input fails:</a:t>
            </a:r>
          </a:p>
          <a:p>
            <a:pPr lvl="1" eaLnBrk="1" hangingPunct="1">
              <a:lnSpc>
                <a:spcPct val="80000"/>
              </a:lnSpc>
              <a:spcBef>
                <a:spcPct val="0"/>
              </a:spcBef>
            </a:pPr>
            <a:r>
              <a:rPr lang="en-US" altLang="en-US" sz="2200" dirty="0"/>
              <a:t>File does not exist</a:t>
            </a:r>
          </a:p>
          <a:p>
            <a:pPr lvl="1" eaLnBrk="1" hangingPunct="1">
              <a:lnSpc>
                <a:spcPct val="80000"/>
              </a:lnSpc>
              <a:spcBef>
                <a:spcPct val="0"/>
              </a:spcBef>
            </a:pPr>
            <a:r>
              <a:rPr lang="en-US" altLang="en-US" sz="2200" dirty="0"/>
              <a:t>Filename is misspelled</a:t>
            </a:r>
          </a:p>
          <a:p>
            <a:pPr lvl="1" eaLnBrk="1" hangingPunct="1">
              <a:lnSpc>
                <a:spcPct val="80000"/>
              </a:lnSpc>
              <a:spcBef>
                <a:spcPct val="0"/>
              </a:spcBef>
            </a:pPr>
            <a:r>
              <a:rPr lang="en-US" altLang="en-US" sz="2200" dirty="0"/>
              <a:t>File exists, but is in a different place</a:t>
            </a:r>
          </a:p>
          <a:p>
            <a:pPr eaLnBrk="1" hangingPunct="1">
              <a:lnSpc>
                <a:spcPct val="80000"/>
              </a:lnSpc>
              <a:spcBef>
                <a:spcPct val="50000"/>
              </a:spcBef>
            </a:pPr>
            <a:r>
              <a:rPr lang="en-US" altLang="en-US" sz="2600" dirty="0"/>
              <a:t>The file stream object is set to true if the open operation succeeded.  It can be tested to see if the file can be used:</a:t>
            </a:r>
          </a:p>
          <a:p>
            <a:pPr eaLnBrk="1" hangingPunct="1">
              <a:lnSpc>
                <a:spcPts val="1000"/>
              </a:lnSpc>
              <a:buFontTx/>
              <a:buNone/>
            </a:pPr>
            <a:r>
              <a:rPr lang="en-US" altLang="en-US" sz="2200" dirty="0">
                <a:latin typeface="Courier New" pitchFamily="49" charset="0"/>
              </a:rPr>
              <a:t>		</a:t>
            </a:r>
            <a:r>
              <a:rPr lang="en-US" altLang="en-US" sz="2200" b="1" dirty="0">
                <a:solidFill>
                  <a:srgbClr val="3D8963"/>
                </a:solidFill>
                <a:latin typeface="Courier New" pitchFamily="49" charset="0"/>
              </a:rPr>
              <a:t>if (</a:t>
            </a:r>
            <a:r>
              <a:rPr lang="en-US" altLang="en-US" sz="2200" b="1" dirty="0" err="1">
                <a:solidFill>
                  <a:srgbClr val="3D8963"/>
                </a:solidFill>
                <a:latin typeface="Courier New" pitchFamily="49" charset="0"/>
              </a:rPr>
              <a:t>inFile</a:t>
            </a:r>
            <a:r>
              <a:rPr lang="en-US" altLang="en-US" sz="2200" b="1" dirty="0">
                <a:solidFill>
                  <a:srgbClr val="3D8963"/>
                </a:solidFill>
                <a:latin typeface="Courier New" pitchFamily="49" charset="0"/>
              </a:rPr>
              <a:t>)</a:t>
            </a:r>
          </a:p>
          <a:p>
            <a:pPr eaLnBrk="1" hangingPunct="1">
              <a:lnSpc>
                <a:spcPts val="1000"/>
              </a:lnSpc>
              <a:buFontTx/>
              <a:buNone/>
            </a:pPr>
            <a:r>
              <a:rPr lang="en-US" altLang="en-US" sz="2200" b="1" dirty="0">
                <a:solidFill>
                  <a:srgbClr val="3D8963"/>
                </a:solidFill>
                <a:latin typeface="Courier New" pitchFamily="49" charset="0"/>
              </a:rPr>
              <a:t>		{ </a:t>
            </a:r>
          </a:p>
          <a:p>
            <a:pPr eaLnBrk="1" hangingPunct="1">
              <a:lnSpc>
                <a:spcPts val="1000"/>
              </a:lnSpc>
              <a:buFontTx/>
              <a:buNone/>
            </a:pPr>
            <a:r>
              <a:rPr lang="en-US" altLang="en-US" sz="2200" b="1" dirty="0">
                <a:solidFill>
                  <a:srgbClr val="3D8963"/>
                </a:solidFill>
                <a:latin typeface="Courier New" pitchFamily="49" charset="0"/>
              </a:rPr>
              <a:t>		  // process data from file</a:t>
            </a:r>
          </a:p>
          <a:p>
            <a:pPr eaLnBrk="1" hangingPunct="1">
              <a:lnSpc>
                <a:spcPts val="1000"/>
              </a:lnSpc>
              <a:buFontTx/>
              <a:buNone/>
            </a:pPr>
            <a:r>
              <a:rPr lang="en-US" altLang="en-US" sz="2200" b="1" dirty="0">
                <a:solidFill>
                  <a:srgbClr val="3D8963"/>
                </a:solidFill>
                <a:latin typeface="Courier New" pitchFamily="49" charset="0"/>
              </a:rPr>
              <a:t>     }  </a:t>
            </a:r>
          </a:p>
          <a:p>
            <a:pPr eaLnBrk="1" hangingPunct="1">
              <a:lnSpc>
                <a:spcPts val="1000"/>
              </a:lnSpc>
              <a:buFontTx/>
              <a:buNone/>
            </a:pPr>
            <a:r>
              <a:rPr lang="en-US" altLang="en-US" sz="2200" b="1" dirty="0">
                <a:solidFill>
                  <a:srgbClr val="3D8963"/>
                </a:solidFill>
                <a:latin typeface="Courier New" pitchFamily="49" charset="0"/>
              </a:rPr>
              <a:t>		else</a:t>
            </a:r>
          </a:p>
          <a:p>
            <a:pPr eaLnBrk="1" hangingPunct="1">
              <a:lnSpc>
                <a:spcPts val="1000"/>
              </a:lnSpc>
              <a:buFontTx/>
              <a:buNone/>
            </a:pPr>
            <a:r>
              <a:rPr lang="en-US" altLang="en-US" sz="2200" b="1" dirty="0">
                <a:solidFill>
                  <a:srgbClr val="3D8963"/>
                </a:solidFill>
                <a:latin typeface="Courier New" pitchFamily="49" charset="0"/>
              </a:rPr>
              <a:t>        </a:t>
            </a:r>
            <a:r>
              <a:rPr lang="en-US" altLang="en-US" sz="2200" b="1" dirty="0" err="1">
                <a:solidFill>
                  <a:srgbClr val="3D8963"/>
                </a:solidFill>
                <a:latin typeface="Courier New" pitchFamily="49" charset="0"/>
              </a:rPr>
              <a:t>cout</a:t>
            </a:r>
            <a:r>
              <a:rPr lang="en-US" altLang="en-US" sz="2200" b="1" dirty="0">
                <a:solidFill>
                  <a:srgbClr val="3D8963"/>
                </a:solidFill>
                <a:latin typeface="Courier New" pitchFamily="49" charset="0"/>
              </a:rPr>
              <a:t> &lt;&lt; "Error on file open\n";</a:t>
            </a:r>
          </a:p>
          <a:p>
            <a:pPr eaLnBrk="1" hangingPunct="1">
              <a:lnSpc>
                <a:spcPct val="80000"/>
              </a:lnSpc>
              <a:buFontTx/>
              <a:buNone/>
            </a:pPr>
            <a:endParaRPr lang="en-US" altLang="en-US" sz="2400" b="1" dirty="0">
              <a:solidFill>
                <a:srgbClr val="3D8963"/>
              </a:solidFill>
              <a:latin typeface="Courier New" pitchFamily="49" charset="0"/>
            </a:endParaRPr>
          </a:p>
          <a:p>
            <a:pPr eaLnBrk="1" hangingPunct="1">
              <a:spcBef>
                <a:spcPct val="0"/>
              </a:spcBef>
              <a:buFontTx/>
              <a:buNone/>
            </a:pPr>
            <a:r>
              <a:rPr lang="en-US" altLang="en-US" sz="1800" dirty="0">
                <a:latin typeface="Courier New" pitchFamily="49" charset="0"/>
              </a:rPr>
              <a:t>		</a:t>
            </a:r>
            <a:endParaRPr lang="en-US" altLang="en-US" sz="2000" dirty="0"/>
          </a:p>
        </p:txBody>
      </p:sp>
      <p:sp>
        <p:nvSpPr>
          <p:cNvPr id="563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3B7127CA-3DE6-46C0-8DB1-6AEBCBA2CE10}" type="slidenum">
              <a:rPr lang="en-US" altLang="en-US" sz="1200" smtClean="0"/>
              <a:pPr eaLnBrk="1" hangingPunct="1">
                <a:spcBef>
                  <a:spcPct val="0"/>
                </a:spcBef>
                <a:buFontTx/>
                <a:buNone/>
              </a:pPr>
              <a:t>54</a:t>
            </a:fld>
            <a:endParaRPr lang="en-US" altLang="en-US" sz="1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Title"/>
          <p:cNvSpPr>
            <a:spLocks noGrp="1" noChangeArrowheads="1"/>
          </p:cNvSpPr>
          <p:nvPr>
            <p:ph type="title"/>
          </p:nvPr>
        </p:nvSpPr>
        <p:spPr>
          <a:xfrm>
            <a:off x="457200" y="228600"/>
            <a:ext cx="8153400" cy="990600"/>
          </a:xfrm>
        </p:spPr>
        <p:txBody>
          <a:bodyPr/>
          <a:lstStyle/>
          <a:p>
            <a:pPr eaLnBrk="1" hangingPunct="1"/>
            <a:r>
              <a:rPr lang="en-US" altLang="en-US" dirty="0">
                <a:solidFill>
                  <a:schemeClr val="tx1"/>
                </a:solidFill>
              </a:rPr>
              <a:t>5.13 Creating Good Test Data</a:t>
            </a:r>
          </a:p>
        </p:txBody>
      </p:sp>
      <p:sp>
        <p:nvSpPr>
          <p:cNvPr id="57347" name="Slide Body"/>
          <p:cNvSpPr>
            <a:spLocks noGrp="1" noChangeArrowheads="1"/>
          </p:cNvSpPr>
          <p:nvPr>
            <p:ph type="body" idx="1"/>
          </p:nvPr>
        </p:nvSpPr>
        <p:spPr>
          <a:xfrm>
            <a:off x="304800" y="1524000"/>
            <a:ext cx="8294688" cy="4572000"/>
          </a:xfrm>
        </p:spPr>
        <p:txBody>
          <a:bodyPr/>
          <a:lstStyle/>
          <a:p>
            <a:pPr eaLnBrk="1" hangingPunct="1">
              <a:lnSpc>
                <a:spcPct val="90000"/>
              </a:lnSpc>
              <a:spcBef>
                <a:spcPct val="0"/>
              </a:spcBef>
            </a:pPr>
            <a:r>
              <a:rPr lang="en-US" altLang="en-US" sz="2800" dirty="0"/>
              <a:t>When testing a program, the quality of the test data is more important than the quantity. </a:t>
            </a:r>
          </a:p>
          <a:p>
            <a:pPr marL="101600" indent="0" eaLnBrk="1" hangingPunct="1">
              <a:lnSpc>
                <a:spcPct val="90000"/>
              </a:lnSpc>
              <a:spcBef>
                <a:spcPct val="0"/>
              </a:spcBef>
              <a:buNone/>
            </a:pPr>
            <a:endParaRPr lang="en-US" altLang="en-US" sz="2800" dirty="0"/>
          </a:p>
          <a:p>
            <a:pPr eaLnBrk="1" hangingPunct="1">
              <a:lnSpc>
                <a:spcPct val="90000"/>
              </a:lnSpc>
              <a:spcBef>
                <a:spcPct val="0"/>
              </a:spcBef>
            </a:pPr>
            <a:r>
              <a:rPr lang="en-US" altLang="en-US" sz="2800" dirty="0"/>
              <a:t>Test data should show how different parts of the program execute</a:t>
            </a:r>
          </a:p>
          <a:p>
            <a:pPr marL="101600" indent="0" eaLnBrk="1" hangingPunct="1">
              <a:lnSpc>
                <a:spcPct val="90000"/>
              </a:lnSpc>
              <a:spcBef>
                <a:spcPct val="0"/>
              </a:spcBef>
              <a:buNone/>
            </a:pPr>
            <a:endParaRPr lang="en-US" altLang="en-US" sz="2800" dirty="0"/>
          </a:p>
          <a:p>
            <a:pPr eaLnBrk="1" hangingPunct="1">
              <a:lnSpc>
                <a:spcPct val="90000"/>
              </a:lnSpc>
              <a:spcBef>
                <a:spcPct val="0"/>
              </a:spcBef>
            </a:pPr>
            <a:r>
              <a:rPr lang="en-US" altLang="en-US" sz="2800" dirty="0"/>
              <a:t>Test data should evaluate how program handles:</a:t>
            </a:r>
          </a:p>
          <a:p>
            <a:pPr lvl="1" eaLnBrk="1" hangingPunct="1">
              <a:lnSpc>
                <a:spcPct val="90000"/>
              </a:lnSpc>
              <a:spcBef>
                <a:spcPct val="0"/>
              </a:spcBef>
            </a:pPr>
            <a:r>
              <a:rPr lang="en-US" altLang="en-US" sz="2400" dirty="0"/>
              <a:t>normal data</a:t>
            </a:r>
          </a:p>
          <a:p>
            <a:pPr lvl="1" eaLnBrk="1" hangingPunct="1">
              <a:lnSpc>
                <a:spcPct val="90000"/>
              </a:lnSpc>
              <a:spcBef>
                <a:spcPct val="0"/>
              </a:spcBef>
            </a:pPr>
            <a:r>
              <a:rPr lang="en-US" altLang="en-US" sz="2400" dirty="0"/>
              <a:t>data that is at the limits the valid range</a:t>
            </a:r>
          </a:p>
          <a:p>
            <a:pPr lvl="1" eaLnBrk="1" hangingPunct="1">
              <a:lnSpc>
                <a:spcPct val="90000"/>
              </a:lnSpc>
              <a:spcBef>
                <a:spcPct val="0"/>
              </a:spcBef>
            </a:pPr>
            <a:r>
              <a:rPr lang="en-US" altLang="en-US" sz="2400" dirty="0"/>
              <a:t>invalid data</a:t>
            </a:r>
          </a:p>
        </p:txBody>
      </p:sp>
      <p:sp>
        <p:nvSpPr>
          <p:cNvPr id="573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6315A6F2-8AC1-4F9D-AA76-3CA381C52598}" type="slidenum">
              <a:rPr lang="en-US" altLang="en-US" sz="1200" smtClean="0"/>
              <a:pPr eaLnBrk="1" hangingPunct="1">
                <a:spcBef>
                  <a:spcPct val="0"/>
                </a:spcBef>
                <a:buFontTx/>
                <a:buNone/>
              </a:pPr>
              <a:t>55</a:t>
            </a:fld>
            <a:endParaRPr lang="en-US" altLang="en-US" sz="1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5-</a:t>
            </a:r>
            <a:fld id="{171D7F42-732E-4753-8A37-9BFC64539999}" type="slidenum">
              <a:rPr lang="en-US" altLang="en-US" sz="1200" smtClean="0"/>
              <a:pPr eaLnBrk="1" hangingPunct="1">
                <a:spcBef>
                  <a:spcPct val="0"/>
                </a:spcBef>
                <a:buFontTx/>
                <a:buNone/>
              </a:pPr>
              <a:t>56</a:t>
            </a:fld>
            <a:endParaRPr lang="en-US" altLang="en-US" sz="1200" dirty="0"/>
          </a:p>
        </p:txBody>
      </p:sp>
    </p:spTree>
    <p:extLst>
      <p:ext uri="{BB962C8B-B14F-4D97-AF65-F5344CB8AC3E}">
        <p14:creationId xmlns:p14="http://schemas.microsoft.com/office/powerpoint/2010/main" val="947551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6</a:t>
            </a:r>
          </a:p>
        </p:txBody>
      </p:sp>
      <p:sp>
        <p:nvSpPr>
          <p:cNvPr id="5" name="Chapter Title"/>
          <p:cNvSpPr>
            <a:spLocks noGrp="1"/>
          </p:cNvSpPr>
          <p:nvPr>
            <p:ph type="body" idx="3"/>
          </p:nvPr>
        </p:nvSpPr>
        <p:spPr/>
        <p:txBody>
          <a:bodyPr/>
          <a:lstStyle/>
          <a:p>
            <a:r>
              <a:rPr lang="en-US" dirty="0"/>
              <a:t>Functions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1904621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a:xfrm>
            <a:off x="304800" y="303213"/>
            <a:ext cx="8610600" cy="727075"/>
          </a:xfrm>
        </p:spPr>
        <p:txBody>
          <a:bodyPr/>
          <a:lstStyle/>
          <a:p>
            <a:pPr eaLnBrk="1" hangingPunct="1"/>
            <a:r>
              <a:rPr lang="en-US" altLang="en-US" dirty="0">
                <a:solidFill>
                  <a:schemeClr val="tx1"/>
                </a:solidFill>
              </a:rPr>
              <a:t>Topics  1 of 2</a:t>
            </a:r>
          </a:p>
        </p:txBody>
      </p:sp>
      <p:sp>
        <p:nvSpPr>
          <p:cNvPr id="4099" name="Slide Body"/>
          <p:cNvSpPr>
            <a:spLocks noGrp="1" noChangeArrowheads="1"/>
          </p:cNvSpPr>
          <p:nvPr>
            <p:ph type="body" idx="1"/>
          </p:nvPr>
        </p:nvSpPr>
        <p:spPr>
          <a:xfrm>
            <a:off x="457200" y="1600200"/>
            <a:ext cx="7772400" cy="4419600"/>
          </a:xfrm>
        </p:spPr>
        <p:txBody>
          <a:bodyPr/>
          <a:lstStyle/>
          <a:p>
            <a:pPr eaLnBrk="1" hangingPunct="1">
              <a:lnSpc>
                <a:spcPct val="90000"/>
              </a:lnSpc>
              <a:buFontTx/>
              <a:buNone/>
            </a:pPr>
            <a:r>
              <a:rPr lang="en-US" altLang="en-US" sz="2600" dirty="0"/>
              <a:t>6.1 Modular Programming</a:t>
            </a:r>
          </a:p>
          <a:p>
            <a:pPr eaLnBrk="1" hangingPunct="1">
              <a:lnSpc>
                <a:spcPct val="90000"/>
              </a:lnSpc>
              <a:buFontTx/>
              <a:buNone/>
            </a:pPr>
            <a:r>
              <a:rPr lang="en-US" altLang="en-US" sz="2600" dirty="0"/>
              <a:t>6.2 Defining and Calling Functions</a:t>
            </a:r>
          </a:p>
          <a:p>
            <a:pPr eaLnBrk="1" hangingPunct="1">
              <a:lnSpc>
                <a:spcPct val="90000"/>
              </a:lnSpc>
              <a:buFontTx/>
              <a:buNone/>
            </a:pPr>
            <a:r>
              <a:rPr lang="en-US" altLang="en-US" sz="2600" dirty="0"/>
              <a:t>6.3 Function Prototypes</a:t>
            </a:r>
          </a:p>
          <a:p>
            <a:pPr eaLnBrk="1" hangingPunct="1">
              <a:lnSpc>
                <a:spcPct val="90000"/>
              </a:lnSpc>
              <a:buFontTx/>
              <a:buNone/>
            </a:pPr>
            <a:r>
              <a:rPr lang="en-US" altLang="en-US" sz="2600" dirty="0"/>
              <a:t>6.4 Sending Data into a Function</a:t>
            </a:r>
          </a:p>
          <a:p>
            <a:pPr eaLnBrk="1" hangingPunct="1">
              <a:lnSpc>
                <a:spcPct val="90000"/>
              </a:lnSpc>
              <a:buFontTx/>
              <a:buNone/>
            </a:pPr>
            <a:r>
              <a:rPr lang="en-US" altLang="en-US" sz="2600" dirty="0"/>
              <a:t>6.5 Passing Data by Value</a:t>
            </a:r>
          </a:p>
          <a:p>
            <a:pPr eaLnBrk="1" hangingPunct="1">
              <a:lnSpc>
                <a:spcPct val="90000"/>
              </a:lnSpc>
              <a:buFontTx/>
              <a:buNone/>
            </a:pPr>
            <a:r>
              <a:rPr lang="en-US" altLang="en-US" sz="2600" dirty="0"/>
              <a:t>6.6 The </a:t>
            </a:r>
            <a:r>
              <a:rPr lang="en-US" altLang="en-US" sz="2600" b="1" dirty="0">
                <a:latin typeface="Courier New" pitchFamily="49" charset="0"/>
              </a:rPr>
              <a:t>return</a:t>
            </a:r>
            <a:r>
              <a:rPr lang="en-US" altLang="en-US" sz="2600" dirty="0"/>
              <a:t> Statement</a:t>
            </a:r>
          </a:p>
          <a:p>
            <a:pPr eaLnBrk="1" hangingPunct="1">
              <a:lnSpc>
                <a:spcPct val="90000"/>
              </a:lnSpc>
              <a:buFontTx/>
              <a:buNone/>
            </a:pPr>
            <a:r>
              <a:rPr lang="en-US" altLang="en-US" sz="2600" dirty="0"/>
              <a:t>6.7 Returning a Value from a Function</a:t>
            </a:r>
          </a:p>
          <a:p>
            <a:pPr eaLnBrk="1" hangingPunct="1">
              <a:lnSpc>
                <a:spcPct val="90000"/>
              </a:lnSpc>
              <a:buFontTx/>
              <a:buNone/>
            </a:pPr>
            <a:r>
              <a:rPr lang="en-US" altLang="en-US" sz="2600" dirty="0"/>
              <a:t>6.8 Returning a Boolean Value</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55072362-31E7-47A9-A63E-ECA866CBB565}" type="slidenum">
              <a:rPr lang="en-US" altLang="en-US" sz="1200" smtClean="0"/>
              <a:pPr eaLnBrk="1" hangingPunct="1">
                <a:spcBef>
                  <a:spcPct val="0"/>
                </a:spcBef>
                <a:buFontTx/>
                <a:buNone/>
              </a:pPr>
              <a:t>58</a:t>
            </a:fld>
            <a:endParaRPr lang="en-US" altLang="en-US"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a:xfrm>
            <a:off x="304800" y="303213"/>
            <a:ext cx="8610600" cy="661987"/>
          </a:xfrm>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a:xfrm>
            <a:off x="228600" y="1524000"/>
            <a:ext cx="8686800" cy="4419600"/>
          </a:xfrm>
        </p:spPr>
        <p:txBody>
          <a:bodyPr/>
          <a:lstStyle/>
          <a:p>
            <a:pPr eaLnBrk="1" hangingPunct="1">
              <a:lnSpc>
                <a:spcPct val="90000"/>
              </a:lnSpc>
              <a:buFontTx/>
              <a:buNone/>
            </a:pPr>
            <a:r>
              <a:rPr lang="en-US" altLang="en-US" sz="2600" dirty="0"/>
              <a:t>6.9 Using Functions in a Menu-Driven Program</a:t>
            </a:r>
          </a:p>
          <a:p>
            <a:pPr eaLnBrk="1" hangingPunct="1">
              <a:lnSpc>
                <a:spcPct val="90000"/>
              </a:lnSpc>
              <a:buFontTx/>
              <a:buNone/>
            </a:pPr>
            <a:r>
              <a:rPr lang="en-US" altLang="en-US" sz="2600" dirty="0"/>
              <a:t>6.10 Local and Global Variables</a:t>
            </a:r>
          </a:p>
          <a:p>
            <a:pPr eaLnBrk="1" hangingPunct="1">
              <a:lnSpc>
                <a:spcPct val="90000"/>
              </a:lnSpc>
              <a:buFontTx/>
              <a:buNone/>
            </a:pPr>
            <a:r>
              <a:rPr lang="en-US" altLang="en-US" sz="2600" dirty="0"/>
              <a:t>6.11 Static Local Variables</a:t>
            </a:r>
          </a:p>
          <a:p>
            <a:pPr eaLnBrk="1" hangingPunct="1">
              <a:lnSpc>
                <a:spcPct val="90000"/>
              </a:lnSpc>
              <a:buFontTx/>
              <a:buNone/>
            </a:pPr>
            <a:r>
              <a:rPr lang="en-US" altLang="en-US" sz="2600" dirty="0"/>
              <a:t>6.12 Default Arguments</a:t>
            </a:r>
          </a:p>
          <a:p>
            <a:pPr eaLnBrk="1" hangingPunct="1">
              <a:lnSpc>
                <a:spcPct val="90000"/>
              </a:lnSpc>
              <a:buFontTx/>
              <a:buNone/>
            </a:pPr>
            <a:r>
              <a:rPr lang="en-US" altLang="en-US" sz="2600" dirty="0"/>
              <a:t>6.13 Using Reference Variables as Parameters</a:t>
            </a:r>
          </a:p>
          <a:p>
            <a:pPr eaLnBrk="1" hangingPunct="1">
              <a:lnSpc>
                <a:spcPct val="90000"/>
              </a:lnSpc>
              <a:buFontTx/>
              <a:buNone/>
            </a:pPr>
            <a:r>
              <a:rPr lang="en-US" altLang="en-US" sz="2600" dirty="0"/>
              <a:t>6.14 Overloading Functions</a:t>
            </a:r>
          </a:p>
          <a:p>
            <a:pPr eaLnBrk="1" hangingPunct="1">
              <a:lnSpc>
                <a:spcPct val="90000"/>
              </a:lnSpc>
              <a:buFontTx/>
              <a:buNone/>
            </a:pPr>
            <a:r>
              <a:rPr lang="en-US" altLang="en-US" sz="2600" dirty="0"/>
              <a:t>6.15 The </a:t>
            </a:r>
            <a:r>
              <a:rPr lang="en-US" altLang="en-US" sz="2600" b="1" dirty="0">
                <a:latin typeface="Courier New" pitchFamily="49" charset="0"/>
              </a:rPr>
              <a:t>exit()</a:t>
            </a:r>
            <a:r>
              <a:rPr lang="en-US" altLang="en-US" sz="2600" dirty="0"/>
              <a:t> Function</a:t>
            </a:r>
          </a:p>
          <a:p>
            <a:pPr eaLnBrk="1" hangingPunct="1">
              <a:lnSpc>
                <a:spcPct val="90000"/>
              </a:lnSpc>
              <a:buFontTx/>
              <a:buNone/>
            </a:pPr>
            <a:r>
              <a:rPr lang="en-US" altLang="en-US" sz="2600" dirty="0"/>
              <a:t>6.16 Stubs and Drivers</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6121B187-6F96-41B9-A999-BE6811E12309}" type="slidenum">
              <a:rPr lang="en-US" altLang="en-US" sz="1200" smtClean="0"/>
              <a:pPr eaLnBrk="1" hangingPunct="1">
                <a:spcBef>
                  <a:spcPct val="0"/>
                </a:spcBef>
                <a:buFontTx/>
                <a:buNone/>
              </a:pPr>
              <a:t>59</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while</a:t>
            </a:r>
            <a:r>
              <a:rPr lang="en-US" altLang="en-US" dirty="0">
                <a:solidFill>
                  <a:schemeClr val="tx1"/>
                </a:solidFill>
              </a:rPr>
              <a:t> Loop Flow of Control</a:t>
            </a:r>
          </a:p>
        </p:txBody>
      </p:sp>
      <p:pic>
        <p:nvPicPr>
          <p:cNvPr id="8197" name="while loop flowchart" descr="The flow chart starts with an input to a decision box labeled “condition.” It has “True” and “False” responses. The “False” leads to the end. The “True” option leads to “statement(s)”, the output of which goes back as the input to the decision box." title="An image shows a flow chart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828800"/>
            <a:ext cx="3048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9FA12171-F4D9-44B3-9085-5E6D5BC129D0}" type="slidenum">
              <a:rPr lang="en-US" altLang="en-US" sz="1200" smtClean="0"/>
              <a:pPr eaLnBrk="1" hangingPunct="1">
                <a:spcBef>
                  <a:spcPct val="0"/>
                </a:spcBef>
                <a:buFontTx/>
                <a:buNone/>
              </a:pPr>
              <a:t>6</a:t>
            </a:fld>
            <a:endParaRPr lang="en-US" altLang="en-US"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6.1 Modular Programming</a:t>
            </a:r>
          </a:p>
        </p:txBody>
      </p:sp>
      <p:sp>
        <p:nvSpPr>
          <p:cNvPr id="6147" name="Slide Body"/>
          <p:cNvSpPr>
            <a:spLocks noGrp="1" noChangeArrowheads="1"/>
          </p:cNvSpPr>
          <p:nvPr>
            <p:ph type="body" idx="1"/>
          </p:nvPr>
        </p:nvSpPr>
        <p:spPr/>
        <p:txBody>
          <a:bodyPr/>
          <a:lstStyle/>
          <a:p>
            <a:pPr eaLnBrk="1" hangingPunct="1"/>
            <a:r>
              <a:rPr lang="en-US" altLang="en-US" sz="2800" dirty="0">
                <a:solidFill>
                  <a:schemeClr val="accent2"/>
                </a:solidFill>
              </a:rPr>
              <a:t>Modular programming</a:t>
            </a:r>
            <a:r>
              <a:rPr lang="en-US" altLang="en-US" sz="2800" dirty="0"/>
              <a:t>: breaking a program up into smaller, manageable functions or modules.  It supports the divide-and-conquer approach to solving a problem.</a:t>
            </a:r>
          </a:p>
          <a:p>
            <a:pPr eaLnBrk="1" hangingPunct="1"/>
            <a:r>
              <a:rPr lang="en-US" altLang="en-US" sz="2800" dirty="0">
                <a:solidFill>
                  <a:schemeClr val="accent2"/>
                </a:solidFill>
              </a:rPr>
              <a:t>Function</a:t>
            </a:r>
            <a:r>
              <a:rPr lang="en-US" altLang="en-US" sz="2800" dirty="0"/>
              <a:t>: a collection of statements to perform a specific task</a:t>
            </a:r>
          </a:p>
          <a:p>
            <a:pPr eaLnBrk="1" hangingPunct="1"/>
            <a:r>
              <a:rPr lang="en-US" altLang="en-US" sz="2800" dirty="0">
                <a:solidFill>
                  <a:schemeClr val="accent2"/>
                </a:solidFill>
              </a:rPr>
              <a:t>Motivation for modular programming</a:t>
            </a:r>
            <a:r>
              <a:rPr lang="en-US" altLang="en-US" sz="2800" dirty="0"/>
              <a:t> </a:t>
            </a:r>
          </a:p>
          <a:p>
            <a:pPr lvl="1" eaLnBrk="1" hangingPunct="1"/>
            <a:r>
              <a:rPr lang="en-US" altLang="en-US" sz="2600" dirty="0"/>
              <a:t>Simplifies the process of writing programs</a:t>
            </a:r>
          </a:p>
          <a:p>
            <a:pPr lvl="1" eaLnBrk="1" hangingPunct="1"/>
            <a:r>
              <a:rPr lang="en-US" altLang="en-US" sz="2600" dirty="0"/>
              <a:t>Improves the maintainability of programs</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3786E82C-0ADC-46CD-89F2-66DC676618FD}" type="slidenum">
              <a:rPr lang="en-US" altLang="en-US" sz="1200" smtClean="0"/>
              <a:pPr eaLnBrk="1" hangingPunct="1">
                <a:spcBef>
                  <a:spcPct val="0"/>
                </a:spcBef>
                <a:buFontTx/>
                <a:buNone/>
              </a:pPr>
              <a:t>60</a:t>
            </a:fld>
            <a:endParaRPr lang="en-US" altLang="en-US" sz="12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a:xfrm>
            <a:off x="304800" y="228600"/>
            <a:ext cx="8686800" cy="1143000"/>
          </a:xfrm>
        </p:spPr>
        <p:txBody>
          <a:bodyPr/>
          <a:lstStyle/>
          <a:p>
            <a:pPr eaLnBrk="1" hangingPunct="1"/>
            <a:r>
              <a:rPr lang="en-US" altLang="en-US" dirty="0">
                <a:solidFill>
                  <a:schemeClr val="tx1"/>
                </a:solidFill>
              </a:rPr>
              <a:t>6.2 Defining and Calling Functions</a:t>
            </a:r>
          </a:p>
        </p:txBody>
      </p:sp>
      <p:sp>
        <p:nvSpPr>
          <p:cNvPr id="7171" name="Slide Body"/>
          <p:cNvSpPr>
            <a:spLocks noGrp="1" noChangeArrowheads="1"/>
          </p:cNvSpPr>
          <p:nvPr>
            <p:ph type="body" idx="1"/>
          </p:nvPr>
        </p:nvSpPr>
        <p:spPr>
          <a:xfrm>
            <a:off x="304800" y="1938338"/>
            <a:ext cx="8294688" cy="4149725"/>
          </a:xfrm>
        </p:spPr>
        <p:txBody>
          <a:bodyPr/>
          <a:lstStyle/>
          <a:p>
            <a:pPr eaLnBrk="1" hangingPunct="1">
              <a:spcBef>
                <a:spcPct val="50000"/>
              </a:spcBef>
            </a:pPr>
            <a:r>
              <a:rPr lang="en-US" altLang="en-US" sz="2800" dirty="0">
                <a:solidFill>
                  <a:schemeClr val="accent2"/>
                </a:solidFill>
              </a:rPr>
              <a:t>Function call</a:t>
            </a:r>
            <a:r>
              <a:rPr lang="en-US" altLang="en-US" sz="2800" dirty="0"/>
              <a:t>: a statement that causes a function to execute</a:t>
            </a:r>
            <a:endParaRPr lang="en-US" altLang="en-US" sz="2800" u="sng" dirty="0"/>
          </a:p>
          <a:p>
            <a:pPr eaLnBrk="1" hangingPunct="1">
              <a:spcBef>
                <a:spcPct val="50000"/>
              </a:spcBef>
            </a:pPr>
            <a:r>
              <a:rPr lang="en-US" altLang="en-US" sz="2800" dirty="0">
                <a:solidFill>
                  <a:schemeClr val="accent2"/>
                </a:solidFill>
              </a:rPr>
              <a:t>Function definition</a:t>
            </a:r>
            <a:r>
              <a:rPr lang="en-US" altLang="en-US" sz="2800" dirty="0"/>
              <a:t>: the statements that make up a function</a:t>
            </a:r>
          </a:p>
          <a:p>
            <a:pPr eaLnBrk="1" hangingPunct="1"/>
            <a:endParaRPr lang="en-US" altLang="en-US" dirty="0"/>
          </a:p>
          <a:p>
            <a:pPr eaLnBrk="1" hangingPunct="1"/>
            <a:endParaRPr lang="en-US" altLang="en-US" u="sng" dirty="0"/>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8612D6B3-DF53-44B6-BEEB-9D3C4A84F664}" type="slidenum">
              <a:rPr lang="en-US" altLang="en-US" sz="1200" smtClean="0"/>
              <a:pPr eaLnBrk="1" hangingPunct="1">
                <a:spcBef>
                  <a:spcPct val="0"/>
                </a:spcBef>
                <a:buFontTx/>
                <a:buNone/>
              </a:pPr>
              <a:t>61</a:t>
            </a:fld>
            <a:endParaRPr lang="en-US" altLang="en-US"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Function Definition 1 of 2</a:t>
            </a:r>
          </a:p>
        </p:txBody>
      </p:sp>
      <p:sp>
        <p:nvSpPr>
          <p:cNvPr id="8195" name="Slide Body"/>
          <p:cNvSpPr>
            <a:spLocks noGrp="1" noChangeArrowheads="1"/>
          </p:cNvSpPr>
          <p:nvPr>
            <p:ph type="body" idx="1"/>
          </p:nvPr>
        </p:nvSpPr>
        <p:spPr>
          <a:xfrm>
            <a:off x="457200" y="1447800"/>
            <a:ext cx="8382000" cy="4495800"/>
          </a:xfrm>
        </p:spPr>
        <p:txBody>
          <a:bodyPr/>
          <a:lstStyle/>
          <a:p>
            <a:pPr eaLnBrk="1" hangingPunct="1">
              <a:lnSpc>
                <a:spcPts val="3100"/>
              </a:lnSpc>
            </a:pPr>
            <a:r>
              <a:rPr lang="en-US" altLang="en-US" sz="2800" dirty="0"/>
              <a:t>A definition includes </a:t>
            </a:r>
          </a:p>
          <a:p>
            <a:pPr lvl="1" eaLnBrk="1" hangingPunct="1">
              <a:lnSpc>
                <a:spcPts val="3100"/>
              </a:lnSpc>
              <a:spcBef>
                <a:spcPts val="1200"/>
              </a:spcBef>
              <a:buFontTx/>
              <a:buNone/>
            </a:pPr>
            <a:r>
              <a:rPr lang="en-US" altLang="en-US" sz="2400" dirty="0">
                <a:solidFill>
                  <a:schemeClr val="accent2"/>
                </a:solidFill>
              </a:rPr>
              <a:t>name</a:t>
            </a:r>
            <a:r>
              <a:rPr lang="en-US" altLang="en-US" sz="2400" dirty="0"/>
              <a:t>: the name of the function.  Function names follow the same rules as variable names</a:t>
            </a:r>
          </a:p>
          <a:p>
            <a:pPr lvl="1" eaLnBrk="1" hangingPunct="1">
              <a:lnSpc>
                <a:spcPts val="3100"/>
              </a:lnSpc>
              <a:spcBef>
                <a:spcPts val="1200"/>
              </a:spcBef>
              <a:buFontTx/>
              <a:buNone/>
            </a:pPr>
            <a:r>
              <a:rPr lang="en-US" altLang="en-US" sz="2400" dirty="0">
                <a:solidFill>
                  <a:schemeClr val="accent2"/>
                </a:solidFill>
              </a:rPr>
              <a:t>parameter list</a:t>
            </a:r>
            <a:r>
              <a:rPr lang="en-US" altLang="en-US" sz="2400" dirty="0"/>
              <a:t>: the variables that hold the values that are passed to the function when it is called</a:t>
            </a:r>
          </a:p>
          <a:p>
            <a:pPr lvl="1" eaLnBrk="1" hangingPunct="1">
              <a:lnSpc>
                <a:spcPts val="3100"/>
              </a:lnSpc>
              <a:spcBef>
                <a:spcPts val="1200"/>
              </a:spcBef>
              <a:buFontTx/>
              <a:buNone/>
            </a:pPr>
            <a:r>
              <a:rPr lang="en-US" altLang="en-US" sz="2400" dirty="0">
                <a:solidFill>
                  <a:schemeClr val="accent2"/>
                </a:solidFill>
              </a:rPr>
              <a:t>body</a:t>
            </a:r>
            <a:r>
              <a:rPr lang="en-US" altLang="en-US" sz="2400" dirty="0"/>
              <a:t>: the statements that perform the function’s task</a:t>
            </a:r>
          </a:p>
          <a:p>
            <a:pPr lvl="1" eaLnBrk="1" hangingPunct="1">
              <a:lnSpc>
                <a:spcPts val="3100"/>
              </a:lnSpc>
              <a:spcBef>
                <a:spcPts val="1200"/>
              </a:spcBef>
              <a:buFontTx/>
              <a:buNone/>
            </a:pPr>
            <a:r>
              <a:rPr lang="en-US" altLang="en-US" sz="2400" dirty="0">
                <a:solidFill>
                  <a:schemeClr val="accent2"/>
                </a:solidFill>
              </a:rPr>
              <a:t>return type</a:t>
            </a:r>
            <a:r>
              <a:rPr lang="en-US" altLang="en-US" sz="2400" dirty="0"/>
              <a:t>: data type of the value the function returns to the part of the program that called it</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B60D0F2-2171-4C23-AA40-54047121DF92}" type="slidenum">
              <a:rPr lang="en-US" altLang="en-US" sz="1200" smtClean="0"/>
              <a:pPr eaLnBrk="1" hangingPunct="1">
                <a:spcBef>
                  <a:spcPct val="0"/>
                </a:spcBef>
                <a:buFontTx/>
                <a:buNone/>
              </a:pPr>
              <a:t>62</a:t>
            </a:fld>
            <a:endParaRPr lang="en-US" altLang="en-US" sz="12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Function Definition 2 of 2</a:t>
            </a:r>
          </a:p>
        </p:txBody>
      </p:sp>
      <p:pic>
        <p:nvPicPr>
          <p:cNvPr id="9220" name="image of a function declaration with explanations" descr="The function is as follows.&#10;&#10;int main ()&#10;{&#10;cout &lt;&lt; “Hello World\n”;&#10;return 0;&#10;}&#10;&#10;The image shows the following notes against the parts of the function.&#10;&#10;int: Return type&#10;main: Name&#10;(): Parameter list (This one is empty)&#10;Hello World: Body&#10;" title="An image shows a function and explains its part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688" y="2017713"/>
            <a:ext cx="6945312"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57A674E-DF43-40A6-B7CE-B491A91DAF16}" type="slidenum">
              <a:rPr lang="en-US" altLang="en-US" sz="1200" smtClean="0"/>
              <a:pPr eaLnBrk="1" hangingPunct="1">
                <a:spcBef>
                  <a:spcPct val="0"/>
                </a:spcBef>
                <a:buFontTx/>
                <a:buNone/>
              </a:pPr>
              <a:t>63</a:t>
            </a:fld>
            <a:endParaRPr lang="en-US" altLang="en-US" sz="1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Function Header</a:t>
            </a:r>
          </a:p>
        </p:txBody>
      </p:sp>
      <p:sp>
        <p:nvSpPr>
          <p:cNvPr id="10243" name="Slide Body"/>
          <p:cNvSpPr>
            <a:spLocks noGrp="1" noChangeArrowheads="1"/>
          </p:cNvSpPr>
          <p:nvPr>
            <p:ph type="body" idx="1"/>
          </p:nvPr>
        </p:nvSpPr>
        <p:spPr>
          <a:xfrm>
            <a:off x="457200" y="1828800"/>
            <a:ext cx="8382000" cy="4343400"/>
          </a:xfrm>
        </p:spPr>
        <p:txBody>
          <a:bodyPr/>
          <a:lstStyle/>
          <a:p>
            <a:pPr eaLnBrk="1" hangingPunct="1"/>
            <a:r>
              <a:rPr lang="en-US" altLang="en-US" sz="2800" dirty="0"/>
              <a:t>The </a:t>
            </a:r>
            <a:r>
              <a:rPr lang="en-US" altLang="en-US" sz="2800" dirty="0">
                <a:solidFill>
                  <a:schemeClr val="accent2"/>
                </a:solidFill>
              </a:rPr>
              <a:t>function header</a:t>
            </a:r>
            <a:r>
              <a:rPr lang="en-US" altLang="en-US" sz="2800" dirty="0"/>
              <a:t> consists of </a:t>
            </a:r>
          </a:p>
          <a:p>
            <a:pPr lvl="1" eaLnBrk="1" hangingPunct="1"/>
            <a:r>
              <a:rPr lang="en-US" altLang="en-US" sz="2400" dirty="0"/>
              <a:t>the function </a:t>
            </a:r>
            <a:r>
              <a:rPr lang="en-US" altLang="en-US" sz="2400" i="1" dirty="0"/>
              <a:t>return type</a:t>
            </a:r>
          </a:p>
          <a:p>
            <a:pPr lvl="1" eaLnBrk="1" hangingPunct="1"/>
            <a:r>
              <a:rPr lang="en-US" altLang="en-US" sz="2400" dirty="0"/>
              <a:t>the function </a:t>
            </a:r>
            <a:r>
              <a:rPr lang="en-US" altLang="en-US" sz="2400" i="1" dirty="0"/>
              <a:t>name</a:t>
            </a:r>
          </a:p>
          <a:p>
            <a:pPr lvl="1" eaLnBrk="1" hangingPunct="1"/>
            <a:r>
              <a:rPr lang="en-US" altLang="en-US" sz="2400" dirty="0"/>
              <a:t>the function </a:t>
            </a:r>
            <a:r>
              <a:rPr lang="en-US" altLang="en-US" sz="2400" i="1" dirty="0"/>
              <a:t>parameter list</a:t>
            </a:r>
          </a:p>
          <a:p>
            <a:pPr eaLnBrk="1" hangingPunct="1"/>
            <a:r>
              <a:rPr lang="en-US" altLang="en-US" sz="2800" dirty="0"/>
              <a:t>Example:</a:t>
            </a:r>
          </a:p>
          <a:p>
            <a:pPr eaLnBrk="1" hangingPunct="1">
              <a:buFontTx/>
              <a:buNone/>
            </a:pPr>
            <a:r>
              <a:rPr lang="en-US" altLang="en-US" sz="28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main()</a:t>
            </a:r>
          </a:p>
          <a:p>
            <a:pPr eaLnBrk="1" hangingPunct="1"/>
            <a:r>
              <a:rPr lang="en-US" altLang="en-US" sz="2800" dirty="0"/>
              <a:t>Note: There is no </a:t>
            </a:r>
            <a:r>
              <a:rPr lang="en-US" altLang="en-US" sz="2800" b="1" dirty="0">
                <a:latin typeface="Courier New" pitchFamily="49" charset="0"/>
                <a:cs typeface="Courier New" pitchFamily="49" charset="0"/>
              </a:rPr>
              <a:t>;</a:t>
            </a:r>
            <a:r>
              <a:rPr lang="en-US" altLang="en-US" sz="2800" dirty="0"/>
              <a:t> at the end of the header</a:t>
            </a:r>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5688845-6740-4F2D-9983-5A95DB442948}" type="slidenum">
              <a:rPr lang="en-US" altLang="en-US" sz="1200" smtClean="0"/>
              <a:pPr eaLnBrk="1" hangingPunct="1">
                <a:spcBef>
                  <a:spcPct val="0"/>
                </a:spcBef>
                <a:buFontTx/>
                <a:buNone/>
              </a:pPr>
              <a:t>64</a:t>
            </a:fld>
            <a:endParaRPr lang="en-US" altLang="en-US"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Function Return Type</a:t>
            </a:r>
          </a:p>
        </p:txBody>
      </p:sp>
      <p:sp>
        <p:nvSpPr>
          <p:cNvPr id="11267" name="Slide Body"/>
          <p:cNvSpPr>
            <a:spLocks noGrp="1" noChangeArrowheads="1"/>
          </p:cNvSpPr>
          <p:nvPr>
            <p:ph type="body" idx="1"/>
          </p:nvPr>
        </p:nvSpPr>
        <p:spPr>
          <a:xfrm>
            <a:off x="533400" y="1676400"/>
            <a:ext cx="8077200" cy="4495800"/>
          </a:xfrm>
        </p:spPr>
        <p:txBody>
          <a:bodyPr/>
          <a:lstStyle/>
          <a:p>
            <a:pPr eaLnBrk="1" hangingPunct="1"/>
            <a:r>
              <a:rPr lang="en-US" altLang="en-US" sz="2800" dirty="0"/>
              <a:t>If a function returns a value, the type of the value must be indicated</a:t>
            </a:r>
          </a:p>
          <a:p>
            <a:pPr lvl="1" eaLnBrk="1" hangingPunct="1">
              <a:buFontTx/>
              <a:buNone/>
            </a:pPr>
            <a:r>
              <a:rPr lang="en-US" altLang="en-US" sz="24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main()</a:t>
            </a:r>
            <a:endParaRPr lang="en-US" altLang="en-US" sz="2400" b="1" dirty="0">
              <a:solidFill>
                <a:srgbClr val="3D8963"/>
              </a:solidFill>
            </a:endParaRPr>
          </a:p>
          <a:p>
            <a:pPr eaLnBrk="1" hangingPunct="1"/>
            <a:r>
              <a:rPr lang="en-US" altLang="en-US" sz="2800" dirty="0"/>
              <a:t>If a function does not return a value, its return type is </a:t>
            </a:r>
            <a:r>
              <a:rPr lang="en-US" altLang="en-US" sz="2800" b="1" dirty="0">
                <a:latin typeface="Courier New" pitchFamily="49" charset="0"/>
              </a:rPr>
              <a:t>void</a:t>
            </a:r>
            <a:endParaRPr lang="en-US" altLang="en-US" sz="2800" dirty="0"/>
          </a:p>
          <a:p>
            <a:pPr lvl="1" eaLnBrk="1" hangingPunct="1">
              <a:spcBef>
                <a:spcPct val="0"/>
              </a:spcBef>
              <a:buFontTx/>
              <a:buNone/>
            </a:pPr>
            <a:r>
              <a:rPr lang="en-US" altLang="en-US" sz="2400" dirty="0"/>
              <a:t>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p>
          <a:p>
            <a:pPr lvl="1" eaLnBrk="1" hangingPunct="1">
              <a:lnSpc>
                <a:spcPct val="90000"/>
              </a:lnSpc>
              <a:spcBef>
                <a:spcPct val="0"/>
              </a:spcBef>
              <a:buFontTx/>
              <a:buNone/>
            </a:pPr>
            <a:r>
              <a:rPr lang="en-US" altLang="en-US" sz="2400" b="1" dirty="0">
                <a:solidFill>
                  <a:srgbClr val="3D8963"/>
                </a:solidFill>
                <a:latin typeface="Courier New" pitchFamily="49" charset="0"/>
              </a:rPr>
              <a:t>	{	</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tMonthly</a:t>
            </a:r>
            <a:r>
              <a:rPr lang="en-US" altLang="en-US" sz="2400" b="1" dirty="0">
                <a:solidFill>
                  <a:srgbClr val="3D8963"/>
                </a:solidFill>
                <a:latin typeface="Courier New" pitchFamily="49" charset="0"/>
              </a:rPr>
              <a:t> Sales\n";</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endParaRPr lang="en-US" altLang="en-US" sz="2400" b="1" dirty="0">
              <a:solidFill>
                <a:srgbClr val="3D8963"/>
              </a:solidFill>
            </a:endParaRP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EF40EFB4-E4A0-4534-B1D2-126A6080D999}" type="slidenum">
              <a:rPr lang="en-US" altLang="en-US" sz="1200" smtClean="0"/>
              <a:pPr eaLnBrk="1" hangingPunct="1">
                <a:spcBef>
                  <a:spcPct val="0"/>
                </a:spcBef>
                <a:buFontTx/>
                <a:buNone/>
              </a:pPr>
              <a:t>65</a:t>
            </a:fld>
            <a:endParaRPr lang="en-US" altLang="en-US" sz="1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Calling a Function 1 of 2</a:t>
            </a:r>
          </a:p>
        </p:txBody>
      </p:sp>
      <p:sp>
        <p:nvSpPr>
          <p:cNvPr id="12291" name="Slide Body"/>
          <p:cNvSpPr>
            <a:spLocks noGrp="1" noChangeArrowheads="1"/>
          </p:cNvSpPr>
          <p:nvPr>
            <p:ph type="body" idx="1"/>
          </p:nvPr>
        </p:nvSpPr>
        <p:spPr>
          <a:xfrm>
            <a:off x="685800" y="1981200"/>
            <a:ext cx="7772400" cy="4038600"/>
          </a:xfrm>
        </p:spPr>
        <p:txBody>
          <a:bodyPr/>
          <a:lstStyle/>
          <a:p>
            <a:pPr eaLnBrk="1" hangingPunct="1">
              <a:lnSpc>
                <a:spcPct val="85000"/>
              </a:lnSpc>
              <a:spcBef>
                <a:spcPct val="0"/>
              </a:spcBef>
            </a:pPr>
            <a:r>
              <a:rPr lang="en-US" altLang="en-US" sz="2800" dirty="0"/>
              <a:t>To call a function, use the function name followed by </a:t>
            </a:r>
            <a:r>
              <a:rPr lang="en-US" altLang="en-US" sz="2800" b="1" dirty="0">
                <a:latin typeface="Courier New" pitchFamily="49" charset="0"/>
              </a:rPr>
              <a:t>()</a:t>
            </a:r>
            <a:r>
              <a:rPr lang="en-US" altLang="en-US" sz="2800" dirty="0"/>
              <a:t> and </a:t>
            </a:r>
            <a:r>
              <a:rPr lang="en-US" altLang="en-US" sz="2800" dirty="0">
                <a:latin typeface="Courier New" pitchFamily="49" charset="0"/>
              </a:rPr>
              <a:t>;</a:t>
            </a:r>
          </a:p>
          <a:p>
            <a:pPr lvl="1" eaLnBrk="1" hangingPunct="1">
              <a:buFontTx/>
              <a:buNone/>
            </a:pPr>
            <a:r>
              <a:rPr lang="en-US" altLang="en-US" sz="2800" dirty="0"/>
              <a:t>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p>
          <a:p>
            <a:pPr eaLnBrk="1" hangingPunct="1">
              <a:lnSpc>
                <a:spcPct val="90000"/>
              </a:lnSpc>
              <a:spcBef>
                <a:spcPct val="40000"/>
              </a:spcBef>
            </a:pPr>
            <a:r>
              <a:rPr lang="en-US" altLang="en-US" sz="2800" dirty="0"/>
              <a:t>When a function is called, the program  executes the body of the function</a:t>
            </a:r>
          </a:p>
          <a:p>
            <a:pPr eaLnBrk="1" hangingPunct="1">
              <a:lnSpc>
                <a:spcPct val="90000"/>
              </a:lnSpc>
              <a:spcBef>
                <a:spcPct val="40000"/>
              </a:spcBef>
            </a:pPr>
            <a:r>
              <a:rPr lang="en-US" altLang="en-US" sz="2800" dirty="0"/>
              <a:t>After the function terminates, execution resumes in the calling module at the point of call</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99A01AD-FE13-4D5A-A996-81E331713B26}" type="slidenum">
              <a:rPr lang="en-US" altLang="en-US" sz="1200" smtClean="0"/>
              <a:pPr eaLnBrk="1" hangingPunct="1">
                <a:spcBef>
                  <a:spcPct val="0"/>
                </a:spcBef>
                <a:buFontTx/>
                <a:buNone/>
              </a:pPr>
              <a:t>66</a:t>
            </a:fld>
            <a:endParaRPr lang="en-US" altLang="en-US" sz="1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Calling a Function 2 of 2</a:t>
            </a:r>
          </a:p>
        </p:txBody>
      </p:sp>
      <p:sp>
        <p:nvSpPr>
          <p:cNvPr id="13315" name="Slide Body"/>
          <p:cNvSpPr>
            <a:spLocks noGrp="1" noChangeArrowheads="1"/>
          </p:cNvSpPr>
          <p:nvPr>
            <p:ph type="body" idx="1"/>
          </p:nvPr>
        </p:nvSpPr>
        <p:spPr>
          <a:xfrm>
            <a:off x="304800" y="1676400"/>
            <a:ext cx="8294688" cy="4419600"/>
          </a:xfrm>
        </p:spPr>
        <p:txBody>
          <a:bodyPr/>
          <a:lstStyle/>
          <a:p>
            <a:pPr eaLnBrk="1" hangingPunct="1"/>
            <a:r>
              <a:rPr lang="en-US" altLang="en-US" sz="2800" b="1" dirty="0">
                <a:latin typeface="Courier New" pitchFamily="49" charset="0"/>
              </a:rPr>
              <a:t>main</a:t>
            </a:r>
            <a:r>
              <a:rPr lang="en-US" altLang="en-US" sz="2800" dirty="0"/>
              <a:t> is automatically called when the program starts </a:t>
            </a:r>
          </a:p>
          <a:p>
            <a:pPr eaLnBrk="1" hangingPunct="1"/>
            <a:r>
              <a:rPr lang="en-US" altLang="en-US" sz="2800" b="1" dirty="0">
                <a:latin typeface="Courier New" pitchFamily="49" charset="0"/>
              </a:rPr>
              <a:t>main</a:t>
            </a:r>
            <a:r>
              <a:rPr lang="en-US" altLang="en-US" sz="2800" dirty="0"/>
              <a:t> can call any number of functions</a:t>
            </a:r>
          </a:p>
          <a:p>
            <a:pPr eaLnBrk="1" hangingPunct="1"/>
            <a:r>
              <a:rPr lang="en-US" altLang="en-US" sz="2800" dirty="0"/>
              <a:t>Functions can call other functions</a:t>
            </a:r>
          </a:p>
          <a:p>
            <a:pPr eaLnBrk="1" hangingPunct="1"/>
            <a:endParaRPr lang="en-US" altLang="en-US" dirty="0"/>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E97E9646-C09F-4322-9E18-FBD53FCCEAD5}" type="slidenum">
              <a:rPr lang="en-US" altLang="en-US" sz="1200" smtClean="0"/>
              <a:pPr eaLnBrk="1" hangingPunct="1">
                <a:spcBef>
                  <a:spcPct val="0"/>
                </a:spcBef>
                <a:buFontTx/>
                <a:buNone/>
              </a:pPr>
              <a:t>67</a:t>
            </a:fld>
            <a:endParaRPr lang="en-US" altLang="en-US" sz="1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6.3 Function Prototypes 1 of 2</a:t>
            </a:r>
          </a:p>
        </p:txBody>
      </p:sp>
      <p:sp>
        <p:nvSpPr>
          <p:cNvPr id="14339" name="Slide Body"/>
          <p:cNvSpPr>
            <a:spLocks noGrp="1" noChangeArrowheads="1"/>
          </p:cNvSpPr>
          <p:nvPr>
            <p:ph type="body" idx="1"/>
          </p:nvPr>
        </p:nvSpPr>
        <p:spPr/>
        <p:txBody>
          <a:bodyPr/>
          <a:lstStyle/>
          <a:p>
            <a:pPr eaLnBrk="1" hangingPunct="1">
              <a:buFontTx/>
              <a:buNone/>
            </a:pPr>
            <a:r>
              <a:rPr lang="en-US" altLang="en-US" sz="2800" dirty="0"/>
              <a:t>	The compiler must know the following about a function before it is called</a:t>
            </a:r>
          </a:p>
          <a:p>
            <a:pPr lvl="1" eaLnBrk="1" hangingPunct="1"/>
            <a:r>
              <a:rPr lang="en-US" altLang="en-US" sz="2800" dirty="0"/>
              <a:t>its name</a:t>
            </a:r>
          </a:p>
          <a:p>
            <a:pPr lvl="1" eaLnBrk="1" hangingPunct="1"/>
            <a:r>
              <a:rPr lang="en-US" altLang="en-US" sz="2800" dirty="0"/>
              <a:t>the return type</a:t>
            </a:r>
          </a:p>
          <a:p>
            <a:pPr lvl="1" eaLnBrk="1" hangingPunct="1"/>
            <a:r>
              <a:rPr lang="en-US" altLang="en-US" sz="2800" dirty="0"/>
              <a:t>the number of parameters</a:t>
            </a:r>
          </a:p>
          <a:p>
            <a:pPr lvl="1" eaLnBrk="1" hangingPunct="1"/>
            <a:r>
              <a:rPr lang="en-US" altLang="en-US" sz="2800" dirty="0"/>
              <a:t>the data type of each parameter</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1BEC058-7E52-4055-A982-BC84860D0AFE}" type="slidenum">
              <a:rPr lang="en-US" altLang="en-US" sz="1200" smtClean="0"/>
              <a:pPr eaLnBrk="1" hangingPunct="1">
                <a:spcBef>
                  <a:spcPct val="0"/>
                </a:spcBef>
                <a:buFontTx/>
                <a:buNone/>
              </a:pPr>
              <a:t>68</a:t>
            </a:fld>
            <a:endParaRPr lang="en-US" altLang="en-US" sz="1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p:txBody>
          <a:bodyPr/>
          <a:lstStyle/>
          <a:p>
            <a:pPr eaLnBrk="1" hangingPunct="1"/>
            <a:r>
              <a:rPr lang="en-US" altLang="en-US" dirty="0">
                <a:solidFill>
                  <a:schemeClr val="tx1"/>
                </a:solidFill>
              </a:rPr>
              <a:t>Function Prototypes 2 of 2</a:t>
            </a:r>
          </a:p>
        </p:txBody>
      </p:sp>
      <p:sp>
        <p:nvSpPr>
          <p:cNvPr id="15363" name="Slide Body"/>
          <p:cNvSpPr>
            <a:spLocks noGrp="1" noChangeArrowheads="1"/>
          </p:cNvSpPr>
          <p:nvPr>
            <p:ph type="body" idx="1"/>
          </p:nvPr>
        </p:nvSpPr>
        <p:spPr>
          <a:xfrm>
            <a:off x="381000" y="1447800"/>
            <a:ext cx="8153400" cy="4267200"/>
          </a:xfrm>
        </p:spPr>
        <p:txBody>
          <a:bodyPr/>
          <a:lstStyle/>
          <a:p>
            <a:pPr eaLnBrk="1" hangingPunct="1">
              <a:buFontTx/>
              <a:buNone/>
            </a:pPr>
            <a:r>
              <a:rPr lang="en-US" altLang="en-US" dirty="0"/>
              <a:t>	</a:t>
            </a:r>
            <a:r>
              <a:rPr lang="en-US" altLang="en-US" sz="2800" dirty="0"/>
              <a:t>There are multiple ways to notify the compiler about a function before making a call to the function: </a:t>
            </a:r>
          </a:p>
          <a:p>
            <a:pPr lvl="1" eaLnBrk="1" hangingPunct="1"/>
            <a:r>
              <a:rPr lang="en-US" altLang="en-US" sz="2400" dirty="0"/>
              <a:t>Place the function definition before the calling function’s definition</a:t>
            </a:r>
          </a:p>
          <a:p>
            <a:pPr lvl="1" eaLnBrk="1" hangingPunct="1"/>
            <a:r>
              <a:rPr lang="en-US" altLang="en-US" sz="2400" dirty="0"/>
              <a:t>Use a </a:t>
            </a:r>
            <a:r>
              <a:rPr lang="en-US" altLang="en-US" sz="2400" dirty="0">
                <a:solidFill>
                  <a:schemeClr val="accent2"/>
                </a:solidFill>
              </a:rPr>
              <a:t>function prototype</a:t>
            </a:r>
            <a:r>
              <a:rPr lang="en-US" altLang="en-US" sz="2400" dirty="0"/>
              <a:t> (similar to the header of the function)</a:t>
            </a:r>
          </a:p>
          <a:p>
            <a:pPr lvl="2" eaLnBrk="1" hangingPunct="1"/>
            <a:r>
              <a:rPr lang="en-US" altLang="en-US" sz="2400" dirty="0"/>
              <a:t>Header: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endParaRPr lang="en-US" altLang="en-US" sz="2400" b="1" dirty="0">
              <a:solidFill>
                <a:srgbClr val="3D8963"/>
              </a:solidFill>
            </a:endParaRPr>
          </a:p>
          <a:p>
            <a:pPr lvl="2" eaLnBrk="1" hangingPunct="1"/>
            <a:r>
              <a:rPr lang="en-US" altLang="en-US" sz="2400" dirty="0"/>
              <a:t>Prototype: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8C7F99DF-368D-4CDD-85DB-DDABC67A68A2}" type="slidenum">
              <a:rPr lang="en-US" altLang="en-US" sz="1200" smtClean="0"/>
              <a:pPr eaLnBrk="1" hangingPunct="1">
                <a:spcBef>
                  <a:spcPct val="0"/>
                </a:spcBef>
                <a:buFontTx/>
                <a:buNone/>
              </a:pPr>
              <a:t>69</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while</a:t>
            </a:r>
            <a:r>
              <a:rPr lang="en-US" altLang="en-US" dirty="0">
                <a:solidFill>
                  <a:schemeClr val="tx1"/>
                </a:solidFill>
              </a:rPr>
              <a:t> Loop Example</a:t>
            </a:r>
          </a:p>
        </p:txBody>
      </p:sp>
      <p:sp>
        <p:nvSpPr>
          <p:cNvPr id="9219" name="Slide Body"/>
          <p:cNvSpPr>
            <a:spLocks noGrp="1" noChangeArrowheads="1"/>
          </p:cNvSpPr>
          <p:nvPr>
            <p:ph type="body" idx="1"/>
          </p:nvPr>
        </p:nvSpPr>
        <p:spPr/>
        <p:txBody>
          <a:bodyPr/>
          <a:lstStyle/>
          <a:p>
            <a:pPr lvl="1" eaLnBrk="1" hangingPunct="1">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 5;</a:t>
            </a:r>
          </a:p>
          <a:p>
            <a:pPr lvl="1" eaLnBrk="1" hangingPunct="1">
              <a:buFontTx/>
              <a:buNone/>
            </a:pPr>
            <a:r>
              <a:rPr lang="en-US" altLang="en-US" sz="2400" b="1" dirty="0">
                <a:solidFill>
                  <a:srgbClr val="3D8963"/>
                </a:solidFill>
                <a:latin typeface="Courier New" pitchFamily="49" charset="0"/>
              </a:rPr>
              <a:t>while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&gt;= 0)</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&lt;&lt; "  ";</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- 1;</a:t>
            </a:r>
          </a:p>
          <a:p>
            <a:pPr lvl="1" eaLnBrk="1" hangingPunct="1">
              <a:lnSpc>
                <a:spcPct val="90000"/>
              </a:lnSpc>
              <a:spcBef>
                <a:spcPct val="0"/>
              </a:spcBef>
              <a:buFontTx/>
              <a:buNone/>
            </a:pPr>
            <a:r>
              <a:rPr lang="en-US" altLang="en-US" sz="2400" b="1" dirty="0">
                <a:solidFill>
                  <a:srgbClr val="3D8963"/>
                </a:solidFill>
                <a:latin typeface="Courier New" pitchFamily="49" charset="0"/>
              </a:rPr>
              <a:t>}</a:t>
            </a:r>
          </a:p>
          <a:p>
            <a:pPr eaLnBrk="1" hangingPunct="1"/>
            <a:r>
              <a:rPr lang="en-US" altLang="en-US" sz="2400" dirty="0"/>
              <a:t> </a:t>
            </a:r>
            <a:r>
              <a:rPr lang="en-US" altLang="en-US" sz="2800" dirty="0"/>
              <a:t>produces output:</a:t>
            </a:r>
          </a:p>
          <a:p>
            <a:pPr lvl="1" eaLnBrk="1" hangingPunct="1">
              <a:buFontTx/>
              <a:buNone/>
            </a:pPr>
            <a:r>
              <a:rPr lang="en-US" altLang="en-US" sz="2400" dirty="0">
                <a:latin typeface="Courier New" pitchFamily="49" charset="0"/>
              </a:rPr>
              <a:t>	</a:t>
            </a:r>
            <a:r>
              <a:rPr lang="en-US" altLang="en-US" sz="2400" b="1" dirty="0">
                <a:solidFill>
                  <a:srgbClr val="3D8963"/>
                </a:solidFill>
                <a:latin typeface="Courier New" pitchFamily="49" charset="0"/>
              </a:rPr>
              <a:t>5  4  3  2  1  0</a:t>
            </a:r>
          </a:p>
          <a:p>
            <a:pPr eaLnBrk="1" hangingPunct="1"/>
            <a:r>
              <a:rPr lang="en-US" altLang="en-US" sz="2800" b="1" dirty="0" err="1">
                <a:latin typeface="Courier New" pitchFamily="49" charset="0"/>
                <a:cs typeface="Courier New" pitchFamily="49" charset="0"/>
              </a:rPr>
              <a:t>val</a:t>
            </a:r>
            <a:r>
              <a:rPr lang="en-US" altLang="en-US" sz="2800" dirty="0"/>
              <a:t> is called a </a:t>
            </a:r>
            <a:r>
              <a:rPr lang="en-US" altLang="en-US" sz="2800" dirty="0">
                <a:solidFill>
                  <a:schemeClr val="accent2"/>
                </a:solidFill>
              </a:rPr>
              <a:t>loop control variable</a:t>
            </a: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9CF2F282-DCAA-44D0-BD13-A806B9F9C84A}" type="slidenum">
              <a:rPr lang="en-US" altLang="en-US" sz="1200" smtClean="0"/>
              <a:pPr eaLnBrk="1" hangingPunct="1">
                <a:spcBef>
                  <a:spcPct val="0"/>
                </a:spcBef>
                <a:buFontTx/>
                <a:buNone/>
              </a:pPr>
              <a:t>7</a:t>
            </a:fld>
            <a:endParaRPr lang="en-US" altLang="en-US" sz="1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Prototype Notes</a:t>
            </a:r>
          </a:p>
        </p:txBody>
      </p:sp>
      <p:sp>
        <p:nvSpPr>
          <p:cNvPr id="16387" name="Slide Body"/>
          <p:cNvSpPr>
            <a:spLocks noGrp="1" noChangeArrowheads="1"/>
          </p:cNvSpPr>
          <p:nvPr>
            <p:ph type="body" idx="1"/>
          </p:nvPr>
        </p:nvSpPr>
        <p:spPr>
          <a:xfrm>
            <a:off x="152400" y="2133600"/>
            <a:ext cx="8686800" cy="3733800"/>
          </a:xfrm>
        </p:spPr>
        <p:txBody>
          <a:bodyPr/>
          <a:lstStyle/>
          <a:p>
            <a:pPr eaLnBrk="1" hangingPunct="1">
              <a:lnSpc>
                <a:spcPct val="90000"/>
              </a:lnSpc>
            </a:pPr>
            <a:r>
              <a:rPr lang="en-US" altLang="en-US" sz="2800" dirty="0"/>
              <a:t>Place prototypes near the top of the program </a:t>
            </a:r>
          </a:p>
          <a:p>
            <a:pPr eaLnBrk="1" hangingPunct="1">
              <a:lnSpc>
                <a:spcPct val="90000"/>
              </a:lnSpc>
              <a:spcBef>
                <a:spcPct val="40000"/>
              </a:spcBef>
            </a:pPr>
            <a:r>
              <a:rPr lang="en-US" altLang="en-US" sz="2800" dirty="0"/>
              <a:t>A program must include either a prototype or full function definition before any call to the function, otherwise a compiler error occurs</a:t>
            </a:r>
          </a:p>
          <a:p>
            <a:pPr eaLnBrk="1" hangingPunct="1">
              <a:lnSpc>
                <a:spcPct val="90000"/>
              </a:lnSpc>
              <a:spcBef>
                <a:spcPct val="40000"/>
              </a:spcBef>
            </a:pPr>
            <a:r>
              <a:rPr lang="en-US" altLang="en-US" sz="2800" dirty="0"/>
              <a:t>When using prototypes, the function definitions can be placed in any order in the source file.  Traditionally, </a:t>
            </a:r>
            <a:r>
              <a:rPr lang="en-US" altLang="en-US" sz="2800" b="1" dirty="0">
                <a:latin typeface="Courier New" pitchFamily="49" charset="0"/>
              </a:rPr>
              <a:t>main</a:t>
            </a:r>
            <a:r>
              <a:rPr lang="en-US" altLang="en-US" sz="2800" dirty="0"/>
              <a:t> is placed first.</a:t>
            </a:r>
            <a:endParaRPr lang="en-US" altLang="en-US" sz="2800" dirty="0">
              <a:latin typeface="Courier New" pitchFamily="49" charset="0"/>
            </a:endParaRP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46B3ECD-5CC9-41D7-86A8-B72BB104723C}" type="slidenum">
              <a:rPr lang="en-US" altLang="en-US" sz="1200" smtClean="0"/>
              <a:pPr eaLnBrk="1" hangingPunct="1">
                <a:spcBef>
                  <a:spcPct val="0"/>
                </a:spcBef>
                <a:buFontTx/>
                <a:buNone/>
              </a:pPr>
              <a:t>70</a:t>
            </a:fld>
            <a:endParaRPr lang="en-US" altLang="en-US" sz="1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a:xfrm>
            <a:off x="381000" y="304800"/>
            <a:ext cx="8458200" cy="1066800"/>
          </a:xfrm>
        </p:spPr>
        <p:txBody>
          <a:bodyPr/>
          <a:lstStyle/>
          <a:p>
            <a:pPr eaLnBrk="1" hangingPunct="1"/>
            <a:r>
              <a:rPr lang="en-US" altLang="en-US" dirty="0">
                <a:solidFill>
                  <a:schemeClr val="tx1"/>
                </a:solidFill>
              </a:rPr>
              <a:t>6.4 Sending Data into a Function</a:t>
            </a:r>
          </a:p>
        </p:txBody>
      </p:sp>
      <p:sp>
        <p:nvSpPr>
          <p:cNvPr id="17411" name="Slide Body"/>
          <p:cNvSpPr>
            <a:spLocks noGrp="1" noChangeArrowheads="1"/>
          </p:cNvSpPr>
          <p:nvPr>
            <p:ph type="body" idx="1"/>
          </p:nvPr>
        </p:nvSpPr>
        <p:spPr>
          <a:xfrm>
            <a:off x="228600" y="1981200"/>
            <a:ext cx="8686800" cy="4114800"/>
          </a:xfrm>
        </p:spPr>
        <p:txBody>
          <a:bodyPr/>
          <a:lstStyle/>
          <a:p>
            <a:pPr eaLnBrk="1" hangingPunct="1">
              <a:lnSpc>
                <a:spcPct val="80000"/>
              </a:lnSpc>
              <a:spcBef>
                <a:spcPct val="0"/>
              </a:spcBef>
            </a:pPr>
            <a:r>
              <a:rPr lang="en-US" altLang="en-US" sz="2800" dirty="0"/>
              <a:t>You can pass values into a function at time of a call</a:t>
            </a:r>
          </a:p>
          <a:p>
            <a:pPr lvl="1" eaLnBrk="1" hangingPunct="1">
              <a:lnSpc>
                <a:spcPct val="80000"/>
              </a:lnSpc>
              <a:buFontTx/>
              <a:buNone/>
            </a:pPr>
            <a:r>
              <a:rPr lang="en-US" altLang="en-US" sz="2400" dirty="0">
                <a:latin typeface="Courier New" pitchFamily="49" charset="0"/>
              </a:rPr>
              <a:t>	</a:t>
            </a:r>
            <a:r>
              <a:rPr lang="en-US" altLang="en-US" sz="2400" b="1" dirty="0">
                <a:solidFill>
                  <a:srgbClr val="3D8963"/>
                </a:solidFill>
                <a:latin typeface="Courier New" pitchFamily="49" charset="0"/>
              </a:rPr>
              <a:t>c = </a:t>
            </a:r>
            <a:r>
              <a:rPr lang="en-US" altLang="en-US" sz="2400" b="1" dirty="0" err="1">
                <a:solidFill>
                  <a:srgbClr val="3D8963"/>
                </a:solidFill>
                <a:latin typeface="Courier New" pitchFamily="49" charset="0"/>
              </a:rPr>
              <a:t>sqrt</a:t>
            </a:r>
            <a:r>
              <a:rPr lang="en-US" altLang="en-US" sz="2400" b="1" dirty="0">
                <a:solidFill>
                  <a:srgbClr val="3D8963"/>
                </a:solidFill>
                <a:latin typeface="Courier New" pitchFamily="49" charset="0"/>
              </a:rPr>
              <a:t>(a*a + b*b);</a:t>
            </a:r>
          </a:p>
          <a:p>
            <a:pPr eaLnBrk="1" hangingPunct="1">
              <a:lnSpc>
                <a:spcPct val="80000"/>
              </a:lnSpc>
              <a:spcBef>
                <a:spcPct val="40000"/>
              </a:spcBef>
            </a:pPr>
            <a:r>
              <a:rPr lang="en-US" altLang="en-US" sz="2400" dirty="0"/>
              <a:t>Values passed to a function are </a:t>
            </a:r>
            <a:r>
              <a:rPr lang="en-US" altLang="en-US" sz="2400" dirty="0">
                <a:solidFill>
                  <a:schemeClr val="accent2"/>
                </a:solidFill>
              </a:rPr>
              <a:t>arguments</a:t>
            </a:r>
          </a:p>
          <a:p>
            <a:pPr eaLnBrk="1" hangingPunct="1">
              <a:lnSpc>
                <a:spcPct val="80000"/>
              </a:lnSpc>
              <a:spcBef>
                <a:spcPct val="40000"/>
              </a:spcBef>
            </a:pPr>
            <a:r>
              <a:rPr lang="en-US" altLang="en-US" sz="2400" dirty="0"/>
              <a:t>Variables in a function that hold values passed as arguments are </a:t>
            </a:r>
            <a:r>
              <a:rPr lang="en-US" altLang="en-US" sz="2400" dirty="0">
                <a:solidFill>
                  <a:schemeClr val="accent2"/>
                </a:solidFill>
              </a:rPr>
              <a:t>parameters</a:t>
            </a:r>
          </a:p>
          <a:p>
            <a:pPr eaLnBrk="1" hangingPunct="1">
              <a:lnSpc>
                <a:spcPct val="80000"/>
              </a:lnSpc>
              <a:spcBef>
                <a:spcPct val="40000"/>
              </a:spcBef>
            </a:pPr>
            <a:r>
              <a:rPr lang="en-US" altLang="en-US" sz="2400" dirty="0"/>
              <a:t>Alternate names: </a:t>
            </a:r>
          </a:p>
          <a:p>
            <a:pPr lvl="1" eaLnBrk="1" hangingPunct="1">
              <a:lnSpc>
                <a:spcPct val="80000"/>
              </a:lnSpc>
              <a:spcBef>
                <a:spcPct val="40000"/>
              </a:spcBef>
            </a:pPr>
            <a:r>
              <a:rPr lang="en-US" altLang="en-US" sz="2400" dirty="0"/>
              <a:t>argument: </a:t>
            </a:r>
            <a:r>
              <a:rPr lang="en-US" altLang="en-US" sz="2400" dirty="0">
                <a:solidFill>
                  <a:schemeClr val="accent2"/>
                </a:solidFill>
              </a:rPr>
              <a:t>actual argument</a:t>
            </a:r>
            <a:r>
              <a:rPr lang="en-US" altLang="en-US" sz="2400" dirty="0"/>
              <a:t>, </a:t>
            </a:r>
            <a:r>
              <a:rPr lang="en-US" altLang="en-US" sz="2400" dirty="0">
                <a:solidFill>
                  <a:schemeClr val="accent2"/>
                </a:solidFill>
              </a:rPr>
              <a:t>actual parameter</a:t>
            </a:r>
          </a:p>
          <a:p>
            <a:pPr lvl="1" eaLnBrk="1" hangingPunct="1">
              <a:lnSpc>
                <a:spcPct val="80000"/>
              </a:lnSpc>
              <a:spcBef>
                <a:spcPct val="40000"/>
              </a:spcBef>
            </a:pPr>
            <a:r>
              <a:rPr lang="en-US" altLang="en-US" sz="2400" dirty="0"/>
              <a:t>parameter: </a:t>
            </a:r>
            <a:r>
              <a:rPr lang="en-US" altLang="en-US" sz="2400" dirty="0">
                <a:solidFill>
                  <a:schemeClr val="accent2"/>
                </a:solidFill>
              </a:rPr>
              <a:t>formal argument</a:t>
            </a:r>
            <a:r>
              <a:rPr lang="en-US" altLang="en-US" sz="2400" dirty="0"/>
              <a:t>, </a:t>
            </a:r>
            <a:r>
              <a:rPr lang="en-US" altLang="en-US" sz="2400" dirty="0">
                <a:solidFill>
                  <a:schemeClr val="accent2"/>
                </a:solidFill>
              </a:rPr>
              <a:t>formal parameter</a:t>
            </a:r>
            <a:r>
              <a:rPr lang="en-US" altLang="en-US" sz="2400" dirty="0"/>
              <a:t> </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B02DF581-6247-4DB5-A882-D9917B6F729D}" type="slidenum">
              <a:rPr lang="en-US" altLang="en-US" sz="1200" smtClean="0"/>
              <a:pPr eaLnBrk="1" hangingPunct="1">
                <a:spcBef>
                  <a:spcPct val="0"/>
                </a:spcBef>
                <a:buFontTx/>
                <a:buNone/>
              </a:pPr>
              <a:t>71</a:t>
            </a:fld>
            <a:endParaRPr lang="en-US" altLang="en-US" sz="1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a:xfrm>
            <a:off x="304800" y="381000"/>
            <a:ext cx="8610600" cy="992188"/>
          </a:xfrm>
        </p:spPr>
        <p:txBody>
          <a:bodyPr/>
          <a:lstStyle/>
          <a:p>
            <a:pPr eaLnBrk="1" hangingPunct="1"/>
            <a:r>
              <a:rPr lang="en-US" altLang="en-US" dirty="0">
                <a:solidFill>
                  <a:schemeClr val="tx1"/>
                </a:solidFill>
              </a:rPr>
              <a:t>Parameters, Prototypes, and Function Headings</a:t>
            </a:r>
          </a:p>
        </p:txBody>
      </p:sp>
      <p:sp>
        <p:nvSpPr>
          <p:cNvPr id="18435" name="Slide Body"/>
          <p:cNvSpPr>
            <a:spLocks noGrp="1" noChangeArrowheads="1"/>
          </p:cNvSpPr>
          <p:nvPr>
            <p:ph type="body" idx="1"/>
          </p:nvPr>
        </p:nvSpPr>
        <p:spPr>
          <a:xfrm>
            <a:off x="533400" y="1524000"/>
            <a:ext cx="8305800" cy="4114800"/>
          </a:xfrm>
        </p:spPr>
        <p:txBody>
          <a:bodyPr/>
          <a:lstStyle/>
          <a:p>
            <a:pPr eaLnBrk="1" hangingPunct="1">
              <a:lnSpc>
                <a:spcPts val="2600"/>
              </a:lnSpc>
              <a:defRPr/>
            </a:pPr>
            <a:r>
              <a:rPr lang="en-US" sz="2600" dirty="0"/>
              <a:t>For each function argument,</a:t>
            </a:r>
          </a:p>
          <a:p>
            <a:pPr lvl="1" eaLnBrk="1" hangingPunct="1">
              <a:lnSpc>
                <a:spcPts val="2600"/>
              </a:lnSpc>
              <a:defRPr/>
            </a:pPr>
            <a:r>
              <a:rPr lang="en-US" sz="2200" dirty="0"/>
              <a:t>the prototype must include the data type of each parameter in its </a:t>
            </a:r>
            <a:r>
              <a:rPr lang="en-US" sz="2200" b="1" dirty="0">
                <a:latin typeface="Courier New" pitchFamily="49" charset="0"/>
              </a:rPr>
              <a:t>()</a:t>
            </a:r>
            <a:r>
              <a:rPr lang="en-US" sz="2200" dirty="0"/>
              <a:t>.  It may also include a parameter name:</a:t>
            </a:r>
            <a:r>
              <a:rPr lang="en-US" sz="2200" b="1" dirty="0">
                <a:latin typeface="Courier New" pitchFamily="49" charset="0"/>
              </a:rPr>
              <a:t> </a:t>
            </a:r>
          </a:p>
          <a:p>
            <a:pPr lvl="1" eaLnBrk="1" hangingPunct="1">
              <a:lnSpc>
                <a:spcPts val="2200"/>
              </a:lnSpc>
              <a:buFontTx/>
              <a:buNone/>
              <a:defRPr/>
            </a:pPr>
            <a:r>
              <a:rPr lang="en-US" sz="2200" b="1" dirty="0">
                <a:solidFill>
                  <a:srgbClr val="3D8963"/>
                </a:solidFill>
                <a:latin typeface="Courier New" pitchFamily="49" charset="0"/>
              </a:rPr>
              <a:t> void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int</a:t>
            </a:r>
            <a:r>
              <a:rPr lang="en-US" sz="2200" b="1" dirty="0">
                <a:solidFill>
                  <a:srgbClr val="3D8963"/>
                </a:solidFill>
                <a:latin typeface="Courier New" pitchFamily="49" charset="0"/>
              </a:rPr>
              <a:t>);  </a:t>
            </a:r>
            <a:r>
              <a:rPr lang="en-US" sz="2200" dirty="0"/>
              <a:t>or</a:t>
            </a:r>
            <a:endParaRPr lang="en-US" sz="2200" b="1" dirty="0">
              <a:latin typeface="Courier New" pitchFamily="49" charset="0"/>
            </a:endParaRPr>
          </a:p>
          <a:p>
            <a:pPr lvl="1" eaLnBrk="1" hangingPunct="1">
              <a:lnSpc>
                <a:spcPts val="2200"/>
              </a:lnSpc>
              <a:buFontTx/>
              <a:buNone/>
              <a:defRPr/>
            </a:pPr>
            <a:r>
              <a:rPr lang="en-US" sz="2200" b="1" dirty="0">
                <a:solidFill>
                  <a:srgbClr val="3D8963"/>
                </a:solidFill>
                <a:latin typeface="Courier New" pitchFamily="49" charset="0"/>
              </a:rPr>
              <a:t> void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int</a:t>
            </a:r>
            <a:r>
              <a:rPr lang="en-US" sz="2200" b="1" dirty="0">
                <a:solidFill>
                  <a:srgbClr val="3D8963"/>
                </a:solidFill>
                <a:latin typeface="Courier New" pitchFamily="49" charset="0"/>
              </a:rPr>
              <a:t> </a:t>
            </a:r>
            <a:r>
              <a:rPr lang="en-US" sz="2200" b="1" dirty="0" err="1">
                <a:solidFill>
                  <a:srgbClr val="3D8963"/>
                </a:solidFill>
                <a:latin typeface="Courier New" pitchFamily="49" charset="0"/>
              </a:rPr>
              <a:t>num</a:t>
            </a:r>
            <a:r>
              <a:rPr lang="en-US" sz="2200" b="1" dirty="0">
                <a:solidFill>
                  <a:srgbClr val="3D8963"/>
                </a:solidFill>
                <a:latin typeface="Courier New" pitchFamily="49" charset="0"/>
              </a:rPr>
              <a:t>);  // prototype</a:t>
            </a:r>
            <a:endParaRPr lang="en-US" sz="2200" b="1" dirty="0"/>
          </a:p>
          <a:p>
            <a:pPr lvl="1" eaLnBrk="1" hangingPunct="1">
              <a:lnSpc>
                <a:spcPts val="2600"/>
              </a:lnSpc>
              <a:defRPr/>
            </a:pPr>
            <a:r>
              <a:rPr lang="en-US" sz="2200" dirty="0"/>
              <a:t>the header must include a declaration, with variable type and name, for each parameter in its </a:t>
            </a:r>
            <a:r>
              <a:rPr lang="en-US" sz="2200" b="1" dirty="0">
                <a:latin typeface="Courier New" pitchFamily="49" charset="0"/>
              </a:rPr>
              <a:t>()</a:t>
            </a:r>
            <a:endParaRPr lang="en-US" sz="2200" b="1" dirty="0"/>
          </a:p>
          <a:p>
            <a:pPr lvl="1" eaLnBrk="1" hangingPunct="1">
              <a:lnSpc>
                <a:spcPts val="2600"/>
              </a:lnSpc>
              <a:buFontTx/>
              <a:buNone/>
              <a:defRPr/>
            </a:pPr>
            <a:r>
              <a:rPr lang="en-US" sz="2200" b="1" dirty="0">
                <a:solidFill>
                  <a:srgbClr val="3D8963"/>
                </a:solidFill>
                <a:latin typeface="Courier New" pitchFamily="49" charset="0"/>
              </a:rPr>
              <a:t> void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int</a:t>
            </a:r>
            <a:r>
              <a:rPr lang="en-US" sz="2200" b="1" dirty="0">
                <a:solidFill>
                  <a:srgbClr val="3D8963"/>
                </a:solidFill>
                <a:latin typeface="Courier New" pitchFamily="49" charset="0"/>
              </a:rPr>
              <a:t> </a:t>
            </a:r>
            <a:r>
              <a:rPr lang="en-US" sz="2200" b="1" dirty="0" err="1">
                <a:solidFill>
                  <a:srgbClr val="3D8963"/>
                </a:solidFill>
                <a:latin typeface="Courier New" pitchFamily="49" charset="0"/>
              </a:rPr>
              <a:t>num</a:t>
            </a:r>
            <a:r>
              <a:rPr lang="en-US" sz="2200" b="1" dirty="0">
                <a:solidFill>
                  <a:srgbClr val="3D8963"/>
                </a:solidFill>
                <a:latin typeface="Courier New" pitchFamily="49" charset="0"/>
              </a:rPr>
              <a:t>)   //header</a:t>
            </a:r>
          </a:p>
          <a:p>
            <a:pPr eaLnBrk="1" hangingPunct="1">
              <a:lnSpc>
                <a:spcPts val="2600"/>
              </a:lnSpc>
              <a:defRPr/>
            </a:pPr>
            <a:r>
              <a:rPr lang="en-US" sz="2600" dirty="0"/>
              <a:t>The call for the above function could look like this: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val</a:t>
            </a:r>
            <a:r>
              <a:rPr lang="en-US" sz="2200" b="1" dirty="0">
                <a:solidFill>
                  <a:srgbClr val="3D8963"/>
                </a:solidFill>
                <a:latin typeface="Courier New" pitchFamily="49" charset="0"/>
              </a:rPr>
              <a:t>);          //call</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8862BF4-4646-449D-AECB-A5F7D11F49FE}" type="slidenum">
              <a:rPr lang="en-US" altLang="en-US" sz="1200" smtClean="0"/>
              <a:pPr eaLnBrk="1" hangingPunct="1">
                <a:spcBef>
                  <a:spcPct val="0"/>
                </a:spcBef>
                <a:buFontTx/>
                <a:buNone/>
              </a:pPr>
              <a:t>72</a:t>
            </a:fld>
            <a:endParaRPr lang="en-US" altLang="en-US" sz="12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Function Call Notes</a:t>
            </a:r>
          </a:p>
        </p:txBody>
      </p:sp>
      <p:sp>
        <p:nvSpPr>
          <p:cNvPr id="19459" name="Slide Body"/>
          <p:cNvSpPr>
            <a:spLocks noGrp="1" noChangeArrowheads="1"/>
          </p:cNvSpPr>
          <p:nvPr>
            <p:ph type="body" idx="1"/>
          </p:nvPr>
        </p:nvSpPr>
        <p:spPr>
          <a:xfrm>
            <a:off x="228600" y="1905000"/>
            <a:ext cx="8534400" cy="4343400"/>
          </a:xfrm>
        </p:spPr>
        <p:txBody>
          <a:bodyPr/>
          <a:lstStyle/>
          <a:p>
            <a:pPr eaLnBrk="1" hangingPunct="1">
              <a:lnSpc>
                <a:spcPct val="90000"/>
              </a:lnSpc>
              <a:spcBef>
                <a:spcPct val="0"/>
              </a:spcBef>
            </a:pPr>
            <a:r>
              <a:rPr lang="en-US" altLang="en-US" sz="2800" dirty="0"/>
              <a:t>The value of the argument is copied into the parameter when the function is called</a:t>
            </a:r>
          </a:p>
          <a:p>
            <a:pPr eaLnBrk="1" hangingPunct="1">
              <a:lnSpc>
                <a:spcPct val="90000"/>
              </a:lnSpc>
              <a:spcBef>
                <a:spcPct val="40000"/>
              </a:spcBef>
            </a:pPr>
            <a:r>
              <a:rPr lang="en-US" altLang="en-US" sz="2800" dirty="0"/>
              <a:t>A function can have &gt; 1 parameter</a:t>
            </a:r>
          </a:p>
          <a:p>
            <a:pPr eaLnBrk="1" hangingPunct="1">
              <a:lnSpc>
                <a:spcPct val="90000"/>
              </a:lnSpc>
              <a:spcBef>
                <a:spcPct val="40000"/>
              </a:spcBef>
            </a:pPr>
            <a:r>
              <a:rPr lang="en-US" altLang="en-US" sz="2800" dirty="0"/>
              <a:t>There must be a data type listed in the prototype </a:t>
            </a:r>
            <a:r>
              <a:rPr lang="en-US" altLang="en-US" sz="2800" b="1" dirty="0">
                <a:latin typeface="Courier New" pitchFamily="49" charset="0"/>
              </a:rPr>
              <a:t>()</a:t>
            </a:r>
            <a:r>
              <a:rPr lang="en-US" altLang="en-US" sz="2800" dirty="0"/>
              <a:t> and an argument declaration in the function heading </a:t>
            </a:r>
            <a:r>
              <a:rPr lang="en-US" altLang="en-US" sz="2800" b="1" dirty="0">
                <a:latin typeface="Courier New" pitchFamily="49" charset="0"/>
              </a:rPr>
              <a:t>()</a:t>
            </a:r>
            <a:r>
              <a:rPr lang="en-US" altLang="en-US" sz="2800" dirty="0"/>
              <a:t> for each parameter</a:t>
            </a:r>
          </a:p>
          <a:p>
            <a:pPr eaLnBrk="1" hangingPunct="1">
              <a:lnSpc>
                <a:spcPct val="90000"/>
              </a:lnSpc>
              <a:spcBef>
                <a:spcPct val="40000"/>
              </a:spcBef>
            </a:pPr>
            <a:r>
              <a:rPr lang="en-US" altLang="en-US" sz="2800" dirty="0"/>
              <a:t>Arguments will be promoted/demoted as necessary to match parameters.  Be careful!</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9487D56F-0EF7-48D6-890B-539EA5C9CC13}" type="slidenum">
              <a:rPr lang="en-US" altLang="en-US" sz="1200" smtClean="0"/>
              <a:pPr eaLnBrk="1" hangingPunct="1">
                <a:spcBef>
                  <a:spcPct val="0"/>
                </a:spcBef>
                <a:buFontTx/>
                <a:buNone/>
              </a:pPr>
              <a:t>73</a:t>
            </a:fld>
            <a:endParaRPr lang="en-US" altLang="en-US" sz="12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a:xfrm>
            <a:off x="152400" y="304800"/>
            <a:ext cx="8839200" cy="992188"/>
          </a:xfrm>
        </p:spPr>
        <p:txBody>
          <a:bodyPr/>
          <a:lstStyle/>
          <a:p>
            <a:pPr eaLnBrk="1" hangingPunct="1"/>
            <a:r>
              <a:rPr lang="en-US" altLang="en-US" dirty="0">
                <a:solidFill>
                  <a:schemeClr val="tx1"/>
                </a:solidFill>
              </a:rPr>
              <a:t>Calling Functions with Multiple Arguments</a:t>
            </a:r>
          </a:p>
        </p:txBody>
      </p:sp>
      <p:sp>
        <p:nvSpPr>
          <p:cNvPr id="20483" name="Slide Body"/>
          <p:cNvSpPr>
            <a:spLocks noGrp="1" noChangeArrowheads="1"/>
          </p:cNvSpPr>
          <p:nvPr>
            <p:ph type="body" idx="1"/>
          </p:nvPr>
        </p:nvSpPr>
        <p:spPr>
          <a:xfrm>
            <a:off x="609600" y="1981200"/>
            <a:ext cx="7772400" cy="3505200"/>
          </a:xfrm>
        </p:spPr>
        <p:txBody>
          <a:bodyPr/>
          <a:lstStyle/>
          <a:p>
            <a:pPr eaLnBrk="1" hangingPunct="1">
              <a:lnSpc>
                <a:spcPct val="90000"/>
              </a:lnSpc>
              <a:spcBef>
                <a:spcPct val="0"/>
              </a:spcBef>
              <a:buFontTx/>
              <a:buNone/>
            </a:pPr>
            <a:r>
              <a:rPr lang="en-US" altLang="en-US" sz="2800" dirty="0"/>
              <a:t>	When calling a function with multiple arguments</a:t>
            </a:r>
          </a:p>
          <a:p>
            <a:pPr lvl="1" eaLnBrk="1" hangingPunct="1">
              <a:lnSpc>
                <a:spcPct val="90000"/>
              </a:lnSpc>
              <a:spcBef>
                <a:spcPct val="40000"/>
              </a:spcBef>
            </a:pPr>
            <a:r>
              <a:rPr lang="en-US" altLang="en-US" sz="2400" dirty="0"/>
              <a:t>the number of arguments in the call must match the function prototype and definition</a:t>
            </a:r>
          </a:p>
          <a:p>
            <a:pPr lvl="1" eaLnBrk="1" hangingPunct="1">
              <a:lnSpc>
                <a:spcPct val="90000"/>
              </a:lnSpc>
              <a:spcBef>
                <a:spcPct val="40000"/>
              </a:spcBef>
            </a:pPr>
            <a:r>
              <a:rPr lang="en-US" altLang="en-US" sz="2400" dirty="0"/>
              <a:t>the value of the first argument will be copied into the first parameter, the value of the second argument into the second parameter, etc.</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79CC00EA-DAEB-44C7-82CA-8AE9807F270B}" type="slidenum">
              <a:rPr lang="en-US" altLang="en-US" sz="1200" smtClean="0"/>
              <a:pPr eaLnBrk="1" hangingPunct="1">
                <a:spcBef>
                  <a:spcPct val="0"/>
                </a:spcBef>
                <a:buFontTx/>
                <a:buNone/>
              </a:pPr>
              <a:t>74</a:t>
            </a:fld>
            <a:endParaRPr lang="en-US" altLang="en-US" sz="12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Calling Functions with </a:t>
            </a:r>
            <a:br>
              <a:rPr lang="en-US" altLang="en-US" dirty="0">
                <a:solidFill>
                  <a:schemeClr val="tx1"/>
                </a:solidFill>
              </a:rPr>
            </a:br>
            <a:r>
              <a:rPr lang="en-US" altLang="en-US" dirty="0">
                <a:solidFill>
                  <a:schemeClr val="tx1"/>
                </a:solidFill>
              </a:rPr>
              <a:t>Multiple Arguments Illustration</a:t>
            </a:r>
          </a:p>
        </p:txBody>
      </p:sp>
      <p:sp>
        <p:nvSpPr>
          <p:cNvPr id="21507" name="Slide Body"/>
          <p:cNvSpPr>
            <a:spLocks noGrp="1" noChangeArrowheads="1"/>
          </p:cNvSpPr>
          <p:nvPr>
            <p:ph type="body" idx="1"/>
          </p:nvPr>
        </p:nvSpPr>
        <p:spPr>
          <a:xfrm>
            <a:off x="381000" y="2286000"/>
            <a:ext cx="8610600" cy="3505200"/>
          </a:xfrm>
        </p:spPr>
        <p:txBody>
          <a:bodyPr/>
          <a:lstStyle/>
          <a:p>
            <a:pPr eaLnBrk="1" hangingPunct="1">
              <a:lnSpc>
                <a:spcPct val="90000"/>
              </a:lnSpc>
              <a:spcBef>
                <a:spcPct val="0"/>
              </a:spcBef>
              <a:buFontTx/>
              <a:buNone/>
            </a:pPr>
            <a:r>
              <a:rPr lang="en-US" altLang="en-US" sz="2800" b="1" dirty="0" err="1">
                <a:solidFill>
                  <a:srgbClr val="3D8963"/>
                </a:solidFill>
                <a:latin typeface="Courier New" pitchFamily="49" charset="0"/>
              </a:rPr>
              <a:t>displayData</a:t>
            </a:r>
            <a:r>
              <a:rPr lang="en-US" altLang="en-US" sz="2800" b="1" dirty="0">
                <a:solidFill>
                  <a:srgbClr val="3D8963"/>
                </a:solidFill>
                <a:latin typeface="Courier New" pitchFamily="49" charset="0"/>
              </a:rPr>
              <a:t>(height, weight);  // call</a:t>
            </a:r>
          </a:p>
          <a:p>
            <a:pPr eaLnBrk="1" hangingPunct="1">
              <a:lnSpc>
                <a:spcPct val="90000"/>
              </a:lnSpc>
              <a:spcBef>
                <a:spcPct val="0"/>
              </a:spcBef>
              <a:buFontTx/>
              <a:buNone/>
            </a:pPr>
            <a:endParaRPr lang="en-US" altLang="en-US" sz="2800" b="1" dirty="0">
              <a:latin typeface="Courier New" pitchFamily="49" charset="0"/>
            </a:endParaRPr>
          </a:p>
          <a:p>
            <a:pPr eaLnBrk="1" hangingPunct="1">
              <a:lnSpc>
                <a:spcPct val="90000"/>
              </a:lnSpc>
              <a:spcBef>
                <a:spcPct val="0"/>
              </a:spcBef>
              <a:buFontTx/>
              <a:buNone/>
            </a:pPr>
            <a:endParaRPr lang="en-US" altLang="en-US" dirty="0"/>
          </a:p>
          <a:p>
            <a:pPr eaLnBrk="1" hangingPunct="1">
              <a:lnSpc>
                <a:spcPct val="90000"/>
              </a:lnSpc>
              <a:spcBef>
                <a:spcPct val="0"/>
              </a:spcBef>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displayData</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h,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w)// header</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"Height = " &lt;&lt; h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"Weight = " &lt;&lt; w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a:t>
            </a:r>
          </a:p>
        </p:txBody>
      </p:sp>
      <p:grpSp>
        <p:nvGrpSpPr>
          <p:cNvPr id="2" name="arrows indicating correspondence" descr="The arrows show the relation between the arguments of a function call and the parameters in the header of the function definition." title="arrows between lines of code"/>
          <p:cNvGrpSpPr/>
          <p:nvPr/>
        </p:nvGrpSpPr>
        <p:grpSpPr>
          <a:xfrm>
            <a:off x="3657600" y="2667000"/>
            <a:ext cx="2819400" cy="914400"/>
            <a:chOff x="3657600" y="2667000"/>
            <a:chExt cx="2819400" cy="914400"/>
          </a:xfrm>
        </p:grpSpPr>
        <p:sp>
          <p:nvSpPr>
            <p:cNvPr id="21509" name="arrow pointing at code"/>
            <p:cNvSpPr>
              <a:spLocks noChangeShapeType="1"/>
            </p:cNvSpPr>
            <p:nvPr/>
          </p:nvSpPr>
          <p:spPr bwMode="auto">
            <a:xfrm>
              <a:off x="3657600" y="2667000"/>
              <a:ext cx="1295400" cy="838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0" name="arrow pointing at code"/>
            <p:cNvSpPr>
              <a:spLocks noChangeShapeType="1"/>
            </p:cNvSpPr>
            <p:nvPr/>
          </p:nvSpPr>
          <p:spPr bwMode="auto">
            <a:xfrm>
              <a:off x="5181600" y="2743200"/>
              <a:ext cx="1295400" cy="838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65B1A522-E10E-4EFE-8175-593E3FC3C733}" type="slidenum">
              <a:rPr lang="en-US" altLang="en-US" sz="1200" smtClean="0"/>
              <a:pPr eaLnBrk="1" hangingPunct="1">
                <a:spcBef>
                  <a:spcPct val="0"/>
                </a:spcBef>
                <a:buFontTx/>
                <a:buNone/>
              </a:pPr>
              <a:t>75</a:t>
            </a:fld>
            <a:endParaRPr lang="en-US" altLang="en-US" sz="1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6.5 Passing Data by Value</a:t>
            </a:r>
          </a:p>
        </p:txBody>
      </p:sp>
      <p:sp>
        <p:nvSpPr>
          <p:cNvPr id="22531" name="Slide Body"/>
          <p:cNvSpPr>
            <a:spLocks noGrp="1" noChangeArrowheads="1"/>
          </p:cNvSpPr>
          <p:nvPr>
            <p:ph type="body" idx="1"/>
          </p:nvPr>
        </p:nvSpPr>
        <p:spPr>
          <a:xfrm>
            <a:off x="457200" y="1981200"/>
            <a:ext cx="8153400" cy="4191000"/>
          </a:xfrm>
        </p:spPr>
        <p:txBody>
          <a:bodyPr/>
          <a:lstStyle/>
          <a:p>
            <a:pPr eaLnBrk="1" hangingPunct="1">
              <a:lnSpc>
                <a:spcPct val="90000"/>
              </a:lnSpc>
              <a:spcBef>
                <a:spcPct val="0"/>
              </a:spcBef>
            </a:pPr>
            <a:r>
              <a:rPr lang="en-US" altLang="en-US" sz="2800" dirty="0">
                <a:solidFill>
                  <a:schemeClr val="accent2"/>
                </a:solidFill>
              </a:rPr>
              <a:t>Pass by value</a:t>
            </a:r>
            <a:r>
              <a:rPr lang="en-US" altLang="en-US" sz="2800" dirty="0"/>
              <a:t>: when an argument is passed to a function, a copy of its value is placed in the parameter</a:t>
            </a:r>
          </a:p>
          <a:p>
            <a:pPr eaLnBrk="1" hangingPunct="1">
              <a:lnSpc>
                <a:spcPct val="90000"/>
              </a:lnSpc>
              <a:spcBef>
                <a:spcPct val="50000"/>
              </a:spcBef>
            </a:pPr>
            <a:r>
              <a:rPr lang="en-US" altLang="en-US" sz="2800" dirty="0"/>
              <a:t>The function cannot access the original argument</a:t>
            </a:r>
          </a:p>
          <a:p>
            <a:pPr eaLnBrk="1" hangingPunct="1">
              <a:lnSpc>
                <a:spcPct val="90000"/>
              </a:lnSpc>
              <a:spcBef>
                <a:spcPct val="50000"/>
              </a:spcBef>
            </a:pPr>
            <a:r>
              <a:rPr lang="en-US" altLang="en-US" sz="2800" dirty="0"/>
              <a:t>Changes made to the parameter in the function do not affect the value of the argument in the calling function</a:t>
            </a:r>
            <a:endParaRPr lang="en-US" altLang="en-US" sz="2800" u="sng" dirty="0"/>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805EF146-31D2-47A1-83F3-22B8EB4444EE}" type="slidenum">
              <a:rPr lang="en-US" altLang="en-US" sz="1200" smtClean="0"/>
              <a:pPr eaLnBrk="1" hangingPunct="1">
                <a:spcBef>
                  <a:spcPct val="0"/>
                </a:spcBef>
                <a:buFontTx/>
                <a:buNone/>
              </a:pPr>
              <a:t>76</a:t>
            </a:fld>
            <a:endParaRPr lang="en-US" altLang="en-US" sz="12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Passing Data to Parameters by Value</a:t>
            </a:r>
          </a:p>
        </p:txBody>
      </p:sp>
      <p:sp>
        <p:nvSpPr>
          <p:cNvPr id="23555" name="Slide Body"/>
          <p:cNvSpPr>
            <a:spLocks noGrp="1" noChangeArrowheads="1"/>
          </p:cNvSpPr>
          <p:nvPr>
            <p:ph type="body" idx="1"/>
          </p:nvPr>
        </p:nvSpPr>
        <p:spPr/>
        <p:txBody>
          <a:bodyPr/>
          <a:lstStyle/>
          <a:p>
            <a:pPr eaLnBrk="1" hangingPunct="1"/>
            <a:r>
              <a:rPr lang="en-US" altLang="en-US" sz="2800" dirty="0"/>
              <a:t>Example: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a:t>
            </a:r>
            <a:r>
              <a:rPr lang="en-US" altLang="en-US" sz="2800" b="1" dirty="0">
                <a:solidFill>
                  <a:srgbClr val="3D8963"/>
                </a:solidFill>
                <a:latin typeface="Courier New" pitchFamily="49" charset="0"/>
              </a:rPr>
              <a:t> = 5;</a:t>
            </a:r>
          </a:p>
          <a:p>
            <a:pPr lvl="1" eaLnBrk="1" hangingPunct="1">
              <a:lnSpc>
                <a:spcPct val="90000"/>
              </a:lnSpc>
              <a:spcBef>
                <a:spcPct val="0"/>
              </a:spcBef>
              <a:buFontTx/>
              <a:buNone/>
            </a:pPr>
            <a:r>
              <a:rPr lang="en-US" altLang="en-US" b="1" dirty="0">
                <a:solidFill>
                  <a:srgbClr val="3D8963"/>
                </a:solidFill>
                <a:latin typeface="Courier New" pitchFamily="49" charset="0"/>
              </a:rPr>
              <a:t>			  </a:t>
            </a:r>
            <a:r>
              <a:rPr lang="en-US" altLang="en-US" sz="3200" b="1" dirty="0" err="1">
                <a:solidFill>
                  <a:srgbClr val="3D8963"/>
                </a:solidFill>
                <a:latin typeface="Courier New" pitchFamily="49" charset="0"/>
              </a:rPr>
              <a:t>evenOrOdd</a:t>
            </a:r>
            <a:r>
              <a:rPr lang="en-US" altLang="en-US" sz="3200" b="1" dirty="0">
                <a:solidFill>
                  <a:srgbClr val="3D8963"/>
                </a:solidFill>
                <a:latin typeface="Courier New" pitchFamily="49" charset="0"/>
              </a:rPr>
              <a:t>(</a:t>
            </a:r>
            <a:r>
              <a:rPr lang="en-US" altLang="en-US" sz="3200" b="1" dirty="0" err="1">
                <a:solidFill>
                  <a:srgbClr val="3D8963"/>
                </a:solidFill>
                <a:latin typeface="Courier New" pitchFamily="49" charset="0"/>
              </a:rPr>
              <a:t>val</a:t>
            </a:r>
            <a:r>
              <a:rPr lang="en-US" altLang="en-US" sz="3200" b="1" dirty="0">
                <a:solidFill>
                  <a:srgbClr val="3D8963"/>
                </a:solidFill>
                <a:latin typeface="Courier New" pitchFamily="49" charset="0"/>
              </a:rPr>
              <a:t>);</a:t>
            </a:r>
            <a:endParaRPr lang="en-US" altLang="en-US" sz="3200" b="1" dirty="0">
              <a:solidFill>
                <a:srgbClr val="3D8963"/>
              </a:solidFill>
            </a:endParaRPr>
          </a:p>
          <a:p>
            <a:pPr eaLnBrk="1" hangingPunct="1"/>
            <a:endParaRPr lang="en-US" altLang="en-US" b="1" dirty="0">
              <a:solidFill>
                <a:srgbClr val="3D8963"/>
              </a:solidFill>
            </a:endParaRPr>
          </a:p>
          <a:p>
            <a:pPr eaLnBrk="1" hangingPunct="1"/>
            <a:endParaRPr lang="en-US" altLang="en-US" dirty="0"/>
          </a:p>
          <a:p>
            <a:pPr eaLnBrk="1" hangingPunct="1"/>
            <a:endParaRPr lang="en-US" altLang="en-US" dirty="0"/>
          </a:p>
          <a:p>
            <a:pPr marL="101600" indent="0" eaLnBrk="1" hangingPunct="1">
              <a:buNone/>
            </a:pPr>
            <a:endParaRPr lang="en-US" altLang="en-US" b="1" dirty="0">
              <a:latin typeface="Courier New" pitchFamily="49" charset="0"/>
            </a:endParaRPr>
          </a:p>
          <a:p>
            <a:pPr eaLnBrk="1" hangingPunct="1"/>
            <a:r>
              <a:rPr lang="en-US" altLang="en-US" sz="2800" b="1" dirty="0" err="1">
                <a:latin typeface="Courier New" pitchFamily="49" charset="0"/>
              </a:rPr>
              <a:t>evenOrOdd</a:t>
            </a:r>
            <a:r>
              <a:rPr lang="en-US" altLang="en-US" sz="2800" dirty="0"/>
              <a:t> may change the variable </a:t>
            </a:r>
            <a:r>
              <a:rPr lang="en-US" altLang="en-US" sz="2800" b="1" dirty="0" err="1">
                <a:latin typeface="Courier New" pitchFamily="49" charset="0"/>
              </a:rPr>
              <a:t>num</a:t>
            </a:r>
            <a:r>
              <a:rPr lang="en-US" altLang="en-US" sz="2800" dirty="0"/>
              <a:t>, but it will have no effect on variable </a:t>
            </a:r>
            <a:r>
              <a:rPr lang="en-US" altLang="en-US" sz="2800" b="1" dirty="0" err="1">
                <a:latin typeface="Courier New" pitchFamily="49" charset="0"/>
              </a:rPr>
              <a:t>val</a:t>
            </a:r>
            <a:endParaRPr lang="en-US" altLang="en-US" sz="2800" b="1" dirty="0">
              <a:latin typeface="Courier New" pitchFamily="49" charset="0"/>
            </a:endParaRPr>
          </a:p>
        </p:txBody>
      </p:sp>
      <p:grpSp>
        <p:nvGrpSpPr>
          <p:cNvPr id="2" name="graphic illustrating pass by value" descr="Image shows variables used in the immediately preceding code segment.  Variable val is used as an argument to the function.  Its value is copied into the variable num that is declared in the function." title="graphic illistrating pass by value"/>
          <p:cNvGrpSpPr/>
          <p:nvPr/>
        </p:nvGrpSpPr>
        <p:grpSpPr>
          <a:xfrm>
            <a:off x="694267" y="2603500"/>
            <a:ext cx="7848600" cy="1739900"/>
            <a:chOff x="685800" y="3048000"/>
            <a:chExt cx="7848600" cy="1739900"/>
          </a:xfrm>
        </p:grpSpPr>
        <p:sp>
          <p:nvSpPr>
            <p:cNvPr id="23562" name="descriptive text"/>
            <p:cNvSpPr txBox="1">
              <a:spLocks noChangeArrowheads="1"/>
            </p:cNvSpPr>
            <p:nvPr/>
          </p:nvSpPr>
          <p:spPr bwMode="auto">
            <a:xfrm>
              <a:off x="5257800" y="4038600"/>
              <a:ext cx="3276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75000"/>
                </a:lnSpc>
                <a:buFontTx/>
                <a:buNone/>
              </a:pPr>
              <a:r>
                <a:rPr lang="en-US" altLang="en-US" sz="2400" b="1" baseline="0" dirty="0"/>
                <a:t>parameter in</a:t>
              </a:r>
            </a:p>
            <a:p>
              <a:pPr algn="ctr" eaLnBrk="1" hangingPunct="1">
                <a:lnSpc>
                  <a:spcPct val="75000"/>
                </a:lnSpc>
                <a:buFontTx/>
                <a:buNone/>
              </a:pPr>
              <a:r>
                <a:rPr lang="en-US" altLang="en-US" sz="2400" b="1" baseline="0" dirty="0" err="1">
                  <a:latin typeface="Courier New" pitchFamily="49" charset="0"/>
                </a:rPr>
                <a:t>evenOrOdd</a:t>
              </a:r>
              <a:r>
                <a:rPr lang="en-US" altLang="en-US" sz="2400" b="1" baseline="0" dirty="0"/>
                <a:t> function</a:t>
              </a:r>
            </a:p>
          </p:txBody>
        </p:sp>
        <p:sp>
          <p:nvSpPr>
            <p:cNvPr id="23561" name="parameter name"/>
            <p:cNvSpPr txBox="1">
              <a:spLocks noChangeArrowheads="1"/>
            </p:cNvSpPr>
            <p:nvPr/>
          </p:nvSpPr>
          <p:spPr bwMode="auto">
            <a:xfrm>
              <a:off x="6400800" y="30480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a:latin typeface="Courier New" pitchFamily="49" charset="0"/>
                </a:rPr>
                <a:t>num</a:t>
              </a:r>
            </a:p>
          </p:txBody>
        </p:sp>
        <p:sp>
          <p:nvSpPr>
            <p:cNvPr id="23557" name="parameter value"/>
            <p:cNvSpPr>
              <a:spLocks noChangeArrowheads="1"/>
            </p:cNvSpPr>
            <p:nvPr/>
          </p:nvSpPr>
          <p:spPr bwMode="auto">
            <a:xfrm>
              <a:off x="6400800" y="3581400"/>
              <a:ext cx="1219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a:latin typeface="Courier New" pitchFamily="49" charset="0"/>
                </a:rPr>
                <a:t>5</a:t>
              </a:r>
            </a:p>
          </p:txBody>
        </p:sp>
        <p:sp>
          <p:nvSpPr>
            <p:cNvPr id="23559" name="descriptive text"/>
            <p:cNvSpPr txBox="1">
              <a:spLocks noChangeArrowheads="1"/>
            </p:cNvSpPr>
            <p:nvPr/>
          </p:nvSpPr>
          <p:spPr bwMode="auto">
            <a:xfrm>
              <a:off x="685800" y="4038600"/>
              <a:ext cx="2514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80000"/>
                </a:lnSpc>
                <a:buFontTx/>
                <a:buNone/>
              </a:pPr>
              <a:r>
                <a:rPr lang="en-US" altLang="en-US" sz="2400" b="1" baseline="0" dirty="0"/>
                <a:t>argument in</a:t>
              </a:r>
            </a:p>
            <a:p>
              <a:pPr algn="ctr" eaLnBrk="1" hangingPunct="1">
                <a:lnSpc>
                  <a:spcPct val="80000"/>
                </a:lnSpc>
                <a:buFontTx/>
                <a:buNone/>
              </a:pPr>
              <a:r>
                <a:rPr lang="en-US" altLang="en-US" sz="2400" b="1" baseline="0" dirty="0"/>
                <a:t>calling function</a:t>
              </a:r>
            </a:p>
          </p:txBody>
        </p:sp>
        <p:sp>
          <p:nvSpPr>
            <p:cNvPr id="23558" name="argument name"/>
            <p:cNvSpPr txBox="1">
              <a:spLocks noChangeArrowheads="1"/>
            </p:cNvSpPr>
            <p:nvPr/>
          </p:nvSpPr>
          <p:spPr bwMode="auto">
            <a:xfrm>
              <a:off x="1447800" y="30480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dirty="0" err="1">
                  <a:latin typeface="Courier New" pitchFamily="49" charset="0"/>
                </a:rPr>
                <a:t>val</a:t>
              </a:r>
              <a:endParaRPr lang="en-US" altLang="en-US" b="1" baseline="0" dirty="0">
                <a:latin typeface="Courier New" pitchFamily="49" charset="0"/>
              </a:endParaRPr>
            </a:p>
          </p:txBody>
        </p:sp>
        <p:sp>
          <p:nvSpPr>
            <p:cNvPr id="23560" name="argument value"/>
            <p:cNvSpPr>
              <a:spLocks noChangeArrowheads="1"/>
            </p:cNvSpPr>
            <p:nvPr/>
          </p:nvSpPr>
          <p:spPr bwMode="auto">
            <a:xfrm>
              <a:off x="1447800" y="3581400"/>
              <a:ext cx="1219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a:latin typeface="Courier New" pitchFamily="49" charset="0"/>
                </a:rPr>
                <a:t>5</a:t>
              </a:r>
            </a:p>
          </p:txBody>
        </p:sp>
        <p:sp>
          <p:nvSpPr>
            <p:cNvPr id="23563" name="arrow between two variables"/>
            <p:cNvSpPr>
              <a:spLocks noChangeShapeType="1"/>
            </p:cNvSpPr>
            <p:nvPr/>
          </p:nvSpPr>
          <p:spPr bwMode="auto">
            <a:xfrm>
              <a:off x="2667000" y="3810000"/>
              <a:ext cx="3733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95C1659A-9FE8-4A4B-BE4E-B3790635B41B}" type="slidenum">
              <a:rPr lang="en-US" altLang="en-US" sz="1200" smtClean="0"/>
              <a:pPr eaLnBrk="1" hangingPunct="1">
                <a:spcBef>
                  <a:spcPct val="0"/>
                </a:spcBef>
                <a:buFontTx/>
                <a:buNone/>
              </a:pPr>
              <a:t>77</a:t>
            </a:fld>
            <a:endParaRPr lang="en-US" altLang="en-US" sz="12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dirty="0">
                <a:solidFill>
                  <a:schemeClr val="tx1"/>
                </a:solidFill>
              </a:rPr>
              <a:t>6.6 The </a:t>
            </a:r>
            <a:r>
              <a:rPr lang="en-US" altLang="en-US" b="1" dirty="0">
                <a:solidFill>
                  <a:schemeClr val="tx1"/>
                </a:solidFill>
                <a:latin typeface="Courier New" pitchFamily="49" charset="0"/>
              </a:rPr>
              <a:t>return</a:t>
            </a:r>
            <a:r>
              <a:rPr lang="en-US" altLang="en-US" dirty="0">
                <a:solidFill>
                  <a:schemeClr val="tx1"/>
                </a:solidFill>
              </a:rPr>
              <a:t> Statement</a:t>
            </a:r>
          </a:p>
        </p:txBody>
      </p:sp>
      <p:sp>
        <p:nvSpPr>
          <p:cNvPr id="24579" name="Slide Body"/>
          <p:cNvSpPr>
            <a:spLocks noGrp="1" noChangeArrowheads="1"/>
          </p:cNvSpPr>
          <p:nvPr>
            <p:ph type="body" idx="1"/>
          </p:nvPr>
        </p:nvSpPr>
        <p:spPr>
          <a:xfrm>
            <a:off x="685800" y="1981200"/>
            <a:ext cx="7772400" cy="4191000"/>
          </a:xfrm>
        </p:spPr>
        <p:txBody>
          <a:bodyPr/>
          <a:lstStyle/>
          <a:p>
            <a:pPr eaLnBrk="1" hangingPunct="1">
              <a:lnSpc>
                <a:spcPct val="90000"/>
              </a:lnSpc>
            </a:pPr>
            <a:r>
              <a:rPr lang="en-US" altLang="en-US" sz="2800" dirty="0"/>
              <a:t>Is used to end execution of a function</a:t>
            </a:r>
          </a:p>
          <a:p>
            <a:pPr eaLnBrk="1" hangingPunct="1">
              <a:lnSpc>
                <a:spcPct val="90000"/>
              </a:lnSpc>
              <a:spcBef>
                <a:spcPct val="30000"/>
              </a:spcBef>
            </a:pPr>
            <a:r>
              <a:rPr lang="en-US" altLang="en-US" sz="2800" dirty="0"/>
              <a:t>It can be placed anywhere in a function</a:t>
            </a:r>
          </a:p>
          <a:p>
            <a:pPr lvl="1" eaLnBrk="1" hangingPunct="1">
              <a:lnSpc>
                <a:spcPct val="90000"/>
              </a:lnSpc>
            </a:pPr>
            <a:r>
              <a:rPr lang="en-US" altLang="en-US" sz="2800" dirty="0"/>
              <a:t>Statements that follow the </a:t>
            </a:r>
            <a:r>
              <a:rPr lang="en-US" altLang="en-US" sz="2800" b="1" dirty="0">
                <a:latin typeface="Courier New" pitchFamily="49" charset="0"/>
              </a:rPr>
              <a:t>return</a:t>
            </a:r>
            <a:r>
              <a:rPr lang="en-US" altLang="en-US" sz="2800" b="1" dirty="0"/>
              <a:t> </a:t>
            </a:r>
            <a:r>
              <a:rPr lang="en-US" altLang="en-US" sz="2800" dirty="0"/>
              <a:t>statement will not be executed</a:t>
            </a:r>
          </a:p>
          <a:p>
            <a:pPr eaLnBrk="1" hangingPunct="1">
              <a:lnSpc>
                <a:spcPct val="90000"/>
              </a:lnSpc>
              <a:spcBef>
                <a:spcPct val="30000"/>
              </a:spcBef>
            </a:pPr>
            <a:r>
              <a:rPr lang="en-US" altLang="en-US" sz="2800" dirty="0"/>
              <a:t>It can be used to prevent abnormal termination of program </a:t>
            </a:r>
          </a:p>
          <a:p>
            <a:pPr eaLnBrk="1" hangingPunct="1">
              <a:lnSpc>
                <a:spcPct val="90000"/>
              </a:lnSpc>
              <a:spcBef>
                <a:spcPct val="30000"/>
              </a:spcBef>
            </a:pPr>
            <a:r>
              <a:rPr lang="en-US" altLang="en-US" sz="2800" dirty="0"/>
              <a:t>Without a </a:t>
            </a:r>
            <a:r>
              <a:rPr lang="en-US" altLang="en-US" sz="2800" b="1" dirty="0">
                <a:latin typeface="Courier New" pitchFamily="49" charset="0"/>
              </a:rPr>
              <a:t>return</a:t>
            </a:r>
            <a:r>
              <a:rPr lang="en-US" altLang="en-US" sz="2800" dirty="0"/>
              <a:t> statement, the function ends at its last </a:t>
            </a:r>
            <a:r>
              <a:rPr lang="en-US" altLang="en-US" sz="2800" b="1" dirty="0">
                <a:latin typeface="Courier New" pitchFamily="49" charset="0"/>
              </a:rPr>
              <a:t>}</a:t>
            </a:r>
            <a:endParaRPr lang="en-US" altLang="en-US" sz="2800" b="1" dirty="0"/>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9BA5B352-24EB-442D-B105-3E5E9A5807C6}" type="slidenum">
              <a:rPr lang="en-US" altLang="en-US" sz="1200" smtClean="0"/>
              <a:pPr eaLnBrk="1" hangingPunct="1">
                <a:spcBef>
                  <a:spcPct val="0"/>
                </a:spcBef>
                <a:buFontTx/>
                <a:buNone/>
              </a:pPr>
              <a:t>78</a:t>
            </a:fld>
            <a:endParaRPr lang="en-US" altLang="en-US" sz="12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a:xfrm>
            <a:off x="381000" y="304800"/>
            <a:ext cx="8305800" cy="1143000"/>
          </a:xfrm>
        </p:spPr>
        <p:txBody>
          <a:bodyPr/>
          <a:lstStyle/>
          <a:p>
            <a:pPr eaLnBrk="1" hangingPunct="1"/>
            <a:r>
              <a:rPr lang="en-US" altLang="en-US" dirty="0">
                <a:solidFill>
                  <a:schemeClr val="tx1"/>
                </a:solidFill>
              </a:rPr>
              <a:t>6.7 Returning a Value from a Function</a:t>
            </a:r>
          </a:p>
        </p:txBody>
      </p:sp>
      <p:sp>
        <p:nvSpPr>
          <p:cNvPr id="25603" name="Slide Body"/>
          <p:cNvSpPr>
            <a:spLocks noGrp="1" noChangeArrowheads="1"/>
          </p:cNvSpPr>
          <p:nvPr>
            <p:ph type="body" idx="1"/>
          </p:nvPr>
        </p:nvSpPr>
        <p:spPr>
          <a:xfrm>
            <a:off x="304800" y="1676400"/>
            <a:ext cx="8610600" cy="4495800"/>
          </a:xfrm>
        </p:spPr>
        <p:txBody>
          <a:bodyPr/>
          <a:lstStyle/>
          <a:p>
            <a:pPr eaLnBrk="1" hangingPunct="1">
              <a:lnSpc>
                <a:spcPct val="85000"/>
              </a:lnSpc>
              <a:spcBef>
                <a:spcPct val="0"/>
              </a:spcBef>
            </a:pPr>
            <a:r>
              <a:rPr lang="en-US" altLang="en-US" sz="2800" dirty="0"/>
              <a:t>The</a:t>
            </a:r>
            <a:r>
              <a:rPr lang="en-US" altLang="en-US" sz="2800" b="1" dirty="0">
                <a:latin typeface="Courier New" pitchFamily="49" charset="0"/>
              </a:rPr>
              <a:t> return</a:t>
            </a:r>
            <a:r>
              <a:rPr lang="en-US" altLang="en-US" sz="2800" dirty="0"/>
              <a:t> statement can be used to return a value from a function to the module that made the function call</a:t>
            </a:r>
          </a:p>
          <a:p>
            <a:pPr eaLnBrk="1" hangingPunct="1">
              <a:lnSpc>
                <a:spcPct val="85000"/>
              </a:lnSpc>
              <a:spcBef>
                <a:spcPct val="30000"/>
              </a:spcBef>
            </a:pPr>
            <a:r>
              <a:rPr lang="en-US" altLang="en-US" sz="2800" dirty="0"/>
              <a:t>The prototype and function header must indicate the data type of return value (not </a:t>
            </a:r>
            <a:r>
              <a:rPr lang="en-US" altLang="en-US" sz="2800" b="1" dirty="0">
                <a:latin typeface="Courier New" pitchFamily="49" charset="0"/>
              </a:rPr>
              <a:t>void</a:t>
            </a:r>
            <a:r>
              <a:rPr lang="en-US" altLang="en-US" sz="2800" dirty="0"/>
              <a:t>)</a:t>
            </a:r>
          </a:p>
          <a:p>
            <a:pPr eaLnBrk="1" hangingPunct="1">
              <a:lnSpc>
                <a:spcPct val="90000"/>
              </a:lnSpc>
              <a:spcBef>
                <a:spcPct val="30000"/>
              </a:spcBef>
            </a:pPr>
            <a:r>
              <a:rPr lang="en-US" altLang="en-US" sz="2800" dirty="0"/>
              <a:t>The calling function should use the returned value, </a:t>
            </a:r>
            <a:r>
              <a:rPr lang="en-US" altLang="en-US" sz="2800" i="1" dirty="0"/>
              <a:t>e.g.</a:t>
            </a:r>
            <a:r>
              <a:rPr lang="en-US" altLang="en-US" sz="2800" dirty="0"/>
              <a:t>, </a:t>
            </a:r>
          </a:p>
          <a:p>
            <a:pPr lvl="1" eaLnBrk="1" hangingPunct="1">
              <a:lnSpc>
                <a:spcPct val="90000"/>
              </a:lnSpc>
              <a:spcBef>
                <a:spcPct val="5000"/>
              </a:spcBef>
            </a:pPr>
            <a:r>
              <a:rPr lang="en-US" altLang="en-US" sz="2400" dirty="0"/>
              <a:t>assign it to a variable</a:t>
            </a:r>
          </a:p>
          <a:p>
            <a:pPr lvl="1" eaLnBrk="1" hangingPunct="1">
              <a:lnSpc>
                <a:spcPct val="90000"/>
              </a:lnSpc>
              <a:spcBef>
                <a:spcPct val="0"/>
              </a:spcBef>
            </a:pPr>
            <a:r>
              <a:rPr lang="en-US" altLang="en-US" sz="2400" dirty="0"/>
              <a:t>send it to </a:t>
            </a:r>
            <a:r>
              <a:rPr lang="en-US" altLang="en-US" sz="2400" b="1" dirty="0" err="1">
                <a:latin typeface="Courier New" pitchFamily="49" charset="0"/>
              </a:rPr>
              <a:t>cout</a:t>
            </a:r>
            <a:endParaRPr lang="en-US" altLang="en-US" sz="2400" b="1" dirty="0"/>
          </a:p>
          <a:p>
            <a:pPr lvl="1" eaLnBrk="1" hangingPunct="1">
              <a:lnSpc>
                <a:spcPct val="90000"/>
              </a:lnSpc>
              <a:spcBef>
                <a:spcPct val="0"/>
              </a:spcBef>
            </a:pPr>
            <a:r>
              <a:rPr lang="en-US" altLang="en-US" sz="2400" dirty="0"/>
              <a:t>use it in an arithmetic computation</a:t>
            </a:r>
          </a:p>
          <a:p>
            <a:pPr lvl="1" eaLnBrk="1" hangingPunct="1">
              <a:lnSpc>
                <a:spcPct val="90000"/>
              </a:lnSpc>
              <a:spcBef>
                <a:spcPct val="0"/>
              </a:spcBef>
            </a:pPr>
            <a:r>
              <a:rPr lang="en-US" altLang="en-US" sz="2400" dirty="0"/>
              <a:t>use it in a relational expression</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C95EC67-885D-486D-B581-5626CF2A7D3D}" type="slidenum">
              <a:rPr lang="en-US" altLang="en-US" sz="1200" smtClean="0"/>
              <a:pPr eaLnBrk="1" hangingPunct="1">
                <a:spcBef>
                  <a:spcPct val="0"/>
                </a:spcBef>
                <a:buFontTx/>
                <a:buNone/>
              </a:pPr>
              <a:t>79</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while</a:t>
            </a:r>
            <a:r>
              <a:rPr lang="en-US" altLang="en-US" dirty="0">
                <a:solidFill>
                  <a:schemeClr val="tx1"/>
                </a:solidFill>
              </a:rPr>
              <a:t> Loop Is a Pretest Loop</a:t>
            </a:r>
          </a:p>
        </p:txBody>
      </p:sp>
      <p:sp>
        <p:nvSpPr>
          <p:cNvPr id="10243" name="Slide Body"/>
          <p:cNvSpPr>
            <a:spLocks noGrp="1" noChangeArrowheads="1"/>
          </p:cNvSpPr>
          <p:nvPr>
            <p:ph type="body" idx="1"/>
          </p:nvPr>
        </p:nvSpPr>
        <p:spPr>
          <a:xfrm>
            <a:off x="381000" y="1981200"/>
            <a:ext cx="8382000" cy="3810000"/>
          </a:xfrm>
        </p:spPr>
        <p:txBody>
          <a:bodyPr/>
          <a:lstStyle/>
          <a:p>
            <a:pPr eaLnBrk="1" hangingPunct="1">
              <a:lnSpc>
                <a:spcPct val="90000"/>
              </a:lnSpc>
              <a:spcBef>
                <a:spcPct val="0"/>
              </a:spcBef>
            </a:pPr>
            <a:r>
              <a:rPr lang="en-US" altLang="en-US" sz="2800" b="1" dirty="0">
                <a:latin typeface="Courier New" pitchFamily="49" charset="0"/>
              </a:rPr>
              <a:t>while</a:t>
            </a:r>
            <a:r>
              <a:rPr lang="en-US" altLang="en-US" sz="2800" dirty="0"/>
              <a:t> is a </a:t>
            </a:r>
            <a:r>
              <a:rPr lang="en-US" altLang="en-US" sz="2800" dirty="0">
                <a:solidFill>
                  <a:schemeClr val="accent2"/>
                </a:solidFill>
              </a:rPr>
              <a:t>pretest loop</a:t>
            </a:r>
            <a:r>
              <a:rPr lang="en-US" altLang="en-US" sz="2800" dirty="0"/>
              <a:t> (the </a:t>
            </a:r>
            <a:r>
              <a:rPr lang="en-US" altLang="en-US" sz="2800" b="1" i="1" dirty="0">
                <a:latin typeface="Courier New" pitchFamily="49" charset="0"/>
              </a:rPr>
              <a:t>condition</a:t>
            </a:r>
            <a:r>
              <a:rPr lang="en-US" altLang="en-US" sz="2800" dirty="0"/>
              <a:t> is evaluated </a:t>
            </a:r>
            <a:r>
              <a:rPr lang="en-US" altLang="en-US" sz="2800" u="sng" dirty="0"/>
              <a:t>before</a:t>
            </a:r>
            <a:r>
              <a:rPr lang="en-US" altLang="en-US" sz="2800" dirty="0"/>
              <a:t> the loop executes)</a:t>
            </a:r>
          </a:p>
          <a:p>
            <a:pPr eaLnBrk="1" hangingPunct="1">
              <a:lnSpc>
                <a:spcPct val="90000"/>
              </a:lnSpc>
              <a:spcBef>
                <a:spcPct val="0"/>
              </a:spcBef>
            </a:pPr>
            <a:endParaRPr lang="en-US" altLang="en-US" sz="2800" dirty="0"/>
          </a:p>
          <a:p>
            <a:pPr eaLnBrk="1" hangingPunct="1">
              <a:lnSpc>
                <a:spcPct val="90000"/>
              </a:lnSpc>
              <a:spcBef>
                <a:spcPct val="0"/>
              </a:spcBef>
            </a:pPr>
            <a:r>
              <a:rPr lang="en-US" altLang="en-US" sz="2800" dirty="0"/>
              <a:t>If the condition is initially false, the statement(s) in the body of the loop are never executed</a:t>
            </a:r>
          </a:p>
          <a:p>
            <a:pPr eaLnBrk="1" hangingPunct="1">
              <a:lnSpc>
                <a:spcPct val="90000"/>
              </a:lnSpc>
              <a:spcBef>
                <a:spcPct val="0"/>
              </a:spcBef>
            </a:pPr>
            <a:endParaRPr lang="en-US" altLang="en-US" sz="2800" dirty="0"/>
          </a:p>
          <a:p>
            <a:pPr eaLnBrk="1" hangingPunct="1">
              <a:lnSpc>
                <a:spcPct val="90000"/>
              </a:lnSpc>
              <a:spcBef>
                <a:spcPct val="0"/>
              </a:spcBef>
            </a:pPr>
            <a:r>
              <a:rPr lang="en-US" altLang="en-US" sz="2800" dirty="0"/>
              <a:t>If the condition is initially true, the statement(s) in the body will continue to be executed until the condition becomes false</a:t>
            </a:r>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2089D427-978C-49BC-A071-DA380BE32362}" type="slidenum">
              <a:rPr lang="en-US" altLang="en-US" sz="1200" smtClean="0"/>
              <a:pPr eaLnBrk="1" hangingPunct="1">
                <a:spcBef>
                  <a:spcPct val="0"/>
                </a:spcBef>
                <a:buFontTx/>
                <a:buNone/>
              </a:pPr>
              <a:t>8</a:t>
            </a:fld>
            <a:endParaRPr lang="en-US" altLang="en-US" sz="12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a:xfrm>
            <a:off x="381000" y="304800"/>
            <a:ext cx="8305800" cy="1143000"/>
          </a:xfrm>
        </p:spPr>
        <p:txBody>
          <a:bodyPr/>
          <a:lstStyle/>
          <a:p>
            <a:pPr eaLnBrk="1" hangingPunct="1"/>
            <a:r>
              <a:rPr lang="en-US" altLang="en-US" dirty="0">
                <a:solidFill>
                  <a:schemeClr val="tx1"/>
                </a:solidFill>
              </a:rPr>
              <a:t>Returning a Value – the </a:t>
            </a:r>
            <a:r>
              <a:rPr lang="en-US" altLang="en-US" b="1" dirty="0">
                <a:solidFill>
                  <a:schemeClr val="tx1"/>
                </a:solidFill>
                <a:latin typeface="Courier New" pitchFamily="49" charset="0"/>
                <a:cs typeface="Courier New" pitchFamily="49" charset="0"/>
              </a:rPr>
              <a:t>return</a:t>
            </a:r>
            <a:r>
              <a:rPr lang="en-US" altLang="en-US" dirty="0">
                <a:solidFill>
                  <a:schemeClr val="tx1"/>
                </a:solidFill>
                <a:cs typeface="Courier New" pitchFamily="49" charset="0"/>
              </a:rPr>
              <a:t> Statement</a:t>
            </a:r>
            <a:endParaRPr lang="en-US" altLang="en-US" b="1" dirty="0">
              <a:solidFill>
                <a:schemeClr val="tx1"/>
              </a:solidFill>
              <a:latin typeface="Courier New" pitchFamily="49" charset="0"/>
              <a:cs typeface="Courier New" pitchFamily="49" charset="0"/>
            </a:endParaRPr>
          </a:p>
        </p:txBody>
      </p:sp>
      <p:sp>
        <p:nvSpPr>
          <p:cNvPr id="26627" name="Slide Body"/>
          <p:cNvSpPr>
            <a:spLocks noGrp="1" noChangeArrowheads="1"/>
          </p:cNvSpPr>
          <p:nvPr>
            <p:ph type="body" idx="1"/>
          </p:nvPr>
        </p:nvSpPr>
        <p:spPr>
          <a:xfrm>
            <a:off x="304800" y="1828800"/>
            <a:ext cx="8610600" cy="4495800"/>
          </a:xfrm>
        </p:spPr>
        <p:txBody>
          <a:bodyPr/>
          <a:lstStyle/>
          <a:p>
            <a:pPr eaLnBrk="1" hangingPunct="1">
              <a:lnSpc>
                <a:spcPct val="85000"/>
              </a:lnSpc>
              <a:spcBef>
                <a:spcPct val="0"/>
              </a:spcBef>
            </a:pPr>
            <a:r>
              <a:rPr lang="en-US" altLang="en-US" sz="2800" dirty="0"/>
              <a:t>Format:  </a:t>
            </a:r>
            <a:r>
              <a:rPr lang="en-US" altLang="en-US" sz="2800" b="1" dirty="0">
                <a:solidFill>
                  <a:srgbClr val="3D8963"/>
                </a:solidFill>
                <a:latin typeface="Courier New" pitchFamily="49" charset="0"/>
              </a:rPr>
              <a:t>return </a:t>
            </a:r>
            <a:r>
              <a:rPr lang="en-US" altLang="en-US" sz="2800" b="1" i="1" dirty="0">
                <a:solidFill>
                  <a:srgbClr val="3D8963"/>
                </a:solidFill>
                <a:latin typeface="Courier New" pitchFamily="49" charset="0"/>
              </a:rPr>
              <a:t>expression;</a:t>
            </a:r>
            <a:endParaRPr lang="en-US" altLang="en-US" sz="2800" dirty="0">
              <a:solidFill>
                <a:srgbClr val="3D8963"/>
              </a:solidFill>
            </a:endParaRPr>
          </a:p>
          <a:p>
            <a:pPr eaLnBrk="1" hangingPunct="1">
              <a:lnSpc>
                <a:spcPct val="85000"/>
              </a:lnSpc>
              <a:spcBef>
                <a:spcPct val="30000"/>
              </a:spcBef>
            </a:pPr>
            <a:r>
              <a:rPr lang="en-US" altLang="en-US" sz="2800" b="1" i="1" dirty="0">
                <a:latin typeface="Courier New" pitchFamily="49" charset="0"/>
                <a:cs typeface="Courier New" pitchFamily="49" charset="0"/>
              </a:rPr>
              <a:t>expression </a:t>
            </a:r>
            <a:r>
              <a:rPr lang="en-US" altLang="en-US" sz="2800" dirty="0">
                <a:cs typeface="Courier New" pitchFamily="49" charset="0"/>
              </a:rPr>
              <a:t>may be a variable, a literal value, or an expression.</a:t>
            </a:r>
            <a:endParaRPr lang="en-US" altLang="en-US" sz="2800" b="1" i="1" dirty="0">
              <a:latin typeface="Courier New" pitchFamily="49" charset="0"/>
              <a:cs typeface="Courier New" pitchFamily="49" charset="0"/>
            </a:endParaRPr>
          </a:p>
          <a:p>
            <a:pPr eaLnBrk="1" hangingPunct="1">
              <a:lnSpc>
                <a:spcPct val="90000"/>
              </a:lnSpc>
              <a:spcBef>
                <a:spcPct val="30000"/>
              </a:spcBef>
            </a:pPr>
            <a:r>
              <a:rPr lang="en-US" altLang="en-US" sz="2800" b="1" i="1" dirty="0">
                <a:latin typeface="Courier New" pitchFamily="49" charset="0"/>
                <a:cs typeface="Courier New" pitchFamily="49" charset="0"/>
              </a:rPr>
              <a:t>expression </a:t>
            </a:r>
            <a:r>
              <a:rPr lang="en-US" altLang="en-US" sz="2800" dirty="0">
                <a:cs typeface="Courier New" pitchFamily="49" charset="0"/>
              </a:rPr>
              <a:t>should be of the same data type as the declared return type of the function (it will be converted if not)</a:t>
            </a:r>
            <a:endParaRPr lang="en-US" altLang="en-US" sz="2800" b="1" i="1" dirty="0">
              <a:latin typeface="Courier New" pitchFamily="49" charset="0"/>
              <a:cs typeface="Courier New" pitchFamily="49" charset="0"/>
            </a:endParaRP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A0C5895-9B40-4ED3-AC29-E2F1BFA0106B}" type="slidenum">
              <a:rPr lang="en-US" altLang="en-US" sz="1200" smtClean="0"/>
              <a:pPr eaLnBrk="1" hangingPunct="1">
                <a:spcBef>
                  <a:spcPct val="0"/>
                </a:spcBef>
                <a:buFontTx/>
                <a:buNone/>
              </a:pPr>
              <a:t>80</a:t>
            </a:fld>
            <a:endParaRPr lang="en-US" altLang="en-US" sz="12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a:xfrm>
            <a:off x="685800" y="228600"/>
            <a:ext cx="7924800" cy="1143000"/>
          </a:xfrm>
        </p:spPr>
        <p:txBody>
          <a:bodyPr/>
          <a:lstStyle/>
          <a:p>
            <a:pPr eaLnBrk="1" hangingPunct="1"/>
            <a:r>
              <a:rPr lang="en-US" altLang="en-US" dirty="0">
                <a:solidFill>
                  <a:schemeClr val="tx1"/>
                </a:solidFill>
              </a:rPr>
              <a:t>6.8 Returning a Boolean Value</a:t>
            </a:r>
          </a:p>
        </p:txBody>
      </p:sp>
      <p:sp>
        <p:nvSpPr>
          <p:cNvPr id="27651" name="Slide Body"/>
          <p:cNvSpPr>
            <a:spLocks noGrp="1" noChangeArrowheads="1"/>
          </p:cNvSpPr>
          <p:nvPr>
            <p:ph type="body" idx="1"/>
          </p:nvPr>
        </p:nvSpPr>
        <p:spPr/>
        <p:txBody>
          <a:bodyPr/>
          <a:lstStyle/>
          <a:p>
            <a:pPr eaLnBrk="1" hangingPunct="1"/>
            <a:r>
              <a:rPr lang="en-US" altLang="en-US" sz="2800" dirty="0"/>
              <a:t>A function can return </a:t>
            </a:r>
            <a:r>
              <a:rPr lang="en-US" altLang="en-US" sz="2800" b="1" dirty="0">
                <a:latin typeface="Courier New" pitchFamily="49" charset="0"/>
              </a:rPr>
              <a:t>true</a:t>
            </a:r>
            <a:r>
              <a:rPr lang="en-US" altLang="en-US" sz="2800" dirty="0"/>
              <a:t> or </a:t>
            </a:r>
            <a:r>
              <a:rPr lang="en-US" altLang="en-US" sz="2800" b="1" dirty="0">
                <a:latin typeface="Courier New" pitchFamily="49" charset="0"/>
              </a:rPr>
              <a:t>false</a:t>
            </a:r>
          </a:p>
          <a:p>
            <a:pPr eaLnBrk="1" hangingPunct="1"/>
            <a:r>
              <a:rPr lang="en-US" altLang="en-US" sz="2800" dirty="0"/>
              <a:t>You can declare the return type in the function prototype and header as </a:t>
            </a:r>
            <a:r>
              <a:rPr lang="en-US" altLang="en-US" sz="2800" b="1" dirty="0">
                <a:latin typeface="Courier New" pitchFamily="49" charset="0"/>
              </a:rPr>
              <a:t>bool</a:t>
            </a:r>
            <a:r>
              <a:rPr lang="en-US" altLang="en-US" sz="2800" dirty="0"/>
              <a:t> </a:t>
            </a:r>
          </a:p>
          <a:p>
            <a:pPr eaLnBrk="1" hangingPunct="1"/>
            <a:r>
              <a:rPr lang="en-US" altLang="en-US" sz="2800" dirty="0"/>
              <a:t>The function body must contain </a:t>
            </a:r>
            <a:r>
              <a:rPr lang="en-US" altLang="en-US" sz="2800" b="1" dirty="0">
                <a:latin typeface="Courier New" pitchFamily="49" charset="0"/>
              </a:rPr>
              <a:t>return</a:t>
            </a:r>
            <a:r>
              <a:rPr lang="en-US" altLang="en-US" sz="2800" dirty="0"/>
              <a:t> statement(s) that return </a:t>
            </a:r>
            <a:r>
              <a:rPr lang="en-US" altLang="en-US" sz="2800" b="1" dirty="0">
                <a:latin typeface="Courier New" pitchFamily="49" charset="0"/>
              </a:rPr>
              <a:t>true</a:t>
            </a:r>
            <a:r>
              <a:rPr lang="en-US" altLang="en-US" sz="2800" dirty="0"/>
              <a:t>, </a:t>
            </a:r>
            <a:r>
              <a:rPr lang="en-US" altLang="en-US" sz="2800" b="1" dirty="0">
                <a:latin typeface="Courier New" pitchFamily="49" charset="0"/>
              </a:rPr>
              <a:t>false, </a:t>
            </a:r>
            <a:r>
              <a:rPr lang="en-US" altLang="en-US" sz="2800" dirty="0"/>
              <a:t>or </a:t>
            </a:r>
            <a:r>
              <a:rPr lang="en-US" altLang="en-US" sz="2800" b="1" dirty="0">
                <a:latin typeface="Courier New" pitchFamily="49" charset="0"/>
                <a:cs typeface="Courier New" pitchFamily="49" charset="0"/>
              </a:rPr>
              <a:t>bool</a:t>
            </a:r>
            <a:r>
              <a:rPr lang="en-US" altLang="en-US" sz="2800" dirty="0"/>
              <a:t> variables or expressions.</a:t>
            </a:r>
          </a:p>
          <a:p>
            <a:pPr eaLnBrk="1" hangingPunct="1"/>
            <a:r>
              <a:rPr lang="en-US" altLang="en-US" sz="2800" dirty="0"/>
              <a:t>The calling function can use the return value in a relational expression</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701F924E-C9AB-49F0-8CD6-86F03ABCF8F6}" type="slidenum">
              <a:rPr lang="en-US" altLang="en-US" sz="1200" smtClean="0"/>
              <a:pPr eaLnBrk="1" hangingPunct="1">
                <a:spcBef>
                  <a:spcPct val="0"/>
                </a:spcBef>
                <a:buFontTx/>
                <a:buNone/>
              </a:pPr>
              <a:t>81</a:t>
            </a:fld>
            <a:endParaRPr lang="en-US" altLang="en-US" sz="1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Boolean </a:t>
            </a:r>
            <a:r>
              <a:rPr lang="en-US" altLang="en-US" b="1" dirty="0">
                <a:solidFill>
                  <a:schemeClr val="tx1"/>
                </a:solidFill>
                <a:latin typeface="Courier New" pitchFamily="49" charset="0"/>
              </a:rPr>
              <a:t>return</a:t>
            </a:r>
            <a:r>
              <a:rPr lang="en-US" altLang="en-US" dirty="0">
                <a:solidFill>
                  <a:schemeClr val="tx1"/>
                </a:solidFill>
              </a:rPr>
              <a:t> Example</a:t>
            </a:r>
          </a:p>
        </p:txBody>
      </p:sp>
      <p:sp>
        <p:nvSpPr>
          <p:cNvPr id="28675" name="Slide Body"/>
          <p:cNvSpPr>
            <a:spLocks noGrp="1" noChangeArrowheads="1"/>
          </p:cNvSpPr>
          <p:nvPr>
            <p:ph type="body" idx="1"/>
          </p:nvPr>
        </p:nvSpPr>
        <p:spPr>
          <a:xfrm>
            <a:off x="381000" y="1828800"/>
            <a:ext cx="8458200" cy="4343400"/>
          </a:xfrm>
        </p:spPr>
        <p:txBody>
          <a:bodyPr/>
          <a:lstStyle/>
          <a:p>
            <a:pPr eaLnBrk="1" hangingPunct="1">
              <a:lnSpc>
                <a:spcPct val="80000"/>
              </a:lnSpc>
              <a:spcBef>
                <a:spcPct val="0"/>
              </a:spcBef>
              <a:buFontTx/>
              <a:buNone/>
            </a:pPr>
            <a:r>
              <a:rPr lang="en-US" altLang="en-US" sz="2800" b="1">
                <a:solidFill>
                  <a:srgbClr val="3D8963"/>
                </a:solidFill>
                <a:latin typeface="Courier New" pitchFamily="49" charset="0"/>
              </a:rPr>
              <a:t>bool isValid(int);        // prototype</a:t>
            </a:r>
          </a:p>
          <a:p>
            <a:pPr eaLnBrk="1" hangingPunct="1">
              <a:lnSpc>
                <a:spcPct val="80000"/>
              </a:lnSpc>
              <a:spcBef>
                <a:spcPct val="70000"/>
              </a:spcBef>
              <a:buFontTx/>
              <a:buNone/>
            </a:pPr>
            <a:r>
              <a:rPr lang="en-US" altLang="en-US" sz="2800" b="1">
                <a:solidFill>
                  <a:srgbClr val="3D8963"/>
                </a:solidFill>
                <a:latin typeface="Courier New" pitchFamily="49" charset="0"/>
              </a:rPr>
              <a:t>bool isValid(int val)     // header</a:t>
            </a:r>
          </a:p>
          <a:p>
            <a:pPr eaLnBrk="1" hangingPunct="1">
              <a:lnSpc>
                <a:spcPct val="80000"/>
              </a:lnSpc>
              <a:spcBef>
                <a:spcPct val="0"/>
              </a:spcBef>
              <a:buFontTx/>
              <a:buNone/>
            </a:pPr>
            <a:r>
              <a:rPr lang="en-US" altLang="en-US" sz="2800" b="1">
                <a:solidFill>
                  <a:srgbClr val="3D8963"/>
                </a:solidFill>
                <a:latin typeface="Courier New" pitchFamily="49" charset="0"/>
              </a:rPr>
              <a:t>{  </a:t>
            </a:r>
          </a:p>
          <a:p>
            <a:pPr eaLnBrk="1" hangingPunct="1">
              <a:lnSpc>
                <a:spcPct val="80000"/>
              </a:lnSpc>
              <a:spcBef>
                <a:spcPct val="0"/>
              </a:spcBef>
              <a:buFontTx/>
              <a:buNone/>
            </a:pPr>
            <a:r>
              <a:rPr lang="en-US" altLang="en-US" sz="2800" b="1">
                <a:solidFill>
                  <a:srgbClr val="3D8963"/>
                </a:solidFill>
                <a:latin typeface="Courier New" pitchFamily="49" charset="0"/>
              </a:rPr>
              <a:t>   int min = 0, max = 100;</a:t>
            </a:r>
          </a:p>
          <a:p>
            <a:pPr eaLnBrk="1" hangingPunct="1">
              <a:lnSpc>
                <a:spcPct val="80000"/>
              </a:lnSpc>
              <a:spcBef>
                <a:spcPct val="0"/>
              </a:spcBef>
              <a:buFontTx/>
              <a:buNone/>
            </a:pPr>
            <a:r>
              <a:rPr lang="en-US" altLang="en-US" sz="2800" b="1">
                <a:solidFill>
                  <a:srgbClr val="3D8963"/>
                </a:solidFill>
                <a:latin typeface="Courier New" pitchFamily="49" charset="0"/>
              </a:rPr>
              <a:t>   if (val &gt;= min &amp;&amp; val &lt;= max)</a:t>
            </a:r>
          </a:p>
          <a:p>
            <a:pPr eaLnBrk="1" hangingPunct="1">
              <a:lnSpc>
                <a:spcPct val="80000"/>
              </a:lnSpc>
              <a:spcBef>
                <a:spcPct val="0"/>
              </a:spcBef>
              <a:buFontTx/>
              <a:buNone/>
            </a:pPr>
            <a:r>
              <a:rPr lang="en-US" altLang="en-US" sz="2800" b="1">
                <a:solidFill>
                  <a:srgbClr val="3D8963"/>
                </a:solidFill>
                <a:latin typeface="Courier New" pitchFamily="49" charset="0"/>
              </a:rPr>
              <a:t>      return true;</a:t>
            </a:r>
          </a:p>
          <a:p>
            <a:pPr eaLnBrk="1" hangingPunct="1">
              <a:lnSpc>
                <a:spcPct val="80000"/>
              </a:lnSpc>
              <a:spcBef>
                <a:spcPct val="0"/>
              </a:spcBef>
              <a:buFontTx/>
              <a:buNone/>
            </a:pPr>
            <a:r>
              <a:rPr lang="en-US" altLang="en-US" sz="2800" b="1">
                <a:solidFill>
                  <a:srgbClr val="3D8963"/>
                </a:solidFill>
                <a:latin typeface="Courier New" pitchFamily="49" charset="0"/>
              </a:rPr>
              <a:t>   else</a:t>
            </a:r>
          </a:p>
          <a:p>
            <a:pPr eaLnBrk="1" hangingPunct="1">
              <a:lnSpc>
                <a:spcPct val="80000"/>
              </a:lnSpc>
              <a:spcBef>
                <a:spcPct val="0"/>
              </a:spcBef>
              <a:buFontTx/>
              <a:buNone/>
            </a:pPr>
            <a:r>
              <a:rPr lang="en-US" altLang="en-US" sz="2800" b="1">
                <a:solidFill>
                  <a:srgbClr val="3D8963"/>
                </a:solidFill>
                <a:latin typeface="Courier New" pitchFamily="49" charset="0"/>
              </a:rPr>
              <a:t>      return false;</a:t>
            </a:r>
          </a:p>
          <a:p>
            <a:pPr eaLnBrk="1" hangingPunct="1">
              <a:lnSpc>
                <a:spcPct val="80000"/>
              </a:lnSpc>
              <a:spcBef>
                <a:spcPct val="0"/>
              </a:spcBef>
              <a:buFontTx/>
              <a:buNone/>
            </a:pPr>
            <a:r>
              <a:rPr lang="en-US" altLang="en-US" sz="2800" b="1">
                <a:solidFill>
                  <a:srgbClr val="3D8963"/>
                </a:solidFill>
                <a:latin typeface="Courier New" pitchFamily="49" charset="0"/>
              </a:rPr>
              <a:t>}</a:t>
            </a:r>
          </a:p>
          <a:p>
            <a:pPr eaLnBrk="1" hangingPunct="1">
              <a:lnSpc>
                <a:spcPct val="80000"/>
              </a:lnSpc>
              <a:spcBef>
                <a:spcPct val="50000"/>
              </a:spcBef>
              <a:buFontTx/>
              <a:buNone/>
            </a:pPr>
            <a:r>
              <a:rPr lang="en-US" altLang="en-US" sz="2800" b="1">
                <a:solidFill>
                  <a:srgbClr val="3D8963"/>
                </a:solidFill>
                <a:latin typeface="Courier New" pitchFamily="49" charset="0"/>
              </a:rPr>
              <a:t>if (isValid(score))       // call</a:t>
            </a:r>
          </a:p>
          <a:p>
            <a:pPr eaLnBrk="1" hangingPunct="1">
              <a:lnSpc>
                <a:spcPct val="80000"/>
              </a:lnSpc>
              <a:spcBef>
                <a:spcPct val="0"/>
              </a:spcBef>
              <a:buFontTx/>
              <a:buNone/>
            </a:pPr>
            <a:r>
              <a:rPr lang="en-US" altLang="en-US" sz="2800" b="1">
                <a:solidFill>
                  <a:srgbClr val="3D8963"/>
                </a:solidFill>
                <a:latin typeface="Courier New" pitchFamily="49" charset="0"/>
              </a:rPr>
              <a:t>   …</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B9D129AE-9628-45B7-90BA-D448BB1A6906}" type="slidenum">
              <a:rPr lang="en-US" altLang="en-US" sz="1200" smtClean="0"/>
              <a:pPr eaLnBrk="1" hangingPunct="1">
                <a:spcBef>
                  <a:spcPct val="0"/>
                </a:spcBef>
                <a:buFontTx/>
                <a:buNone/>
              </a:pPr>
              <a:t>82</a:t>
            </a:fld>
            <a:endParaRPr lang="en-US" altLang="en-US" sz="12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pPr eaLnBrk="1" hangingPunct="1"/>
            <a:r>
              <a:rPr lang="en-US" altLang="en-US" dirty="0">
                <a:solidFill>
                  <a:schemeClr val="tx1"/>
                </a:solidFill>
              </a:rPr>
              <a:t>Programming Style and </a:t>
            </a:r>
            <a:r>
              <a:rPr lang="en-US" altLang="en-US" b="1" dirty="0">
                <a:solidFill>
                  <a:schemeClr val="tx1"/>
                </a:solidFill>
                <a:latin typeface="Courier New" pitchFamily="49" charset="0"/>
              </a:rPr>
              <a:t>return</a:t>
            </a:r>
            <a:r>
              <a:rPr lang="en-US" altLang="en-US" dirty="0">
                <a:solidFill>
                  <a:schemeClr val="tx1"/>
                </a:solidFill>
              </a:rPr>
              <a:t> statements</a:t>
            </a:r>
          </a:p>
        </p:txBody>
      </p:sp>
      <p:sp>
        <p:nvSpPr>
          <p:cNvPr id="29699" name="Slide Body"/>
          <p:cNvSpPr>
            <a:spLocks noGrp="1" noChangeArrowheads="1"/>
          </p:cNvSpPr>
          <p:nvPr>
            <p:ph type="body" idx="1"/>
          </p:nvPr>
        </p:nvSpPr>
        <p:spPr>
          <a:xfrm>
            <a:off x="381000" y="1524000"/>
            <a:ext cx="8458200" cy="4343400"/>
          </a:xfrm>
        </p:spPr>
        <p:txBody>
          <a:bodyPr/>
          <a:lstStyle/>
          <a:p>
            <a:pPr eaLnBrk="1" hangingPunct="1">
              <a:lnSpc>
                <a:spcPct val="80000"/>
              </a:lnSpc>
              <a:spcBef>
                <a:spcPct val="70000"/>
              </a:spcBef>
              <a:buFontTx/>
              <a:buNone/>
            </a:pPr>
            <a:r>
              <a:rPr lang="en-US" altLang="en-US" sz="2800" dirty="0">
                <a:solidFill>
                  <a:schemeClr val="tx1"/>
                </a:solidFill>
              </a:rPr>
              <a:t>A function may calculate a return value and use a single return statement.  The previous example could be written as:</a:t>
            </a:r>
          </a:p>
          <a:p>
            <a:pPr eaLnBrk="1" hangingPunct="1">
              <a:lnSpc>
                <a:spcPct val="80000"/>
              </a:lnSpc>
              <a:spcBef>
                <a:spcPct val="70000"/>
              </a:spcBef>
              <a:buFontTx/>
              <a:buNone/>
            </a:pPr>
            <a:r>
              <a:rPr lang="en-US" altLang="en-US" sz="2400" b="1" dirty="0">
                <a:solidFill>
                  <a:srgbClr val="3D8963"/>
                </a:solidFill>
                <a:latin typeface="Courier New" pitchFamily="49" charset="0"/>
              </a:rPr>
              <a:t>bool </a:t>
            </a:r>
            <a:r>
              <a:rPr lang="en-US" altLang="en-US" sz="2400" b="1" dirty="0" err="1">
                <a:solidFill>
                  <a:srgbClr val="3D8963"/>
                </a:solidFill>
                <a:latin typeface="Courier New" pitchFamily="49" charset="0"/>
              </a:rPr>
              <a:t>isValid</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 header</a:t>
            </a:r>
          </a:p>
          <a:p>
            <a:pPr eaLnBrk="1" hangingPunct="1">
              <a:lnSpc>
                <a:spcPct val="80000"/>
              </a:lnSpc>
              <a:spcBef>
                <a:spcPct val="0"/>
              </a:spcBef>
              <a:buFontTx/>
              <a:buNone/>
            </a:pPr>
            <a:r>
              <a:rPr lang="en-US" altLang="en-US" sz="2400" b="1" dirty="0">
                <a:solidFill>
                  <a:srgbClr val="3D8963"/>
                </a:solidFill>
                <a:latin typeface="Courier New" pitchFamily="49" charset="0"/>
              </a:rPr>
              <a:t>{  </a:t>
            </a:r>
          </a:p>
          <a:p>
            <a:pPr eaLnBrk="1" hangingPunct="1">
              <a:lnSpc>
                <a:spcPct val="80000"/>
              </a:lnSpc>
              <a:spcBef>
                <a:spcPct val="0"/>
              </a:spcBef>
              <a:buFontTx/>
              <a:buNone/>
            </a:pPr>
            <a:r>
              <a:rPr lang="en-US" altLang="en-US" sz="2400" b="1" dirty="0">
                <a:solidFill>
                  <a:srgbClr val="3D8963"/>
                </a:solidFill>
                <a:latin typeface="Courier New" pitchFamily="49" charset="0"/>
              </a:rPr>
              <a:t>   bool result;</a:t>
            </a:r>
          </a:p>
          <a:p>
            <a:pPr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min = 0, max = 100;</a:t>
            </a:r>
          </a:p>
          <a:p>
            <a:pPr eaLnBrk="1" hangingPunct="1">
              <a:lnSpc>
                <a:spcPct val="80000"/>
              </a:lnSpc>
              <a:spcBef>
                <a:spcPct val="0"/>
              </a:spcBef>
              <a:buFontTx/>
              <a:buNone/>
            </a:pPr>
            <a:r>
              <a:rPr lang="en-US" altLang="en-US" sz="2400" b="1" dirty="0">
                <a:solidFill>
                  <a:srgbClr val="3D8963"/>
                </a:solidFill>
                <a:latin typeface="Courier New" pitchFamily="49" charset="0"/>
              </a:rPr>
              <a:t>   if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&gt;= min &amp;&amp;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&lt;= max)</a:t>
            </a:r>
          </a:p>
          <a:p>
            <a:pPr eaLnBrk="1" hangingPunct="1">
              <a:lnSpc>
                <a:spcPct val="80000"/>
              </a:lnSpc>
              <a:spcBef>
                <a:spcPct val="0"/>
              </a:spcBef>
              <a:buFontTx/>
              <a:buNone/>
            </a:pPr>
            <a:r>
              <a:rPr lang="en-US" altLang="en-US" sz="2400" b="1" dirty="0">
                <a:solidFill>
                  <a:srgbClr val="3D8963"/>
                </a:solidFill>
                <a:latin typeface="Courier New" pitchFamily="49" charset="0"/>
              </a:rPr>
              <a:t>      result = true;</a:t>
            </a:r>
          </a:p>
          <a:p>
            <a:pPr eaLnBrk="1" hangingPunct="1">
              <a:lnSpc>
                <a:spcPct val="80000"/>
              </a:lnSpc>
              <a:spcBef>
                <a:spcPct val="0"/>
              </a:spcBef>
              <a:buFontTx/>
              <a:buNone/>
            </a:pPr>
            <a:r>
              <a:rPr lang="en-US" altLang="en-US" sz="2400" b="1" dirty="0">
                <a:solidFill>
                  <a:srgbClr val="3D8963"/>
                </a:solidFill>
                <a:latin typeface="Courier New" pitchFamily="49" charset="0"/>
              </a:rPr>
              <a:t>   else</a:t>
            </a:r>
          </a:p>
          <a:p>
            <a:pPr eaLnBrk="1" hangingPunct="1">
              <a:lnSpc>
                <a:spcPct val="80000"/>
              </a:lnSpc>
              <a:spcBef>
                <a:spcPct val="0"/>
              </a:spcBef>
              <a:buFontTx/>
              <a:buNone/>
            </a:pPr>
            <a:r>
              <a:rPr lang="en-US" altLang="en-US" sz="2400" b="1" dirty="0">
                <a:solidFill>
                  <a:srgbClr val="3D8963"/>
                </a:solidFill>
                <a:latin typeface="Courier New" pitchFamily="49" charset="0"/>
              </a:rPr>
              <a:t>      result = false;</a:t>
            </a:r>
          </a:p>
          <a:p>
            <a:pPr eaLnBrk="1" hangingPunct="1">
              <a:lnSpc>
                <a:spcPct val="80000"/>
              </a:lnSpc>
              <a:spcBef>
                <a:spcPct val="0"/>
              </a:spcBef>
              <a:buFontTx/>
              <a:buNone/>
            </a:pPr>
            <a:r>
              <a:rPr lang="en-US" altLang="en-US" sz="2400" b="1" dirty="0">
                <a:solidFill>
                  <a:srgbClr val="3D8963"/>
                </a:solidFill>
                <a:latin typeface="Courier New" pitchFamily="49" charset="0"/>
              </a:rPr>
              <a:t>   return result;         // single return</a:t>
            </a:r>
          </a:p>
          <a:p>
            <a:pPr eaLnBrk="1" hangingPunct="1">
              <a:lnSpc>
                <a:spcPct val="80000"/>
              </a:lnSpc>
              <a:spcBef>
                <a:spcPct val="0"/>
              </a:spcBef>
              <a:buFontTx/>
              <a:buNone/>
            </a:pPr>
            <a:r>
              <a:rPr lang="en-US" altLang="en-US" sz="2400" b="1" dirty="0">
                <a:solidFill>
                  <a:srgbClr val="3D8963"/>
                </a:solidFill>
                <a:latin typeface="Courier New" pitchFamily="49" charset="0"/>
              </a:rPr>
              <a:t>}</a:t>
            </a:r>
          </a:p>
          <a:p>
            <a:pPr eaLnBrk="1" hangingPunct="1">
              <a:lnSpc>
                <a:spcPct val="80000"/>
              </a:lnSpc>
              <a:spcBef>
                <a:spcPct val="50000"/>
              </a:spcBef>
              <a:buFontTx/>
              <a:buNone/>
            </a:pPr>
            <a:r>
              <a:rPr lang="en-US" altLang="en-US" sz="2800" b="1" dirty="0">
                <a:solidFill>
                  <a:srgbClr val="3D8963"/>
                </a:solidFill>
                <a:latin typeface="Courier New" pitchFamily="49" charset="0"/>
              </a:rPr>
              <a:t>…</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15F619E8-7CA7-466D-B514-0E52352565DD}" type="slidenum">
              <a:rPr lang="en-US" altLang="en-US" sz="1200" smtClean="0"/>
              <a:pPr eaLnBrk="1" hangingPunct="1">
                <a:spcBef>
                  <a:spcPct val="0"/>
                </a:spcBef>
                <a:buFontTx/>
                <a:buNone/>
              </a:pPr>
              <a:t>83</a:t>
            </a:fld>
            <a:endParaRPr lang="en-US" altLang="en-US" sz="12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dirty="0">
                <a:solidFill>
                  <a:schemeClr val="tx1"/>
                </a:solidFill>
              </a:rPr>
              <a:t>6.9 Using Functions in a Menu-Driven Program</a:t>
            </a:r>
          </a:p>
        </p:txBody>
      </p:sp>
      <p:sp>
        <p:nvSpPr>
          <p:cNvPr id="30723" name="Slide Body"/>
          <p:cNvSpPr>
            <a:spLocks noGrp="1" noChangeArrowheads="1"/>
          </p:cNvSpPr>
          <p:nvPr>
            <p:ph type="body" idx="1"/>
          </p:nvPr>
        </p:nvSpPr>
        <p:spPr>
          <a:xfrm>
            <a:off x="304800" y="1938338"/>
            <a:ext cx="8294688" cy="3979862"/>
          </a:xfrm>
        </p:spPr>
        <p:txBody>
          <a:bodyPr/>
          <a:lstStyle/>
          <a:p>
            <a:pPr eaLnBrk="1" hangingPunct="1">
              <a:buFontTx/>
              <a:buNone/>
            </a:pPr>
            <a:r>
              <a:rPr lang="en-US" altLang="en-US" sz="2800" dirty="0"/>
              <a:t>Functions can be used </a:t>
            </a:r>
          </a:p>
          <a:p>
            <a:pPr eaLnBrk="1" hangingPunct="1"/>
            <a:r>
              <a:rPr lang="en-US" altLang="en-US" sz="2400" dirty="0"/>
              <a:t>to implement user choices from menus</a:t>
            </a:r>
          </a:p>
          <a:p>
            <a:pPr eaLnBrk="1" hangingPunct="1"/>
            <a:r>
              <a:rPr lang="en-US" altLang="en-US" sz="2400" dirty="0"/>
              <a:t>to implement general-purpose tasks</a:t>
            </a:r>
          </a:p>
          <a:p>
            <a:pPr lvl="2" eaLnBrk="1" hangingPunct="1">
              <a:buFont typeface="Arial" pitchFamily="34" charset="0"/>
              <a:buChar char="-"/>
            </a:pPr>
            <a:r>
              <a:rPr lang="en-US" altLang="en-US" sz="2400" dirty="0"/>
              <a:t>Higher-level functions can call general-purpose functions </a:t>
            </a:r>
          </a:p>
          <a:p>
            <a:pPr lvl="2" eaLnBrk="1" hangingPunct="1">
              <a:buFont typeface="Arial" pitchFamily="34" charset="0"/>
              <a:buChar char="-"/>
            </a:pPr>
            <a:r>
              <a:rPr lang="en-US" altLang="en-US" sz="2400" dirty="0"/>
              <a:t>This minimizes the total number of functions and speeds program development time</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6927881-752F-4458-8C26-6B3F19A11AA2}" type="slidenum">
              <a:rPr lang="en-US" altLang="en-US" sz="1200" smtClean="0"/>
              <a:pPr eaLnBrk="1" hangingPunct="1">
                <a:spcBef>
                  <a:spcPct val="0"/>
                </a:spcBef>
                <a:buFontTx/>
                <a:buNone/>
              </a:pPr>
              <a:t>84</a:t>
            </a:fld>
            <a:endParaRPr lang="en-US" altLang="en-US" sz="12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Screen Management in a Menu-Driven Program</a:t>
            </a:r>
          </a:p>
        </p:txBody>
      </p:sp>
      <p:sp>
        <p:nvSpPr>
          <p:cNvPr id="29699" name="Slide Body"/>
          <p:cNvSpPr>
            <a:spLocks noGrp="1" noChangeArrowheads="1"/>
          </p:cNvSpPr>
          <p:nvPr>
            <p:ph type="body" idx="1"/>
          </p:nvPr>
        </p:nvSpPr>
        <p:spPr>
          <a:xfrm>
            <a:off x="304800" y="1752600"/>
            <a:ext cx="8382000" cy="4267200"/>
          </a:xfrm>
        </p:spPr>
        <p:txBody>
          <a:bodyPr/>
          <a:lstStyle/>
          <a:p>
            <a:pPr eaLnBrk="1" hangingPunct="1">
              <a:buFontTx/>
              <a:buNone/>
              <a:defRPr/>
            </a:pPr>
            <a:r>
              <a:rPr lang="en-US" altLang="en-US" sz="2600" dirty="0"/>
              <a:t>You can clear the screen to remove prior output while a program is running</a:t>
            </a:r>
            <a:r>
              <a:rPr lang="en-US" altLang="en-US" sz="2800" dirty="0"/>
              <a:t>: </a:t>
            </a:r>
          </a:p>
          <a:p>
            <a:pPr lvl="1" eaLnBrk="1" hangingPunct="1">
              <a:defRPr/>
            </a:pPr>
            <a:r>
              <a:rPr lang="en-US" altLang="en-US" sz="2400" dirty="0"/>
              <a:t>Windows:  </a:t>
            </a:r>
            <a:r>
              <a:rPr lang="en-US" altLang="en-US" sz="2400" b="1" dirty="0">
                <a:latin typeface="Courier New" panose="02070309020205020404" pitchFamily="49" charset="0"/>
                <a:cs typeface="Courier New" panose="02070309020205020404" pitchFamily="49" charset="0"/>
              </a:rPr>
              <a:t>system("</a:t>
            </a:r>
            <a:r>
              <a:rPr lang="en-US" altLang="en-US" sz="2400" b="1" dirty="0" err="1">
                <a:latin typeface="Courier New" panose="02070309020205020404" pitchFamily="49" charset="0"/>
                <a:cs typeface="Courier New" panose="02070309020205020404" pitchFamily="49" charset="0"/>
              </a:rPr>
              <a:t>cls</a:t>
            </a:r>
            <a:r>
              <a:rPr lang="en-US" altLang="en-US" sz="2400" b="1" dirty="0">
                <a:latin typeface="Courier New" panose="02070309020205020404" pitchFamily="49" charset="0"/>
                <a:cs typeface="Courier New" panose="02070309020205020404" pitchFamily="49" charset="0"/>
              </a:rPr>
              <a:t>");</a:t>
            </a:r>
          </a:p>
          <a:p>
            <a:pPr lvl="1" eaLnBrk="1" hangingPunct="1">
              <a:defRPr/>
            </a:pPr>
            <a:r>
              <a:rPr lang="en-US" altLang="en-US" sz="2400" dirty="0"/>
              <a:t>Linux and Mac OS: </a:t>
            </a:r>
            <a:r>
              <a:rPr lang="en-US" altLang="en-US" sz="2400" b="1" dirty="0">
                <a:latin typeface="Courier New" panose="02070309020205020404" pitchFamily="49" charset="0"/>
                <a:cs typeface="Courier New" panose="02070309020205020404" pitchFamily="49" charset="0"/>
              </a:rPr>
              <a:t>system("clear");</a:t>
            </a:r>
          </a:p>
          <a:p>
            <a:pPr marL="0" indent="0" eaLnBrk="1" hangingPunct="1">
              <a:buFontTx/>
              <a:buNone/>
              <a:defRPr/>
            </a:pPr>
            <a:r>
              <a:rPr lang="en-US" altLang="en-US" sz="2600" dirty="0"/>
              <a:t>To allow the user enough time to read output before the screen clears, use code like:</a:t>
            </a:r>
          </a:p>
          <a:p>
            <a:pPr marL="0" indent="0" eaLnBrk="1" hangingPunct="1">
              <a:lnSpc>
                <a:spcPts val="2000"/>
              </a:lnSpc>
              <a:buFontTx/>
              <a:buNone/>
              <a:defRPr/>
            </a:pPr>
            <a:r>
              <a:rPr lang="en-US" altLang="en-US" sz="2800" dirty="0"/>
              <a:t>   </a:t>
            </a:r>
            <a:r>
              <a:rPr lang="en-US" altLang="en-US" sz="2400" b="1" dirty="0" err="1">
                <a:latin typeface="Courier New" panose="02070309020205020404" pitchFamily="49" charset="0"/>
                <a:cs typeface="Courier New" panose="02070309020205020404" pitchFamily="49" charset="0"/>
              </a:rPr>
              <a:t>cout</a:t>
            </a:r>
            <a:r>
              <a:rPr lang="en-US" altLang="en-US" sz="2400" b="1" dirty="0">
                <a:latin typeface="Courier New" panose="02070309020205020404" pitchFamily="49" charset="0"/>
                <a:cs typeface="Courier New" panose="02070309020205020404" pitchFamily="49" charset="0"/>
              </a:rPr>
              <a:t> &lt;&lt; "Press the Enter key to continue.";</a:t>
            </a:r>
          </a:p>
          <a:p>
            <a:pPr marL="0" indent="0" eaLnBrk="1" hangingPunct="1">
              <a:lnSpc>
                <a:spcPts val="2000"/>
              </a:lnSpc>
              <a:buFontTx/>
              <a:buNone/>
              <a:defRPr/>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cin.get</a:t>
            </a:r>
            <a:r>
              <a:rPr lang="en-US" altLang="en-US" sz="2400" b="1" dirty="0">
                <a:latin typeface="Courier New" panose="02070309020205020404" pitchFamily="49" charset="0"/>
                <a:cs typeface="Courier New" panose="02070309020205020404" pitchFamily="49" charset="0"/>
              </a:rPr>
              <a:t>();  // clear the input buffer</a:t>
            </a:r>
          </a:p>
          <a:p>
            <a:pPr marL="0" indent="0" eaLnBrk="1" hangingPunct="1">
              <a:lnSpc>
                <a:spcPts val="2000"/>
              </a:lnSpc>
              <a:buFontTx/>
              <a:buNone/>
              <a:defRPr/>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cin.get</a:t>
            </a:r>
            <a:r>
              <a:rPr lang="en-US" altLang="en-US" sz="2400" b="1" dirty="0">
                <a:latin typeface="Courier New" panose="02070309020205020404" pitchFamily="49" charset="0"/>
                <a:cs typeface="Courier New" panose="02070309020205020404" pitchFamily="49" charset="0"/>
              </a:rPr>
              <a:t>();  // get the Enter key</a:t>
            </a: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5A8E48B-BE8A-48A0-814C-165C573E3291}" type="slidenum">
              <a:rPr lang="en-US" altLang="en-US" sz="1200" smtClean="0"/>
              <a:pPr eaLnBrk="1" hangingPunct="1">
                <a:spcBef>
                  <a:spcPct val="0"/>
                </a:spcBef>
                <a:buFontTx/>
                <a:buNone/>
              </a:pPr>
              <a:t>85</a:t>
            </a:fld>
            <a:endParaRPr lang="en-US" altLang="en-US" sz="12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a:xfrm>
            <a:off x="457200" y="304800"/>
            <a:ext cx="8229600" cy="1143000"/>
          </a:xfrm>
        </p:spPr>
        <p:txBody>
          <a:bodyPr/>
          <a:lstStyle/>
          <a:p>
            <a:pPr eaLnBrk="1" hangingPunct="1"/>
            <a:r>
              <a:rPr lang="en-US" altLang="en-US" dirty="0">
                <a:solidFill>
                  <a:schemeClr val="tx1"/>
                </a:solidFill>
              </a:rPr>
              <a:t>6.10 Local and Global Variables</a:t>
            </a:r>
          </a:p>
        </p:txBody>
      </p:sp>
      <p:sp>
        <p:nvSpPr>
          <p:cNvPr id="32771" name="Slide Body"/>
          <p:cNvSpPr>
            <a:spLocks noGrp="1" noChangeArrowheads="1"/>
          </p:cNvSpPr>
          <p:nvPr>
            <p:ph type="body" idx="1"/>
          </p:nvPr>
        </p:nvSpPr>
        <p:spPr/>
        <p:txBody>
          <a:bodyPr/>
          <a:lstStyle/>
          <a:p>
            <a:pPr eaLnBrk="1" hangingPunct="1"/>
            <a:r>
              <a:rPr lang="en-US" altLang="en-US" sz="3000">
                <a:solidFill>
                  <a:schemeClr val="accent2"/>
                </a:solidFill>
              </a:rPr>
              <a:t>local variable</a:t>
            </a:r>
            <a:r>
              <a:rPr lang="en-US" altLang="en-US" sz="3000"/>
              <a:t>: is defined within a function or a block; accessible only within the function or the block.  Parameters are also local variables.</a:t>
            </a:r>
          </a:p>
          <a:p>
            <a:pPr eaLnBrk="1" hangingPunct="1">
              <a:spcBef>
                <a:spcPct val="40000"/>
              </a:spcBef>
            </a:pPr>
            <a:r>
              <a:rPr lang="en-US" altLang="en-US" sz="3000"/>
              <a:t>Other functions and blocks can define variables with the same name</a:t>
            </a:r>
          </a:p>
          <a:p>
            <a:pPr eaLnBrk="1" hangingPunct="1">
              <a:spcBef>
                <a:spcPct val="40000"/>
              </a:spcBef>
            </a:pPr>
            <a:r>
              <a:rPr lang="en-US" altLang="en-US" sz="3000"/>
              <a:t>When a function is called, local variables in the calling function are not accessible from within the called function</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360A1C1-326C-4C06-B0DD-C5F3B66A9A68}" type="slidenum">
              <a:rPr lang="en-US" altLang="en-US" sz="1200" smtClean="0"/>
              <a:pPr eaLnBrk="1" hangingPunct="1">
                <a:spcBef>
                  <a:spcPct val="0"/>
                </a:spcBef>
                <a:buFontTx/>
                <a:buNone/>
              </a:pPr>
              <a:t>86</a:t>
            </a:fld>
            <a:endParaRPr lang="en-US" altLang="en-US" sz="1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457200" y="381000"/>
            <a:ext cx="8229600" cy="1143000"/>
          </a:xfrm>
        </p:spPr>
        <p:txBody>
          <a:bodyPr/>
          <a:lstStyle/>
          <a:p>
            <a:pPr eaLnBrk="1" hangingPunct="1"/>
            <a:r>
              <a:rPr lang="en-US" altLang="en-US" dirty="0">
                <a:solidFill>
                  <a:schemeClr val="tx1"/>
                </a:solidFill>
              </a:rPr>
              <a:t>Local Variable Lifetime</a:t>
            </a:r>
          </a:p>
        </p:txBody>
      </p:sp>
      <p:sp>
        <p:nvSpPr>
          <p:cNvPr id="33795" name="Slide Body"/>
          <p:cNvSpPr>
            <a:spLocks noGrp="1" noChangeArrowheads="1"/>
          </p:cNvSpPr>
          <p:nvPr>
            <p:ph type="body" idx="1"/>
          </p:nvPr>
        </p:nvSpPr>
        <p:spPr>
          <a:xfrm>
            <a:off x="685800" y="1905000"/>
            <a:ext cx="7772400" cy="4191000"/>
          </a:xfrm>
        </p:spPr>
        <p:txBody>
          <a:bodyPr/>
          <a:lstStyle/>
          <a:p>
            <a:pPr eaLnBrk="1" hangingPunct="1">
              <a:spcBef>
                <a:spcPct val="0"/>
              </a:spcBef>
            </a:pPr>
            <a:r>
              <a:rPr lang="en-US" altLang="en-US" sz="2800" dirty="0"/>
              <a:t>A local variable only exists while its defining function is executing</a:t>
            </a:r>
          </a:p>
          <a:p>
            <a:pPr eaLnBrk="1" hangingPunct="1">
              <a:spcBef>
                <a:spcPct val="35000"/>
              </a:spcBef>
            </a:pPr>
            <a:r>
              <a:rPr lang="en-US" altLang="en-US" sz="2800" dirty="0"/>
              <a:t>Local variables created when a function defines them and are destroyed when the function terminates</a:t>
            </a:r>
          </a:p>
          <a:p>
            <a:pPr eaLnBrk="1" hangingPunct="1">
              <a:spcBef>
                <a:spcPct val="35000"/>
              </a:spcBef>
            </a:pPr>
            <a:r>
              <a:rPr lang="en-US" altLang="en-US" sz="2800" dirty="0"/>
              <a:t>Data cannot be retained in local variables between calls to the function in which they are defined</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64CACAD-AF6A-49C3-AB6F-4D7B4B483902}" type="slidenum">
              <a:rPr lang="en-US" altLang="en-US" sz="1200" smtClean="0"/>
              <a:pPr eaLnBrk="1" hangingPunct="1">
                <a:spcBef>
                  <a:spcPct val="0"/>
                </a:spcBef>
                <a:buFontTx/>
                <a:buNone/>
              </a:pPr>
              <a:t>87</a:t>
            </a:fld>
            <a:endParaRPr lang="en-US" altLang="en-US" sz="12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a:xfrm>
            <a:off x="457200" y="381000"/>
            <a:ext cx="8229600" cy="1143000"/>
          </a:xfrm>
        </p:spPr>
        <p:txBody>
          <a:bodyPr/>
          <a:lstStyle/>
          <a:p>
            <a:pPr eaLnBrk="1" hangingPunct="1"/>
            <a:r>
              <a:rPr lang="en-US" altLang="en-US" dirty="0">
                <a:solidFill>
                  <a:schemeClr val="tx1"/>
                </a:solidFill>
              </a:rPr>
              <a:t>Local and Global Variables</a:t>
            </a:r>
          </a:p>
        </p:txBody>
      </p:sp>
      <p:sp>
        <p:nvSpPr>
          <p:cNvPr id="34819" name="Slide Body"/>
          <p:cNvSpPr>
            <a:spLocks noGrp="1" noChangeArrowheads="1"/>
          </p:cNvSpPr>
          <p:nvPr>
            <p:ph type="body" idx="1"/>
          </p:nvPr>
        </p:nvSpPr>
        <p:spPr>
          <a:xfrm>
            <a:off x="685800" y="1905000"/>
            <a:ext cx="7772400" cy="4191000"/>
          </a:xfrm>
        </p:spPr>
        <p:txBody>
          <a:bodyPr/>
          <a:lstStyle/>
          <a:p>
            <a:pPr eaLnBrk="1" hangingPunct="1">
              <a:lnSpc>
                <a:spcPct val="90000"/>
              </a:lnSpc>
              <a:spcBef>
                <a:spcPct val="0"/>
              </a:spcBef>
            </a:pPr>
            <a:r>
              <a:rPr lang="en-US" altLang="en-US" sz="2800" dirty="0">
                <a:solidFill>
                  <a:schemeClr val="accent2"/>
                </a:solidFill>
              </a:rPr>
              <a:t>global variable</a:t>
            </a:r>
            <a:r>
              <a:rPr lang="en-US" altLang="en-US" sz="2800" dirty="0"/>
              <a:t>: a variable defined outside all functions; it is accessible to all functions within its scope</a:t>
            </a:r>
          </a:p>
          <a:p>
            <a:pPr eaLnBrk="1" hangingPunct="1">
              <a:lnSpc>
                <a:spcPct val="90000"/>
              </a:lnSpc>
              <a:spcBef>
                <a:spcPct val="35000"/>
              </a:spcBef>
            </a:pPr>
            <a:r>
              <a:rPr lang="en-US" altLang="en-US" sz="2800" dirty="0"/>
              <a:t>Can be </a:t>
            </a:r>
            <a:r>
              <a:rPr lang="en-US" altLang="en-US" sz="2800" dirty="0" err="1"/>
              <a:t>sean</a:t>
            </a:r>
            <a:r>
              <a:rPr lang="en-US" altLang="en-US" sz="2800" dirty="0"/>
              <a:t> as an easy way to share data between functions</a:t>
            </a:r>
          </a:p>
          <a:p>
            <a:pPr eaLnBrk="1" hangingPunct="1">
              <a:lnSpc>
                <a:spcPct val="90000"/>
              </a:lnSpc>
              <a:spcBef>
                <a:spcPct val="35000"/>
              </a:spcBef>
            </a:pPr>
            <a:r>
              <a:rPr lang="en-US" altLang="en-US" sz="2800" dirty="0"/>
              <a:t>Scope of a global variable is from its point of definition to the program end</a:t>
            </a:r>
          </a:p>
          <a:p>
            <a:pPr eaLnBrk="1" hangingPunct="1">
              <a:lnSpc>
                <a:spcPct val="90000"/>
              </a:lnSpc>
              <a:spcBef>
                <a:spcPct val="35000"/>
              </a:spcBef>
            </a:pPr>
            <a:r>
              <a:rPr lang="en-US" altLang="en-US" sz="2800" dirty="0"/>
              <a:t>Use sparingly</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AAB59C5-C7FF-47D5-B5B1-64E48AA6BFAD}" type="slidenum">
              <a:rPr lang="en-US" altLang="en-US" sz="1200" smtClean="0"/>
              <a:pPr eaLnBrk="1" hangingPunct="1">
                <a:spcBef>
                  <a:spcPct val="0"/>
                </a:spcBef>
                <a:buFontTx/>
                <a:buNone/>
              </a:pPr>
              <a:t>88</a:t>
            </a:fld>
            <a:endParaRPr lang="en-US" altLang="en-US" sz="1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a:xfrm>
            <a:off x="457200" y="609600"/>
            <a:ext cx="8229600" cy="1143000"/>
          </a:xfrm>
        </p:spPr>
        <p:txBody>
          <a:bodyPr/>
          <a:lstStyle/>
          <a:p>
            <a:pPr eaLnBrk="1" hangingPunct="1"/>
            <a:r>
              <a:rPr lang="en-US" altLang="en-US" dirty="0">
                <a:solidFill>
                  <a:schemeClr val="tx1"/>
                </a:solidFill>
              </a:rPr>
              <a:t>Initializing Local and Global Variables</a:t>
            </a:r>
          </a:p>
        </p:txBody>
      </p:sp>
      <p:sp>
        <p:nvSpPr>
          <p:cNvPr id="35843" name="Slide Body"/>
          <p:cNvSpPr>
            <a:spLocks noGrp="1" noChangeArrowheads="1"/>
          </p:cNvSpPr>
          <p:nvPr>
            <p:ph type="body" idx="1"/>
          </p:nvPr>
        </p:nvSpPr>
        <p:spPr>
          <a:xfrm>
            <a:off x="304800" y="2024063"/>
            <a:ext cx="8294688" cy="3556000"/>
          </a:xfrm>
        </p:spPr>
        <p:txBody>
          <a:bodyPr/>
          <a:lstStyle/>
          <a:p>
            <a:pPr eaLnBrk="1" hangingPunct="1">
              <a:lnSpc>
                <a:spcPct val="90000"/>
              </a:lnSpc>
              <a:spcBef>
                <a:spcPct val="0"/>
              </a:spcBef>
            </a:pPr>
            <a:r>
              <a:rPr lang="en-US" altLang="en-US" sz="2800" dirty="0">
                <a:solidFill>
                  <a:schemeClr val="tx1"/>
                </a:solidFill>
              </a:rPr>
              <a:t>Local variables must be initialized by the programmer</a:t>
            </a:r>
          </a:p>
          <a:p>
            <a:pPr eaLnBrk="1" hangingPunct="1">
              <a:spcBef>
                <a:spcPct val="50000"/>
              </a:spcBef>
            </a:pPr>
            <a:r>
              <a:rPr lang="en-US" altLang="en-US" sz="2800" dirty="0">
                <a:solidFill>
                  <a:schemeClr val="tx1"/>
                </a:solidFill>
              </a:rPr>
              <a:t>Global variables are initialized to </a:t>
            </a:r>
            <a:r>
              <a:rPr lang="en-US" altLang="en-US" sz="2800" b="1" dirty="0">
                <a:solidFill>
                  <a:schemeClr val="tx1"/>
                </a:solidFill>
                <a:latin typeface="Courier New" pitchFamily="49" charset="0"/>
              </a:rPr>
              <a:t>0</a:t>
            </a:r>
            <a:r>
              <a:rPr lang="en-US" altLang="en-US" sz="2800" dirty="0">
                <a:solidFill>
                  <a:schemeClr val="tx1"/>
                </a:solidFill>
              </a:rPr>
              <a:t> (numeric) or </a:t>
            </a:r>
            <a:r>
              <a:rPr lang="en-US" altLang="en-US" sz="2800" b="1" dirty="0">
                <a:solidFill>
                  <a:schemeClr val="tx1"/>
                </a:solidFill>
                <a:latin typeface="Courier New" pitchFamily="49" charset="0"/>
              </a:rPr>
              <a:t>NULL</a:t>
            </a:r>
            <a:r>
              <a:rPr lang="en-US" altLang="en-US" sz="2800" dirty="0">
                <a:solidFill>
                  <a:schemeClr val="tx1"/>
                </a:solidFill>
              </a:rPr>
              <a:t> (character) when the variable is defined.  These can be overridden with explicit initial values.</a:t>
            </a:r>
            <a:endParaRPr lang="en-US" altLang="en-US" sz="2800" u="sng" dirty="0">
              <a:solidFill>
                <a:schemeClr val="tx1"/>
              </a:solidFill>
            </a:endParaRPr>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ED89A98C-4E91-44FE-947B-6C6F3DC520DD}" type="slidenum">
              <a:rPr lang="en-US" altLang="en-US" sz="1200" smtClean="0"/>
              <a:pPr eaLnBrk="1" hangingPunct="1">
                <a:spcBef>
                  <a:spcPct val="0"/>
                </a:spcBef>
                <a:buFontTx/>
                <a:buNone/>
              </a:pPr>
              <a:t>89</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Exiting the Loop</a:t>
            </a:r>
          </a:p>
        </p:txBody>
      </p:sp>
      <p:sp>
        <p:nvSpPr>
          <p:cNvPr id="11267" name="Slide Body"/>
          <p:cNvSpPr>
            <a:spLocks noGrp="1" noChangeArrowheads="1"/>
          </p:cNvSpPr>
          <p:nvPr>
            <p:ph type="body" idx="1"/>
          </p:nvPr>
        </p:nvSpPr>
        <p:spPr>
          <a:xfrm>
            <a:off x="304800" y="1828800"/>
            <a:ext cx="8382000" cy="4038600"/>
          </a:xfrm>
        </p:spPr>
        <p:txBody>
          <a:bodyPr/>
          <a:lstStyle/>
          <a:p>
            <a:pPr eaLnBrk="1" hangingPunct="1">
              <a:lnSpc>
                <a:spcPct val="90000"/>
              </a:lnSpc>
              <a:spcBef>
                <a:spcPct val="0"/>
              </a:spcBef>
            </a:pPr>
            <a:r>
              <a:rPr lang="en-US" altLang="en-US" sz="2800" dirty="0"/>
              <a:t>The loop must contain code to allow the </a:t>
            </a:r>
            <a:r>
              <a:rPr lang="en-US" altLang="en-US" sz="2800" b="1" i="1" dirty="0">
                <a:latin typeface="Courier New" pitchFamily="49" charset="0"/>
              </a:rPr>
              <a:t>condition</a:t>
            </a:r>
            <a:r>
              <a:rPr lang="en-US" altLang="en-US" sz="2800" dirty="0"/>
              <a:t> to eventually become </a:t>
            </a:r>
            <a:r>
              <a:rPr lang="en-US" altLang="en-US" sz="2800" b="1" dirty="0">
                <a:latin typeface="Courier New" pitchFamily="49" charset="0"/>
              </a:rPr>
              <a:t>false</a:t>
            </a:r>
            <a:r>
              <a:rPr lang="en-US" altLang="en-US" sz="2800" b="1" dirty="0"/>
              <a:t> </a:t>
            </a:r>
            <a:r>
              <a:rPr lang="en-US" altLang="en-US" sz="2800" dirty="0"/>
              <a:t>so the loop can be exited</a:t>
            </a:r>
          </a:p>
          <a:p>
            <a:pPr eaLnBrk="1" hangingPunct="1">
              <a:lnSpc>
                <a:spcPct val="90000"/>
              </a:lnSpc>
              <a:spcBef>
                <a:spcPct val="50000"/>
              </a:spcBef>
            </a:pPr>
            <a:r>
              <a:rPr lang="en-US" altLang="en-US" sz="2800" dirty="0"/>
              <a:t>Otherwise, you have an </a:t>
            </a:r>
            <a:r>
              <a:rPr lang="en-US" altLang="en-US" sz="2800" dirty="0">
                <a:solidFill>
                  <a:schemeClr val="accent2"/>
                </a:solidFill>
              </a:rPr>
              <a:t>infinite loop</a:t>
            </a:r>
            <a:r>
              <a:rPr lang="en-US" altLang="en-US" sz="2800" dirty="0"/>
              <a:t> (</a:t>
            </a:r>
            <a:r>
              <a:rPr lang="en-US" altLang="en-US" sz="2800" i="1" dirty="0"/>
              <a:t>i.e.</a:t>
            </a:r>
            <a:r>
              <a:rPr lang="en-US" altLang="en-US" sz="2800" dirty="0"/>
              <a:t>, a loop that does not stop)</a:t>
            </a:r>
          </a:p>
          <a:p>
            <a:pPr eaLnBrk="1" hangingPunct="1">
              <a:lnSpc>
                <a:spcPct val="90000"/>
              </a:lnSpc>
              <a:spcBef>
                <a:spcPct val="50000"/>
              </a:spcBef>
            </a:pPr>
            <a:r>
              <a:rPr lang="en-US" altLang="en-US" sz="2800" dirty="0"/>
              <a:t>Example infinite loop:</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x = 5;</a:t>
            </a:r>
          </a:p>
          <a:p>
            <a:pPr eaLnBrk="1" hangingPunct="1">
              <a:lnSpc>
                <a:spcPct val="90000"/>
              </a:lnSpc>
              <a:spcBef>
                <a:spcPct val="0"/>
              </a:spcBef>
              <a:buFontTx/>
              <a:buNone/>
            </a:pPr>
            <a:r>
              <a:rPr lang="en-US" altLang="en-US" sz="2400" b="1" dirty="0">
                <a:solidFill>
                  <a:srgbClr val="3D8963"/>
                </a:solidFill>
                <a:latin typeface="Courier New" pitchFamily="49" charset="0"/>
              </a:rPr>
              <a:t> while (x &gt; 0)    // infinite loop because</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x;    // x is always &gt; 0</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5-</a:t>
            </a:r>
            <a:fld id="{84C1AA17-F0DE-4905-812B-6A66F1CFD98B}" type="slidenum">
              <a:rPr lang="en-US" altLang="en-US" sz="1200" smtClean="0"/>
              <a:pPr eaLnBrk="1" hangingPunct="1">
                <a:spcBef>
                  <a:spcPct val="0"/>
                </a:spcBef>
                <a:buFontTx/>
                <a:buNone/>
              </a:pPr>
              <a:t>9</a:t>
            </a:fld>
            <a:endParaRPr lang="en-US" altLang="en-US" sz="12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a:xfrm>
            <a:off x="457200" y="304800"/>
            <a:ext cx="8458200" cy="1143000"/>
          </a:xfrm>
        </p:spPr>
        <p:txBody>
          <a:bodyPr/>
          <a:lstStyle/>
          <a:p>
            <a:pPr eaLnBrk="1" hangingPunct="1"/>
            <a:r>
              <a:rPr lang="en-US" altLang="en-US" dirty="0">
                <a:solidFill>
                  <a:schemeClr val="tx1"/>
                </a:solidFill>
              </a:rPr>
              <a:t>Global Variables – Why ‘Use Sparingly’?</a:t>
            </a:r>
          </a:p>
        </p:txBody>
      </p:sp>
      <p:sp>
        <p:nvSpPr>
          <p:cNvPr id="36867" name="Slide Body"/>
          <p:cNvSpPr>
            <a:spLocks noGrp="1" noChangeArrowheads="1"/>
          </p:cNvSpPr>
          <p:nvPr>
            <p:ph type="body" idx="1"/>
          </p:nvPr>
        </p:nvSpPr>
        <p:spPr>
          <a:xfrm>
            <a:off x="381000" y="2133600"/>
            <a:ext cx="8458200" cy="3810000"/>
          </a:xfrm>
        </p:spPr>
        <p:txBody>
          <a:bodyPr/>
          <a:lstStyle/>
          <a:p>
            <a:pPr eaLnBrk="1" hangingPunct="1">
              <a:lnSpc>
                <a:spcPct val="90000"/>
              </a:lnSpc>
              <a:spcBef>
                <a:spcPct val="0"/>
              </a:spcBef>
              <a:buFontTx/>
              <a:buNone/>
            </a:pPr>
            <a:r>
              <a:rPr lang="en-US" altLang="en-US" sz="2800" dirty="0"/>
              <a:t>Global variables make:</a:t>
            </a:r>
          </a:p>
          <a:p>
            <a:pPr eaLnBrk="1" hangingPunct="1">
              <a:lnSpc>
                <a:spcPct val="90000"/>
              </a:lnSpc>
              <a:spcBef>
                <a:spcPct val="0"/>
              </a:spcBef>
              <a:buFontTx/>
              <a:buNone/>
            </a:pPr>
            <a:endParaRPr lang="en-US" altLang="en-US" sz="2800" dirty="0"/>
          </a:p>
          <a:p>
            <a:pPr eaLnBrk="1" hangingPunct="1">
              <a:lnSpc>
                <a:spcPct val="90000"/>
              </a:lnSpc>
              <a:spcBef>
                <a:spcPct val="0"/>
              </a:spcBef>
            </a:pPr>
            <a:r>
              <a:rPr lang="en-US" altLang="en-US" sz="2800" dirty="0"/>
              <a:t>Programs that are difficult to debug</a:t>
            </a:r>
          </a:p>
          <a:p>
            <a:pPr eaLnBrk="1" hangingPunct="1">
              <a:spcBef>
                <a:spcPct val="50000"/>
              </a:spcBef>
            </a:pPr>
            <a:r>
              <a:rPr lang="en-US" altLang="en-US" sz="2800" dirty="0"/>
              <a:t>Functions that cannot easily be re-used in other programs</a:t>
            </a:r>
            <a:endParaRPr lang="en-US" altLang="en-US" sz="2800" u="sng" dirty="0"/>
          </a:p>
          <a:p>
            <a:pPr eaLnBrk="1" hangingPunct="1">
              <a:spcBef>
                <a:spcPct val="50000"/>
              </a:spcBef>
            </a:pPr>
            <a:r>
              <a:rPr lang="en-US" altLang="en-US" sz="2800" dirty="0"/>
              <a:t>Programs that are hard to understand</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7AE02DE8-C850-4424-9C51-4CA88535F8DA}" type="slidenum">
              <a:rPr lang="en-US" altLang="en-US" sz="1200" smtClean="0"/>
              <a:pPr eaLnBrk="1" hangingPunct="1">
                <a:spcBef>
                  <a:spcPct val="0"/>
                </a:spcBef>
                <a:buFontTx/>
                <a:buNone/>
              </a:pPr>
              <a:t>90</a:t>
            </a:fld>
            <a:endParaRPr lang="en-US" altLang="en-US" sz="12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a:xfrm>
            <a:off x="457200" y="304800"/>
            <a:ext cx="8458200" cy="1143000"/>
          </a:xfrm>
        </p:spPr>
        <p:txBody>
          <a:bodyPr/>
          <a:lstStyle/>
          <a:p>
            <a:pPr eaLnBrk="1" hangingPunct="1"/>
            <a:r>
              <a:rPr lang="en-US" altLang="en-US" dirty="0">
                <a:solidFill>
                  <a:schemeClr val="tx1"/>
                </a:solidFill>
              </a:rPr>
              <a:t>Global Constants</a:t>
            </a:r>
          </a:p>
        </p:txBody>
      </p:sp>
      <p:sp>
        <p:nvSpPr>
          <p:cNvPr id="37891" name="Slide Body"/>
          <p:cNvSpPr>
            <a:spLocks noGrp="1" noChangeArrowheads="1"/>
          </p:cNvSpPr>
          <p:nvPr>
            <p:ph type="body" idx="1"/>
          </p:nvPr>
        </p:nvSpPr>
        <p:spPr>
          <a:xfrm>
            <a:off x="381000" y="2133600"/>
            <a:ext cx="8458200" cy="3810000"/>
          </a:xfrm>
        </p:spPr>
        <p:txBody>
          <a:bodyPr/>
          <a:lstStyle/>
          <a:p>
            <a:pPr eaLnBrk="1" hangingPunct="1">
              <a:lnSpc>
                <a:spcPct val="90000"/>
              </a:lnSpc>
              <a:spcBef>
                <a:spcPct val="0"/>
              </a:spcBef>
            </a:pPr>
            <a:r>
              <a:rPr lang="en-US" altLang="en-US" sz="2800" dirty="0"/>
              <a:t>A </a:t>
            </a:r>
            <a:r>
              <a:rPr lang="en-US" altLang="en-US" sz="2800" dirty="0">
                <a:solidFill>
                  <a:schemeClr val="accent2"/>
                </a:solidFill>
              </a:rPr>
              <a:t>global constant </a:t>
            </a:r>
            <a:r>
              <a:rPr lang="en-US" altLang="en-US" sz="2800" dirty="0"/>
              <a:t>is a named constant that can be used by every function in a program</a:t>
            </a:r>
          </a:p>
          <a:p>
            <a:pPr eaLnBrk="1" hangingPunct="1">
              <a:lnSpc>
                <a:spcPct val="90000"/>
              </a:lnSpc>
              <a:spcBef>
                <a:spcPct val="0"/>
              </a:spcBef>
              <a:buFontTx/>
              <a:buNone/>
            </a:pPr>
            <a:endParaRPr lang="en-US" altLang="en-US" sz="2800" dirty="0"/>
          </a:p>
          <a:p>
            <a:pPr eaLnBrk="1" hangingPunct="1">
              <a:lnSpc>
                <a:spcPct val="90000"/>
              </a:lnSpc>
              <a:spcBef>
                <a:spcPct val="0"/>
              </a:spcBef>
            </a:pPr>
            <a:r>
              <a:rPr lang="en-US" altLang="en-US" sz="2800" dirty="0"/>
              <a:t>It is useful if there are unchanging values that are used throughout the program</a:t>
            </a:r>
          </a:p>
          <a:p>
            <a:pPr eaLnBrk="1" hangingPunct="1">
              <a:spcBef>
                <a:spcPct val="50000"/>
              </a:spcBef>
            </a:pPr>
            <a:r>
              <a:rPr lang="en-US" altLang="en-US" sz="2800" dirty="0"/>
              <a:t>They are safer to use than global variables, since the value of a constant cannot be modified during program execution</a:t>
            </a:r>
            <a:endParaRPr lang="en-US" altLang="en-US" sz="2800" u="sng" dirty="0"/>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51D28196-627A-45F4-AC90-E4A2FF13B4C6}" type="slidenum">
              <a:rPr lang="en-US" altLang="en-US" sz="1200" smtClean="0"/>
              <a:pPr eaLnBrk="1" hangingPunct="1">
                <a:spcBef>
                  <a:spcPct val="0"/>
                </a:spcBef>
                <a:buFontTx/>
                <a:buNone/>
              </a:pPr>
              <a:t>91</a:t>
            </a:fld>
            <a:endParaRPr lang="en-US" altLang="en-US" sz="12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a:xfrm>
            <a:off x="457200" y="304800"/>
            <a:ext cx="8458200" cy="1143000"/>
          </a:xfrm>
        </p:spPr>
        <p:txBody>
          <a:bodyPr/>
          <a:lstStyle/>
          <a:p>
            <a:pPr eaLnBrk="1" hangingPunct="1"/>
            <a:r>
              <a:rPr lang="en-US" altLang="en-US" dirty="0">
                <a:solidFill>
                  <a:schemeClr val="tx1"/>
                </a:solidFill>
              </a:rPr>
              <a:t>Local and Global Variable Names</a:t>
            </a:r>
          </a:p>
        </p:txBody>
      </p:sp>
      <p:sp>
        <p:nvSpPr>
          <p:cNvPr id="38915" name="Slide Body"/>
          <p:cNvSpPr>
            <a:spLocks noGrp="1" noChangeArrowheads="1"/>
          </p:cNvSpPr>
          <p:nvPr>
            <p:ph type="body" idx="1"/>
          </p:nvPr>
        </p:nvSpPr>
        <p:spPr>
          <a:xfrm>
            <a:off x="381000" y="2133600"/>
            <a:ext cx="8458200" cy="3810000"/>
          </a:xfrm>
        </p:spPr>
        <p:txBody>
          <a:bodyPr/>
          <a:lstStyle/>
          <a:p>
            <a:pPr eaLnBrk="1" hangingPunct="1">
              <a:lnSpc>
                <a:spcPct val="90000"/>
              </a:lnSpc>
              <a:spcBef>
                <a:spcPct val="0"/>
              </a:spcBef>
            </a:pPr>
            <a:r>
              <a:rPr lang="en-US" altLang="en-US" sz="2800" dirty="0"/>
              <a:t>Local variables can have same names as global variables</a:t>
            </a:r>
          </a:p>
          <a:p>
            <a:pPr eaLnBrk="1" hangingPunct="1">
              <a:spcBef>
                <a:spcPct val="50000"/>
              </a:spcBef>
            </a:pPr>
            <a:r>
              <a:rPr lang="en-US" altLang="en-US" sz="2800" dirty="0"/>
              <a:t>When a function contains a local variable that has the same name as a global variable, the global variable is unavailable from within the function.  The local definition "hides" or "shadows" the global definition.</a:t>
            </a:r>
            <a:endParaRPr lang="en-US" altLang="en-US" sz="2800" u="sng" dirty="0"/>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4C5AB13-1937-4361-B278-17BA5A0A6048}" type="slidenum">
              <a:rPr lang="en-US" altLang="en-US" sz="1200" smtClean="0"/>
              <a:pPr eaLnBrk="1" hangingPunct="1">
                <a:spcBef>
                  <a:spcPct val="0"/>
                </a:spcBef>
                <a:buFontTx/>
                <a:buNone/>
              </a:pPr>
              <a:t>92</a:t>
            </a:fld>
            <a:endParaRPr lang="en-US" altLang="en-US" sz="12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6.11 Static Local Variables</a:t>
            </a:r>
          </a:p>
        </p:txBody>
      </p:sp>
      <p:sp>
        <p:nvSpPr>
          <p:cNvPr id="39939" name="Slide Body"/>
          <p:cNvSpPr>
            <a:spLocks noGrp="1" noChangeArrowheads="1"/>
          </p:cNvSpPr>
          <p:nvPr>
            <p:ph type="body" idx="1"/>
          </p:nvPr>
        </p:nvSpPr>
        <p:spPr>
          <a:xfrm>
            <a:off x="381000" y="1676400"/>
            <a:ext cx="8534400" cy="4572000"/>
          </a:xfrm>
        </p:spPr>
        <p:txBody>
          <a:bodyPr/>
          <a:lstStyle/>
          <a:p>
            <a:pPr eaLnBrk="1" hangingPunct="1">
              <a:lnSpc>
                <a:spcPct val="90000"/>
              </a:lnSpc>
              <a:spcBef>
                <a:spcPct val="0"/>
              </a:spcBef>
            </a:pPr>
            <a:r>
              <a:rPr lang="en-US" altLang="en-US" sz="2800" dirty="0">
                <a:solidFill>
                  <a:schemeClr val="accent2"/>
                </a:solidFill>
              </a:rPr>
              <a:t>Local variables</a:t>
            </a:r>
            <a:r>
              <a:rPr lang="en-US" altLang="en-US" sz="2800" dirty="0"/>
              <a:t> </a:t>
            </a:r>
          </a:p>
          <a:p>
            <a:pPr lvl="1" eaLnBrk="1" hangingPunct="1">
              <a:lnSpc>
                <a:spcPct val="90000"/>
              </a:lnSpc>
              <a:spcBef>
                <a:spcPct val="10000"/>
              </a:spcBef>
            </a:pPr>
            <a:r>
              <a:rPr lang="en-US" altLang="en-US" sz="2400" dirty="0"/>
              <a:t>Only exist while the function is executing</a:t>
            </a:r>
          </a:p>
          <a:p>
            <a:pPr lvl="1" eaLnBrk="1" hangingPunct="1">
              <a:lnSpc>
                <a:spcPct val="90000"/>
              </a:lnSpc>
              <a:spcBef>
                <a:spcPct val="10000"/>
              </a:spcBef>
            </a:pPr>
            <a:r>
              <a:rPr lang="en-US" altLang="en-US" sz="2400" dirty="0"/>
              <a:t>Are redefined each time function is called</a:t>
            </a:r>
          </a:p>
          <a:p>
            <a:pPr lvl="1" eaLnBrk="1" hangingPunct="1">
              <a:lnSpc>
                <a:spcPct val="90000"/>
              </a:lnSpc>
              <a:spcBef>
                <a:spcPct val="10000"/>
              </a:spcBef>
            </a:pPr>
            <a:r>
              <a:rPr lang="en-US" altLang="en-US" sz="2400" dirty="0"/>
              <a:t>Lose their contents when function terminates</a:t>
            </a:r>
          </a:p>
          <a:p>
            <a:pPr eaLnBrk="1" hangingPunct="1">
              <a:lnSpc>
                <a:spcPct val="90000"/>
              </a:lnSpc>
              <a:spcBef>
                <a:spcPct val="40000"/>
              </a:spcBef>
            </a:pPr>
            <a:r>
              <a:rPr lang="en-US" altLang="en-US" sz="2800" b="1" dirty="0">
                <a:solidFill>
                  <a:schemeClr val="accent2"/>
                </a:solidFill>
                <a:latin typeface="Courier New" pitchFamily="49" charset="0"/>
              </a:rPr>
              <a:t>static</a:t>
            </a:r>
            <a:r>
              <a:rPr lang="en-US" altLang="en-US" sz="2800" b="1" dirty="0">
                <a:solidFill>
                  <a:schemeClr val="accent2"/>
                </a:solidFill>
              </a:rPr>
              <a:t> </a:t>
            </a:r>
            <a:r>
              <a:rPr lang="en-US" altLang="en-US" sz="2800" dirty="0">
                <a:solidFill>
                  <a:schemeClr val="accent2"/>
                </a:solidFill>
              </a:rPr>
              <a:t>local variables</a:t>
            </a:r>
            <a:r>
              <a:rPr lang="en-US" altLang="en-US" sz="2800" dirty="0"/>
              <a:t> </a:t>
            </a:r>
          </a:p>
          <a:p>
            <a:pPr lvl="1" eaLnBrk="1" hangingPunct="1">
              <a:lnSpc>
                <a:spcPct val="90000"/>
              </a:lnSpc>
              <a:spcBef>
                <a:spcPct val="10000"/>
              </a:spcBef>
            </a:pPr>
            <a:r>
              <a:rPr lang="en-US" altLang="en-US" sz="2400" dirty="0"/>
              <a:t>Are defined with key word </a:t>
            </a:r>
            <a:r>
              <a:rPr lang="en-US" altLang="en-US" sz="2400" b="1" dirty="0">
                <a:latin typeface="Courier New" pitchFamily="49" charset="0"/>
              </a:rPr>
              <a:t>static</a:t>
            </a:r>
          </a:p>
          <a:p>
            <a:pPr lvl="1" eaLnBrk="1" hangingPunct="1">
              <a:lnSpc>
                <a:spcPct val="90000"/>
              </a:lnSpc>
              <a:spcBef>
                <a:spcPct val="10000"/>
              </a:spcBef>
              <a:buFontTx/>
              <a:buNone/>
            </a:pPr>
            <a:r>
              <a:rPr lang="en-US" altLang="en-US" sz="2400" b="1" dirty="0">
                <a:latin typeface="Courier New" pitchFamily="49" charset="0"/>
              </a:rPr>
              <a:t>   </a:t>
            </a:r>
            <a:r>
              <a:rPr lang="en-US" altLang="en-US" sz="2400" b="1" dirty="0">
                <a:solidFill>
                  <a:srgbClr val="3D8963"/>
                </a:solidFill>
                <a:latin typeface="Courier New" pitchFamily="49" charset="0"/>
              </a:rPr>
              <a:t>static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counter;</a:t>
            </a:r>
          </a:p>
          <a:p>
            <a:pPr lvl="1" eaLnBrk="1" hangingPunct="1">
              <a:lnSpc>
                <a:spcPct val="90000"/>
              </a:lnSpc>
              <a:spcBef>
                <a:spcPct val="10000"/>
              </a:spcBef>
            </a:pPr>
            <a:r>
              <a:rPr lang="en-US" altLang="en-US" sz="2400" dirty="0"/>
              <a:t>Are defined and initialized only the first time the function is executed</a:t>
            </a:r>
          </a:p>
          <a:p>
            <a:pPr lvl="1" eaLnBrk="1" hangingPunct="1">
              <a:lnSpc>
                <a:spcPct val="90000"/>
              </a:lnSpc>
              <a:spcBef>
                <a:spcPct val="10000"/>
              </a:spcBef>
            </a:pPr>
            <a:r>
              <a:rPr lang="en-US" altLang="en-US" sz="2400" dirty="0"/>
              <a:t>Retain their values between function calls</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B0E8DF2B-46B8-4E69-B1BD-74F3C1510476}" type="slidenum">
              <a:rPr lang="en-US" altLang="en-US" sz="1200" smtClean="0"/>
              <a:pPr eaLnBrk="1" hangingPunct="1">
                <a:spcBef>
                  <a:spcPct val="0"/>
                </a:spcBef>
                <a:buFontTx/>
                <a:buNone/>
              </a:pPr>
              <a:t>93</a:t>
            </a:fld>
            <a:endParaRPr lang="en-US" altLang="en-US" sz="12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p:txBody>
          <a:bodyPr/>
          <a:lstStyle/>
          <a:p>
            <a:pPr eaLnBrk="1" hangingPunct="1"/>
            <a:r>
              <a:rPr lang="en-US" altLang="en-US" dirty="0">
                <a:solidFill>
                  <a:schemeClr val="tx1"/>
                </a:solidFill>
              </a:rPr>
              <a:t>6.12 Default Arguments 1 of 2</a:t>
            </a:r>
          </a:p>
        </p:txBody>
      </p:sp>
      <p:sp>
        <p:nvSpPr>
          <p:cNvPr id="40963" name="Slide Body"/>
          <p:cNvSpPr>
            <a:spLocks noGrp="1" noChangeArrowheads="1"/>
          </p:cNvSpPr>
          <p:nvPr>
            <p:ph type="body" idx="1"/>
          </p:nvPr>
        </p:nvSpPr>
        <p:spPr>
          <a:xfrm>
            <a:off x="457200" y="1981200"/>
            <a:ext cx="8229600" cy="4419600"/>
          </a:xfrm>
        </p:spPr>
        <p:txBody>
          <a:bodyPr/>
          <a:lstStyle/>
          <a:p>
            <a:pPr eaLnBrk="1" hangingPunct="1">
              <a:lnSpc>
                <a:spcPct val="90000"/>
              </a:lnSpc>
              <a:spcBef>
                <a:spcPct val="0"/>
              </a:spcBef>
            </a:pPr>
            <a:r>
              <a:rPr lang="en-US" altLang="en-US" sz="2800" dirty="0"/>
              <a:t>Values that are passed automatically if arguments are missing from a function call</a:t>
            </a:r>
          </a:p>
          <a:p>
            <a:pPr eaLnBrk="1" hangingPunct="1">
              <a:spcBef>
                <a:spcPct val="40000"/>
              </a:spcBef>
            </a:pPr>
            <a:r>
              <a:rPr lang="en-US" altLang="en-US" sz="2800" dirty="0"/>
              <a:t>Must be a constant or literal declared in the prototype or header (whichever occurs first)</a:t>
            </a:r>
          </a:p>
          <a:p>
            <a:pPr lvl="1" eaLnBrk="1" hangingPunct="1">
              <a:buFontTx/>
              <a:buNone/>
            </a:pPr>
            <a:r>
              <a:rPr lang="en-US" altLang="en-US" sz="2400" dirty="0"/>
              <a:t>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evenOrOdd</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x = 0);</a:t>
            </a:r>
            <a:endParaRPr lang="en-US" altLang="en-US" sz="2400" b="1" dirty="0">
              <a:solidFill>
                <a:srgbClr val="3D8963"/>
              </a:solidFill>
            </a:endParaRPr>
          </a:p>
          <a:p>
            <a:pPr eaLnBrk="1" hangingPunct="1">
              <a:spcBef>
                <a:spcPct val="40000"/>
              </a:spcBef>
            </a:pPr>
            <a:r>
              <a:rPr lang="en-US" altLang="en-US" sz="2800" dirty="0"/>
              <a:t>Multi-parameter functions may have default arguments for some or all parameters</a:t>
            </a:r>
          </a:p>
          <a:p>
            <a:pPr lvl="1" eaLnBrk="1" hangingPunct="1">
              <a:buFontTx/>
              <a:buNone/>
            </a:pPr>
            <a:r>
              <a:rPr lang="en-US" altLang="en-US" sz="24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a:t>
            </a:r>
            <a:endParaRPr lang="en-US" altLang="en-US" sz="2400" b="1" dirty="0">
              <a:solidFill>
                <a:srgbClr val="3D8963"/>
              </a:solidFill>
            </a:endParaRP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5DFCBB7-22BE-4E14-89F6-EE2C4E3D3678}" type="slidenum">
              <a:rPr lang="en-US" altLang="en-US" sz="1200" smtClean="0"/>
              <a:pPr eaLnBrk="1" hangingPunct="1">
                <a:spcBef>
                  <a:spcPct val="0"/>
                </a:spcBef>
                <a:buFontTx/>
                <a:buNone/>
              </a:pPr>
              <a:t>94</a:t>
            </a:fld>
            <a:endParaRPr lang="en-US" altLang="en-US" sz="12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p:txBody>
          <a:bodyPr/>
          <a:lstStyle/>
          <a:p>
            <a:pPr eaLnBrk="1" hangingPunct="1"/>
            <a:r>
              <a:rPr lang="en-US" altLang="en-US" dirty="0">
                <a:solidFill>
                  <a:schemeClr val="tx1"/>
                </a:solidFill>
              </a:rPr>
              <a:t>Default Arguments 2 of 2</a:t>
            </a:r>
          </a:p>
        </p:txBody>
      </p:sp>
      <p:sp>
        <p:nvSpPr>
          <p:cNvPr id="41987" name="Slide Body"/>
          <p:cNvSpPr>
            <a:spLocks noGrp="1" noChangeArrowheads="1"/>
          </p:cNvSpPr>
          <p:nvPr>
            <p:ph type="body" idx="1"/>
          </p:nvPr>
        </p:nvSpPr>
        <p:spPr>
          <a:xfrm>
            <a:off x="304800" y="1524000"/>
            <a:ext cx="8610600" cy="4572000"/>
          </a:xfrm>
        </p:spPr>
        <p:txBody>
          <a:bodyPr/>
          <a:lstStyle/>
          <a:p>
            <a:pPr eaLnBrk="1" hangingPunct="1">
              <a:lnSpc>
                <a:spcPct val="85000"/>
              </a:lnSpc>
            </a:pPr>
            <a:r>
              <a:rPr lang="en-US" altLang="en-US" sz="2800" dirty="0"/>
              <a:t>If not all parameters to a function have default values, the ones without defaults must be declared first in the parameter list</a:t>
            </a:r>
          </a:p>
          <a:p>
            <a:pPr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 OK</a:t>
            </a:r>
          </a:p>
          <a:p>
            <a:pPr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 wrong</a:t>
            </a:r>
            <a:r>
              <a:rPr lang="en-US" altLang="en-US" sz="2800" b="1" dirty="0">
                <a:solidFill>
                  <a:srgbClr val="3D8963"/>
                </a:solidFill>
                <a:latin typeface="Courier New" pitchFamily="49" charset="0"/>
              </a:rPr>
              <a:t>!</a:t>
            </a:r>
            <a:endParaRPr lang="en-US" altLang="en-US" sz="2800" b="1" dirty="0">
              <a:solidFill>
                <a:srgbClr val="3D8963"/>
              </a:solidFill>
            </a:endParaRPr>
          </a:p>
          <a:p>
            <a:pPr eaLnBrk="1" hangingPunct="1">
              <a:lnSpc>
                <a:spcPct val="85000"/>
              </a:lnSpc>
              <a:spcBef>
                <a:spcPct val="30000"/>
              </a:spcBef>
            </a:pPr>
            <a:r>
              <a:rPr lang="en-US" altLang="en-US" sz="2800" dirty="0"/>
              <a:t>When an argument is omitted from a function call, all arguments after it must also be omitted</a:t>
            </a:r>
          </a:p>
          <a:p>
            <a:pPr eaLnBrk="1" hangingPunct="1">
              <a:lnSpc>
                <a:spcPct val="85000"/>
              </a:lnSpc>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(num1, num2);    // OK</a:t>
            </a:r>
          </a:p>
          <a:p>
            <a:pPr eaLnBrk="1" hangingPunct="1">
              <a:lnSpc>
                <a:spcPct val="85000"/>
              </a:lnSpc>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(num1, , num3);  // wrong!</a:t>
            </a:r>
          </a:p>
        </p:txBody>
      </p:sp>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4236C12C-997F-4157-B6BA-DB315CDCFD4A}" type="slidenum">
              <a:rPr lang="en-US" altLang="en-US" sz="1200" smtClean="0"/>
              <a:pPr eaLnBrk="1" hangingPunct="1">
                <a:spcBef>
                  <a:spcPct val="0"/>
                </a:spcBef>
                <a:buFontTx/>
                <a:buNone/>
              </a:pPr>
              <a:t>95</a:t>
            </a:fld>
            <a:endParaRPr lang="en-US" altLang="en-US" sz="12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a:xfrm>
            <a:off x="685800" y="609600"/>
            <a:ext cx="8153400" cy="1143000"/>
          </a:xfrm>
        </p:spPr>
        <p:txBody>
          <a:bodyPr/>
          <a:lstStyle/>
          <a:p>
            <a:pPr eaLnBrk="1" hangingPunct="1"/>
            <a:r>
              <a:rPr lang="en-US" altLang="en-US" dirty="0">
                <a:solidFill>
                  <a:schemeClr val="tx1"/>
                </a:solidFill>
              </a:rPr>
              <a:t>6.13 Using Reference Variables as Parameters</a:t>
            </a:r>
          </a:p>
        </p:txBody>
      </p:sp>
      <p:sp>
        <p:nvSpPr>
          <p:cNvPr id="43011" name="Slide Body"/>
          <p:cNvSpPr>
            <a:spLocks noGrp="1" noChangeArrowheads="1"/>
          </p:cNvSpPr>
          <p:nvPr>
            <p:ph type="body" idx="1"/>
          </p:nvPr>
        </p:nvSpPr>
        <p:spPr>
          <a:xfrm>
            <a:off x="533400" y="2286000"/>
            <a:ext cx="8077200" cy="3733800"/>
          </a:xfrm>
        </p:spPr>
        <p:txBody>
          <a:bodyPr/>
          <a:lstStyle/>
          <a:p>
            <a:pPr eaLnBrk="1" hangingPunct="1">
              <a:lnSpc>
                <a:spcPct val="90000"/>
              </a:lnSpc>
            </a:pPr>
            <a:r>
              <a:rPr lang="en-US" altLang="en-US" sz="2800" dirty="0"/>
              <a:t>This is a mechanism that allows a function to work with the </a:t>
            </a:r>
            <a:r>
              <a:rPr lang="en-US" altLang="en-US" sz="2800" i="1" dirty="0"/>
              <a:t>original</a:t>
            </a:r>
            <a:r>
              <a:rPr lang="en-US" altLang="en-US" sz="2800" dirty="0"/>
              <a:t> argument from the function call, not a </a:t>
            </a:r>
            <a:r>
              <a:rPr lang="en-US" altLang="en-US" sz="2800" i="1" dirty="0"/>
              <a:t>copy</a:t>
            </a:r>
            <a:r>
              <a:rPr lang="en-US" altLang="en-US" sz="2800" dirty="0"/>
              <a:t> of the argument</a:t>
            </a:r>
          </a:p>
          <a:p>
            <a:pPr eaLnBrk="1" hangingPunct="1">
              <a:lnSpc>
                <a:spcPct val="90000"/>
              </a:lnSpc>
              <a:spcBef>
                <a:spcPct val="50000"/>
              </a:spcBef>
            </a:pPr>
            <a:r>
              <a:rPr lang="en-US" altLang="en-US" sz="2800" dirty="0"/>
              <a:t>It allows the function to modify values that are stored in the calling environment</a:t>
            </a:r>
          </a:p>
          <a:p>
            <a:pPr eaLnBrk="1" hangingPunct="1">
              <a:lnSpc>
                <a:spcPct val="90000"/>
              </a:lnSpc>
              <a:spcBef>
                <a:spcPct val="50000"/>
              </a:spcBef>
            </a:pPr>
            <a:r>
              <a:rPr lang="en-US" altLang="en-US" sz="2800" dirty="0"/>
              <a:t>It provides a way for the function to ‘return’ more than 1 value</a:t>
            </a: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DB401CF-D8D7-49BA-BF4D-CD7B8BC6FC73}" type="slidenum">
              <a:rPr lang="en-US" altLang="en-US" sz="1200" smtClean="0"/>
              <a:pPr eaLnBrk="1" hangingPunct="1">
                <a:spcBef>
                  <a:spcPct val="0"/>
                </a:spcBef>
                <a:buFontTx/>
                <a:buNone/>
              </a:pPr>
              <a:t>96</a:t>
            </a:fld>
            <a:endParaRPr lang="en-US" altLang="en-US" sz="12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Reference Variables</a:t>
            </a:r>
          </a:p>
        </p:txBody>
      </p:sp>
      <p:sp>
        <p:nvSpPr>
          <p:cNvPr id="44035" name="Slide Body"/>
          <p:cNvSpPr>
            <a:spLocks noGrp="1" noChangeArrowheads="1"/>
          </p:cNvSpPr>
          <p:nvPr>
            <p:ph type="body" idx="1"/>
          </p:nvPr>
        </p:nvSpPr>
        <p:spPr>
          <a:xfrm>
            <a:off x="685800" y="1295400"/>
            <a:ext cx="7772400" cy="4724400"/>
          </a:xfrm>
        </p:spPr>
        <p:txBody>
          <a:bodyPr/>
          <a:lstStyle/>
          <a:p>
            <a:pPr eaLnBrk="1" hangingPunct="1">
              <a:lnSpc>
                <a:spcPct val="90000"/>
              </a:lnSpc>
            </a:pPr>
            <a:r>
              <a:rPr lang="en-US" altLang="en-US" sz="2800" dirty="0"/>
              <a:t>A </a:t>
            </a:r>
            <a:r>
              <a:rPr lang="en-US" altLang="en-US" sz="2800" dirty="0">
                <a:solidFill>
                  <a:schemeClr val="accent2"/>
                </a:solidFill>
              </a:rPr>
              <a:t>reference variable</a:t>
            </a:r>
            <a:r>
              <a:rPr lang="en-US" altLang="en-US" sz="2800" dirty="0"/>
              <a:t> is an alias for another variable</a:t>
            </a:r>
          </a:p>
          <a:p>
            <a:pPr eaLnBrk="1" hangingPunct="1">
              <a:lnSpc>
                <a:spcPct val="90000"/>
              </a:lnSpc>
              <a:spcBef>
                <a:spcPct val="40000"/>
              </a:spcBef>
            </a:pPr>
            <a:r>
              <a:rPr lang="en-US" altLang="en-US" sz="2800" dirty="0"/>
              <a:t>When used as a function parameter, it is defined with an ampersand (</a:t>
            </a:r>
            <a:r>
              <a:rPr lang="en-US" altLang="en-US" sz="2800" b="1" dirty="0">
                <a:latin typeface="Courier New" pitchFamily="49" charset="0"/>
              </a:rPr>
              <a:t>&amp;</a:t>
            </a:r>
            <a:r>
              <a:rPr lang="en-US" altLang="en-US" sz="2800" dirty="0"/>
              <a:t>) in the prototype and in the header</a:t>
            </a:r>
          </a:p>
          <a:p>
            <a:pPr lvl="1" eaLnBrk="1" hangingPunct="1">
              <a:lnSpc>
                <a:spcPct val="90000"/>
              </a:lnSpc>
              <a:buFontTx/>
              <a:buNone/>
            </a:pPr>
            <a:r>
              <a:rPr lang="en-US" altLang="en-US" sz="2800" dirty="0"/>
              <a:t>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getDimensions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&amp;,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&amp;);</a:t>
            </a:r>
            <a:endParaRPr lang="en-US" altLang="en-US" sz="2400" b="1" dirty="0">
              <a:solidFill>
                <a:srgbClr val="3D8963"/>
              </a:solidFill>
            </a:endParaRPr>
          </a:p>
          <a:p>
            <a:pPr eaLnBrk="1" hangingPunct="1">
              <a:lnSpc>
                <a:spcPct val="90000"/>
              </a:lnSpc>
              <a:spcBef>
                <a:spcPct val="40000"/>
              </a:spcBef>
            </a:pPr>
            <a:r>
              <a:rPr lang="en-US" altLang="en-US" sz="2800" dirty="0"/>
              <a:t>Changes made to a reference variable are made to the variable it refers to</a:t>
            </a:r>
          </a:p>
          <a:p>
            <a:pPr eaLnBrk="1" hangingPunct="1">
              <a:lnSpc>
                <a:spcPct val="90000"/>
              </a:lnSpc>
              <a:spcBef>
                <a:spcPct val="40000"/>
              </a:spcBef>
            </a:pPr>
            <a:r>
              <a:rPr lang="en-US" altLang="en-US" sz="2800" dirty="0"/>
              <a:t>Use reference variables to implement passing parameters by reference</a:t>
            </a: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D3AB1699-5A19-4CE8-8F33-93AF119E06B6}" type="slidenum">
              <a:rPr lang="en-US" altLang="en-US" sz="1200" smtClean="0"/>
              <a:pPr eaLnBrk="1" hangingPunct="1">
                <a:spcBef>
                  <a:spcPct val="0"/>
                </a:spcBef>
                <a:buFontTx/>
                <a:buNone/>
              </a:pPr>
              <a:t>97</a:t>
            </a:fld>
            <a:endParaRPr lang="en-US" altLang="en-US" sz="12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p:txBody>
          <a:bodyPr/>
          <a:lstStyle/>
          <a:p>
            <a:pPr eaLnBrk="1" hangingPunct="1"/>
            <a:r>
              <a:rPr lang="en-US" altLang="en-US" dirty="0">
                <a:solidFill>
                  <a:schemeClr val="tx1"/>
                </a:solidFill>
              </a:rPr>
              <a:t>Pass by Reference Example</a:t>
            </a:r>
          </a:p>
        </p:txBody>
      </p:sp>
      <p:sp>
        <p:nvSpPr>
          <p:cNvPr id="45059" name="Slide Body"/>
          <p:cNvSpPr>
            <a:spLocks noGrp="1" noChangeArrowheads="1"/>
          </p:cNvSpPr>
          <p:nvPr>
            <p:ph type="body" idx="1"/>
          </p:nvPr>
        </p:nvSpPr>
        <p:spPr>
          <a:xfrm>
            <a:off x="381000" y="1752600"/>
            <a:ext cx="8153400" cy="4114800"/>
          </a:xfrm>
        </p:spPr>
        <p:txBody>
          <a:bodyPr/>
          <a:lstStyle/>
          <a:p>
            <a:pPr eaLnBrk="1" hangingPunct="1">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squareIt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&amp;); </a:t>
            </a:r>
            <a:r>
              <a:rPr lang="en-US" altLang="en-US" sz="2400" b="1" dirty="0">
                <a:solidFill>
                  <a:srgbClr val="3D8963"/>
                </a:solidFill>
                <a:latin typeface="Courier New" pitchFamily="49" charset="0"/>
              </a:rPr>
              <a:t>//prototype</a:t>
            </a:r>
          </a:p>
          <a:p>
            <a:pPr eaLnBrk="1" hangingPunct="1">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squareIt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&amp;</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spcBef>
                <a:spcPct val="75000"/>
              </a:spcBef>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localVar</a:t>
            </a:r>
            <a:r>
              <a:rPr lang="en-US" altLang="en-US" sz="2800" b="1" dirty="0">
                <a:solidFill>
                  <a:srgbClr val="3D8963"/>
                </a:solidFill>
                <a:latin typeface="Courier New" pitchFamily="49" charset="0"/>
              </a:rPr>
              <a:t> = 5;</a:t>
            </a:r>
          </a:p>
          <a:p>
            <a:pPr eaLnBrk="1" hangingPunct="1">
              <a:buFontTx/>
              <a:buNone/>
            </a:pPr>
            <a:r>
              <a:rPr lang="en-US" altLang="en-US" sz="2800" b="1" dirty="0" err="1">
                <a:solidFill>
                  <a:srgbClr val="3D8963"/>
                </a:solidFill>
                <a:latin typeface="Courier New" pitchFamily="49" charset="0"/>
              </a:rPr>
              <a:t>squareIt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localVar</a:t>
            </a: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localVar</a:t>
            </a:r>
            <a:r>
              <a:rPr lang="en-US" altLang="en-US" sz="2400" b="1" dirty="0">
                <a:solidFill>
                  <a:srgbClr val="3D8963"/>
                </a:solidFill>
                <a:latin typeface="Courier New" pitchFamily="49" charset="0"/>
              </a:rPr>
              <a:t> now</a:t>
            </a:r>
            <a:endParaRPr lang="en-US" altLang="en-US" sz="2800" b="1" dirty="0">
              <a:solidFill>
                <a:srgbClr val="3D8963"/>
              </a:solidFill>
              <a:latin typeface="Courier New" pitchFamily="49" charset="0"/>
            </a:endParaRPr>
          </a:p>
          <a:p>
            <a:pPr eaLnBrk="1" hangingPunct="1">
              <a:spcBef>
                <a:spcPct val="0"/>
              </a:spcBef>
              <a:buFontTx/>
              <a:buNone/>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 contains 25</a:t>
            </a: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D3144B7-FB9F-4E55-936B-030F2D36AEE9}" type="slidenum">
              <a:rPr lang="en-US" altLang="en-US" sz="1200" smtClean="0"/>
              <a:pPr eaLnBrk="1" hangingPunct="1">
                <a:spcBef>
                  <a:spcPct val="0"/>
                </a:spcBef>
                <a:buFontTx/>
                <a:buNone/>
              </a:pPr>
              <a:t>98</a:t>
            </a:fld>
            <a:endParaRPr lang="en-US" altLang="en-US" sz="12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p:txBody>
          <a:bodyPr/>
          <a:lstStyle/>
          <a:p>
            <a:pPr eaLnBrk="1" hangingPunct="1"/>
            <a:r>
              <a:rPr lang="en-US" altLang="en-US" dirty="0">
                <a:solidFill>
                  <a:schemeClr val="tx1"/>
                </a:solidFill>
              </a:rPr>
              <a:t>Reference Variable Notes</a:t>
            </a:r>
          </a:p>
        </p:txBody>
      </p:sp>
      <p:sp>
        <p:nvSpPr>
          <p:cNvPr id="46083" name="Slide Body"/>
          <p:cNvSpPr>
            <a:spLocks noGrp="1" noChangeArrowheads="1"/>
          </p:cNvSpPr>
          <p:nvPr>
            <p:ph type="body" idx="1"/>
          </p:nvPr>
        </p:nvSpPr>
        <p:spPr>
          <a:xfrm>
            <a:off x="304800" y="1752600"/>
            <a:ext cx="8458200" cy="4419600"/>
          </a:xfrm>
        </p:spPr>
        <p:txBody>
          <a:bodyPr/>
          <a:lstStyle/>
          <a:p>
            <a:pPr eaLnBrk="1" hangingPunct="1">
              <a:lnSpc>
                <a:spcPct val="90000"/>
              </a:lnSpc>
              <a:spcBef>
                <a:spcPct val="0"/>
              </a:spcBef>
            </a:pPr>
            <a:r>
              <a:rPr lang="en-US" altLang="en-US" sz="3000"/>
              <a:t>Each reference parameter must contain </a:t>
            </a:r>
            <a:r>
              <a:rPr lang="en-US" altLang="en-US" sz="3000" b="1">
                <a:latin typeface="Courier New" pitchFamily="49" charset="0"/>
              </a:rPr>
              <a:t>&amp;</a:t>
            </a:r>
            <a:endParaRPr lang="en-US" altLang="en-US" sz="3000" b="1"/>
          </a:p>
          <a:p>
            <a:pPr eaLnBrk="1" hangingPunct="1">
              <a:lnSpc>
                <a:spcPct val="90000"/>
              </a:lnSpc>
              <a:spcBef>
                <a:spcPct val="40000"/>
              </a:spcBef>
            </a:pPr>
            <a:r>
              <a:rPr lang="en-US" altLang="en-US" sz="3000"/>
              <a:t>An argument passed to a reference parameter must be a variable.  It cannot be an expression or a constant.</a:t>
            </a:r>
          </a:p>
          <a:p>
            <a:pPr eaLnBrk="1" hangingPunct="1">
              <a:lnSpc>
                <a:spcPct val="90000"/>
              </a:lnSpc>
              <a:spcBef>
                <a:spcPct val="40000"/>
              </a:spcBef>
            </a:pPr>
            <a:r>
              <a:rPr lang="en-US" altLang="en-US" sz="3000"/>
              <a:t>Use only when it is appropriate, such as when the function must input or change the value of the argument passed to it.</a:t>
            </a:r>
          </a:p>
          <a:p>
            <a:pPr eaLnBrk="1" hangingPunct="1">
              <a:lnSpc>
                <a:spcPct val="90000"/>
              </a:lnSpc>
              <a:spcBef>
                <a:spcPct val="40000"/>
              </a:spcBef>
            </a:pPr>
            <a:r>
              <a:rPr lang="en-US" altLang="en-US" sz="3000"/>
              <a:t>Files (</a:t>
            </a:r>
            <a:r>
              <a:rPr lang="en-US" altLang="en-US" sz="3000" i="1"/>
              <a:t>i.e.</a:t>
            </a:r>
            <a:r>
              <a:rPr lang="en-US" altLang="en-US" sz="3000"/>
              <a:t>, file stream objects) should be passed by reference.</a:t>
            </a: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D34A2338-2C04-4E2D-9A77-CF978D170101}" type="slidenum">
              <a:rPr lang="en-US" altLang="en-US" sz="1200" smtClean="0"/>
              <a:pPr eaLnBrk="1" hangingPunct="1">
                <a:spcBef>
                  <a:spcPct val="0"/>
                </a:spcBef>
                <a:buFontTx/>
                <a:buNone/>
              </a:pPr>
              <a:t>99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1913</TotalTime>
  <Words>11407</Words>
  <Application>Microsoft Office PowerPoint</Application>
  <PresentationFormat>On-screen Show (4:3)</PresentationFormat>
  <Paragraphs>1797</Paragraphs>
  <Slides>199</Slides>
  <Notes>174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199</vt:i4>
      </vt:variant>
    </vt:vector>
  </HeadingPairs>
  <TitlesOfParts>
    <vt:vector size="206" baseType="lpstr">
      <vt:lpstr>Arial</vt:lpstr>
      <vt:lpstr>Courier New</vt:lpstr>
      <vt:lpstr>Noto Sans Symbols</vt:lpstr>
      <vt:lpstr>Times New Roman</vt:lpstr>
      <vt:lpstr>Verdana</vt:lpstr>
      <vt:lpstr>508 Lecture</vt:lpstr>
      <vt:lpstr>Custom Design</vt:lpstr>
      <vt:lpstr>Starting Out with C++ Early Objects </vt:lpstr>
      <vt:lpstr>Topics 1 of 2</vt:lpstr>
      <vt:lpstr>Topics 2 of 2</vt:lpstr>
      <vt:lpstr>5.1 Introduction to Loops: The while Loop</vt:lpstr>
      <vt:lpstr>How the while Loop Works</vt:lpstr>
      <vt:lpstr>while Loop Flow of Control</vt:lpstr>
      <vt:lpstr>while Loop Example</vt:lpstr>
      <vt:lpstr>while Loop Is a Pretest Loop</vt:lpstr>
      <vt:lpstr>Exiting the Loop</vt:lpstr>
      <vt:lpstr>Common Loop Errors</vt:lpstr>
      <vt:lpstr>while Loop Programming Style</vt:lpstr>
      <vt:lpstr>5.2 Using the while Loop for Input Validation</vt:lpstr>
      <vt:lpstr>Input Validation Loop Example</vt:lpstr>
      <vt:lpstr>5.3 The Increment and Decrement Operators</vt:lpstr>
      <vt:lpstr>Prefix Mode</vt:lpstr>
      <vt:lpstr>Prefix Mode Example</vt:lpstr>
      <vt:lpstr>Postfix Mode</vt:lpstr>
      <vt:lpstr>Postfix Mode Example</vt:lpstr>
      <vt:lpstr>Increment &amp; Decrement Notes</vt:lpstr>
      <vt:lpstr>5.4 Counters</vt:lpstr>
      <vt:lpstr>Letting the User Control the Loop</vt:lpstr>
      <vt:lpstr>User Controls the Loop Example</vt:lpstr>
      <vt:lpstr>5.5 Keeping a Running Total</vt:lpstr>
      <vt:lpstr>5.6 Sentinels</vt:lpstr>
      <vt:lpstr>Sentinel Example</vt:lpstr>
      <vt:lpstr>5.7 The do-while Loop</vt:lpstr>
      <vt:lpstr>do-while Flow of Control</vt:lpstr>
      <vt:lpstr>do-while Loop Notes</vt:lpstr>
      <vt:lpstr>do-while and Menu-Driven Programs</vt:lpstr>
      <vt:lpstr>Menu-Driven Program Example</vt:lpstr>
      <vt:lpstr>5.8 The for Loop</vt:lpstr>
      <vt:lpstr>for Loop Mechanics</vt:lpstr>
      <vt:lpstr>for Loop Flow of Control</vt:lpstr>
      <vt:lpstr>for Loop Example</vt:lpstr>
      <vt:lpstr>for Loop Notes</vt:lpstr>
      <vt:lpstr>for Loop Modifications</vt:lpstr>
      <vt:lpstr>More for Loop Modifications  (These are NOT Recommended)</vt:lpstr>
      <vt:lpstr>5.9 Deciding Which Loop to Use</vt:lpstr>
      <vt:lpstr>5.10 Nested Loops</vt:lpstr>
      <vt:lpstr>Notes on Nested Loops</vt:lpstr>
      <vt:lpstr>5.11 Breaking Out of a Loop</vt:lpstr>
      <vt:lpstr>The continue Statement</vt:lpstr>
      <vt:lpstr>5.12 Using Files for Data Storage</vt:lpstr>
      <vt:lpstr>File Types</vt:lpstr>
      <vt:lpstr>File Access – Ways to Use  the Data in a File</vt:lpstr>
      <vt:lpstr>What is Needed to Use Files</vt:lpstr>
      <vt:lpstr>Open the File 1 of 2</vt:lpstr>
      <vt:lpstr>Open the File 2 of 2</vt:lpstr>
      <vt:lpstr>Use the File</vt:lpstr>
      <vt:lpstr>Close the File</vt:lpstr>
      <vt:lpstr>Input File – the Read Position</vt:lpstr>
      <vt:lpstr>User-Specified Filenames</vt:lpstr>
      <vt:lpstr>Using the &gt;&gt; Operator to Test for End of File (EOF) on an Input File </vt:lpstr>
      <vt:lpstr>File Open Errors</vt:lpstr>
      <vt:lpstr>5.13 Creating Good Test Data</vt:lpstr>
      <vt:lpstr>Copyright</vt:lpstr>
      <vt:lpstr>Starting Out with C++ Early Objects </vt:lpstr>
      <vt:lpstr>Topics  1 of 2</vt:lpstr>
      <vt:lpstr>Topics 2 of 2</vt:lpstr>
      <vt:lpstr>6.1 Modular Programming</vt:lpstr>
      <vt:lpstr>6.2 Defining and Calling Functions</vt:lpstr>
      <vt:lpstr>Function Definition 1 of 2</vt:lpstr>
      <vt:lpstr>Function Definition 2 of 2</vt:lpstr>
      <vt:lpstr>Function Header</vt:lpstr>
      <vt:lpstr>Function Return Type</vt:lpstr>
      <vt:lpstr>Calling a Function 1 of 2</vt:lpstr>
      <vt:lpstr>Calling a Function 2 of 2</vt:lpstr>
      <vt:lpstr>6.3 Function Prototypes 1 of 2</vt:lpstr>
      <vt:lpstr>Function Prototypes 2 of 2</vt:lpstr>
      <vt:lpstr>Prototype Notes</vt:lpstr>
      <vt:lpstr>6.4 Sending Data into a Function</vt:lpstr>
      <vt:lpstr>Parameters, Prototypes, and Function Headings</vt:lpstr>
      <vt:lpstr>Function Call Notes</vt:lpstr>
      <vt:lpstr>Calling Functions with Multiple Arguments</vt:lpstr>
      <vt:lpstr>Calling Functions with  Multiple Arguments Illustration</vt:lpstr>
      <vt:lpstr>6.5 Passing Data by Value</vt:lpstr>
      <vt:lpstr>Passing Data to Parameters by Value</vt:lpstr>
      <vt:lpstr>6.6 The return Statement</vt:lpstr>
      <vt:lpstr>6.7 Returning a Value from a Function</vt:lpstr>
      <vt:lpstr>Returning a Value – the return Statement</vt:lpstr>
      <vt:lpstr>6.8 Returning a Boolean Value</vt:lpstr>
      <vt:lpstr>Boolean return Example</vt:lpstr>
      <vt:lpstr>Programming Style and return statements</vt:lpstr>
      <vt:lpstr>6.9 Using Functions in a Menu-Driven Program</vt:lpstr>
      <vt:lpstr>Screen Management in a Menu-Driven Program</vt:lpstr>
      <vt:lpstr>6.10 Local and Global Variables</vt:lpstr>
      <vt:lpstr>Local Variable Lifetime</vt:lpstr>
      <vt:lpstr>Local and Global Variables</vt:lpstr>
      <vt:lpstr>Initializing Local and Global Variables</vt:lpstr>
      <vt:lpstr>Global Variables – Why ‘Use Sparingly’?</vt:lpstr>
      <vt:lpstr>Global Constants</vt:lpstr>
      <vt:lpstr>Local and Global Variable Names</vt:lpstr>
      <vt:lpstr>6.11 Static Local Variables</vt:lpstr>
      <vt:lpstr>6.12 Default Arguments 1 of 2</vt:lpstr>
      <vt:lpstr>Default Arguments 2 of 2</vt:lpstr>
      <vt:lpstr>6.13 Using Reference Variables as Parameters</vt:lpstr>
      <vt:lpstr>Reference Variables</vt:lpstr>
      <vt:lpstr>Pass by Reference Example</vt:lpstr>
      <vt:lpstr>Reference Variable Notes</vt:lpstr>
      <vt:lpstr>6.14 Overloading Functions</vt:lpstr>
      <vt:lpstr>Overloaded Functions Example</vt:lpstr>
      <vt:lpstr>6.15 The exit() Function</vt:lpstr>
      <vt:lpstr>exit() – Passing Values to Operating System</vt:lpstr>
      <vt:lpstr>6.16 Stubs and Drivers</vt:lpstr>
      <vt:lpstr>Copyright</vt:lpstr>
      <vt:lpstr>Starting Out with C++ Early Objects </vt:lpstr>
      <vt:lpstr>Topics 1 of 2</vt:lpstr>
      <vt:lpstr>Topics 2 of 2</vt:lpstr>
      <vt:lpstr>7.1  Abstract Data Types</vt:lpstr>
      <vt:lpstr>Abstraction in Software Development</vt:lpstr>
      <vt:lpstr>Abstraction and Data Types</vt:lpstr>
      <vt:lpstr>7.2  Object-Oriented Programming</vt:lpstr>
      <vt:lpstr>Object-Oriented Programming Terminology 1 of 2</vt:lpstr>
      <vt:lpstr>Object-Oriented Programming Terminology 2 of 2</vt:lpstr>
      <vt:lpstr>Object Example</vt:lpstr>
      <vt:lpstr>Why Hide Data?</vt:lpstr>
      <vt:lpstr>7.3 Introduction to Classes 1 of 2</vt:lpstr>
      <vt:lpstr>Introduction to Classes 2 of 2</vt:lpstr>
      <vt:lpstr>Access Specifiers</vt:lpstr>
      <vt:lpstr>Class Example</vt:lpstr>
      <vt:lpstr>More on Access Specifiers</vt:lpstr>
      <vt:lpstr>7.4  Creating and Using Objects</vt:lpstr>
      <vt:lpstr>Types of Member Functions</vt:lpstr>
      <vt:lpstr>7.5  Defining Member Functions</vt:lpstr>
      <vt:lpstr>Defining Member Functions Inside the Class Declaration</vt:lpstr>
      <vt:lpstr>Inline Member Function Example</vt:lpstr>
      <vt:lpstr>Defining Member Functions After the Class Declaration</vt:lpstr>
      <vt:lpstr>Conventions and a Suggestion</vt:lpstr>
      <vt:lpstr>Tradeoffs of Inline vs. Regular Member Functions</vt:lpstr>
      <vt:lpstr>7.6  Constructors</vt:lpstr>
      <vt:lpstr>Constructor – 2 Examples</vt:lpstr>
      <vt:lpstr>Overloading Constructors</vt:lpstr>
      <vt:lpstr>The Default Constructor</vt:lpstr>
      <vt:lpstr>Default Constructor Example</vt:lpstr>
      <vt:lpstr>Another Default Constructor Example</vt:lpstr>
      <vt:lpstr>Invoking a Constructor</vt:lpstr>
      <vt:lpstr>Member Initialization List 1 of 2</vt:lpstr>
      <vt:lpstr>Member Initialization List 2 of 2</vt:lpstr>
      <vt:lpstr>In-Place Member Initialization List</vt:lpstr>
      <vt:lpstr>Constructor Delegation</vt:lpstr>
      <vt:lpstr>Constructor Delegation Notes</vt:lpstr>
      <vt:lpstr>7.7  Destructors</vt:lpstr>
      <vt:lpstr>7. 8  Private Member Functions</vt:lpstr>
      <vt:lpstr>7.9  Passing Objects to Functions</vt:lpstr>
      <vt:lpstr>Notes on Passing Objects 1 of 2</vt:lpstr>
      <vt:lpstr>Notes on Passing Objects 2 of 2</vt:lpstr>
      <vt:lpstr>Returning an Object from a Function</vt:lpstr>
      <vt:lpstr>Returning an Object Example</vt:lpstr>
      <vt:lpstr>7.10  Object Composition 1 of 2</vt:lpstr>
      <vt:lpstr>Object Composition 2 of 2</vt:lpstr>
      <vt:lpstr>7.11 Separating Class Specification, Implementation, and Client Code</vt:lpstr>
      <vt:lpstr>Using Separate Files</vt:lpstr>
      <vt:lpstr>Include Guards</vt:lpstr>
      <vt:lpstr>What Should Be Done Inside vs. Outside of the Class</vt:lpstr>
      <vt:lpstr>7.12  Structures</vt:lpstr>
      <vt:lpstr>Example struct Declaration</vt:lpstr>
      <vt:lpstr>struct Declaration Notes</vt:lpstr>
      <vt:lpstr>Defining Structure Variables</vt:lpstr>
      <vt:lpstr>Accessing Structure Members</vt:lpstr>
      <vt:lpstr>Displaying struct Members</vt:lpstr>
      <vt:lpstr>Comparing struct Members</vt:lpstr>
      <vt:lpstr>Initializing a Structure 1 of 2</vt:lpstr>
      <vt:lpstr>Initializing a Structure 2 of 2</vt:lpstr>
      <vt:lpstr>Using an Initialization List</vt:lpstr>
      <vt:lpstr>More on Initialization Lists</vt:lpstr>
      <vt:lpstr>Initialization List Example</vt:lpstr>
      <vt:lpstr>Partial Initialization</vt:lpstr>
      <vt:lpstr>Problems with Using an Initialization List</vt:lpstr>
      <vt:lpstr>Using a Constructor to Initialize Structure Members</vt:lpstr>
      <vt:lpstr>A Structure with a Constructor</vt:lpstr>
      <vt:lpstr>Nested Structures</vt:lpstr>
      <vt:lpstr>Members of Nested Structures</vt:lpstr>
      <vt:lpstr>Structures as Function Arguments</vt:lpstr>
      <vt:lpstr>Notes on Passing Structures</vt:lpstr>
      <vt:lpstr>Returning a Structure from a Function</vt:lpstr>
      <vt:lpstr>Returning a Structure Example</vt:lpstr>
      <vt:lpstr>7.13  More About Enumerated  Data Types</vt:lpstr>
      <vt:lpstr>More About Enumerated Data Types 1 of 4</vt:lpstr>
      <vt:lpstr>More About Enumerated Data Types 2 of 4</vt:lpstr>
      <vt:lpstr>More About Enumerated Data Types 3 of 4</vt:lpstr>
      <vt:lpstr>More About Enumerated Data Types 4 of 4</vt:lpstr>
      <vt:lpstr>Strongly Typed enums (C++ 11) 1 of 4</vt:lpstr>
      <vt:lpstr>Strongly Typed enums (C++ 11) 2 of 4</vt:lpstr>
      <vt:lpstr>Strongly Typed enums (C++ 11) 3 of 4</vt:lpstr>
      <vt:lpstr>Strongly Typed enums (C++ 11) 4 of 4</vt:lpstr>
      <vt:lpstr>7.15  Introduction to Object-Oriented Analysis and Design</vt:lpstr>
      <vt:lpstr>Identify Classes and Objects</vt:lpstr>
      <vt:lpstr>Define Class Attributes</vt:lpstr>
      <vt:lpstr>Define Class Behaviors</vt:lpstr>
      <vt:lpstr>Relationships Between Classes</vt:lpstr>
      <vt:lpstr>Finding the Classes</vt:lpstr>
      <vt:lpstr>Determine Class Responsibilities</vt:lpstr>
      <vt:lpstr>Object Reuse</vt:lpstr>
      <vt:lpstr>Object-Based vs. Object-Oriented</vt:lpstr>
      <vt:lpstr>7.16 Screen Control</vt:lpstr>
      <vt:lpstr>Screen Control – Concepts</vt:lpstr>
      <vt:lpstr>Screen Control – Windows - Specific</vt:lpstr>
      <vt:lpstr>Screen Control – Windows –  More Specifics</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Thomas Burns</cp:lastModifiedBy>
  <cp:revision>54</cp:revision>
  <cp:lastPrinted>2009-04-22T19:24:48Z</cp:lastPrinted>
  <dcterms:created xsi:type="dcterms:W3CDTF">2013-06-10T23:48:05Z</dcterms:created>
  <dcterms:modified xsi:type="dcterms:W3CDTF">2024-03-18T20:19:00Z</dcterms:modified>
</cp:coreProperties>
</file>