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6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9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01899-E833-4339-AF7B-8EA2FC9C970D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78AE3-3288-4435-92A8-827B2C4BE64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7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orian.lazar@s.unibuc.ro" TargetMode="External"/><Relationship Id="rId2" Type="http://schemas.openxmlformats.org/officeDocument/2006/relationships/hyperlink" Target="https://github.com/lazuxd/POO_Lab_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cmarius/poo/blob/master/HoF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60C519-150D-C106-579F-E5B90FF3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Programare</a:t>
            </a:r>
            <a:r>
              <a:rPr lang="en-GB" dirty="0"/>
              <a:t> </a:t>
            </a:r>
            <a:r>
              <a:rPr lang="en-GB" dirty="0" err="1"/>
              <a:t>Orientată</a:t>
            </a:r>
            <a:r>
              <a:rPr lang="en-GB" dirty="0"/>
              <a:t> pe </a:t>
            </a:r>
            <a:r>
              <a:rPr lang="en-GB" dirty="0" err="1"/>
              <a:t>Obiecte</a:t>
            </a:r>
            <a:r>
              <a:rPr lang="en-GB" dirty="0"/>
              <a:t>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926E4E7-869D-E68B-8B1E-8D7FBC771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Laborator</a:t>
            </a:r>
            <a:r>
              <a:rPr lang="en-GB" dirty="0"/>
              <a:t> CTI 262</a:t>
            </a:r>
          </a:p>
          <a:p>
            <a:r>
              <a:rPr lang="en-GB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195616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34C899-8AB6-268F-DC06-75CE11EE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5028"/>
            <a:ext cx="10058400" cy="36940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Materialele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fi </a:t>
            </a:r>
            <a:r>
              <a:rPr lang="en-GB" dirty="0" err="1"/>
              <a:t>publicate</a:t>
            </a:r>
            <a:r>
              <a:rPr lang="en-GB" dirty="0"/>
              <a:t> la: </a:t>
            </a:r>
            <a:r>
              <a:rPr lang="en-GB" dirty="0">
                <a:hlinkClick r:id="rId2"/>
              </a:rPr>
              <a:t>https://github.com/lazuxd/POO_Lab_2023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Adresa</a:t>
            </a:r>
            <a:r>
              <a:rPr lang="en-GB" dirty="0"/>
              <a:t> </a:t>
            </a:r>
            <a:r>
              <a:rPr lang="en-GB" dirty="0" err="1"/>
              <a:t>mea</a:t>
            </a:r>
            <a:r>
              <a:rPr lang="en-GB" dirty="0"/>
              <a:t> de e-mail: </a:t>
            </a:r>
            <a:r>
              <a:rPr lang="en-GB" dirty="0">
                <a:hlinkClick r:id="rId3"/>
              </a:rPr>
              <a:t>dorian.lazar@s.unibuc.ro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Exemple</a:t>
            </a:r>
            <a:r>
              <a:rPr lang="en-GB" dirty="0"/>
              <a:t> de </a:t>
            </a:r>
            <a:r>
              <a:rPr lang="en-GB" dirty="0" err="1"/>
              <a:t>proiecte</a:t>
            </a:r>
            <a:r>
              <a:rPr lang="en-GB" dirty="0"/>
              <a:t> din </a:t>
            </a:r>
            <a:r>
              <a:rPr lang="en-GB" dirty="0" err="1"/>
              <a:t>anii</a:t>
            </a:r>
            <a:r>
              <a:rPr lang="en-GB" dirty="0"/>
              <a:t> </a:t>
            </a:r>
            <a:r>
              <a:rPr lang="en-GB" dirty="0" err="1"/>
              <a:t>anteriori</a:t>
            </a:r>
            <a:r>
              <a:rPr lang="en-GB"/>
              <a:t>: </a:t>
            </a:r>
            <a:r>
              <a:rPr lang="en-GB">
                <a:hlinkClick r:id="rId4"/>
              </a:rPr>
              <a:t>https://github.com/mcmarius/poo/blob/master/HoF.md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85152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48B44F-E378-B99D-E048-0775FBA9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Structura</a:t>
            </a:r>
            <a:r>
              <a:rPr lang="en-GB" dirty="0"/>
              <a:t> </a:t>
            </a:r>
            <a:r>
              <a:rPr lang="en-GB" dirty="0" err="1"/>
              <a:t>orelor</a:t>
            </a:r>
            <a:r>
              <a:rPr lang="en-GB" dirty="0"/>
              <a:t> de </a:t>
            </a:r>
            <a:r>
              <a:rPr lang="en-GB" dirty="0" err="1"/>
              <a:t>laborator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5B04F6-BC4B-4E38-1279-66F3F2BF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1460"/>
            <a:ext cx="10058400" cy="3507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L1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Mediu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de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lucru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noțiuni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introductive de C++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L2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Clase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și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obiecte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metode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atribute</a:t>
            </a:r>
            <a:endParaRPr lang="en-GB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L3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Compunere</a:t>
            </a:r>
            <a:endParaRPr lang="en-GB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L4 –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Prezentare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Tema 1 (27.10.2023)</a:t>
            </a:r>
          </a:p>
        </p:txBody>
      </p:sp>
    </p:spTree>
    <p:extLst>
      <p:ext uri="{BB962C8B-B14F-4D97-AF65-F5344CB8AC3E}">
        <p14:creationId xmlns:p14="http://schemas.microsoft.com/office/powerpoint/2010/main" val="3315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35C3E4-CEF5-7736-E52A-9C4B3FD9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7172"/>
            <a:ext cx="10058400" cy="36319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L5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Moștenire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clase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abstracte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polimorfism</a:t>
            </a:r>
            <a:endParaRPr lang="en-GB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L6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Moștenire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multiplă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conversii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de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tipuri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, keyword-urile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const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și static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L7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Tratarea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excepțiilor</a:t>
            </a:r>
            <a:endParaRPr lang="en-GB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>
              <a:lnSpc>
                <a:spcPct val="150000"/>
              </a:lnSpc>
            </a:pP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L8 –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Prezentare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Tema 2 (24.11.2023)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87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D6050F-2382-5314-6224-B573C3B8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9416"/>
            <a:ext cx="10058400" cy="3649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L9 – Smart pointers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L10 –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Clase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și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funcții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Template</a:t>
            </a:r>
          </a:p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L11 – Design patterns, STL</a:t>
            </a:r>
          </a:p>
          <a:p>
            <a:pPr>
              <a:lnSpc>
                <a:spcPct val="150000"/>
              </a:lnSpc>
            </a:pP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L12 –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Prezentare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 Tema 3 (12.01.2024)</a:t>
            </a:r>
          </a:p>
          <a:p>
            <a:pPr>
              <a:lnSpc>
                <a:spcPct val="150000"/>
              </a:lnSpc>
            </a:pPr>
            <a:r>
              <a:rPr lang="en-GB" b="1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L13 – </a:t>
            </a:r>
            <a:r>
              <a:rPr lang="en-GB" b="1" dirty="0" err="1">
                <a:solidFill>
                  <a:srgbClr val="202124"/>
                </a:solidFill>
                <a:latin typeface="Roboto" panose="020F0502020204030204" pitchFamily="2" charset="0"/>
              </a:rPr>
              <a:t>Colocviu</a:t>
            </a:r>
            <a:r>
              <a:rPr lang="en-GB" b="1" dirty="0">
                <a:solidFill>
                  <a:srgbClr val="202124"/>
                </a:solidFill>
                <a:latin typeface="Roboto" panose="020F0502020204030204" pitchFamily="2" charset="0"/>
              </a:rPr>
              <a:t> (19.01.2024)</a:t>
            </a:r>
            <a:endParaRPr lang="en-GB" b="1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435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2485BA-B378-6481-C661-73A6D28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 se </a:t>
            </a:r>
            <a:r>
              <a:rPr lang="en-GB" dirty="0" err="1"/>
              <a:t>realizează</a:t>
            </a:r>
            <a:r>
              <a:rPr lang="en-GB" dirty="0"/>
              <a:t> </a:t>
            </a:r>
            <a:r>
              <a:rPr lang="en-GB" dirty="0" err="1"/>
              <a:t>evaluarea</a:t>
            </a:r>
            <a:r>
              <a:rPr lang="en-GB" dirty="0"/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1DFF8FC-1F6E-FC92-A20E-42576C43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1560"/>
            <a:ext cx="10058400" cy="358753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Nota </a:t>
            </a:r>
            <a:r>
              <a:rPr lang="en-GB" dirty="0" err="1"/>
              <a:t>finală</a:t>
            </a:r>
            <a:r>
              <a:rPr lang="en-GB" dirty="0"/>
              <a:t> = 50% examen </a:t>
            </a:r>
            <a:r>
              <a:rPr lang="en-GB" dirty="0" err="1"/>
              <a:t>scris</a:t>
            </a:r>
            <a:r>
              <a:rPr lang="en-GB" dirty="0"/>
              <a:t> + 50% nota </a:t>
            </a:r>
            <a:r>
              <a:rPr lang="en-GB" dirty="0" err="1"/>
              <a:t>laborator</a:t>
            </a:r>
            <a:r>
              <a:rPr lang="en-GB" dirty="0"/>
              <a:t> + </a:t>
            </a:r>
            <a:r>
              <a:rPr lang="en-GB" dirty="0" err="1"/>
              <a:t>bonusuri</a:t>
            </a:r>
            <a:r>
              <a:rPr lang="en-GB" dirty="0"/>
              <a:t> seminar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Nota </a:t>
            </a:r>
            <a:r>
              <a:rPr lang="en-GB" dirty="0" err="1"/>
              <a:t>laborator</a:t>
            </a:r>
            <a:r>
              <a:rPr lang="en-GB" dirty="0"/>
              <a:t> = 50% media </a:t>
            </a:r>
            <a:r>
              <a:rPr lang="en-GB" dirty="0" err="1"/>
              <a:t>celor</a:t>
            </a:r>
            <a:r>
              <a:rPr lang="en-GB" dirty="0"/>
              <a:t> 3 (</a:t>
            </a:r>
            <a:r>
              <a:rPr lang="en-GB" dirty="0" err="1"/>
              <a:t>sau</a:t>
            </a:r>
            <a:r>
              <a:rPr lang="en-GB" dirty="0"/>
              <a:t> 2*) </a:t>
            </a:r>
            <a:r>
              <a:rPr lang="en-GB" dirty="0" err="1"/>
              <a:t>proiecte</a:t>
            </a:r>
            <a:r>
              <a:rPr lang="en-GB" dirty="0"/>
              <a:t> + 50% </a:t>
            </a:r>
            <a:r>
              <a:rPr lang="en-GB" dirty="0" err="1"/>
              <a:t>colocviul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*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</a:t>
            </a:r>
            <a:r>
              <a:rPr lang="en-GB" dirty="0" err="1"/>
              <a:t>alegeți</a:t>
            </a:r>
            <a:r>
              <a:rPr lang="en-GB" dirty="0"/>
              <a:t> să </a:t>
            </a:r>
            <a:r>
              <a:rPr lang="en-GB" dirty="0" err="1"/>
              <a:t>faceți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3 </a:t>
            </a:r>
            <a:r>
              <a:rPr lang="en-GB" dirty="0" err="1"/>
              <a:t>proiecte</a:t>
            </a:r>
            <a:r>
              <a:rPr lang="en-GB" dirty="0"/>
              <a:t> separate,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valorează</a:t>
            </a:r>
            <a:r>
              <a:rPr lang="en-GB" dirty="0"/>
              <a:t> 1/3 la nota pe </a:t>
            </a:r>
            <a:r>
              <a:rPr lang="en-GB" dirty="0" err="1"/>
              <a:t>proiecte</a:t>
            </a:r>
            <a:r>
              <a:rPr lang="en-GB" dirty="0"/>
              <a:t>. Dacă </a:t>
            </a:r>
            <a:r>
              <a:rPr lang="en-GB" dirty="0" err="1"/>
              <a:t>alegeți</a:t>
            </a:r>
            <a:r>
              <a:rPr lang="en-GB" dirty="0"/>
              <a:t> </a:t>
            </a:r>
            <a:r>
              <a:rPr lang="en-GB" dirty="0" err="1"/>
              <a:t>cumularea</a:t>
            </a:r>
            <a:r>
              <a:rPr lang="en-GB" dirty="0"/>
              <a:t> </a:t>
            </a:r>
            <a:r>
              <a:rPr lang="en-GB" dirty="0" err="1"/>
              <a:t>ultimelor</a:t>
            </a:r>
            <a:r>
              <a:rPr lang="en-GB" dirty="0"/>
              <a:t> 2 </a:t>
            </a:r>
            <a:r>
              <a:rPr lang="en-GB" dirty="0" err="1"/>
              <a:t>proiecte</a:t>
            </a:r>
            <a:r>
              <a:rPr lang="en-GB" dirty="0"/>
              <a:t> </a:t>
            </a:r>
            <a:r>
              <a:rPr lang="en-GB" dirty="0" err="1"/>
              <a:t>într-unul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complex, </a:t>
            </a:r>
            <a:r>
              <a:rPr lang="en-GB" dirty="0" err="1"/>
              <a:t>ultimul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valorează</a:t>
            </a:r>
            <a:r>
              <a:rPr lang="en-GB" dirty="0"/>
              <a:t> 2/3.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Pentru </a:t>
            </a:r>
            <a:r>
              <a:rPr lang="en-GB" dirty="0" err="1"/>
              <a:t>promovarea</a:t>
            </a:r>
            <a:r>
              <a:rPr lang="en-GB" dirty="0"/>
              <a:t> </a:t>
            </a:r>
            <a:r>
              <a:rPr lang="en-GB" dirty="0" err="1"/>
              <a:t>materiei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necesar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5 la: examen, media </a:t>
            </a:r>
            <a:r>
              <a:rPr lang="en-GB" dirty="0" err="1"/>
              <a:t>proiectelor</a:t>
            </a:r>
            <a:r>
              <a:rPr lang="en-GB" dirty="0"/>
              <a:t>, </a:t>
            </a:r>
            <a:r>
              <a:rPr lang="en-GB" dirty="0" err="1"/>
              <a:t>colocviu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5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A8F904-8870-ABCC-FF60-2B045FBC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Cerințe</a:t>
            </a:r>
            <a:r>
              <a:rPr lang="en-GB" dirty="0"/>
              <a:t> </a:t>
            </a:r>
            <a:r>
              <a:rPr lang="en-GB" dirty="0" err="1"/>
              <a:t>proiecte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91E1856-E589-BF09-B921-B72531DF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Tema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Definirea</a:t>
            </a:r>
            <a:r>
              <a:rPr lang="en-GB" dirty="0"/>
              <a:t> a minim 3-4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compunere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Constructori</a:t>
            </a:r>
            <a:r>
              <a:rPr lang="en-GB" dirty="0"/>
              <a:t> de </a:t>
            </a:r>
            <a:r>
              <a:rPr lang="en-GB" dirty="0" err="1"/>
              <a:t>inițializare</a:t>
            </a:r>
            <a:r>
              <a:rPr lang="en-GB" dirty="0"/>
              <a:t>, constructor de </a:t>
            </a:r>
            <a:r>
              <a:rPr lang="en-GB" dirty="0" err="1"/>
              <a:t>copiere</a:t>
            </a:r>
            <a:r>
              <a:rPr lang="en-GB" dirty="0"/>
              <a:t>, operator= de </a:t>
            </a:r>
            <a:r>
              <a:rPr lang="en-GB" dirty="0" err="1"/>
              <a:t>copiere</a:t>
            </a:r>
            <a:r>
              <a:rPr lang="en-GB" dirty="0"/>
              <a:t>, destructor, operator&lt;&lt; pentru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clasele</a:t>
            </a:r>
            <a:r>
              <a:rPr lang="en-GB" dirty="0"/>
              <a:t> pentru </a:t>
            </a:r>
            <a:r>
              <a:rPr lang="en-GB" dirty="0" err="1"/>
              <a:t>afișare</a:t>
            </a:r>
            <a:r>
              <a:rPr lang="en-GB" dirty="0"/>
              <a:t> (std::</a:t>
            </a:r>
            <a:r>
              <a:rPr lang="en-GB" dirty="0" err="1"/>
              <a:t>ostream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Cât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 (unde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Implementarea</a:t>
            </a:r>
            <a:r>
              <a:rPr lang="en-GB" dirty="0"/>
              <a:t> a minim 3 </a:t>
            </a:r>
            <a:r>
              <a:rPr lang="en-GB" dirty="0" err="1"/>
              <a:t>funcții</a:t>
            </a:r>
            <a:r>
              <a:rPr lang="en-GB" dirty="0"/>
              <a:t> </a:t>
            </a:r>
            <a:r>
              <a:rPr lang="en-GB" dirty="0" err="1"/>
              <a:t>membru</a:t>
            </a:r>
            <a:r>
              <a:rPr lang="en-GB" dirty="0"/>
              <a:t> </a:t>
            </a:r>
            <a:r>
              <a:rPr lang="en-GB" dirty="0" err="1"/>
              <a:t>publice</a:t>
            </a:r>
            <a:r>
              <a:rPr lang="en-GB" dirty="0"/>
              <a:t> pentru </a:t>
            </a:r>
            <a:r>
              <a:rPr lang="en-GB" dirty="0" err="1"/>
              <a:t>funcționalități</a:t>
            </a:r>
            <a:r>
              <a:rPr lang="en-GB" dirty="0"/>
              <a:t> </a:t>
            </a:r>
            <a:r>
              <a:rPr lang="en-GB" dirty="0" err="1"/>
              <a:t>specifice</a:t>
            </a:r>
            <a:r>
              <a:rPr lang="en-GB" dirty="0"/>
              <a:t> </a:t>
            </a:r>
            <a:r>
              <a:rPr lang="en-GB" dirty="0" err="1"/>
              <a:t>temei</a:t>
            </a:r>
            <a:r>
              <a:rPr lang="en-GB" dirty="0"/>
              <a:t> </a:t>
            </a:r>
            <a:r>
              <a:rPr lang="en-GB" dirty="0" err="1"/>
              <a:t>alese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Scenariu</a:t>
            </a:r>
            <a:r>
              <a:rPr lang="en-GB" dirty="0"/>
              <a:t> de </a:t>
            </a:r>
            <a:r>
              <a:rPr lang="en-GB" dirty="0" err="1"/>
              <a:t>utilizare</a:t>
            </a:r>
            <a:r>
              <a:rPr lang="en-GB" dirty="0"/>
              <a:t> a </a:t>
            </a:r>
            <a:r>
              <a:rPr lang="en-GB" dirty="0" err="1"/>
              <a:t>claselor</a:t>
            </a:r>
            <a:r>
              <a:rPr lang="en-GB" dirty="0"/>
              <a:t> definite: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crearea</a:t>
            </a:r>
            <a:r>
              <a:rPr lang="en-GB" dirty="0"/>
              <a:t> de </a:t>
            </a:r>
            <a:r>
              <a:rPr lang="en-GB" dirty="0" err="1"/>
              <a:t>obiecte</a:t>
            </a:r>
            <a:r>
              <a:rPr lang="en-GB" dirty="0"/>
              <a:t> și </a:t>
            </a:r>
            <a:r>
              <a:rPr lang="en-GB" dirty="0" err="1"/>
              <a:t>apelarea</a:t>
            </a:r>
            <a:r>
              <a:rPr lang="en-GB" dirty="0"/>
              <a:t> </a:t>
            </a:r>
            <a:r>
              <a:rPr lang="en-GB" dirty="0" err="1"/>
              <a:t>tuturor</a:t>
            </a:r>
            <a:r>
              <a:rPr lang="en-GB" dirty="0"/>
              <a:t> </a:t>
            </a:r>
            <a:r>
              <a:rPr lang="en-GB" dirty="0" err="1"/>
              <a:t>funcțiilor</a:t>
            </a:r>
            <a:r>
              <a:rPr lang="en-GB" dirty="0"/>
              <a:t> </a:t>
            </a:r>
            <a:r>
              <a:rPr lang="en-GB" dirty="0" err="1"/>
              <a:t>membru</a:t>
            </a:r>
            <a:r>
              <a:rPr lang="en-GB" dirty="0"/>
              <a:t> </a:t>
            </a:r>
            <a:r>
              <a:rPr lang="en-GB" dirty="0" err="1"/>
              <a:t>publice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003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2">
            <a:extLst>
              <a:ext uri="{FF2B5EF4-FFF2-40B4-BE49-F238E27FC236}">
                <a16:creationId xmlns:a16="http://schemas.microsoft.com/office/drawing/2014/main" id="{4E7D8678-EF6C-42EB-0D54-695FE2D3CA88}"/>
              </a:ext>
            </a:extLst>
          </p:cNvPr>
          <p:cNvSpPr txBox="1">
            <a:spLocks/>
          </p:cNvSpPr>
          <p:nvPr/>
        </p:nvSpPr>
        <p:spPr>
          <a:xfrm>
            <a:off x="1066800" y="319596"/>
            <a:ext cx="10058400" cy="5779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Tema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Separarea</a:t>
            </a:r>
            <a:r>
              <a:rPr lang="en-GB" dirty="0"/>
              <a:t> </a:t>
            </a:r>
            <a:r>
              <a:rPr lang="en-GB" dirty="0" err="1"/>
              <a:t>codului</a:t>
            </a:r>
            <a:r>
              <a:rPr lang="en-GB" dirty="0"/>
              <a:t> din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.h (</a:t>
            </a:r>
            <a:r>
              <a:rPr lang="en-GB" dirty="0" err="1"/>
              <a:t>sau</a:t>
            </a:r>
            <a:r>
              <a:rPr lang="en-GB" dirty="0"/>
              <a:t> .</a:t>
            </a:r>
            <a:r>
              <a:rPr lang="en-GB" dirty="0" err="1"/>
              <a:t>hpp</a:t>
            </a:r>
            <a:r>
              <a:rPr lang="en-GB" dirty="0"/>
              <a:t>) și .</a:t>
            </a:r>
            <a:r>
              <a:rPr lang="en-GB" dirty="0" err="1"/>
              <a:t>cpp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Minim o </a:t>
            </a:r>
            <a:r>
              <a:rPr lang="en-GB" dirty="0" err="1"/>
              <a:t>clasă</a:t>
            </a:r>
            <a:r>
              <a:rPr lang="en-GB" dirty="0"/>
              <a:t> de </a:t>
            </a:r>
            <a:r>
              <a:rPr lang="en-GB" dirty="0" err="1"/>
              <a:t>bază</a:t>
            </a:r>
            <a:r>
              <a:rPr lang="en-GB" dirty="0"/>
              <a:t> și 3 </a:t>
            </a:r>
            <a:r>
              <a:rPr lang="en-GB" dirty="0" err="1"/>
              <a:t>clase</a:t>
            </a:r>
            <a:r>
              <a:rPr lang="en-GB" dirty="0"/>
              <a:t> derivate (cu </a:t>
            </a:r>
            <a:r>
              <a:rPr lang="en-GB" dirty="0" err="1"/>
              <a:t>bază</a:t>
            </a:r>
            <a:r>
              <a:rPr lang="en-GB" dirty="0"/>
              <a:t> </a:t>
            </a:r>
            <a:r>
              <a:rPr lang="en-GB" dirty="0" err="1"/>
              <a:t>proprie</a:t>
            </a:r>
            <a:r>
              <a:rPr lang="en-GB" dirty="0"/>
              <a:t>, </a:t>
            </a:r>
            <a:r>
              <a:rPr lang="en-GB" dirty="0" err="1"/>
              <a:t>cele</a:t>
            </a:r>
            <a:r>
              <a:rPr lang="en-GB" dirty="0"/>
              <a:t> cu </a:t>
            </a:r>
            <a:r>
              <a:rPr lang="en-GB" dirty="0" err="1"/>
              <a:t>bază</a:t>
            </a:r>
            <a:r>
              <a:rPr lang="en-GB" dirty="0"/>
              <a:t> </a:t>
            </a:r>
            <a:r>
              <a:rPr lang="en-GB" dirty="0" err="1"/>
              <a:t>predifinită</a:t>
            </a:r>
            <a:r>
              <a:rPr lang="en-GB" dirty="0"/>
              <a:t> pot fi </a:t>
            </a:r>
            <a:r>
              <a:rPr lang="en-GB" dirty="0" err="1"/>
              <a:t>în</a:t>
            </a:r>
            <a:r>
              <a:rPr lang="en-GB" dirty="0"/>
              <a:t> plus)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Minim o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virtuală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specifică</a:t>
            </a:r>
            <a:r>
              <a:rPr lang="en-GB" dirty="0"/>
              <a:t> </a:t>
            </a:r>
            <a:r>
              <a:rPr lang="en-GB" dirty="0" err="1"/>
              <a:t>temei</a:t>
            </a:r>
            <a:r>
              <a:rPr lang="en-GB" dirty="0"/>
              <a:t> (e.g. nu simple </a:t>
            </a:r>
            <a:r>
              <a:rPr lang="en-GB" dirty="0" err="1"/>
              <a:t>citiri</a:t>
            </a:r>
            <a:r>
              <a:rPr lang="en-GB" dirty="0"/>
              <a:t>/</a:t>
            </a:r>
            <a:r>
              <a:rPr lang="en-GB" dirty="0" err="1"/>
              <a:t>afișări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Minim un </a:t>
            </a:r>
            <a:r>
              <a:rPr lang="en-GB" dirty="0" err="1"/>
              <a:t>exemplu</a:t>
            </a:r>
            <a:r>
              <a:rPr lang="en-GB" dirty="0"/>
              <a:t> de </a:t>
            </a:r>
            <a:r>
              <a:rPr lang="en-GB" dirty="0" err="1"/>
              <a:t>polimorfism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Apelarea</a:t>
            </a:r>
            <a:r>
              <a:rPr lang="en-GB" dirty="0"/>
              <a:t> </a:t>
            </a:r>
            <a:r>
              <a:rPr lang="en-GB" dirty="0" err="1"/>
              <a:t>constructorului</a:t>
            </a:r>
            <a:r>
              <a:rPr lang="en-GB" dirty="0"/>
              <a:t> </a:t>
            </a:r>
            <a:r>
              <a:rPr lang="en-GB" dirty="0" err="1"/>
              <a:t>clasei</a:t>
            </a:r>
            <a:r>
              <a:rPr lang="en-GB" dirty="0"/>
              <a:t> de </a:t>
            </a:r>
            <a:r>
              <a:rPr lang="en-GB" dirty="0" err="1"/>
              <a:t>bază</a:t>
            </a:r>
            <a:r>
              <a:rPr lang="en-GB" dirty="0"/>
              <a:t> din </a:t>
            </a:r>
            <a:r>
              <a:rPr lang="en-GB" dirty="0" err="1"/>
              <a:t>constructori</a:t>
            </a:r>
            <a:r>
              <a:rPr lang="en-GB" dirty="0"/>
              <a:t> ai </a:t>
            </a:r>
            <a:r>
              <a:rPr lang="en-GB" dirty="0" err="1"/>
              <a:t>clasei</a:t>
            </a:r>
            <a:r>
              <a:rPr lang="en-GB" dirty="0"/>
              <a:t> derivate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Conversii</a:t>
            </a:r>
            <a:r>
              <a:rPr lang="en-GB" dirty="0"/>
              <a:t> de </a:t>
            </a:r>
            <a:r>
              <a:rPr lang="en-GB" dirty="0" err="1"/>
              <a:t>tipuri</a:t>
            </a:r>
            <a:r>
              <a:rPr lang="en-GB" dirty="0"/>
              <a:t> pentru </a:t>
            </a:r>
            <a:r>
              <a:rPr lang="en-GB" dirty="0" err="1"/>
              <a:t>pointeri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clase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Suprascris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(e.g. </a:t>
            </a:r>
            <a:r>
              <a:rPr lang="en-GB" dirty="0" err="1"/>
              <a:t>operatorul</a:t>
            </a:r>
            <a:r>
              <a:rPr lang="en-GB" dirty="0"/>
              <a:t>= pentru </a:t>
            </a:r>
            <a:r>
              <a:rPr lang="en-GB" dirty="0" err="1"/>
              <a:t>copieri</a:t>
            </a:r>
            <a:r>
              <a:rPr lang="en-GB" dirty="0"/>
              <a:t>/</a:t>
            </a:r>
            <a:r>
              <a:rPr lang="en-GB" dirty="0" err="1"/>
              <a:t>atribuiri</a:t>
            </a:r>
            <a:r>
              <a:rPr lang="en-GB" dirty="0"/>
              <a:t> </a:t>
            </a:r>
            <a:r>
              <a:rPr lang="en-GB" dirty="0" err="1"/>
              <a:t>corecte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Excepții</a:t>
            </a:r>
            <a:r>
              <a:rPr lang="en-GB" dirty="0"/>
              <a:t> (</a:t>
            </a:r>
            <a:r>
              <a:rPr lang="en-GB" dirty="0" err="1"/>
              <a:t>clase</a:t>
            </a:r>
            <a:r>
              <a:rPr lang="en-GB" dirty="0"/>
              <a:t> derivate din std::exception; minim 2 </a:t>
            </a:r>
            <a:r>
              <a:rPr lang="en-GB" dirty="0" err="1"/>
              <a:t>clase</a:t>
            </a:r>
            <a:r>
              <a:rPr lang="en-GB" dirty="0"/>
              <a:t> pentru </a:t>
            </a:r>
            <a:r>
              <a:rPr lang="en-GB" dirty="0" err="1"/>
              <a:t>erori</a:t>
            </a:r>
            <a:r>
              <a:rPr lang="en-GB" dirty="0"/>
              <a:t> </a:t>
            </a:r>
            <a:r>
              <a:rPr lang="en-GB" dirty="0" err="1"/>
              <a:t>specifice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Utilizare</a:t>
            </a:r>
            <a:r>
              <a:rPr lang="en-GB" dirty="0"/>
              <a:t> cu </a:t>
            </a:r>
            <a:r>
              <a:rPr lang="en-GB" dirty="0" err="1"/>
              <a:t>sens</a:t>
            </a:r>
            <a:r>
              <a:rPr lang="en-GB" dirty="0"/>
              <a:t>: de </a:t>
            </a:r>
            <a:r>
              <a:rPr lang="en-GB" dirty="0" err="1"/>
              <a:t>exemplu</a:t>
            </a:r>
            <a:r>
              <a:rPr lang="en-GB" dirty="0"/>
              <a:t>, throw </a:t>
            </a:r>
            <a:r>
              <a:rPr lang="en-GB" dirty="0" err="1"/>
              <a:t>în</a:t>
            </a:r>
            <a:r>
              <a:rPr lang="en-GB" dirty="0"/>
              <a:t> constructor, try/catch </a:t>
            </a:r>
            <a:r>
              <a:rPr lang="en-GB" dirty="0" err="1"/>
              <a:t>în</a:t>
            </a:r>
            <a:r>
              <a:rPr lang="en-GB" dirty="0"/>
              <a:t> 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Funcții</a:t>
            </a:r>
            <a:r>
              <a:rPr lang="en-GB" dirty="0"/>
              <a:t> și </a:t>
            </a:r>
            <a:r>
              <a:rPr lang="en-GB" dirty="0" err="1"/>
              <a:t>atribute</a:t>
            </a:r>
            <a:r>
              <a:rPr lang="en-GB" dirty="0"/>
              <a:t> static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Cât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const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Utilizare</a:t>
            </a:r>
            <a:r>
              <a:rPr lang="en-GB" dirty="0"/>
              <a:t> STL</a:t>
            </a:r>
          </a:p>
        </p:txBody>
      </p:sp>
    </p:spTree>
    <p:extLst>
      <p:ext uri="{BB962C8B-B14F-4D97-AF65-F5344CB8AC3E}">
        <p14:creationId xmlns:p14="http://schemas.microsoft.com/office/powerpoint/2010/main" val="4196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2">
            <a:extLst>
              <a:ext uri="{FF2B5EF4-FFF2-40B4-BE49-F238E27FC236}">
                <a16:creationId xmlns:a16="http://schemas.microsoft.com/office/drawing/2014/main" id="{3EE4553D-C180-670E-9572-9EDFF8F24AF4}"/>
              </a:ext>
            </a:extLst>
          </p:cNvPr>
          <p:cNvSpPr txBox="1">
            <a:spLocks/>
          </p:cNvSpPr>
          <p:nvPr/>
        </p:nvSpPr>
        <p:spPr>
          <a:xfrm>
            <a:off x="1066800" y="1269507"/>
            <a:ext cx="10058400" cy="42346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Tema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Minim 2 </a:t>
            </a:r>
            <a:r>
              <a:rPr lang="en-GB" dirty="0" err="1"/>
              <a:t>șabloane</a:t>
            </a:r>
            <a:r>
              <a:rPr lang="en-GB" dirty="0"/>
              <a:t> de </a:t>
            </a:r>
            <a:r>
              <a:rPr lang="en-GB" dirty="0" err="1"/>
              <a:t>proiectare</a:t>
            </a:r>
            <a:r>
              <a:rPr lang="en-GB" dirty="0"/>
              <a:t> (design patterns)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Minim o </a:t>
            </a:r>
            <a:r>
              <a:rPr lang="en-GB" dirty="0" err="1"/>
              <a:t>clasă</a:t>
            </a:r>
            <a:r>
              <a:rPr lang="en-GB" dirty="0"/>
              <a:t> template cu </a:t>
            </a:r>
            <a:r>
              <a:rPr lang="en-GB" dirty="0" err="1"/>
              <a:t>sens</a:t>
            </a:r>
            <a:r>
              <a:rPr lang="en-GB" dirty="0"/>
              <a:t>; minim 2 </a:t>
            </a:r>
            <a:r>
              <a:rPr lang="en-GB" dirty="0" err="1"/>
              <a:t>instanțieri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Minim o </a:t>
            </a:r>
            <a:r>
              <a:rPr lang="en-GB" dirty="0" err="1"/>
              <a:t>funcție</a:t>
            </a:r>
            <a:r>
              <a:rPr lang="en-GB" dirty="0"/>
              <a:t> template cu </a:t>
            </a:r>
            <a:r>
              <a:rPr lang="en-GB" dirty="0" err="1"/>
              <a:t>sens</a:t>
            </a:r>
            <a:r>
              <a:rPr lang="en-GB" dirty="0"/>
              <a:t>; minim 2 </a:t>
            </a:r>
            <a:r>
              <a:rPr lang="en-GB" dirty="0" err="1"/>
              <a:t>instanțieri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 </a:t>
            </a:r>
            <a:r>
              <a:rPr lang="en-GB" dirty="0" err="1"/>
              <a:t>preferat</a:t>
            </a:r>
            <a:r>
              <a:rPr lang="en-GB" dirty="0"/>
              <a:t> și un </a:t>
            </a:r>
            <a:r>
              <a:rPr lang="en-GB" dirty="0" err="1"/>
              <a:t>exemplu</a:t>
            </a:r>
            <a:r>
              <a:rPr lang="en-GB" dirty="0"/>
              <a:t> template specialization (dacă are </a:t>
            </a:r>
            <a:r>
              <a:rPr lang="en-GB" dirty="0" err="1"/>
              <a:t>sens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23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BE1625-8933-FFB8-AAA4-EC90A878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Etape</a:t>
            </a:r>
            <a:r>
              <a:rPr lang="en-GB" dirty="0"/>
              <a:t> </a:t>
            </a:r>
            <a:r>
              <a:rPr lang="en-GB" dirty="0" err="1"/>
              <a:t>realizare</a:t>
            </a:r>
            <a:r>
              <a:rPr lang="en-GB" dirty="0"/>
              <a:t> </a:t>
            </a:r>
            <a:r>
              <a:rPr lang="en-GB" dirty="0" err="1"/>
              <a:t>proiecte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895C3D-09B4-8F6F-6CA4-BAA58B0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/>
              <a:t>Îmi</a:t>
            </a:r>
            <a:r>
              <a:rPr lang="en-GB" dirty="0"/>
              <a:t> </a:t>
            </a:r>
            <a:r>
              <a:rPr lang="en-GB" dirty="0" err="1"/>
              <a:t>trimiteți</a:t>
            </a:r>
            <a:r>
              <a:rPr lang="en-GB" dirty="0"/>
              <a:t> mail cu: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F2328"/>
                </a:solidFill>
                <a:effectLst/>
              </a:rPr>
              <a:t>Nume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proiect</a:t>
            </a:r>
            <a:endParaRPr lang="en-GB" dirty="0">
              <a:solidFill>
                <a:srgbClr val="1F2328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F2328"/>
                </a:solidFill>
                <a:effectLst/>
              </a:rPr>
              <a:t>Scurtă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descriere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temei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alese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,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ce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v-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ați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propus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să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implementați</a:t>
            </a:r>
            <a:endParaRPr lang="en-GB" b="0" i="0" dirty="0">
              <a:solidFill>
                <a:srgbClr val="1F2328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F2328"/>
                </a:solidFill>
                <a:effectLst/>
              </a:rPr>
              <a:t>În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cazul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proiectelor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2/3, dacă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alegeți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un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singur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proiect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pentru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toate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cerințele</a:t>
            </a:r>
            <a:endParaRPr lang="en-GB" dirty="0">
              <a:solidFill>
                <a:srgbClr val="1F2328"/>
              </a:solidFill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</a:rPr>
              <a:t>2.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După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ce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primiți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OK-ul,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impementarea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propriu</a:t>
            </a:r>
            <a:r>
              <a:rPr lang="en-GB" dirty="0" err="1">
                <a:solidFill>
                  <a:srgbClr val="1F2328"/>
                </a:solidFill>
              </a:rPr>
              <a:t>-zisă</a:t>
            </a:r>
            <a:endParaRPr lang="en-GB" dirty="0">
              <a:solidFill>
                <a:srgbClr val="1F2328"/>
              </a:solidFill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</a:rPr>
              <a:t>3.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Până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la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termenul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limită</a:t>
            </a:r>
            <a:r>
              <a:rPr lang="en-GB" b="0" i="0" dirty="0">
                <a:solidFill>
                  <a:srgbClr val="1F2328"/>
                </a:solidFill>
                <a:effectLst/>
              </a:rPr>
              <a:t>,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îmi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trimiteți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pe mail link-ul de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github</a:t>
            </a:r>
            <a:endParaRPr lang="en-GB" b="0" i="0" dirty="0">
              <a:solidFill>
                <a:srgbClr val="1F2328"/>
              </a:solidFill>
              <a:effectLst/>
            </a:endParaRPr>
          </a:p>
          <a:p>
            <a:pPr marL="0" indent="0" algn="l">
              <a:buNone/>
            </a:pPr>
            <a:r>
              <a:rPr lang="en-GB" dirty="0">
                <a:solidFill>
                  <a:srgbClr val="1F2328"/>
                </a:solidFill>
              </a:rPr>
              <a:t>	* Repo-ul </a:t>
            </a:r>
            <a:r>
              <a:rPr lang="en-GB" dirty="0" err="1">
                <a:solidFill>
                  <a:srgbClr val="1F2328"/>
                </a:solidFill>
              </a:rPr>
              <a:t>ar</a:t>
            </a:r>
            <a:r>
              <a:rPr lang="en-GB" dirty="0">
                <a:solidFill>
                  <a:srgbClr val="1F2328"/>
                </a:solidFill>
              </a:rPr>
              <a:t> trebuie să </a:t>
            </a:r>
            <a:r>
              <a:rPr lang="en-GB" dirty="0" err="1">
                <a:solidFill>
                  <a:srgbClr val="1F2328"/>
                </a:solidFill>
              </a:rPr>
              <a:t>aibă</a:t>
            </a:r>
            <a:r>
              <a:rPr lang="en-GB" dirty="0">
                <a:solidFill>
                  <a:srgbClr val="1F2328"/>
                </a:solidFill>
              </a:rPr>
              <a:t> și un </a:t>
            </a:r>
            <a:r>
              <a:rPr lang="en-GB" dirty="0" err="1">
                <a:solidFill>
                  <a:srgbClr val="1F2328"/>
                </a:solidFill>
              </a:rPr>
              <a:t>fișier</a:t>
            </a:r>
            <a:r>
              <a:rPr lang="en-GB" dirty="0">
                <a:solidFill>
                  <a:srgbClr val="1F2328"/>
                </a:solidFill>
              </a:rPr>
              <a:t> README.md </a:t>
            </a:r>
            <a:r>
              <a:rPr lang="en-GB" dirty="0" err="1">
                <a:solidFill>
                  <a:srgbClr val="1F2328"/>
                </a:solidFill>
              </a:rPr>
              <a:t>în</a:t>
            </a:r>
            <a:r>
              <a:rPr lang="en-GB" dirty="0">
                <a:solidFill>
                  <a:srgbClr val="1F2328"/>
                </a:solidFill>
              </a:rPr>
              <a:t> care să </a:t>
            </a:r>
            <a:r>
              <a:rPr lang="en-GB" dirty="0" err="1">
                <a:solidFill>
                  <a:srgbClr val="1F2328"/>
                </a:solidFill>
              </a:rPr>
              <a:t>descrieți</a:t>
            </a:r>
            <a:r>
              <a:rPr lang="en-GB" dirty="0">
                <a:solidFill>
                  <a:srgbClr val="1F2328"/>
                </a:solidFill>
              </a:rPr>
              <a:t> </a:t>
            </a:r>
            <a:r>
              <a:rPr lang="en-GB" dirty="0" err="1">
                <a:solidFill>
                  <a:srgbClr val="1F2328"/>
                </a:solidFill>
              </a:rPr>
              <a:t>ce</a:t>
            </a:r>
            <a:r>
              <a:rPr lang="en-GB" dirty="0">
                <a:solidFill>
                  <a:srgbClr val="1F2328"/>
                </a:solidFill>
              </a:rPr>
              <a:t> face </a:t>
            </a:r>
            <a:r>
              <a:rPr lang="en-GB" dirty="0" err="1">
                <a:solidFill>
                  <a:srgbClr val="1F2328"/>
                </a:solidFill>
              </a:rPr>
              <a:t>aplicația</a:t>
            </a:r>
            <a:r>
              <a:rPr lang="en-GB" dirty="0">
                <a:solidFill>
                  <a:srgbClr val="1F2328"/>
                </a:solidFill>
              </a:rPr>
              <a:t>, </a:t>
            </a:r>
            <a:r>
              <a:rPr lang="en-GB" dirty="0" err="1">
                <a:solidFill>
                  <a:srgbClr val="1F2328"/>
                </a:solidFill>
              </a:rPr>
              <a:t>ierarhia</a:t>
            </a:r>
            <a:r>
              <a:rPr lang="en-GB" dirty="0">
                <a:solidFill>
                  <a:srgbClr val="1F2328"/>
                </a:solidFill>
              </a:rPr>
              <a:t> </a:t>
            </a:r>
            <a:r>
              <a:rPr lang="en-GB" dirty="0" err="1">
                <a:solidFill>
                  <a:srgbClr val="1F2328"/>
                </a:solidFill>
              </a:rPr>
              <a:t>claselor</a:t>
            </a:r>
            <a:r>
              <a:rPr lang="en-GB" dirty="0">
                <a:solidFill>
                  <a:srgbClr val="1F2328"/>
                </a:solidFill>
              </a:rPr>
              <a:t>, </a:t>
            </a:r>
            <a:r>
              <a:rPr lang="en-GB" dirty="0" err="1">
                <a:solidFill>
                  <a:srgbClr val="1F2328"/>
                </a:solidFill>
              </a:rPr>
              <a:t>ce</a:t>
            </a:r>
            <a:r>
              <a:rPr lang="en-GB" dirty="0">
                <a:solidFill>
                  <a:srgbClr val="1F2328"/>
                </a:solidFill>
              </a:rPr>
              <a:t> face </a:t>
            </a:r>
            <a:r>
              <a:rPr lang="en-GB" dirty="0" err="1">
                <a:solidFill>
                  <a:srgbClr val="1F2328"/>
                </a:solidFill>
              </a:rPr>
              <a:t>fiecare</a:t>
            </a:r>
            <a:r>
              <a:rPr lang="en-GB" dirty="0">
                <a:solidFill>
                  <a:srgbClr val="1F2328"/>
                </a:solidFill>
              </a:rPr>
              <a:t> </a:t>
            </a:r>
            <a:r>
              <a:rPr lang="en-GB" dirty="0" err="1">
                <a:solidFill>
                  <a:srgbClr val="1F2328"/>
                </a:solidFill>
              </a:rPr>
              <a:t>clasă</a:t>
            </a:r>
            <a:r>
              <a:rPr lang="en-GB" dirty="0">
                <a:solidFill>
                  <a:srgbClr val="1F2328"/>
                </a:solidFill>
              </a:rPr>
              <a:t>, etc…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</a:rPr>
              <a:t>4.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Prezentarea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proiectului</a:t>
            </a:r>
            <a:endParaRPr lang="en-GB" b="0" i="0" dirty="0">
              <a:solidFill>
                <a:srgbClr val="1F2328"/>
              </a:solidFill>
              <a:effectLst/>
            </a:endParaRPr>
          </a:p>
          <a:p>
            <a:pPr marL="0" indent="0" algn="l">
              <a:buNone/>
            </a:pPr>
            <a:endParaRPr lang="en-GB" dirty="0">
              <a:solidFill>
                <a:srgbClr val="1F2328"/>
              </a:solidFill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</a:rPr>
              <a:t>*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Întârzierile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peste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deadline se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penalizează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cu -2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puncte</a:t>
            </a:r>
            <a:r>
              <a:rPr lang="en-GB" b="0" i="0" dirty="0">
                <a:solidFill>
                  <a:srgbClr val="1F2328"/>
                </a:solidFill>
                <a:effectLst/>
              </a:rPr>
              <a:t>/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săptămână</a:t>
            </a:r>
            <a:r>
              <a:rPr lang="en-GB" b="0" i="0" dirty="0">
                <a:solidFill>
                  <a:srgbClr val="1F232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</a:rPr>
              <a:t>întârziere</a:t>
            </a:r>
            <a:endParaRPr lang="en-GB" b="0" i="0" dirty="0">
              <a:solidFill>
                <a:srgbClr val="1F2328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81444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ivă">
  <a:themeElements>
    <a:clrScheme name="Retrospectivă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620</Words>
  <Application>Microsoft Office PowerPoint</Application>
  <PresentationFormat>Ecran lat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Wingdings</vt:lpstr>
      <vt:lpstr>Retrospectivă</vt:lpstr>
      <vt:lpstr>Programare Orientată pe Obiecte </vt:lpstr>
      <vt:lpstr>Structura orelor de laborator</vt:lpstr>
      <vt:lpstr>Prezentare PowerPoint</vt:lpstr>
      <vt:lpstr>Prezentare PowerPoint</vt:lpstr>
      <vt:lpstr>Cum se realizează evaluarea?</vt:lpstr>
      <vt:lpstr>Cerințe proiecte</vt:lpstr>
      <vt:lpstr>Prezentare PowerPoint</vt:lpstr>
      <vt:lpstr>Prezentare PowerPoint</vt:lpstr>
      <vt:lpstr>Etape realizare proiecte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Orientată pe Obiecte </dc:title>
  <dc:creator>Dorian Lazar</dc:creator>
  <cp:lastModifiedBy>Dorian Lazar</cp:lastModifiedBy>
  <cp:revision>10</cp:revision>
  <dcterms:created xsi:type="dcterms:W3CDTF">2023-10-04T13:27:05Z</dcterms:created>
  <dcterms:modified xsi:type="dcterms:W3CDTF">2023-10-05T20:43:19Z</dcterms:modified>
</cp:coreProperties>
</file>