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0" r:id="rId9"/>
    <p:sldId id="265" r:id="rId10"/>
    <p:sldId id="266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1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1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1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3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30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7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5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87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47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77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6/25/2024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084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69F96FE-C3F5-4F02-8428-78ADCB97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blue circles on a black background&#10;&#10;Description automatically generated">
            <a:extLst>
              <a:ext uri="{FF2B5EF4-FFF2-40B4-BE49-F238E27FC236}">
                <a16:creationId xmlns:a16="http://schemas.microsoft.com/office/drawing/2014/main" id="{AACAAEBC-6937-5587-CC81-E13A8EB8E9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66" b="12729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F80C6B76-4D7E-4FE2-84E4-C4734B2B4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3078542"/>
            <a:ext cx="12191999" cy="377945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5000"/>
                </a:srgbClr>
              </a:gs>
              <a:gs pos="100000">
                <a:srgbClr val="000000">
                  <a:alpha val="64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7A34BC-80ED-F1C3-D5D1-0C38B535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876" y="3429000"/>
            <a:ext cx="10447724" cy="185652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Loan</a:t>
            </a:r>
            <a:br>
              <a:rPr lang="en-US" sz="41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</a:br>
            <a:r>
              <a:rPr lang="en-US" sz="41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Approval </a:t>
            </a:r>
            <a:br>
              <a:rPr lang="en-US" sz="41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</a:br>
            <a:r>
              <a:rPr lang="en-US" sz="41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64D84-6DA5-1968-1E54-039726892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042" y="5727782"/>
            <a:ext cx="10381316" cy="4643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SzTx/>
            </a:pPr>
            <a:r>
              <a:rPr lang="en-IN" sz="1600" cap="none" spc="0" dirty="0">
                <a:solidFill>
                  <a:prstClr val="white"/>
                </a:solidFill>
                <a:latin typeface="Avenir Next LT Pro Demi" panose="020B0704020202020204" pitchFamily="34" charset="0"/>
              </a:rPr>
              <a:t>Members:    Bhushan Gunjal,  Jaydutt Desai,  Uzair Shahid Kazi,  Dikshant </a:t>
            </a:r>
            <a:r>
              <a:rPr lang="en-IN" sz="1600" cap="none" spc="0" dirty="0" err="1">
                <a:solidFill>
                  <a:prstClr val="white"/>
                </a:solidFill>
                <a:latin typeface="Avenir Next LT Pro Demi" panose="020B0704020202020204" pitchFamily="34" charset="0"/>
              </a:rPr>
              <a:t>Phulpagar</a:t>
            </a:r>
            <a:r>
              <a:rPr lang="en-IN" sz="1600" cap="none" spc="0" dirty="0">
                <a:solidFill>
                  <a:prstClr val="white"/>
                </a:solidFill>
                <a:latin typeface="Avenir Next LT Pro Demi" panose="020B0704020202020204" pitchFamily="34" charset="0"/>
              </a:rPr>
              <a:t>,  Sanju Vikasini V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503528"/>
            <a:ext cx="10325101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13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27E8-C10C-439B-416F-571FF059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latin typeface="Avenir Next LT Pro Demi" panose="020B0704020202020204" pitchFamily="34" charset="0"/>
              </a:rPr>
              <a:t>HYPER-PARAMETER TUNING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300E2-F7D3-1961-792B-FF2B445F0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634" y="2474023"/>
            <a:ext cx="10427841" cy="3951358"/>
          </a:xfrm>
        </p:spPr>
        <p:txBody>
          <a:bodyPr>
            <a:normAutofit/>
          </a:bodyPr>
          <a:lstStyle/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W</a:t>
            </a:r>
            <a:r>
              <a:rPr lang="en-IN" dirty="0"/>
              <a:t>e performed hyperparameter tuning for various classification models using ‘</a:t>
            </a:r>
            <a:r>
              <a:rPr lang="en-IN" dirty="0" err="1"/>
              <a:t>GridSearchCV</a:t>
            </a:r>
            <a:r>
              <a:rPr lang="en-IN" dirty="0"/>
              <a:t>’. 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IN" dirty="0"/>
              <a:t>For each model, ‘</a:t>
            </a:r>
            <a:r>
              <a:rPr lang="en-IN" dirty="0" err="1"/>
              <a:t>GridSearchCV</a:t>
            </a:r>
            <a:r>
              <a:rPr lang="en-IN" dirty="0"/>
              <a:t>’ </a:t>
            </a:r>
            <a:r>
              <a:rPr lang="en-US" dirty="0"/>
              <a:t>was used to find the best hyperparameters through cross-validation. 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We defined hyperparameter grids for models like Logistic Regression, Decision Tree, Random Forest, K-Nearest Neighbors, Support Vector Machine, and Gradient Boosting.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The tuned models were then evaluated on the test set, and the best parameters along with performance metrics such as accuracy, confusion matrix, and classification report were printed.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7639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27E8-C10C-439B-416F-571FF059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Avenir Next LT Pro Demi" panose="020B0704020202020204" pitchFamily="34" charset="0"/>
              </a:rPr>
              <a:t>RESULTS: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300E2-F7D3-1961-792B-FF2B445F0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635" y="2474023"/>
            <a:ext cx="5479392" cy="3258184"/>
          </a:xfrm>
        </p:spPr>
        <p:txBody>
          <a:bodyPr>
            <a:normAutofit/>
          </a:bodyPr>
          <a:lstStyle/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IN" dirty="0"/>
              <a:t>The results show that </a:t>
            </a:r>
            <a:r>
              <a:rPr lang="en-US" dirty="0"/>
              <a:t>Gradient Boosting achieved the highest accuracy at 96.59%, followed closely by Random Forest with 95.98%. Naive Bayes and Decision Tree also performed well, with accuracies of 95.20% and 94.58% respectively. Support Vector Machine, Logistic Regression, and K-Nearest Neighbors had lower accuracies, with K-Nearest Neighbors being the lowest at 90.25%.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3C89D1-BD90-6213-25D4-EA053149E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06487"/>
            <a:ext cx="5806033" cy="342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428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27E8-C10C-439B-416F-571FF059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latin typeface="Avenir Next LT Pro Demi" panose="020B0704020202020204" pitchFamily="34" charset="0"/>
              </a:rPr>
              <a:t>BEST MODEL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6D9139-F6AE-93F5-871B-2169CAA4C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496" y="2115676"/>
            <a:ext cx="7615814" cy="37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797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27E8-C10C-439B-416F-571FF059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latin typeface="Avenir Next LT Pro Demi" panose="020B0704020202020204" pitchFamily="34" charset="0"/>
              </a:rPr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646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8C10BD4-F3F8-4089-8DB0-71FB15FD9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7A34BC-80ED-F1C3-D5D1-0C38B535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074" y="1176617"/>
            <a:ext cx="6634609" cy="243220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latin typeface="Avenir Next LT Pro Demi" panose="020B0704020202020204" pitchFamily="34" charset="0"/>
              </a:rPr>
              <a:t>Problem Statement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A5D06F-DF26-4A88-BF73-C1B592E66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1995" y="3924728"/>
            <a:ext cx="0" cy="2115714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F10FF77-31D3-1F43-B12D-8A6BB8E0FF71}"/>
              </a:ext>
            </a:extLst>
          </p:cNvPr>
          <p:cNvSpPr txBox="1"/>
          <p:nvPr/>
        </p:nvSpPr>
        <p:spPr>
          <a:xfrm>
            <a:off x="1083714" y="4172169"/>
            <a:ext cx="698856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Loan approval is a critical task for financial institutions. With the growing number of loan applications, it becomes essential to automate the loan approval process to ensure efficiency and accuracy. </a:t>
            </a:r>
          </a:p>
          <a:p>
            <a:r>
              <a:rPr lang="en-US" dirty="0"/>
              <a:t>This project aims to build machine learning models to predict whether a loan application will be approved or not based on various applicant information and loan details.</a:t>
            </a:r>
          </a:p>
          <a:p>
            <a:endParaRPr lang="en-US" sz="1400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  <a:p>
            <a:endParaRPr lang="en-US" sz="1400" dirty="0">
              <a:latin typeface="Century Gothic" panose="020B0502020202020204" pitchFamily="34" charset="0"/>
            </a:endParaRPr>
          </a:p>
          <a:p>
            <a:endParaRPr lang="en-IN" sz="1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39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27E8-C10C-439B-416F-571FF059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venir Next LT Pro Demi" panose="020B0704020202020204" pitchFamily="34" charset="0"/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300E2-F7D3-1961-792B-FF2B445F0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9" y="2370784"/>
            <a:ext cx="10427841" cy="3951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Avenir Next LT Pro Demi" panose="020B0704020202020204" pitchFamily="34" charset="0"/>
              </a:rPr>
              <a:t>1. DATA ACQUISTION</a:t>
            </a:r>
            <a:br>
              <a:rPr lang="en-IN" sz="2000" dirty="0">
                <a:latin typeface="Avenir Next LT Pro Demi" panose="020B0704020202020204" pitchFamily="34" charset="0"/>
              </a:rPr>
            </a:br>
            <a:br>
              <a:rPr lang="en-IN" sz="2000" dirty="0">
                <a:latin typeface="Avenir Next LT Pro Demi" panose="020B0704020202020204" pitchFamily="34" charset="0"/>
              </a:rPr>
            </a:br>
            <a:r>
              <a:rPr lang="en-IN" sz="2000" dirty="0">
                <a:latin typeface="Avenir Next LT Pro Demi" panose="020B0704020202020204" pitchFamily="34" charset="0"/>
              </a:rPr>
              <a:t>2. DATA PREPROCESSING</a:t>
            </a:r>
            <a:br>
              <a:rPr lang="en-IN" sz="2000" dirty="0">
                <a:latin typeface="Avenir Next LT Pro Demi" panose="020B0704020202020204" pitchFamily="34" charset="0"/>
              </a:rPr>
            </a:br>
            <a:br>
              <a:rPr lang="en-IN" sz="2000" dirty="0">
                <a:latin typeface="Avenir Next LT Pro Demi" panose="020B0704020202020204" pitchFamily="34" charset="0"/>
              </a:rPr>
            </a:br>
            <a:r>
              <a:rPr lang="en-IN" sz="2000" dirty="0">
                <a:latin typeface="Avenir Next LT Pro Demi" panose="020B0704020202020204" pitchFamily="34" charset="0"/>
              </a:rPr>
              <a:t>3. EXPLORATORY DATA ANALYSIS</a:t>
            </a:r>
            <a:br>
              <a:rPr lang="en-IN" sz="2000" dirty="0">
                <a:latin typeface="Avenir Next LT Pro Demi" panose="020B0704020202020204" pitchFamily="34" charset="0"/>
              </a:rPr>
            </a:br>
            <a:br>
              <a:rPr lang="en-IN" sz="2000" dirty="0">
                <a:latin typeface="Avenir Next LT Pro Demi" panose="020B0704020202020204" pitchFamily="34" charset="0"/>
              </a:rPr>
            </a:br>
            <a:r>
              <a:rPr lang="en-IN" sz="2000" dirty="0">
                <a:latin typeface="Avenir Next LT Pro Demi" panose="020B0704020202020204" pitchFamily="34" charset="0"/>
              </a:rPr>
              <a:t>4. DATA MODELLING</a:t>
            </a:r>
            <a:br>
              <a:rPr lang="en-IN" sz="2000" dirty="0">
                <a:latin typeface="Avenir Next LT Pro Demi" panose="020B0704020202020204" pitchFamily="34" charset="0"/>
              </a:rPr>
            </a:br>
            <a:br>
              <a:rPr lang="en-IN" sz="2000" dirty="0">
                <a:latin typeface="Avenir Next LT Pro Demi" panose="020B0704020202020204" pitchFamily="34" charset="0"/>
              </a:rPr>
            </a:br>
            <a:r>
              <a:rPr lang="en-IN" sz="2000" dirty="0">
                <a:latin typeface="Avenir Next LT Pro Demi" panose="020B0704020202020204" pitchFamily="34" charset="0"/>
              </a:rPr>
              <a:t>5. MODEL HYPER PARAMETER TUNING</a:t>
            </a:r>
          </a:p>
          <a:p>
            <a:pPr marL="0" indent="0">
              <a:buNone/>
            </a:pPr>
            <a:endParaRPr lang="en-IN" dirty="0">
              <a:latin typeface="Avenir Next LT Pro Demi" panose="020B07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58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27E8-C10C-439B-416F-571FF059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latin typeface="Avenir Next LT Pro Demi" panose="020B0704020202020204" pitchFamily="34" charset="0"/>
              </a:rPr>
              <a:t>DATA 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300E2-F7D3-1961-792B-FF2B445F0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9" y="2370784"/>
            <a:ext cx="10427841" cy="3951358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Avenir Next LT Pro Demi" panose="020B0704020202020204" pitchFamily="34" charset="0"/>
              </a:rPr>
              <a:t>1. Label Encoding:</a:t>
            </a:r>
          </a:p>
          <a:p>
            <a:pPr lvl="1"/>
            <a:r>
              <a:rPr lang="en-US" dirty="0"/>
              <a:t>Encoded categorical columns i.e. Education, </a:t>
            </a:r>
            <a:r>
              <a:rPr lang="en-US" dirty="0" err="1"/>
              <a:t>self_employed</a:t>
            </a:r>
            <a:r>
              <a:rPr lang="en-US" dirty="0"/>
              <a:t>, Loan status in the loan dataset using </a:t>
            </a:r>
            <a:r>
              <a:rPr lang="en-US" dirty="0" err="1"/>
              <a:t>LabelEncoder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>
                <a:latin typeface="Avenir Next LT Pro Demi" panose="020B0704020202020204" pitchFamily="34" charset="0"/>
              </a:rPr>
              <a:t>2. Scaling:</a:t>
            </a:r>
          </a:p>
          <a:p>
            <a:pPr lvl="1"/>
            <a:r>
              <a:rPr lang="en-US" dirty="0"/>
              <a:t>Scaled the loan dataset numerical columns to values between 0 and 1 using </a:t>
            </a:r>
            <a:r>
              <a:rPr lang="en-US" dirty="0" err="1"/>
              <a:t>MinMaxScaler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>
                <a:latin typeface="Avenir Next LT Pro Demi" panose="020B0704020202020204" pitchFamily="34" charset="0"/>
              </a:rPr>
              <a:t>3. Resampling:</a:t>
            </a:r>
          </a:p>
          <a:p>
            <a:pPr lvl="1"/>
            <a:r>
              <a:rPr lang="en-US" dirty="0"/>
              <a:t>Randomly down sapling the </a:t>
            </a:r>
            <a:r>
              <a:rPr lang="en-US" dirty="0" err="1"/>
              <a:t>majortiy</a:t>
            </a:r>
            <a:r>
              <a:rPr lang="en-US" dirty="0"/>
              <a:t> data to match the minority class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211492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27E8-C10C-439B-416F-571FF059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latin typeface="Avenir Next LT Pro Demi" panose="020B0704020202020204" pitchFamily="34" charset="0"/>
              </a:rPr>
              <a:t>EDA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300E2-F7D3-1961-792B-FF2B445F0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005" y="3329429"/>
            <a:ext cx="5059370" cy="1901332"/>
          </a:xfrm>
        </p:spPr>
        <p:txBody>
          <a:bodyPr>
            <a:normAutofit/>
          </a:bodyPr>
          <a:lstStyle/>
          <a:p>
            <a:r>
              <a:rPr lang="en-US" dirty="0"/>
              <a:t>Visualize the relationship between annual income and loan amount using a scatter plot to identify trends and correlations.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17F6C00-33B9-C864-620A-282376407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925" y="1962358"/>
            <a:ext cx="5400675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9991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27E8-C10C-439B-416F-571FF059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latin typeface="Avenir Next LT Pro Demi" panose="020B0704020202020204" pitchFamily="34" charset="0"/>
              </a:rPr>
              <a:t>EDA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300E2-F7D3-1961-792B-FF2B445F0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005" y="3329429"/>
            <a:ext cx="5059370" cy="1901332"/>
          </a:xfrm>
        </p:spPr>
        <p:txBody>
          <a:bodyPr>
            <a:normAutofit/>
          </a:bodyPr>
          <a:lstStyle/>
          <a:p>
            <a:r>
              <a:rPr lang="en-US" dirty="0"/>
              <a:t>Correlation matrix heatmap to visualize the relationships between different features in the loan dataset. 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9D44EFA-8DCF-1E4A-7901-F7851F4DB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949" y="452283"/>
            <a:ext cx="5428277" cy="568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584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27E8-C10C-439B-416F-571FF059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latin typeface="Avenir Next LT Pro Demi" panose="020B0704020202020204" pitchFamily="34" charset="0"/>
              </a:rPr>
              <a:t>EDA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300E2-F7D3-1961-792B-FF2B445F0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636" y="2434693"/>
            <a:ext cx="5397719" cy="3951358"/>
          </a:xfrm>
        </p:spPr>
        <p:txBody>
          <a:bodyPr>
            <a:normAutofit/>
          </a:bodyPr>
          <a:lstStyle/>
          <a:p>
            <a:r>
              <a:rPr lang="en-US" dirty="0"/>
              <a:t>Dropping highly correlated features to prevent multicollinearity and reducing </a:t>
            </a:r>
            <a:r>
              <a:rPr lang="en-US" dirty="0" err="1"/>
              <a:t>redundanc</a:t>
            </a:r>
            <a:r>
              <a:rPr lang="en-US" dirty="0"/>
              <a:t>. </a:t>
            </a:r>
          </a:p>
          <a:p>
            <a:r>
              <a:rPr lang="en-US" dirty="0" err="1"/>
              <a:t>luxury_assets_value</a:t>
            </a:r>
            <a:endParaRPr lang="en-US" dirty="0"/>
          </a:p>
          <a:p>
            <a:r>
              <a:rPr lang="en-US" dirty="0" err="1"/>
              <a:t>bank_asset_value</a:t>
            </a:r>
            <a:r>
              <a:rPr lang="en-US" dirty="0"/>
              <a:t> </a:t>
            </a:r>
          </a:p>
          <a:p>
            <a:r>
              <a:rPr lang="en-US" dirty="0"/>
              <a:t>Along with that, </a:t>
            </a:r>
            <a:r>
              <a:rPr lang="en-US" dirty="0" err="1"/>
              <a:t>loan_id</a:t>
            </a:r>
            <a:r>
              <a:rPr lang="en-US" dirty="0"/>
              <a:t> and categorical columns having textual data are dropped.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850BDDC-8CD6-2309-751E-881C96599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647" y="437619"/>
            <a:ext cx="5619918" cy="571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246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27E8-C10C-439B-416F-571FF059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latin typeface="Avenir Next LT Pro Demi" panose="020B0704020202020204" pitchFamily="34" charset="0"/>
              </a:rPr>
              <a:t>EDA</a:t>
            </a:r>
            <a:endParaRPr lang="en-I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4562F44-0859-BB8B-28A9-0AADBA888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462" y="1085543"/>
            <a:ext cx="7281709" cy="503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76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27E8-C10C-439B-416F-571FF059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latin typeface="Avenir Next LT Pro Demi" panose="020B0704020202020204" pitchFamily="34" charset="0"/>
              </a:rPr>
              <a:t>DATA MODELLING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300E2-F7D3-1961-792B-FF2B445F0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759" y="2292126"/>
            <a:ext cx="10427841" cy="3951358"/>
          </a:xfrm>
        </p:spPr>
        <p:txBody>
          <a:bodyPr>
            <a:normAutofit fontScale="85000" lnSpcReduction="20000"/>
          </a:bodyPr>
          <a:lstStyle/>
          <a:p>
            <a:r>
              <a:rPr lang="en-IN" sz="2000" dirty="0">
                <a:latin typeface="Avenir Next LT Pro Demi" panose="020B0704020202020204" pitchFamily="34" charset="0"/>
              </a:rPr>
              <a:t>1. Data Splitting:</a:t>
            </a:r>
          </a:p>
          <a:p>
            <a:pPr lvl="1"/>
            <a:r>
              <a:rPr lang="en-US" dirty="0"/>
              <a:t>The dataset was split into 8:2 ratio. This split ensures that the majority 80% of the data is used for training the models, while the 20% unseen subset is reserved for testing and evaluating the models' performance.</a:t>
            </a:r>
            <a:endParaRPr lang="en-IN" dirty="0">
              <a:latin typeface="Avenir Next LT Pro Demi" panose="020B0704020202020204" pitchFamily="34" charset="0"/>
            </a:endParaRPr>
          </a:p>
          <a:p>
            <a:pPr lvl="1"/>
            <a:endParaRPr lang="en-US" dirty="0"/>
          </a:p>
          <a:p>
            <a:r>
              <a:rPr lang="en-US" dirty="0">
                <a:latin typeface="Avenir Next LT Pro Demi" panose="020B0704020202020204" pitchFamily="34" charset="0"/>
              </a:rPr>
              <a:t>2. Model Used:</a:t>
            </a:r>
          </a:p>
          <a:p>
            <a:pPr lvl="1"/>
            <a:r>
              <a:rPr lang="en-US" dirty="0"/>
              <a:t>Naive Bayes (</a:t>
            </a:r>
            <a:r>
              <a:rPr lang="en-US" dirty="0" err="1"/>
              <a:t>GaussianNB</a:t>
            </a:r>
            <a:r>
              <a:rPr lang="en-US" dirty="0"/>
              <a:t>)                              </a:t>
            </a:r>
            <a:r>
              <a:rPr lang="en-IN" dirty="0"/>
              <a:t>Logistic Regression</a:t>
            </a:r>
          </a:p>
          <a:p>
            <a:pPr lvl="1"/>
            <a:r>
              <a:rPr lang="en-IN" dirty="0"/>
              <a:t>Decision Tree                                                       Random Forest</a:t>
            </a:r>
          </a:p>
          <a:p>
            <a:pPr lvl="1"/>
            <a:r>
              <a:rPr lang="en-IN" dirty="0"/>
              <a:t>K-Nearest </a:t>
            </a:r>
            <a:r>
              <a:rPr lang="en-IN" dirty="0" err="1"/>
              <a:t>Neighbors</a:t>
            </a:r>
            <a:r>
              <a:rPr lang="en-IN" dirty="0"/>
              <a:t>                                        Support Vector Machine</a:t>
            </a:r>
          </a:p>
          <a:p>
            <a:pPr lvl="1"/>
            <a:r>
              <a:rPr lang="en-IN" dirty="0"/>
              <a:t>Gradient Boosting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latin typeface="Avenir Next LT Pro Demi" panose="020B0704020202020204" pitchFamily="34" charset="0"/>
              </a:rPr>
              <a:t>3. Evaluation:</a:t>
            </a:r>
          </a:p>
          <a:p>
            <a:pPr lvl="1"/>
            <a:r>
              <a:rPr lang="en-US" dirty="0"/>
              <a:t>Each model was evaluated using several metrics to ensure comprehensive performance assessment. These metrics include accuracy, confusion matrix, and classification report.</a:t>
            </a:r>
          </a:p>
        </p:txBody>
      </p:sp>
    </p:spTree>
    <p:extLst>
      <p:ext uri="{BB962C8B-B14F-4D97-AF65-F5344CB8AC3E}">
        <p14:creationId xmlns:p14="http://schemas.microsoft.com/office/powerpoint/2010/main" val="765080357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DarkSeedLeftStep">
      <a:dk1>
        <a:srgbClr val="000000"/>
      </a:dk1>
      <a:lt1>
        <a:srgbClr val="FFFFFF"/>
      </a:lt1>
      <a:dk2>
        <a:srgbClr val="1C2831"/>
      </a:dk2>
      <a:lt2>
        <a:srgbClr val="F0F3F1"/>
      </a:lt2>
      <a:accent1>
        <a:srgbClr val="C34DB7"/>
      </a:accent1>
      <a:accent2>
        <a:srgbClr val="8C3BB1"/>
      </a:accent2>
      <a:accent3>
        <a:srgbClr val="6D4DC3"/>
      </a:accent3>
      <a:accent4>
        <a:srgbClr val="3F50B3"/>
      </a:accent4>
      <a:accent5>
        <a:srgbClr val="4D90C3"/>
      </a:accent5>
      <a:accent6>
        <a:srgbClr val="3BAFB1"/>
      </a:accent6>
      <a:hlink>
        <a:srgbClr val="3F72BF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523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Avenir Next LT Pro Demi</vt:lpstr>
      <vt:lpstr>Century Gothic</vt:lpstr>
      <vt:lpstr>Georgia Pro Light</vt:lpstr>
      <vt:lpstr>VaultVTI</vt:lpstr>
      <vt:lpstr>Loan Approval  Prediction</vt:lpstr>
      <vt:lpstr>Problem Statement</vt:lpstr>
      <vt:lpstr>Approach</vt:lpstr>
      <vt:lpstr>DATA PREPROCESSING</vt:lpstr>
      <vt:lpstr>EDA</vt:lpstr>
      <vt:lpstr>EDA</vt:lpstr>
      <vt:lpstr>EDA</vt:lpstr>
      <vt:lpstr>EDA</vt:lpstr>
      <vt:lpstr>DATA MODELLING</vt:lpstr>
      <vt:lpstr>HYPER-PARAMETER TUNING</vt:lpstr>
      <vt:lpstr>RESULTS:</vt:lpstr>
      <vt:lpstr>BEST MODEL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Bhushan Gunjal</dc:creator>
  <cp:lastModifiedBy>Bhushan Gunjal</cp:lastModifiedBy>
  <cp:revision>1</cp:revision>
  <dcterms:created xsi:type="dcterms:W3CDTF">2024-06-25T15:10:03Z</dcterms:created>
  <dcterms:modified xsi:type="dcterms:W3CDTF">2024-06-25T16:23:40Z</dcterms:modified>
</cp:coreProperties>
</file>