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ormorant SC Medium" charset="1" panose="00000600000000000000"/>
      <p:regular r:id="rId20"/>
    </p:embeddedFont>
    <p:embeddedFont>
      <p:font typeface="Times New Roman Italics" charset="1" panose="02030502070405090303"/>
      <p:regular r:id="rId21"/>
    </p:embeddedFont>
    <p:embeddedFont>
      <p:font typeface="Cormorant Garamond Bold Italics" charset="1" panose="00000800000000000000"/>
      <p:regular r:id="rId22"/>
    </p:embeddedFont>
    <p:embeddedFont>
      <p:font typeface="Cormorant SC Semi-Bold" charset="1" panose="00000700000000000000"/>
      <p:regular r:id="rId23"/>
    </p:embeddedFont>
    <p:embeddedFont>
      <p:font typeface="Cormorant SC Bold" charset="1" panose="00000800000000000000"/>
      <p:regular r:id="rId24"/>
    </p:embeddedFont>
    <p:embeddedFont>
      <p:font typeface="Times New Roman Bold Italics" charset="1" panose="02030802070405090303"/>
      <p:regular r:id="rId25"/>
    </p:embeddedFont>
    <p:embeddedFont>
      <p:font typeface="Times New Roman" charset="1" panose="02030502070405020303"/>
      <p:regular r:id="rId26"/>
    </p:embeddedFont>
    <p:embeddedFont>
      <p:font typeface="Times New Roman Bold" charset="1" panose="02030802070405020303"/>
      <p:regular r:id="rId27"/>
    </p:embeddedFont>
    <p:embeddedFont>
      <p:font typeface="HK Grotesk Light" charset="1" panose="00000400000000000000"/>
      <p:regular r:id="rId28"/>
    </p:embeddedFont>
    <p:embeddedFont>
      <p:font typeface="Cormorant Garamond Italics" charset="1" panose="00000500000000000000"/>
      <p:regular r:id="rId29"/>
    </p:embeddedFont>
    <p:embeddedFont>
      <p:font typeface="Cormorant SC" charset="1" panose="00000500000000000000"/>
      <p:regular r:id="rId30"/>
    </p:embeddedFont>
    <p:embeddedFont>
      <p:font typeface="Cormorant Garamond" charset="1" panose="00000500000000000000"/>
      <p:regular r:id="rId31"/>
    </p:embeddedFont>
    <p:embeddedFont>
      <p:font typeface="Times New Roman Semi-Bold" charset="1" panose="020307020704050203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 Id="rId6" Target="../media/image16.png" Type="http://schemas.openxmlformats.org/officeDocument/2006/relationships/image"/><Relationship Id="rId7" Target="../media/image17.png" Type="http://schemas.openxmlformats.org/officeDocument/2006/relationships/image"/><Relationship Id="rId8" Target="../media/image18.png" Type="http://schemas.openxmlformats.org/officeDocument/2006/relationships/image"/><Relationship Id="rId9" Target="../media/image1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 Id="rId3"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0" y="7538935"/>
            <a:ext cx="18935700" cy="9525"/>
          </a:xfrm>
          <a:prstGeom prst="rect">
            <a:avLst/>
          </a:prstGeom>
          <a:solidFill>
            <a:srgbClr val="272727"/>
          </a:solidFill>
        </p:spPr>
      </p:sp>
      <p:sp>
        <p:nvSpPr>
          <p:cNvPr name="AutoShape 3" id="3"/>
          <p:cNvSpPr/>
          <p:nvPr/>
        </p:nvSpPr>
        <p:spPr>
          <a:xfrm rot="0">
            <a:off x="14644196" y="8922671"/>
            <a:ext cx="3643804" cy="1364329"/>
          </a:xfrm>
          <a:prstGeom prst="rect">
            <a:avLst/>
          </a:prstGeom>
          <a:solidFill>
            <a:srgbClr val="B2AEA9"/>
          </a:solidFill>
        </p:spPr>
      </p:sp>
      <p:sp>
        <p:nvSpPr>
          <p:cNvPr name="AutoShape 4" id="4"/>
          <p:cNvSpPr/>
          <p:nvPr/>
        </p:nvSpPr>
        <p:spPr>
          <a:xfrm rot="5400000">
            <a:off x="9241933" y="5132285"/>
            <a:ext cx="10795000" cy="9525"/>
          </a:xfrm>
          <a:prstGeom prst="rect">
            <a:avLst/>
          </a:prstGeom>
          <a:solidFill>
            <a:srgbClr val="272727"/>
          </a:solidFill>
        </p:spPr>
      </p:sp>
      <p:sp>
        <p:nvSpPr>
          <p:cNvPr name="AutoShape 5" id="5"/>
          <p:cNvSpPr/>
          <p:nvPr/>
        </p:nvSpPr>
        <p:spPr>
          <a:xfrm rot="0">
            <a:off x="0" y="8922671"/>
            <a:ext cx="18935700" cy="9525"/>
          </a:xfrm>
          <a:prstGeom prst="rect">
            <a:avLst/>
          </a:prstGeom>
          <a:solidFill>
            <a:srgbClr val="272727"/>
          </a:solidFill>
        </p:spPr>
      </p:sp>
      <p:grpSp>
        <p:nvGrpSpPr>
          <p:cNvPr name="Group 6" id="6"/>
          <p:cNvGrpSpPr/>
          <p:nvPr/>
        </p:nvGrpSpPr>
        <p:grpSpPr>
          <a:xfrm rot="0">
            <a:off x="16833516" y="9529045"/>
            <a:ext cx="425784" cy="151580"/>
            <a:chOff x="0" y="0"/>
            <a:chExt cx="1426955" cy="508000"/>
          </a:xfrm>
        </p:grpSpPr>
        <p:sp>
          <p:nvSpPr>
            <p:cNvPr name="Freeform 7" id="7"/>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8" id="8"/>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sp>
        <p:nvSpPr>
          <p:cNvPr name="TextBox 9" id="9"/>
          <p:cNvSpPr txBox="true"/>
          <p:nvPr/>
        </p:nvSpPr>
        <p:spPr>
          <a:xfrm rot="0">
            <a:off x="1585449" y="577575"/>
            <a:ext cx="15117101" cy="5859638"/>
          </a:xfrm>
          <a:prstGeom prst="rect">
            <a:avLst/>
          </a:prstGeom>
        </p:spPr>
        <p:txBody>
          <a:bodyPr anchor="t" rtlCol="false" tIns="0" lIns="0" bIns="0" rIns="0">
            <a:spAutoFit/>
          </a:bodyPr>
          <a:lstStyle/>
          <a:p>
            <a:pPr algn="ctr">
              <a:lnSpc>
                <a:spcPts val="13200"/>
              </a:lnSpc>
            </a:pPr>
            <a:r>
              <a:rPr lang="en-US" sz="12000" b="true">
                <a:solidFill>
                  <a:srgbClr val="272727"/>
                </a:solidFill>
                <a:latin typeface="Cormorant SC Medium"/>
                <a:ea typeface="Cormorant SC Medium"/>
                <a:cs typeface="Cormorant SC Medium"/>
                <a:sym typeface="Cormorant SC Medium"/>
              </a:rPr>
              <a:t>Application of Convex Optimisation</a:t>
            </a:r>
          </a:p>
          <a:p>
            <a:pPr algn="ctr">
              <a:lnSpc>
                <a:spcPts val="13200"/>
              </a:lnSpc>
            </a:pPr>
          </a:p>
          <a:p>
            <a:pPr algn="ctr">
              <a:lnSpc>
                <a:spcPts val="6711"/>
              </a:lnSpc>
            </a:pPr>
            <a:r>
              <a:rPr lang="en-US" sz="6101" i="true">
                <a:solidFill>
                  <a:srgbClr val="272727"/>
                </a:solidFill>
                <a:latin typeface="Times New Roman Italics"/>
                <a:ea typeface="Times New Roman Italics"/>
                <a:cs typeface="Times New Roman Italics"/>
                <a:sym typeface="Times New Roman Italics"/>
              </a:rPr>
              <a:t>Portfolio making using convex optimisation</a:t>
            </a:r>
          </a:p>
        </p:txBody>
      </p:sp>
      <p:sp>
        <p:nvSpPr>
          <p:cNvPr name="TextBox 10" id="10"/>
          <p:cNvSpPr txBox="true"/>
          <p:nvPr/>
        </p:nvSpPr>
        <p:spPr>
          <a:xfrm rot="0">
            <a:off x="1028700" y="7530099"/>
            <a:ext cx="7932362" cy="1334733"/>
          </a:xfrm>
          <a:prstGeom prst="rect">
            <a:avLst/>
          </a:prstGeom>
        </p:spPr>
        <p:txBody>
          <a:bodyPr anchor="t" rtlCol="false" tIns="0" lIns="0" bIns="0" rIns="0">
            <a:spAutoFit/>
          </a:bodyPr>
          <a:lstStyle/>
          <a:p>
            <a:pPr algn="l">
              <a:lnSpc>
                <a:spcPts val="5459"/>
              </a:lnSpc>
            </a:pPr>
            <a:r>
              <a:rPr lang="en-US" sz="3899" i="true" b="true">
                <a:solidFill>
                  <a:srgbClr val="272727"/>
                </a:solidFill>
                <a:latin typeface="Cormorant Garamond Bold Italics"/>
                <a:ea typeface="Cormorant Garamond Bold Italics"/>
                <a:cs typeface="Cormorant Garamond Bold Italics"/>
                <a:sym typeface="Cormorant Garamond Bold Italics"/>
              </a:rPr>
              <a:t>Mihir Mallick    21CS30031</a:t>
            </a:r>
          </a:p>
          <a:p>
            <a:pPr algn="l">
              <a:lnSpc>
                <a:spcPts val="5459"/>
              </a:lnSpc>
            </a:pPr>
            <a:r>
              <a:rPr lang="en-US" sz="3899" i="true" b="true">
                <a:solidFill>
                  <a:srgbClr val="272727"/>
                </a:solidFill>
                <a:latin typeface="Cormorant Garamond Bold Italics"/>
                <a:ea typeface="Cormorant Garamond Bold Italics"/>
                <a:cs typeface="Cormorant Garamond Bold Italics"/>
                <a:sym typeface="Cormorant Garamond Bold Italics"/>
              </a:rPr>
              <a:t>Aatir Zaki         21CH10092       </a:t>
            </a:r>
          </a:p>
        </p:txBody>
      </p:sp>
      <p:sp>
        <p:nvSpPr>
          <p:cNvPr name="TextBox 11" id="11"/>
          <p:cNvSpPr txBox="true"/>
          <p:nvPr/>
        </p:nvSpPr>
        <p:spPr>
          <a:xfrm rot="0">
            <a:off x="1028700" y="826135"/>
            <a:ext cx="820626" cy="610235"/>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01</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285750" y="2829095"/>
            <a:ext cx="18859500" cy="9525"/>
          </a:xfrm>
          <a:prstGeom prst="rect">
            <a:avLst/>
          </a:prstGeom>
          <a:solidFill>
            <a:srgbClr val="272727"/>
          </a:solidFill>
        </p:spPr>
      </p:sp>
      <p:sp>
        <p:nvSpPr>
          <p:cNvPr name="TextBox 3" id="3"/>
          <p:cNvSpPr txBox="true"/>
          <p:nvPr/>
        </p:nvSpPr>
        <p:spPr>
          <a:xfrm rot="0">
            <a:off x="1282507" y="781850"/>
            <a:ext cx="15409974" cy="1781774"/>
          </a:xfrm>
          <a:prstGeom prst="rect">
            <a:avLst/>
          </a:prstGeom>
        </p:spPr>
        <p:txBody>
          <a:bodyPr anchor="t" rtlCol="false" tIns="0" lIns="0" bIns="0" rIns="0">
            <a:spAutoFit/>
          </a:bodyPr>
          <a:lstStyle/>
          <a:p>
            <a:pPr algn="ctr">
              <a:lnSpc>
                <a:spcPts val="4700"/>
              </a:lnSpc>
            </a:pPr>
            <a:r>
              <a:rPr lang="en-US" sz="4700" b="true">
                <a:solidFill>
                  <a:srgbClr val="272727"/>
                </a:solidFill>
                <a:latin typeface="Cormorant SC Bold"/>
                <a:ea typeface="Cormorant SC Bold"/>
                <a:cs typeface="Cormorant SC Bold"/>
                <a:sym typeface="Cormorant SC Bold"/>
              </a:rPr>
              <a:t>Pareto optimisation</a:t>
            </a:r>
          </a:p>
          <a:p>
            <a:pPr algn="ctr">
              <a:lnSpc>
                <a:spcPts val="4700"/>
              </a:lnSpc>
            </a:pPr>
            <a:r>
              <a:rPr lang="en-US" sz="4700" b="true">
                <a:solidFill>
                  <a:srgbClr val="272727"/>
                </a:solidFill>
                <a:latin typeface="Cormorant SC Bold"/>
                <a:ea typeface="Cormorant SC Bold"/>
                <a:cs typeface="Cormorant SC Bold"/>
                <a:sym typeface="Cormorant SC Bold"/>
              </a:rPr>
              <a:t> and</a:t>
            </a:r>
          </a:p>
          <a:p>
            <a:pPr algn="ctr">
              <a:lnSpc>
                <a:spcPts val="4700"/>
              </a:lnSpc>
            </a:pPr>
            <a:r>
              <a:rPr lang="en-US" b="true" sz="4700">
                <a:solidFill>
                  <a:srgbClr val="272727"/>
                </a:solidFill>
                <a:latin typeface="Cormorant SC Bold"/>
                <a:ea typeface="Cormorant SC Bold"/>
                <a:cs typeface="Cormorant SC Bold"/>
                <a:sym typeface="Cormorant SC Bold"/>
              </a:rPr>
              <a:t> Markowitz Portfolio Theory (MPT)</a:t>
            </a:r>
          </a:p>
        </p:txBody>
      </p:sp>
      <p:sp>
        <p:nvSpPr>
          <p:cNvPr name="TextBox 4" id="4"/>
          <p:cNvSpPr txBox="true"/>
          <p:nvPr/>
        </p:nvSpPr>
        <p:spPr>
          <a:xfrm rot="0">
            <a:off x="16438674" y="826135"/>
            <a:ext cx="820626" cy="610235"/>
          </a:xfrm>
          <a:prstGeom prst="rect">
            <a:avLst/>
          </a:prstGeom>
        </p:spPr>
        <p:txBody>
          <a:bodyPr anchor="t" rtlCol="false" tIns="0" lIns="0" bIns="0" rIns="0">
            <a:spAutoFit/>
          </a:bodyPr>
          <a:lstStyle/>
          <a:p>
            <a:pPr algn="r"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11</a:t>
            </a:r>
          </a:p>
        </p:txBody>
      </p:sp>
      <p:sp>
        <p:nvSpPr>
          <p:cNvPr name="TextBox 5" id="5"/>
          <p:cNvSpPr txBox="true"/>
          <p:nvPr/>
        </p:nvSpPr>
        <p:spPr>
          <a:xfrm rot="0">
            <a:off x="528207" y="3499585"/>
            <a:ext cx="17231587" cy="6499673"/>
          </a:xfrm>
          <a:prstGeom prst="rect">
            <a:avLst/>
          </a:prstGeom>
        </p:spPr>
        <p:txBody>
          <a:bodyPr anchor="t" rtlCol="false" tIns="0" lIns="0" bIns="0" rIns="0">
            <a:spAutoFit/>
          </a:bodyPr>
          <a:lstStyle/>
          <a:p>
            <a:pPr algn="just">
              <a:lnSpc>
                <a:spcPts val="4340"/>
              </a:lnSpc>
            </a:pPr>
            <a:r>
              <a:rPr lang="en-US" sz="3100" b="true">
                <a:solidFill>
                  <a:srgbClr val="272727"/>
                </a:solidFill>
                <a:latin typeface="Times New Roman Bold"/>
                <a:ea typeface="Times New Roman Bold"/>
                <a:cs typeface="Times New Roman Bold"/>
                <a:sym typeface="Times New Roman Bold"/>
              </a:rPr>
              <a:t>Pareto optimization</a:t>
            </a:r>
            <a:r>
              <a:rPr lang="en-US" sz="3100">
                <a:solidFill>
                  <a:srgbClr val="272727"/>
                </a:solidFill>
                <a:latin typeface="Times New Roman"/>
                <a:ea typeface="Times New Roman"/>
                <a:cs typeface="Times New Roman"/>
                <a:sym typeface="Times New Roman"/>
              </a:rPr>
              <a:t> is a principle from economics and multi-objective optimization that focuses on achieving the most efficient allocation of resources when dealing with </a:t>
            </a:r>
            <a:r>
              <a:rPr lang="en-US" sz="3100" b="true">
                <a:solidFill>
                  <a:srgbClr val="272727"/>
                </a:solidFill>
                <a:latin typeface="Times New Roman Bold"/>
                <a:ea typeface="Times New Roman Bold"/>
                <a:cs typeface="Times New Roman Bold"/>
                <a:sym typeface="Times New Roman Bold"/>
              </a:rPr>
              <a:t>competing objectives</a:t>
            </a:r>
            <a:r>
              <a:rPr lang="en-US" sz="3100">
                <a:solidFill>
                  <a:srgbClr val="272727"/>
                </a:solidFill>
                <a:latin typeface="Times New Roman"/>
                <a:ea typeface="Times New Roman"/>
                <a:cs typeface="Times New Roman"/>
                <a:sym typeface="Times New Roman"/>
              </a:rPr>
              <a:t>. A solution is considered Pareto optimal when no objective can be improved </a:t>
            </a:r>
            <a:r>
              <a:rPr lang="en-US" sz="3100" b="true">
                <a:solidFill>
                  <a:srgbClr val="272727"/>
                </a:solidFill>
                <a:latin typeface="Times New Roman Bold"/>
                <a:ea typeface="Times New Roman Bold"/>
                <a:cs typeface="Times New Roman Bold"/>
                <a:sym typeface="Times New Roman Bold"/>
              </a:rPr>
              <a:t>without worsening at least one other objective</a:t>
            </a:r>
            <a:r>
              <a:rPr lang="en-US" sz="3100">
                <a:solidFill>
                  <a:srgbClr val="272727"/>
                </a:solidFill>
                <a:latin typeface="Times New Roman"/>
                <a:ea typeface="Times New Roman"/>
                <a:cs typeface="Times New Roman"/>
                <a:sym typeface="Times New Roman"/>
              </a:rPr>
              <a:t>. In portfolio making, this concept applies to the trade-off between maximizing returns and minimizing risk—two inherently conflicting goals for investors. By applying Pareto optimization to portfolio selection, investors identify portfolios where any attempt to increase expected return would also increase risk, and any effort to reduce risk would decrease expected return. This application leads directly to </a:t>
            </a:r>
            <a:r>
              <a:rPr lang="en-US" sz="3100" b="true">
                <a:solidFill>
                  <a:srgbClr val="272727"/>
                </a:solidFill>
                <a:latin typeface="Times New Roman Bold"/>
                <a:ea typeface="Times New Roman Bold"/>
                <a:cs typeface="Times New Roman Bold"/>
                <a:sym typeface="Times New Roman Bold"/>
              </a:rPr>
              <a:t>Markowitz Portfolio Theory (MPT)</a:t>
            </a:r>
            <a:r>
              <a:rPr lang="en-US" sz="3100">
                <a:solidFill>
                  <a:srgbClr val="272727"/>
                </a:solidFill>
                <a:latin typeface="Times New Roman"/>
                <a:ea typeface="Times New Roman"/>
                <a:cs typeface="Times New Roman"/>
                <a:sym typeface="Times New Roman"/>
              </a:rPr>
              <a:t>, which mathematically formalizes this trade-off and constructs the </a:t>
            </a:r>
            <a:r>
              <a:rPr lang="en-US" sz="3100" b="true">
                <a:solidFill>
                  <a:srgbClr val="272727"/>
                </a:solidFill>
                <a:latin typeface="Times New Roman Bold"/>
                <a:ea typeface="Times New Roman Bold"/>
                <a:cs typeface="Times New Roman Bold"/>
                <a:sym typeface="Times New Roman Bold"/>
              </a:rPr>
              <a:t>“efficient frontier”</a:t>
            </a:r>
            <a:r>
              <a:rPr lang="en-US" sz="3100">
                <a:solidFill>
                  <a:srgbClr val="272727"/>
                </a:solidFill>
                <a:latin typeface="Times New Roman"/>
                <a:ea typeface="Times New Roman"/>
                <a:cs typeface="Times New Roman"/>
                <a:sym typeface="Times New Roman"/>
              </a:rPr>
              <a:t> of optimal portfolios. MPT essentially operationalizes Pareto optimization in finance by identifying the set of Pareto-efficient portfolios that offer the best possible expected return for a given level of risk.</a:t>
            </a:r>
          </a:p>
          <a:p>
            <a:pPr algn="just">
              <a:lnSpc>
                <a:spcPts val="434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Freeform 2" id="2"/>
          <p:cNvSpPr/>
          <p:nvPr/>
        </p:nvSpPr>
        <p:spPr>
          <a:xfrm flipH="false" flipV="false" rot="0">
            <a:off x="2053391" y="1028700"/>
            <a:ext cx="13707544" cy="6870907"/>
          </a:xfrm>
          <a:custGeom>
            <a:avLst/>
            <a:gdLst/>
            <a:ahLst/>
            <a:cxnLst/>
            <a:rect r="r" b="b" t="t" l="l"/>
            <a:pathLst>
              <a:path h="6870907" w="13707544">
                <a:moveTo>
                  <a:pt x="0" y="0"/>
                </a:moveTo>
                <a:lnTo>
                  <a:pt x="13707544" y="0"/>
                </a:lnTo>
                <a:lnTo>
                  <a:pt x="13707544" y="6870907"/>
                </a:lnTo>
                <a:lnTo>
                  <a:pt x="0" y="6870907"/>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4425623" y="8051374"/>
            <a:ext cx="9436753" cy="602764"/>
          </a:xfrm>
          <a:prstGeom prst="rect">
            <a:avLst/>
          </a:prstGeom>
        </p:spPr>
        <p:txBody>
          <a:bodyPr anchor="t" rtlCol="false" tIns="0" lIns="0" bIns="0" rIns="0">
            <a:spAutoFit/>
          </a:bodyPr>
          <a:lstStyle/>
          <a:p>
            <a:pPr algn="ctr">
              <a:lnSpc>
                <a:spcPts val="5040"/>
              </a:lnSpc>
              <a:spcBef>
                <a:spcPct val="0"/>
              </a:spcBef>
            </a:pPr>
            <a:r>
              <a:rPr lang="en-US" sz="3600">
                <a:solidFill>
                  <a:srgbClr val="000000"/>
                </a:solidFill>
                <a:latin typeface="Cormorant SC"/>
                <a:ea typeface="Cormorant SC"/>
                <a:cs typeface="Cormorant SC"/>
                <a:sym typeface="Cormorant SC"/>
              </a:rPr>
              <a:t>“efficient frontier” of the optimal portfolio  </a:t>
            </a:r>
          </a:p>
        </p:txBody>
      </p:sp>
      <p:sp>
        <p:nvSpPr>
          <p:cNvPr name="TextBox 4" id="4"/>
          <p:cNvSpPr txBox="true"/>
          <p:nvPr/>
        </p:nvSpPr>
        <p:spPr>
          <a:xfrm rot="0">
            <a:off x="2053391" y="9024284"/>
            <a:ext cx="14181218" cy="382306"/>
          </a:xfrm>
          <a:prstGeom prst="rect">
            <a:avLst/>
          </a:prstGeom>
        </p:spPr>
        <p:txBody>
          <a:bodyPr anchor="t" rtlCol="false" tIns="0" lIns="0" bIns="0" rIns="0">
            <a:spAutoFit/>
          </a:bodyPr>
          <a:lstStyle/>
          <a:p>
            <a:pPr algn="ctr">
              <a:lnSpc>
                <a:spcPts val="2800"/>
              </a:lnSpc>
              <a:spcBef>
                <a:spcPct val="0"/>
              </a:spcBef>
            </a:pPr>
            <a:r>
              <a:rPr lang="en-US" sz="2000" i="true">
                <a:solidFill>
                  <a:srgbClr val="000000"/>
                </a:solidFill>
                <a:latin typeface="Times New Roman Italics"/>
                <a:ea typeface="Times New Roman Italics"/>
                <a:cs typeface="Times New Roman Italics"/>
                <a:sym typeface="Times New Roman Italics"/>
              </a:rPr>
              <a:t>Image source :  https://medium.com/the-modern-scientist/how-to-select-your-mpf-portfolio-wisely-portfolio-optimization-53c9b86621b2</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20735" y="6892326"/>
            <a:ext cx="3517625" cy="3394674"/>
          </a:xfrm>
          <a:prstGeom prst="rect">
            <a:avLst/>
          </a:prstGeom>
          <a:solidFill>
            <a:srgbClr val="B2AEA9"/>
          </a:solidFill>
        </p:spPr>
      </p:sp>
      <p:sp>
        <p:nvSpPr>
          <p:cNvPr name="AutoShape 3" id="3"/>
          <p:cNvSpPr/>
          <p:nvPr/>
        </p:nvSpPr>
        <p:spPr>
          <a:xfrm rot="0">
            <a:off x="3487365" y="2013871"/>
            <a:ext cx="18859500" cy="9525"/>
          </a:xfrm>
          <a:prstGeom prst="rect">
            <a:avLst/>
          </a:prstGeom>
          <a:solidFill>
            <a:srgbClr val="272727"/>
          </a:solidFill>
        </p:spPr>
      </p:sp>
      <p:sp>
        <p:nvSpPr>
          <p:cNvPr name="AutoShape 4" id="4"/>
          <p:cNvSpPr/>
          <p:nvPr/>
        </p:nvSpPr>
        <p:spPr>
          <a:xfrm rot="0">
            <a:off x="3487365" y="0"/>
            <a:ext cx="9525" cy="10287000"/>
          </a:xfrm>
          <a:prstGeom prst="rect">
            <a:avLst/>
          </a:prstGeom>
          <a:solidFill>
            <a:srgbClr val="272727"/>
          </a:solidFill>
        </p:spPr>
      </p:sp>
      <p:grpSp>
        <p:nvGrpSpPr>
          <p:cNvPr name="Group 5" id="5"/>
          <p:cNvGrpSpPr/>
          <p:nvPr/>
        </p:nvGrpSpPr>
        <p:grpSpPr>
          <a:xfrm rot="0">
            <a:off x="1028700" y="9529045"/>
            <a:ext cx="425784" cy="151580"/>
            <a:chOff x="0" y="0"/>
            <a:chExt cx="1426955" cy="508000"/>
          </a:xfrm>
        </p:grpSpPr>
        <p:sp>
          <p:nvSpPr>
            <p:cNvPr name="Freeform 6" id="6"/>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7" id="7"/>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sp>
        <p:nvSpPr>
          <p:cNvPr name="TextBox 8" id="8"/>
          <p:cNvSpPr txBox="true"/>
          <p:nvPr/>
        </p:nvSpPr>
        <p:spPr>
          <a:xfrm rot="0">
            <a:off x="16438674" y="826135"/>
            <a:ext cx="820626" cy="610235"/>
          </a:xfrm>
          <a:prstGeom prst="rect">
            <a:avLst/>
          </a:prstGeom>
        </p:spPr>
        <p:txBody>
          <a:bodyPr anchor="t" rtlCol="false" tIns="0" lIns="0" bIns="0" rIns="0">
            <a:spAutoFit/>
          </a:bodyPr>
          <a:lstStyle/>
          <a:p>
            <a:pPr algn="r"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08</a:t>
            </a:r>
          </a:p>
        </p:txBody>
      </p:sp>
      <p:sp>
        <p:nvSpPr>
          <p:cNvPr name="TextBox 9" id="9"/>
          <p:cNvSpPr txBox="true"/>
          <p:nvPr/>
        </p:nvSpPr>
        <p:spPr>
          <a:xfrm rot="0">
            <a:off x="3979340" y="3410208"/>
            <a:ext cx="12869647" cy="19551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Should you invest in this portfolio?</a:t>
            </a:r>
          </a:p>
        </p:txBody>
      </p:sp>
      <p:sp>
        <p:nvSpPr>
          <p:cNvPr name="TextBox 10" id="10"/>
          <p:cNvSpPr txBox="true"/>
          <p:nvPr/>
        </p:nvSpPr>
        <p:spPr>
          <a:xfrm rot="0">
            <a:off x="3979340" y="7501571"/>
            <a:ext cx="14308660" cy="2014260"/>
          </a:xfrm>
          <a:prstGeom prst="rect">
            <a:avLst/>
          </a:prstGeom>
        </p:spPr>
        <p:txBody>
          <a:bodyPr anchor="t" rtlCol="false" tIns="0" lIns="0" bIns="0" rIns="0">
            <a:spAutoFit/>
          </a:bodyPr>
          <a:lstStyle/>
          <a:p>
            <a:pPr algn="ctr">
              <a:lnSpc>
                <a:spcPts val="8249"/>
              </a:lnSpc>
            </a:pPr>
            <a:r>
              <a:rPr lang="en-US" sz="5499" i="true" spc="109">
                <a:solidFill>
                  <a:srgbClr val="272727"/>
                </a:solidFill>
                <a:latin typeface="Cormorant Garamond Italics"/>
                <a:ea typeface="Cormorant Garamond Italics"/>
                <a:cs typeface="Cormorant Garamond Italics"/>
                <a:sym typeface="Cormorant Garamond Italics"/>
              </a:rPr>
              <a:t>Yesn’t</a:t>
            </a:r>
          </a:p>
          <a:p>
            <a:pPr algn="ctr">
              <a:lnSpc>
                <a:spcPts val="8249"/>
              </a:lnSpc>
            </a:pPr>
            <a:r>
              <a:rPr lang="en-US" sz="5499" i="true" spc="109">
                <a:solidFill>
                  <a:srgbClr val="272727"/>
                </a:solidFill>
                <a:latin typeface="Cormorant Garamond Italics"/>
                <a:ea typeface="Cormorant Garamond Italics"/>
                <a:cs typeface="Cormorant Garamond Italics"/>
                <a:sym typeface="Cormorant Garamond Italics"/>
              </a:rPr>
              <a:t> </a:t>
            </a:r>
            <a:r>
              <a:rPr lang="en-US" sz="5499" spc="109">
                <a:solidFill>
                  <a:srgbClr val="272727"/>
                </a:solidFill>
                <a:latin typeface="Cormorant Garamond"/>
                <a:ea typeface="Cormorant Garamond"/>
                <a:cs typeface="Cormorant Garamond"/>
                <a:sym typeface="Cormorant Garamond"/>
              </a:rPr>
              <a:t>:)</a:t>
            </a:r>
          </a:p>
        </p:txBody>
      </p:sp>
      <p:sp>
        <p:nvSpPr>
          <p:cNvPr name="AutoShape 11" id="11"/>
          <p:cNvSpPr/>
          <p:nvPr/>
        </p:nvSpPr>
        <p:spPr>
          <a:xfrm rot="0">
            <a:off x="-285750" y="6882801"/>
            <a:ext cx="18859500" cy="9525"/>
          </a:xfrm>
          <a:prstGeom prst="rect">
            <a:avLst/>
          </a:prstGeom>
          <a:solidFill>
            <a:srgbClr val="272727"/>
          </a:solidFill>
        </p:spPr>
      </p:sp>
    </p:spTree>
  </p:cSld>
  <p:clrMapOvr>
    <a:masterClrMapping/>
  </p:clrMapOvr>
</p:sld>
</file>

<file path=ppt/slides/slide13.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285750" y="2932338"/>
            <a:ext cx="18859500" cy="9525"/>
          </a:xfrm>
          <a:prstGeom prst="rect">
            <a:avLst/>
          </a:prstGeom>
          <a:solidFill>
            <a:srgbClr val="272727"/>
          </a:solidFill>
        </p:spPr>
      </p:sp>
      <p:sp>
        <p:nvSpPr>
          <p:cNvPr name="TextBox 3" id="3"/>
          <p:cNvSpPr txBox="true"/>
          <p:nvPr/>
        </p:nvSpPr>
        <p:spPr>
          <a:xfrm rot="0">
            <a:off x="869446" y="1579245"/>
            <a:ext cx="11615061"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Drawbacks : </a:t>
            </a:r>
          </a:p>
        </p:txBody>
      </p:sp>
      <p:sp>
        <p:nvSpPr>
          <p:cNvPr name="AutoShape 4" id="4"/>
          <p:cNvSpPr/>
          <p:nvPr/>
        </p:nvSpPr>
        <p:spPr>
          <a:xfrm rot="0">
            <a:off x="15778664" y="12346"/>
            <a:ext cx="9525" cy="2929516"/>
          </a:xfrm>
          <a:prstGeom prst="rect">
            <a:avLst/>
          </a:prstGeom>
          <a:solidFill>
            <a:srgbClr val="272727"/>
          </a:solidFill>
        </p:spPr>
      </p:sp>
      <p:sp>
        <p:nvSpPr>
          <p:cNvPr name="TextBox 5" id="5"/>
          <p:cNvSpPr txBox="true"/>
          <p:nvPr/>
        </p:nvSpPr>
        <p:spPr>
          <a:xfrm rot="0">
            <a:off x="16438674" y="826135"/>
            <a:ext cx="820626" cy="610235"/>
          </a:xfrm>
          <a:prstGeom prst="rect">
            <a:avLst/>
          </a:prstGeom>
        </p:spPr>
        <p:txBody>
          <a:bodyPr anchor="t" rtlCol="false" tIns="0" lIns="0" bIns="0" rIns="0">
            <a:spAutoFit/>
          </a:bodyPr>
          <a:lstStyle/>
          <a:p>
            <a:pPr algn="r"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14</a:t>
            </a:r>
          </a:p>
        </p:txBody>
      </p:sp>
      <p:sp>
        <p:nvSpPr>
          <p:cNvPr name="TextBox 6" id="6"/>
          <p:cNvSpPr txBox="true"/>
          <p:nvPr/>
        </p:nvSpPr>
        <p:spPr>
          <a:xfrm rot="0">
            <a:off x="869446" y="3585666"/>
            <a:ext cx="15979542" cy="3336927"/>
          </a:xfrm>
          <a:prstGeom prst="rect">
            <a:avLst/>
          </a:prstGeom>
        </p:spPr>
        <p:txBody>
          <a:bodyPr anchor="t" rtlCol="false" tIns="0" lIns="0" bIns="0" rIns="0">
            <a:spAutoFit/>
          </a:bodyPr>
          <a:lstStyle/>
          <a:p>
            <a:pPr algn="l">
              <a:lnSpc>
                <a:spcPts val="3500"/>
              </a:lnSpc>
            </a:pPr>
          </a:p>
          <a:p>
            <a:pPr algn="just">
              <a:lnSpc>
                <a:spcPts val="3850"/>
              </a:lnSpc>
            </a:pPr>
            <a:r>
              <a:rPr lang="en-US" sz="3500">
                <a:solidFill>
                  <a:srgbClr val="272727"/>
                </a:solidFill>
                <a:latin typeface="Times New Roman"/>
                <a:ea typeface="Times New Roman"/>
                <a:cs typeface="Times New Roman"/>
                <a:sym typeface="Times New Roman"/>
              </a:rPr>
              <a:t>Modern Portfolio Theory equates higher variance with greater risk, treating all deviations from the average equally. This approach can </a:t>
            </a:r>
            <a:r>
              <a:rPr lang="en-US" sz="3500" b="true">
                <a:solidFill>
                  <a:srgbClr val="272727"/>
                </a:solidFill>
                <a:latin typeface="Times New Roman Bold"/>
                <a:ea typeface="Times New Roman Bold"/>
                <a:cs typeface="Times New Roman Bold"/>
                <a:sym typeface="Times New Roman Bold"/>
              </a:rPr>
              <a:t>underestimate</a:t>
            </a:r>
            <a:r>
              <a:rPr lang="en-US" sz="3500">
                <a:solidFill>
                  <a:srgbClr val="272727"/>
                </a:solidFill>
                <a:latin typeface="Times New Roman"/>
                <a:ea typeface="Times New Roman"/>
                <a:cs typeface="Times New Roman"/>
                <a:sym typeface="Times New Roman"/>
              </a:rPr>
              <a:t> the impact of negative downturns (losses), making portfolios vulnerable to extreme market conditions where the potential for severe losses is greater.</a:t>
            </a:r>
          </a:p>
          <a:p>
            <a:pPr algn="l">
              <a:lnSpc>
                <a:spcPts val="3500"/>
              </a:lnSpc>
            </a:pPr>
          </a:p>
          <a:p>
            <a:pPr algn="l">
              <a:lnSpc>
                <a:spcPts val="3500"/>
              </a:lnSpc>
              <a:spcBef>
                <a:spcPct val="0"/>
              </a:spcBef>
            </a:pPr>
          </a:p>
        </p:txBody>
      </p:sp>
      <p:sp>
        <p:nvSpPr>
          <p:cNvPr name="TextBox 7" id="7"/>
          <p:cNvSpPr txBox="true"/>
          <p:nvPr/>
        </p:nvSpPr>
        <p:spPr>
          <a:xfrm rot="0">
            <a:off x="479988" y="3335232"/>
            <a:ext cx="14882117" cy="615391"/>
          </a:xfrm>
          <a:prstGeom prst="rect">
            <a:avLst/>
          </a:prstGeom>
        </p:spPr>
        <p:txBody>
          <a:bodyPr anchor="t" rtlCol="false" tIns="0" lIns="0" bIns="0" rIns="0">
            <a:spAutoFit/>
          </a:bodyPr>
          <a:lstStyle/>
          <a:p>
            <a:pPr algn="just">
              <a:lnSpc>
                <a:spcPts val="4000"/>
              </a:lnSpc>
              <a:spcBef>
                <a:spcPct val="0"/>
              </a:spcBef>
            </a:pPr>
            <a:r>
              <a:rPr lang="en-US" b="true" sz="4000">
                <a:solidFill>
                  <a:srgbClr val="272727"/>
                </a:solidFill>
                <a:latin typeface="Times New Roman Bold"/>
                <a:ea typeface="Times New Roman Bold"/>
                <a:cs typeface="Times New Roman Bold"/>
                <a:sym typeface="Times New Roman Bold"/>
              </a:rPr>
              <a:t> </a:t>
            </a:r>
            <a:r>
              <a:rPr lang="en-US" b="true" sz="4000">
                <a:solidFill>
                  <a:srgbClr val="272727"/>
                </a:solidFill>
                <a:latin typeface="Times New Roman Bold"/>
                <a:ea typeface="Times New Roman Bold"/>
                <a:cs typeface="Times New Roman Bold"/>
                <a:sym typeface="Times New Roman Bold"/>
              </a:rPr>
              <a:t>• Focuses on Variance Rather Than Downside Risk :</a:t>
            </a:r>
          </a:p>
        </p:txBody>
      </p:sp>
      <p:sp>
        <p:nvSpPr>
          <p:cNvPr name="TextBox 8" id="8"/>
          <p:cNvSpPr txBox="true"/>
          <p:nvPr/>
        </p:nvSpPr>
        <p:spPr>
          <a:xfrm rot="0">
            <a:off x="612824" y="6450880"/>
            <a:ext cx="15312507" cy="615391"/>
          </a:xfrm>
          <a:prstGeom prst="rect">
            <a:avLst/>
          </a:prstGeom>
        </p:spPr>
        <p:txBody>
          <a:bodyPr anchor="t" rtlCol="false" tIns="0" lIns="0" bIns="0" rIns="0">
            <a:spAutoFit/>
          </a:bodyPr>
          <a:lstStyle/>
          <a:p>
            <a:pPr algn="just">
              <a:lnSpc>
                <a:spcPts val="4000"/>
              </a:lnSpc>
              <a:spcBef>
                <a:spcPct val="0"/>
              </a:spcBef>
            </a:pPr>
            <a:r>
              <a:rPr lang="en-US" b="true" sz="4000">
                <a:solidFill>
                  <a:srgbClr val="272727"/>
                </a:solidFill>
                <a:latin typeface="Times New Roman Bold"/>
                <a:ea typeface="Times New Roman Bold"/>
                <a:cs typeface="Times New Roman Bold"/>
                <a:sym typeface="Times New Roman Bold"/>
              </a:rPr>
              <a:t> </a:t>
            </a:r>
            <a:r>
              <a:rPr lang="en-US" b="true" sz="4000">
                <a:solidFill>
                  <a:srgbClr val="272727"/>
                </a:solidFill>
                <a:latin typeface="Times New Roman Bold"/>
                <a:ea typeface="Times New Roman Bold"/>
                <a:cs typeface="Times New Roman Bold"/>
                <a:sym typeface="Times New Roman Bold"/>
              </a:rPr>
              <a:t>• Past Performance is Not Indicative of Future Results :</a:t>
            </a:r>
          </a:p>
        </p:txBody>
      </p:sp>
      <p:sp>
        <p:nvSpPr>
          <p:cNvPr name="TextBox 9" id="9"/>
          <p:cNvSpPr txBox="true"/>
          <p:nvPr/>
        </p:nvSpPr>
        <p:spPr>
          <a:xfrm rot="0">
            <a:off x="869446" y="7146558"/>
            <a:ext cx="15979542" cy="2973668"/>
          </a:xfrm>
          <a:prstGeom prst="rect">
            <a:avLst/>
          </a:prstGeom>
        </p:spPr>
        <p:txBody>
          <a:bodyPr anchor="t" rtlCol="false" tIns="0" lIns="0" bIns="0" rIns="0">
            <a:spAutoFit/>
          </a:bodyPr>
          <a:lstStyle/>
          <a:p>
            <a:pPr algn="just">
              <a:lnSpc>
                <a:spcPts val="3850"/>
              </a:lnSpc>
            </a:pPr>
            <a:r>
              <a:rPr lang="en-US" sz="3500">
                <a:solidFill>
                  <a:srgbClr val="272727"/>
                </a:solidFill>
                <a:latin typeface="Times New Roman"/>
                <a:ea typeface="Times New Roman"/>
                <a:cs typeface="Times New Roman"/>
                <a:sym typeface="Times New Roman"/>
              </a:rPr>
              <a:t>MPT relies on historical data to guide portfolio optimization, assuming past market behaviors will predict future outcomes. This can misalign strategies when unexpected economic or geopolitical events occur, making past performance a poor predictor of future returns and potentially leading to inadequate investment decisions.</a:t>
            </a:r>
          </a:p>
          <a:p>
            <a:pPr algn="just">
              <a:lnSpc>
                <a:spcPts val="3850"/>
              </a:lnSpc>
            </a:pP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15130" y="7722271"/>
            <a:ext cx="7426871" cy="2564729"/>
          </a:xfrm>
          <a:prstGeom prst="rect">
            <a:avLst/>
          </a:prstGeom>
          <a:solidFill>
            <a:srgbClr val="B2AEA9"/>
          </a:solidFill>
        </p:spPr>
      </p:sp>
      <p:sp>
        <p:nvSpPr>
          <p:cNvPr name="TextBox 3" id="3"/>
          <p:cNvSpPr txBox="true"/>
          <p:nvPr/>
        </p:nvSpPr>
        <p:spPr>
          <a:xfrm rot="0">
            <a:off x="1028700" y="4612116"/>
            <a:ext cx="6873406"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Thank You !</a:t>
            </a:r>
          </a:p>
        </p:txBody>
      </p:sp>
      <p:sp>
        <p:nvSpPr>
          <p:cNvPr name="TextBox 4" id="4"/>
          <p:cNvSpPr txBox="true"/>
          <p:nvPr/>
        </p:nvSpPr>
        <p:spPr>
          <a:xfrm rot="0">
            <a:off x="1028700" y="826135"/>
            <a:ext cx="820626" cy="610235"/>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15</a:t>
            </a:r>
          </a:p>
        </p:txBody>
      </p:sp>
      <p:sp>
        <p:nvSpPr>
          <p:cNvPr name="AutoShape 5" id="5"/>
          <p:cNvSpPr/>
          <p:nvPr/>
        </p:nvSpPr>
        <p:spPr>
          <a:xfrm rot="5400000">
            <a:off x="2273004" y="5138737"/>
            <a:ext cx="10287000" cy="9525"/>
          </a:xfrm>
          <a:prstGeom prst="rect">
            <a:avLst/>
          </a:prstGeom>
          <a:solidFill>
            <a:srgbClr val="272727"/>
          </a:solidFill>
        </p:spPr>
      </p:sp>
      <p:sp>
        <p:nvSpPr>
          <p:cNvPr name="TextBox 6" id="6"/>
          <p:cNvSpPr txBox="true"/>
          <p:nvPr/>
        </p:nvSpPr>
        <p:spPr>
          <a:xfrm rot="0">
            <a:off x="7475161" y="3110828"/>
            <a:ext cx="3337678" cy="678964"/>
          </a:xfrm>
          <a:prstGeom prst="rect">
            <a:avLst/>
          </a:prstGeom>
        </p:spPr>
        <p:txBody>
          <a:bodyPr anchor="t" rtlCol="false" tIns="0" lIns="0" bIns="0" rIns="0">
            <a:spAutoFit/>
          </a:bodyPr>
          <a:lstStyle/>
          <a:p>
            <a:pPr algn="ctr">
              <a:lnSpc>
                <a:spcPts val="5040"/>
              </a:lnSpc>
              <a:spcBef>
                <a:spcPct val="0"/>
              </a:spcBef>
            </a:pPr>
            <a:r>
              <a:rPr lang="en-US" b="true" sz="3600">
                <a:solidFill>
                  <a:srgbClr val="272727"/>
                </a:solidFill>
                <a:latin typeface="Times New Roman Bold"/>
                <a:ea typeface="Times New Roman Bold"/>
                <a:cs typeface="Times New Roman Bold"/>
                <a:sym typeface="Times New Roman Bold"/>
              </a:rPr>
              <a:t>References</a:t>
            </a:r>
            <a:r>
              <a:rPr lang="en-US" b="true" sz="3600">
                <a:solidFill>
                  <a:srgbClr val="272727"/>
                </a:solidFill>
                <a:latin typeface="Times New Roman Semi-Bold"/>
                <a:ea typeface="Times New Roman Semi-Bold"/>
                <a:cs typeface="Times New Roman Semi-Bold"/>
                <a:sym typeface="Times New Roman Semi-Bold"/>
              </a:rPr>
              <a:t> :</a:t>
            </a:r>
          </a:p>
        </p:txBody>
      </p:sp>
      <p:sp>
        <p:nvSpPr>
          <p:cNvPr name="TextBox 7" id="7"/>
          <p:cNvSpPr txBox="true"/>
          <p:nvPr/>
        </p:nvSpPr>
        <p:spPr>
          <a:xfrm rot="0">
            <a:off x="7411741" y="4354941"/>
            <a:ext cx="10876259" cy="3498793"/>
          </a:xfrm>
          <a:prstGeom prst="rect">
            <a:avLst/>
          </a:prstGeom>
        </p:spPr>
        <p:txBody>
          <a:bodyPr anchor="t" rtlCol="false" tIns="0" lIns="0" bIns="0" rIns="0">
            <a:spAutoFit/>
          </a:bodyPr>
          <a:lstStyle/>
          <a:p>
            <a:pPr algn="l" marL="604524" indent="-302262" lvl="1">
              <a:lnSpc>
                <a:spcPts val="3920"/>
              </a:lnSpc>
              <a:buFont typeface="Arial"/>
              <a:buChar char="•"/>
            </a:pPr>
            <a:r>
              <a:rPr lang="en-US" sz="2800">
                <a:solidFill>
                  <a:srgbClr val="272727"/>
                </a:solidFill>
                <a:latin typeface="Times New Roman"/>
                <a:ea typeface="Times New Roman"/>
                <a:cs typeface="Times New Roman"/>
                <a:sym typeface="Times New Roman"/>
              </a:rPr>
              <a:t>https://medium.com/the-modern-scientist/how-to-select-your-mpf-portfolio-wisely-portfolio-optimization-53c9b86621b2</a:t>
            </a:r>
          </a:p>
          <a:p>
            <a:pPr algn="l">
              <a:lnSpc>
                <a:spcPts val="3920"/>
              </a:lnSpc>
            </a:pPr>
          </a:p>
          <a:p>
            <a:pPr algn="l" marL="604524" indent="-302262" lvl="1">
              <a:lnSpc>
                <a:spcPts val="3920"/>
              </a:lnSpc>
              <a:buFont typeface="Arial"/>
              <a:buChar char="•"/>
            </a:pPr>
            <a:r>
              <a:rPr lang="en-US" sz="2800">
                <a:solidFill>
                  <a:srgbClr val="272727"/>
                </a:solidFill>
                <a:latin typeface="Times New Roman"/>
                <a:ea typeface="Times New Roman"/>
                <a:cs typeface="Times New Roman"/>
                <a:sym typeface="Times New Roman"/>
              </a:rPr>
              <a:t>4.7.3 Pareto optimal points and values, Boyd, Stephen, and Lieven Vandenberghe. Convex Optimization. Cambridge University Press, 2004</a:t>
            </a:r>
          </a:p>
          <a:p>
            <a:pPr algn="l">
              <a:lnSpc>
                <a:spcPts val="3920"/>
              </a:lnSpc>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0" y="5332683"/>
            <a:ext cx="3437668" cy="4954317"/>
          </a:xfrm>
          <a:prstGeom prst="rect">
            <a:avLst/>
          </a:prstGeom>
          <a:solidFill>
            <a:srgbClr val="B2AEA9"/>
          </a:solidFill>
        </p:spPr>
      </p:sp>
      <p:grpSp>
        <p:nvGrpSpPr>
          <p:cNvPr name="Group 3" id="3"/>
          <p:cNvGrpSpPr/>
          <p:nvPr/>
        </p:nvGrpSpPr>
        <p:grpSpPr>
          <a:xfrm rot="0">
            <a:off x="1028700" y="9106720"/>
            <a:ext cx="425784" cy="151580"/>
            <a:chOff x="0" y="0"/>
            <a:chExt cx="1426955" cy="508000"/>
          </a:xfrm>
        </p:grpSpPr>
        <p:sp>
          <p:nvSpPr>
            <p:cNvPr name="Freeform 4" id="4"/>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5" id="5"/>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sp>
        <p:nvSpPr>
          <p:cNvPr name="TextBox 6" id="6"/>
          <p:cNvSpPr txBox="true"/>
          <p:nvPr/>
        </p:nvSpPr>
        <p:spPr>
          <a:xfrm rot="0">
            <a:off x="3624176" y="1035685"/>
            <a:ext cx="10920606"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Bold"/>
                <a:ea typeface="Cormorant SC Bold"/>
                <a:cs typeface="Cormorant SC Bold"/>
                <a:sym typeface="Cormorant SC Bold"/>
              </a:rPr>
              <a:t>Introduction</a:t>
            </a:r>
          </a:p>
        </p:txBody>
      </p:sp>
      <p:sp>
        <p:nvSpPr>
          <p:cNvPr name="TextBox 7" id="7"/>
          <p:cNvSpPr txBox="true"/>
          <p:nvPr/>
        </p:nvSpPr>
        <p:spPr>
          <a:xfrm rot="0">
            <a:off x="3624176" y="2239383"/>
            <a:ext cx="11965221" cy="3593951"/>
          </a:xfrm>
          <a:prstGeom prst="rect">
            <a:avLst/>
          </a:prstGeom>
        </p:spPr>
        <p:txBody>
          <a:bodyPr anchor="t" rtlCol="false" tIns="0" lIns="0" bIns="0" rIns="0">
            <a:spAutoFit/>
          </a:bodyPr>
          <a:lstStyle/>
          <a:p>
            <a:pPr algn="just">
              <a:lnSpc>
                <a:spcPts val="4799"/>
              </a:lnSpc>
            </a:pPr>
            <a:r>
              <a:rPr lang="en-US" sz="3199" i="true" spc="63">
                <a:solidFill>
                  <a:srgbClr val="272727"/>
                </a:solidFill>
                <a:latin typeface="Times New Roman Italics"/>
                <a:ea typeface="Times New Roman Italics"/>
                <a:cs typeface="Times New Roman Italics"/>
                <a:sym typeface="Times New Roman Italics"/>
              </a:rPr>
              <a:t>Choosing the right Mandatory Provident Fund (MPF) portfolio is essential for a secure retirement. Portfolio optimisation provides a structured way to balance risk and return, using data-driven strategies to align investments with individual risk tolerance and financial goals. </a:t>
            </a:r>
          </a:p>
          <a:p>
            <a:pPr algn="just">
              <a:lnSpc>
                <a:spcPts val="4799"/>
              </a:lnSpc>
            </a:pPr>
          </a:p>
        </p:txBody>
      </p:sp>
      <p:sp>
        <p:nvSpPr>
          <p:cNvPr name="TextBox 8" id="8"/>
          <p:cNvSpPr txBox="true"/>
          <p:nvPr/>
        </p:nvSpPr>
        <p:spPr>
          <a:xfrm rot="0">
            <a:off x="4651833" y="6662432"/>
            <a:ext cx="8984333" cy="2009069"/>
          </a:xfrm>
          <a:prstGeom prst="rect">
            <a:avLst/>
          </a:prstGeom>
        </p:spPr>
        <p:txBody>
          <a:bodyPr anchor="t" rtlCol="false" tIns="0" lIns="0" bIns="0" rIns="0">
            <a:spAutoFit/>
          </a:bodyPr>
          <a:lstStyle/>
          <a:p>
            <a:pPr algn="ctr">
              <a:lnSpc>
                <a:spcPts val="7839"/>
              </a:lnSpc>
            </a:pPr>
            <a:r>
              <a:rPr lang="en-US" b="true" sz="4899" i="true">
                <a:solidFill>
                  <a:srgbClr val="272727"/>
                </a:solidFill>
                <a:latin typeface="Times New Roman Bold Italics"/>
                <a:ea typeface="Times New Roman Bold Italics"/>
                <a:cs typeface="Times New Roman Bold Italics"/>
                <a:sym typeface="Times New Roman Bold Italics"/>
              </a:rPr>
              <a:t>Maximise the Returns,</a:t>
            </a:r>
          </a:p>
          <a:p>
            <a:pPr algn="ctr">
              <a:lnSpc>
                <a:spcPts val="7839"/>
              </a:lnSpc>
            </a:pPr>
            <a:r>
              <a:rPr lang="en-US" b="true" sz="4899" i="true">
                <a:solidFill>
                  <a:srgbClr val="272727"/>
                </a:solidFill>
                <a:latin typeface="Times New Roman Bold Italics"/>
                <a:ea typeface="Times New Roman Bold Italics"/>
                <a:cs typeface="Times New Roman Bold Italics"/>
                <a:sym typeface="Times New Roman Bold Italics"/>
              </a:rPr>
              <a:t>Minimise the risk !</a:t>
            </a:r>
          </a:p>
        </p:txBody>
      </p:sp>
      <p:sp>
        <p:nvSpPr>
          <p:cNvPr name="AutoShape 9" id="9"/>
          <p:cNvSpPr/>
          <p:nvPr/>
        </p:nvSpPr>
        <p:spPr>
          <a:xfrm rot="5400000">
            <a:off x="-1955069" y="5132285"/>
            <a:ext cx="10795000" cy="9525"/>
          </a:xfrm>
          <a:prstGeom prst="rect">
            <a:avLst/>
          </a:prstGeom>
          <a:solidFill>
            <a:srgbClr val="272727"/>
          </a:solidFill>
        </p:spPr>
      </p:sp>
      <p:sp>
        <p:nvSpPr>
          <p:cNvPr name="AutoShape 10" id="10"/>
          <p:cNvSpPr/>
          <p:nvPr/>
        </p:nvSpPr>
        <p:spPr>
          <a:xfrm rot="5400000">
            <a:off x="10650418" y="5132285"/>
            <a:ext cx="10795000" cy="9525"/>
          </a:xfrm>
          <a:prstGeom prst="rect">
            <a:avLst/>
          </a:prstGeom>
          <a:solidFill>
            <a:srgbClr val="272727"/>
          </a:solidFill>
        </p:spPr>
      </p:sp>
      <p:sp>
        <p:nvSpPr>
          <p:cNvPr name="TextBox 11" id="11"/>
          <p:cNvSpPr txBox="true"/>
          <p:nvPr/>
        </p:nvSpPr>
        <p:spPr>
          <a:xfrm rot="0">
            <a:off x="1028700" y="826135"/>
            <a:ext cx="820626" cy="610235"/>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TextBox 2" id="2"/>
          <p:cNvSpPr txBox="true"/>
          <p:nvPr/>
        </p:nvSpPr>
        <p:spPr>
          <a:xfrm rot="0">
            <a:off x="422364" y="1089097"/>
            <a:ext cx="13634366" cy="1052342"/>
          </a:xfrm>
          <a:prstGeom prst="rect">
            <a:avLst/>
          </a:prstGeom>
        </p:spPr>
        <p:txBody>
          <a:bodyPr anchor="t" rtlCol="false" tIns="0" lIns="0" bIns="0" rIns="0">
            <a:spAutoFit/>
          </a:bodyPr>
          <a:lstStyle/>
          <a:p>
            <a:pPr algn="l">
              <a:lnSpc>
                <a:spcPts val="8099"/>
              </a:lnSpc>
            </a:pPr>
            <a:r>
              <a:rPr lang="en-US" sz="8099" b="true">
                <a:solidFill>
                  <a:srgbClr val="272727"/>
                </a:solidFill>
                <a:latin typeface="Cormorant SC Bold"/>
                <a:ea typeface="Cormorant SC Bold"/>
                <a:cs typeface="Cormorant SC Bold"/>
                <a:sym typeface="Cormorant SC Bold"/>
              </a:rPr>
              <a:t>Some terminology :</a:t>
            </a:r>
          </a:p>
        </p:txBody>
      </p:sp>
      <p:sp>
        <p:nvSpPr>
          <p:cNvPr name="AutoShape 3" id="3"/>
          <p:cNvSpPr/>
          <p:nvPr/>
        </p:nvSpPr>
        <p:spPr>
          <a:xfrm rot="0">
            <a:off x="0" y="2541490"/>
            <a:ext cx="18935700" cy="109000"/>
          </a:xfrm>
          <a:prstGeom prst="rect">
            <a:avLst/>
          </a:prstGeom>
          <a:solidFill>
            <a:srgbClr val="272727"/>
          </a:solidFill>
        </p:spPr>
      </p:sp>
      <p:sp>
        <p:nvSpPr>
          <p:cNvPr name="AutoShape 4" id="4"/>
          <p:cNvSpPr/>
          <p:nvPr/>
        </p:nvSpPr>
        <p:spPr>
          <a:xfrm rot="0">
            <a:off x="0" y="6610684"/>
            <a:ext cx="18935700" cy="9525"/>
          </a:xfrm>
          <a:prstGeom prst="rect">
            <a:avLst/>
          </a:prstGeom>
          <a:solidFill>
            <a:srgbClr val="272727"/>
          </a:solidFill>
        </p:spPr>
      </p:sp>
      <p:sp>
        <p:nvSpPr>
          <p:cNvPr name="AutoShape 5" id="5"/>
          <p:cNvSpPr/>
          <p:nvPr/>
        </p:nvSpPr>
        <p:spPr>
          <a:xfrm rot="5400000">
            <a:off x="7426570" y="4569403"/>
            <a:ext cx="4014694" cy="67867"/>
          </a:xfrm>
          <a:prstGeom prst="rect">
            <a:avLst/>
          </a:prstGeom>
          <a:solidFill>
            <a:srgbClr val="272727"/>
          </a:solidFill>
        </p:spPr>
      </p:sp>
      <p:sp>
        <p:nvSpPr>
          <p:cNvPr name="TextBox 6" id="6"/>
          <p:cNvSpPr txBox="true"/>
          <p:nvPr/>
        </p:nvSpPr>
        <p:spPr>
          <a:xfrm rot="0">
            <a:off x="16438674" y="860497"/>
            <a:ext cx="820626" cy="610235"/>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03</a:t>
            </a:r>
          </a:p>
        </p:txBody>
      </p:sp>
      <p:pic>
        <p:nvPicPr>
          <p:cNvPr name="Picture 7" id="7"/>
          <p:cNvPicPr>
            <a:picLocks noChangeAspect="true"/>
          </p:cNvPicPr>
          <p:nvPr/>
        </p:nvPicPr>
        <p:blipFill>
          <a:blip r:embed="rId2"/>
          <a:stretch>
            <a:fillRect/>
          </a:stretch>
        </p:blipFill>
        <p:spPr>
          <a:xfrm rot="0">
            <a:off x="-879014" y="2370854"/>
            <a:ext cx="10842710" cy="3898690"/>
          </a:xfrm>
          <a:prstGeom prst="rect">
            <a:avLst/>
          </a:prstGeom>
        </p:spPr>
      </p:pic>
      <p:pic>
        <p:nvPicPr>
          <p:cNvPr name="Picture 8" id="8"/>
          <p:cNvPicPr>
            <a:picLocks noChangeAspect="true"/>
          </p:cNvPicPr>
          <p:nvPr/>
        </p:nvPicPr>
        <p:blipFill>
          <a:blip r:embed="rId3"/>
          <a:stretch>
            <a:fillRect/>
          </a:stretch>
        </p:blipFill>
        <p:spPr>
          <a:xfrm rot="0">
            <a:off x="9223057" y="2658294"/>
            <a:ext cx="9227538" cy="2142347"/>
          </a:xfrm>
          <a:prstGeom prst="rect">
            <a:avLst/>
          </a:prstGeom>
        </p:spPr>
      </p:pic>
      <p:pic>
        <p:nvPicPr>
          <p:cNvPr name="Picture 9" id="9"/>
          <p:cNvPicPr>
            <a:picLocks noChangeAspect="true"/>
          </p:cNvPicPr>
          <p:nvPr/>
        </p:nvPicPr>
        <p:blipFill>
          <a:blip r:embed="rId4"/>
          <a:stretch>
            <a:fillRect/>
          </a:stretch>
        </p:blipFill>
        <p:spPr>
          <a:xfrm rot="0">
            <a:off x="9187549" y="3996915"/>
            <a:ext cx="9738360" cy="2738139"/>
          </a:xfrm>
          <a:prstGeom prst="rect">
            <a:avLst/>
          </a:prstGeom>
        </p:spPr>
      </p:pic>
      <p:sp>
        <p:nvSpPr>
          <p:cNvPr name="AutoShape 10" id="10"/>
          <p:cNvSpPr/>
          <p:nvPr/>
        </p:nvSpPr>
        <p:spPr>
          <a:xfrm rot="0">
            <a:off x="-173621" y="6552175"/>
            <a:ext cx="18288000" cy="132501"/>
          </a:xfrm>
          <a:prstGeom prst="rect">
            <a:avLst/>
          </a:prstGeom>
          <a:solidFill>
            <a:srgbClr val="272727"/>
          </a:solidFill>
        </p:spPr>
      </p:sp>
      <p:pic>
        <p:nvPicPr>
          <p:cNvPr name="Picture 11" id="11"/>
          <p:cNvPicPr>
            <a:picLocks noChangeAspect="true"/>
          </p:cNvPicPr>
          <p:nvPr/>
        </p:nvPicPr>
        <p:blipFill>
          <a:blip r:embed="rId5"/>
          <a:stretch>
            <a:fillRect/>
          </a:stretch>
        </p:blipFill>
        <p:spPr>
          <a:xfrm rot="0">
            <a:off x="-1002796" y="6259580"/>
            <a:ext cx="9738360" cy="3383522"/>
          </a:xfrm>
          <a:prstGeom prst="rect">
            <a:avLst/>
          </a:prstGeom>
        </p:spPr>
      </p:pic>
      <p:pic>
        <p:nvPicPr>
          <p:cNvPr name="Picture 12" id="12"/>
          <p:cNvPicPr>
            <a:picLocks noChangeAspect="true"/>
          </p:cNvPicPr>
          <p:nvPr/>
        </p:nvPicPr>
        <p:blipFill>
          <a:blip r:embed="rId6"/>
          <a:stretch>
            <a:fillRect/>
          </a:stretch>
        </p:blipFill>
        <p:spPr>
          <a:xfrm rot="0">
            <a:off x="7692191" y="6932378"/>
            <a:ext cx="1844304" cy="996348"/>
          </a:xfrm>
          <a:prstGeom prst="rect">
            <a:avLst/>
          </a:prstGeom>
        </p:spPr>
      </p:pic>
      <p:pic>
        <p:nvPicPr>
          <p:cNvPr name="Picture 13" id="13"/>
          <p:cNvPicPr>
            <a:picLocks noChangeAspect="true"/>
          </p:cNvPicPr>
          <p:nvPr/>
        </p:nvPicPr>
        <p:blipFill>
          <a:blip r:embed="rId7"/>
          <a:stretch>
            <a:fillRect/>
          </a:stretch>
        </p:blipFill>
        <p:spPr>
          <a:xfrm rot="0">
            <a:off x="7692191" y="7812609"/>
            <a:ext cx="1844304" cy="973383"/>
          </a:xfrm>
          <a:prstGeom prst="rect">
            <a:avLst/>
          </a:prstGeom>
        </p:spPr>
      </p:pic>
      <p:pic>
        <p:nvPicPr>
          <p:cNvPr name="Picture 14" id="14"/>
          <p:cNvPicPr>
            <a:picLocks noChangeAspect="true"/>
          </p:cNvPicPr>
          <p:nvPr/>
        </p:nvPicPr>
        <p:blipFill>
          <a:blip r:embed="rId8"/>
          <a:stretch>
            <a:fillRect/>
          </a:stretch>
        </p:blipFill>
        <p:spPr>
          <a:xfrm rot="0">
            <a:off x="7732886" y="8657258"/>
            <a:ext cx="1863079" cy="961589"/>
          </a:xfrm>
          <a:prstGeom prst="rect">
            <a:avLst/>
          </a:prstGeom>
        </p:spPr>
      </p:pic>
      <p:sp>
        <p:nvSpPr>
          <p:cNvPr name="TextBox 15" id="15"/>
          <p:cNvSpPr txBox="true"/>
          <p:nvPr/>
        </p:nvSpPr>
        <p:spPr>
          <a:xfrm rot="0">
            <a:off x="9619351" y="6918710"/>
            <a:ext cx="8062282" cy="717028"/>
          </a:xfrm>
          <a:prstGeom prst="rect">
            <a:avLst/>
          </a:prstGeom>
        </p:spPr>
        <p:txBody>
          <a:bodyPr anchor="t" rtlCol="false" tIns="0" lIns="0" bIns="0" rIns="0">
            <a:spAutoFit/>
          </a:bodyPr>
          <a:lstStyle/>
          <a:p>
            <a:pPr algn="ctr">
              <a:lnSpc>
                <a:spcPts val="5319"/>
              </a:lnSpc>
              <a:spcBef>
                <a:spcPct val="0"/>
              </a:spcBef>
            </a:pPr>
            <a:r>
              <a:rPr lang="en-US" sz="3799">
                <a:solidFill>
                  <a:srgbClr val="272727"/>
                </a:solidFill>
                <a:latin typeface="Times New Roman"/>
                <a:ea typeface="Times New Roman"/>
                <a:cs typeface="Times New Roman"/>
                <a:sym typeface="Times New Roman"/>
              </a:rPr>
              <a:t>is the annualised return of the portfolio</a:t>
            </a:r>
          </a:p>
        </p:txBody>
      </p:sp>
      <p:sp>
        <p:nvSpPr>
          <p:cNvPr name="TextBox 16" id="16"/>
          <p:cNvSpPr txBox="true"/>
          <p:nvPr/>
        </p:nvSpPr>
        <p:spPr>
          <a:xfrm rot="0">
            <a:off x="9675381" y="7805837"/>
            <a:ext cx="3774981" cy="717028"/>
          </a:xfrm>
          <a:prstGeom prst="rect">
            <a:avLst/>
          </a:prstGeom>
        </p:spPr>
        <p:txBody>
          <a:bodyPr anchor="t" rtlCol="false" tIns="0" lIns="0" bIns="0" rIns="0">
            <a:spAutoFit/>
          </a:bodyPr>
          <a:lstStyle/>
          <a:p>
            <a:pPr algn="ctr">
              <a:lnSpc>
                <a:spcPts val="5319"/>
              </a:lnSpc>
              <a:spcBef>
                <a:spcPct val="0"/>
              </a:spcBef>
            </a:pPr>
            <a:r>
              <a:rPr lang="en-US" sz="3799">
                <a:solidFill>
                  <a:srgbClr val="272727"/>
                </a:solidFill>
                <a:latin typeface="Times New Roman"/>
                <a:ea typeface="Times New Roman"/>
                <a:cs typeface="Times New Roman"/>
                <a:sym typeface="Times New Roman"/>
              </a:rPr>
              <a:t>is the risk free rate</a:t>
            </a:r>
          </a:p>
        </p:txBody>
      </p:sp>
      <p:sp>
        <p:nvSpPr>
          <p:cNvPr name="TextBox 17" id="17"/>
          <p:cNvSpPr txBox="true"/>
          <p:nvPr/>
        </p:nvSpPr>
        <p:spPr>
          <a:xfrm rot="0">
            <a:off x="8970379" y="8656964"/>
            <a:ext cx="9762533" cy="717028"/>
          </a:xfrm>
          <a:prstGeom prst="rect">
            <a:avLst/>
          </a:prstGeom>
        </p:spPr>
        <p:txBody>
          <a:bodyPr anchor="t" rtlCol="false" tIns="0" lIns="0" bIns="0" rIns="0">
            <a:spAutoFit/>
          </a:bodyPr>
          <a:lstStyle/>
          <a:p>
            <a:pPr algn="ctr">
              <a:lnSpc>
                <a:spcPts val="5319"/>
              </a:lnSpc>
              <a:spcBef>
                <a:spcPct val="0"/>
              </a:spcBef>
            </a:pPr>
            <a:r>
              <a:rPr lang="en-US" sz="3799">
                <a:solidFill>
                  <a:srgbClr val="272727"/>
                </a:solidFill>
                <a:latin typeface="Times New Roman"/>
                <a:ea typeface="Times New Roman"/>
                <a:cs typeface="Times New Roman"/>
                <a:sym typeface="Times New Roman"/>
              </a:rPr>
              <a:t>is the standard deviation of the portfolio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TextBox 2" id="2"/>
          <p:cNvSpPr txBox="true"/>
          <p:nvPr/>
        </p:nvSpPr>
        <p:spPr>
          <a:xfrm rot="0">
            <a:off x="1028700" y="1049770"/>
            <a:ext cx="11501696" cy="1077294"/>
          </a:xfrm>
          <a:prstGeom prst="rect">
            <a:avLst/>
          </a:prstGeom>
        </p:spPr>
        <p:txBody>
          <a:bodyPr anchor="t" rtlCol="false" tIns="0" lIns="0" bIns="0" rIns="0">
            <a:spAutoFit/>
          </a:bodyPr>
          <a:lstStyle/>
          <a:p>
            <a:pPr algn="l">
              <a:lnSpc>
                <a:spcPts val="8199"/>
              </a:lnSpc>
            </a:pPr>
            <a:r>
              <a:rPr lang="en-US" sz="8199" b="true">
                <a:solidFill>
                  <a:srgbClr val="272727"/>
                </a:solidFill>
                <a:latin typeface="Cormorant SC Bold"/>
                <a:ea typeface="Cormorant SC Bold"/>
                <a:cs typeface="Cormorant SC Bold"/>
                <a:sym typeface="Cormorant SC Bold"/>
              </a:rPr>
              <a:t>GOAL :</a:t>
            </a:r>
          </a:p>
        </p:txBody>
      </p:sp>
      <p:sp>
        <p:nvSpPr>
          <p:cNvPr name="TextBox 3" id="3"/>
          <p:cNvSpPr txBox="true"/>
          <p:nvPr/>
        </p:nvSpPr>
        <p:spPr>
          <a:xfrm rot="0">
            <a:off x="1164590" y="2224781"/>
            <a:ext cx="13688335" cy="832897"/>
          </a:xfrm>
          <a:prstGeom prst="rect">
            <a:avLst/>
          </a:prstGeom>
        </p:spPr>
        <p:txBody>
          <a:bodyPr anchor="t" rtlCol="false" tIns="0" lIns="0" bIns="0" rIns="0">
            <a:spAutoFit/>
          </a:bodyPr>
          <a:lstStyle/>
          <a:p>
            <a:pPr algn="l">
              <a:lnSpc>
                <a:spcPts val="6159"/>
              </a:lnSpc>
            </a:pPr>
            <a:r>
              <a:rPr lang="en-US" sz="4399">
                <a:solidFill>
                  <a:srgbClr val="272727"/>
                </a:solidFill>
                <a:latin typeface="Times New Roman"/>
                <a:ea typeface="Times New Roman"/>
                <a:cs typeface="Times New Roman"/>
                <a:sym typeface="Times New Roman"/>
              </a:rPr>
              <a:t>Weights (w):</a:t>
            </a:r>
          </a:p>
        </p:txBody>
      </p:sp>
      <p:sp>
        <p:nvSpPr>
          <p:cNvPr name="TextBox 4" id="4"/>
          <p:cNvSpPr txBox="true"/>
          <p:nvPr/>
        </p:nvSpPr>
        <p:spPr>
          <a:xfrm rot="0">
            <a:off x="1164590" y="3370824"/>
            <a:ext cx="13230543" cy="1278555"/>
          </a:xfrm>
          <a:prstGeom prst="rect">
            <a:avLst/>
          </a:prstGeom>
        </p:spPr>
        <p:txBody>
          <a:bodyPr anchor="t" rtlCol="false" tIns="0" lIns="0" bIns="0" rIns="0">
            <a:spAutoFit/>
          </a:bodyPr>
          <a:lstStyle/>
          <a:p>
            <a:pPr algn="l">
              <a:lnSpc>
                <a:spcPts val="4959"/>
              </a:lnSpc>
            </a:pPr>
            <a:r>
              <a:rPr lang="en-US" sz="3099">
                <a:solidFill>
                  <a:srgbClr val="272727"/>
                </a:solidFill>
                <a:latin typeface="Times New Roman"/>
                <a:ea typeface="Times New Roman"/>
                <a:cs typeface="Times New Roman"/>
                <a:sym typeface="Times New Roman"/>
              </a:rPr>
              <a:t>We want to find a set of non-negative weights, so that weighted sum of the assets results in the maximum possible expected return and minimum risk.</a:t>
            </a:r>
          </a:p>
        </p:txBody>
      </p:sp>
      <p:sp>
        <p:nvSpPr>
          <p:cNvPr name="AutoShape 5" id="5"/>
          <p:cNvSpPr/>
          <p:nvPr/>
        </p:nvSpPr>
        <p:spPr>
          <a:xfrm rot="0">
            <a:off x="14613936" y="2398561"/>
            <a:ext cx="3929554" cy="1364329"/>
          </a:xfrm>
          <a:prstGeom prst="rect">
            <a:avLst/>
          </a:prstGeom>
          <a:solidFill>
            <a:srgbClr val="B2AEA9"/>
          </a:solidFill>
        </p:spPr>
      </p:sp>
      <p:grpSp>
        <p:nvGrpSpPr>
          <p:cNvPr name="Group 6" id="6"/>
          <p:cNvGrpSpPr/>
          <p:nvPr/>
        </p:nvGrpSpPr>
        <p:grpSpPr>
          <a:xfrm rot="0">
            <a:off x="16818045" y="3004935"/>
            <a:ext cx="425784" cy="151580"/>
            <a:chOff x="0" y="0"/>
            <a:chExt cx="1426955" cy="508000"/>
          </a:xfrm>
        </p:grpSpPr>
        <p:sp>
          <p:nvSpPr>
            <p:cNvPr name="Freeform 7" id="7"/>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8" id="8"/>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sp>
        <p:nvSpPr>
          <p:cNvPr name="AutoShape 9" id="9"/>
          <p:cNvSpPr/>
          <p:nvPr/>
        </p:nvSpPr>
        <p:spPr>
          <a:xfrm rot="0">
            <a:off x="14613936" y="-694175"/>
            <a:ext cx="9525" cy="4470400"/>
          </a:xfrm>
          <a:prstGeom prst="rect">
            <a:avLst/>
          </a:prstGeom>
          <a:solidFill>
            <a:srgbClr val="272727"/>
          </a:solidFill>
        </p:spPr>
      </p:sp>
      <p:sp>
        <p:nvSpPr>
          <p:cNvPr name="TextBox 10" id="10"/>
          <p:cNvSpPr txBox="true"/>
          <p:nvPr/>
        </p:nvSpPr>
        <p:spPr>
          <a:xfrm rot="0">
            <a:off x="16423203" y="829870"/>
            <a:ext cx="820626" cy="602764"/>
          </a:xfrm>
          <a:prstGeom prst="rect">
            <a:avLst/>
          </a:prstGeom>
        </p:spPr>
        <p:txBody>
          <a:bodyPr anchor="t" rtlCol="false" tIns="0" lIns="0" bIns="0" rIns="0">
            <a:spAutoFit/>
          </a:bodyPr>
          <a:lstStyle/>
          <a:p>
            <a:pPr algn="r"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04</a:t>
            </a:r>
          </a:p>
        </p:txBody>
      </p:sp>
      <p:sp>
        <p:nvSpPr>
          <p:cNvPr name="AutoShape 11" id="11"/>
          <p:cNvSpPr/>
          <p:nvPr/>
        </p:nvSpPr>
        <p:spPr>
          <a:xfrm rot="-5400000">
            <a:off x="16844374" y="158598"/>
            <a:ext cx="9525" cy="4470400"/>
          </a:xfrm>
          <a:prstGeom prst="rect">
            <a:avLst/>
          </a:prstGeom>
          <a:solidFill>
            <a:srgbClr val="272727"/>
          </a:solidFill>
        </p:spPr>
      </p:sp>
      <p:pic>
        <p:nvPicPr>
          <p:cNvPr name="Picture 12" id="12"/>
          <p:cNvPicPr>
            <a:picLocks noChangeAspect="true"/>
          </p:cNvPicPr>
          <p:nvPr/>
        </p:nvPicPr>
        <p:blipFill>
          <a:blip r:embed="rId2"/>
          <a:stretch>
            <a:fillRect/>
          </a:stretch>
        </p:blipFill>
        <p:spPr>
          <a:xfrm rot="0">
            <a:off x="5822840" y="4953407"/>
            <a:ext cx="2281115" cy="1190877"/>
          </a:xfrm>
          <a:prstGeom prst="rect">
            <a:avLst/>
          </a:prstGeom>
        </p:spPr>
      </p:pic>
      <p:pic>
        <p:nvPicPr>
          <p:cNvPr name="Picture 13" id="13"/>
          <p:cNvPicPr>
            <a:picLocks noChangeAspect="true"/>
          </p:cNvPicPr>
          <p:nvPr/>
        </p:nvPicPr>
        <p:blipFill>
          <a:blip r:embed="rId3"/>
          <a:stretch>
            <a:fillRect/>
          </a:stretch>
        </p:blipFill>
        <p:spPr>
          <a:xfrm rot="0">
            <a:off x="5794966" y="6069598"/>
            <a:ext cx="2615610" cy="1180214"/>
          </a:xfrm>
          <a:prstGeom prst="rect">
            <a:avLst/>
          </a:prstGeom>
        </p:spPr>
      </p:pic>
      <p:pic>
        <p:nvPicPr>
          <p:cNvPr name="Picture 14" id="14"/>
          <p:cNvPicPr>
            <a:picLocks noChangeAspect="true"/>
          </p:cNvPicPr>
          <p:nvPr/>
        </p:nvPicPr>
        <p:blipFill>
          <a:blip r:embed="rId4"/>
          <a:stretch>
            <a:fillRect/>
          </a:stretch>
        </p:blipFill>
        <p:spPr>
          <a:xfrm rot="0">
            <a:off x="5744073" y="7096360"/>
            <a:ext cx="3226322" cy="1046374"/>
          </a:xfrm>
          <a:prstGeom prst="rect">
            <a:avLst/>
          </a:prstGeom>
        </p:spPr>
      </p:pic>
      <p:pic>
        <p:nvPicPr>
          <p:cNvPr name="Picture 15" id="15"/>
          <p:cNvPicPr>
            <a:picLocks noChangeAspect="true"/>
          </p:cNvPicPr>
          <p:nvPr/>
        </p:nvPicPr>
        <p:blipFill>
          <a:blip r:embed="rId5"/>
          <a:stretch>
            <a:fillRect/>
          </a:stretch>
        </p:blipFill>
        <p:spPr>
          <a:xfrm rot="0">
            <a:off x="6898647" y="7810186"/>
            <a:ext cx="2449476" cy="942106"/>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0" y="3577530"/>
            <a:ext cx="18288000" cy="1383736"/>
          </a:xfrm>
          <a:prstGeom prst="rect">
            <a:avLst/>
          </a:prstGeom>
          <a:solidFill>
            <a:srgbClr val="B2AEA9"/>
          </a:solidFill>
        </p:spPr>
      </p:sp>
      <p:sp>
        <p:nvSpPr>
          <p:cNvPr name="AutoShape 3" id="3"/>
          <p:cNvSpPr/>
          <p:nvPr/>
        </p:nvSpPr>
        <p:spPr>
          <a:xfrm rot="0">
            <a:off x="-285750" y="4961266"/>
            <a:ext cx="18859500" cy="9525"/>
          </a:xfrm>
          <a:prstGeom prst="rect">
            <a:avLst/>
          </a:prstGeom>
          <a:solidFill>
            <a:srgbClr val="272727"/>
          </a:solidFill>
        </p:spPr>
      </p:sp>
      <p:sp>
        <p:nvSpPr>
          <p:cNvPr name="AutoShape 4" id="4"/>
          <p:cNvSpPr/>
          <p:nvPr/>
        </p:nvSpPr>
        <p:spPr>
          <a:xfrm rot="0">
            <a:off x="-285750" y="3577530"/>
            <a:ext cx="18859500" cy="9525"/>
          </a:xfrm>
          <a:prstGeom prst="rect">
            <a:avLst/>
          </a:prstGeom>
          <a:solidFill>
            <a:srgbClr val="272727"/>
          </a:solidFill>
        </p:spPr>
      </p:sp>
      <p:sp>
        <p:nvSpPr>
          <p:cNvPr name="TextBox 5" id="5"/>
          <p:cNvSpPr txBox="true"/>
          <p:nvPr/>
        </p:nvSpPr>
        <p:spPr>
          <a:xfrm rot="0">
            <a:off x="1028700" y="1519449"/>
            <a:ext cx="14558521"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Our approach : </a:t>
            </a:r>
          </a:p>
        </p:txBody>
      </p:sp>
      <p:sp>
        <p:nvSpPr>
          <p:cNvPr name="TextBox 6" id="6"/>
          <p:cNvSpPr txBox="true"/>
          <p:nvPr/>
        </p:nvSpPr>
        <p:spPr>
          <a:xfrm rot="0">
            <a:off x="825237" y="3782503"/>
            <a:ext cx="7618366" cy="963146"/>
          </a:xfrm>
          <a:prstGeom prst="rect">
            <a:avLst/>
          </a:prstGeom>
        </p:spPr>
        <p:txBody>
          <a:bodyPr anchor="t" rtlCol="false" tIns="0" lIns="0" bIns="0" rIns="0">
            <a:spAutoFit/>
          </a:bodyPr>
          <a:lstStyle/>
          <a:p>
            <a:pPr algn="ctr">
              <a:lnSpc>
                <a:spcPts val="3960"/>
              </a:lnSpc>
            </a:pPr>
            <a:r>
              <a:rPr lang="en-US" b="true" sz="3300" spc="66">
                <a:solidFill>
                  <a:srgbClr val="272727"/>
                </a:solidFill>
                <a:latin typeface="Times New Roman Bold"/>
                <a:ea typeface="Times New Roman Bold"/>
                <a:cs typeface="Times New Roman Bold"/>
                <a:sym typeface="Times New Roman Bold"/>
              </a:rPr>
              <a:t>Maximising the expected return</a:t>
            </a:r>
            <a:r>
              <a:rPr lang="en-US" sz="3300" spc="66">
                <a:solidFill>
                  <a:srgbClr val="272727"/>
                </a:solidFill>
                <a:latin typeface="Times New Roman"/>
                <a:ea typeface="Times New Roman"/>
                <a:cs typeface="Times New Roman"/>
                <a:sym typeface="Times New Roman"/>
              </a:rPr>
              <a:t> </a:t>
            </a:r>
          </a:p>
          <a:p>
            <a:pPr algn="ctr">
              <a:lnSpc>
                <a:spcPts val="3240"/>
              </a:lnSpc>
            </a:pPr>
            <a:r>
              <a:rPr lang="en-US" sz="2700" spc="54">
                <a:solidFill>
                  <a:srgbClr val="272727"/>
                </a:solidFill>
                <a:latin typeface="Times New Roman"/>
                <a:ea typeface="Times New Roman"/>
                <a:cs typeface="Times New Roman"/>
                <a:sym typeface="Times New Roman"/>
              </a:rPr>
              <a:t>(Quadratic Constrained Quadratic Programming)</a:t>
            </a:r>
          </a:p>
        </p:txBody>
      </p:sp>
      <p:sp>
        <p:nvSpPr>
          <p:cNvPr name="TextBox 7" id="7"/>
          <p:cNvSpPr txBox="true"/>
          <p:nvPr/>
        </p:nvSpPr>
        <p:spPr>
          <a:xfrm rot="0">
            <a:off x="10251844" y="3782503"/>
            <a:ext cx="7618366" cy="963146"/>
          </a:xfrm>
          <a:prstGeom prst="rect">
            <a:avLst/>
          </a:prstGeom>
        </p:spPr>
        <p:txBody>
          <a:bodyPr anchor="t" rtlCol="false" tIns="0" lIns="0" bIns="0" rIns="0">
            <a:spAutoFit/>
          </a:bodyPr>
          <a:lstStyle/>
          <a:p>
            <a:pPr algn="ctr">
              <a:lnSpc>
                <a:spcPts val="3960"/>
              </a:lnSpc>
            </a:pPr>
            <a:r>
              <a:rPr lang="en-US" b="true" sz="3300" spc="66">
                <a:solidFill>
                  <a:srgbClr val="272727"/>
                </a:solidFill>
                <a:latin typeface="Times New Roman Bold"/>
                <a:ea typeface="Times New Roman Bold"/>
                <a:cs typeface="Times New Roman Bold"/>
                <a:sym typeface="Times New Roman Bold"/>
              </a:rPr>
              <a:t>Minimising the portfolio variance [risk]</a:t>
            </a:r>
          </a:p>
          <a:p>
            <a:pPr algn="ctr">
              <a:lnSpc>
                <a:spcPts val="3240"/>
              </a:lnSpc>
            </a:pPr>
            <a:r>
              <a:rPr lang="en-US" b="true" sz="2700" spc="54">
                <a:solidFill>
                  <a:srgbClr val="272727"/>
                </a:solidFill>
                <a:latin typeface="Times New Roman Bold"/>
                <a:ea typeface="Times New Roman Bold"/>
                <a:cs typeface="Times New Roman Bold"/>
                <a:sym typeface="Times New Roman Bold"/>
              </a:rPr>
              <a:t> </a:t>
            </a:r>
            <a:r>
              <a:rPr lang="en-US" sz="2700" spc="54">
                <a:solidFill>
                  <a:srgbClr val="272727"/>
                </a:solidFill>
                <a:latin typeface="Times New Roman"/>
                <a:ea typeface="Times New Roman"/>
                <a:cs typeface="Times New Roman"/>
                <a:sym typeface="Times New Roman"/>
              </a:rPr>
              <a:t>(Quadratic Programming)</a:t>
            </a:r>
          </a:p>
        </p:txBody>
      </p:sp>
      <p:pic>
        <p:nvPicPr>
          <p:cNvPr name="Picture 8" id="8"/>
          <p:cNvPicPr>
            <a:picLocks noChangeAspect="true"/>
          </p:cNvPicPr>
          <p:nvPr/>
        </p:nvPicPr>
        <p:blipFill>
          <a:blip r:embed="rId2"/>
          <a:stretch>
            <a:fillRect/>
          </a:stretch>
        </p:blipFill>
        <p:spPr>
          <a:xfrm rot="0">
            <a:off x="2168355" y="6428787"/>
            <a:ext cx="3226322" cy="1046374"/>
          </a:xfrm>
          <a:prstGeom prst="rect">
            <a:avLst/>
          </a:prstGeom>
        </p:spPr>
      </p:pic>
      <p:pic>
        <p:nvPicPr>
          <p:cNvPr name="Picture 9" id="9"/>
          <p:cNvPicPr>
            <a:picLocks noChangeAspect="true"/>
          </p:cNvPicPr>
          <p:nvPr/>
        </p:nvPicPr>
        <p:blipFill>
          <a:blip r:embed="rId3"/>
          <a:stretch>
            <a:fillRect/>
          </a:stretch>
        </p:blipFill>
        <p:spPr>
          <a:xfrm rot="0">
            <a:off x="3322930" y="7142614"/>
            <a:ext cx="2449476" cy="942106"/>
          </a:xfrm>
          <a:prstGeom prst="rect">
            <a:avLst/>
          </a:prstGeom>
        </p:spPr>
      </p:pic>
      <p:pic>
        <p:nvPicPr>
          <p:cNvPr name="Picture 10" id="10"/>
          <p:cNvPicPr>
            <a:picLocks noChangeAspect="true"/>
          </p:cNvPicPr>
          <p:nvPr/>
        </p:nvPicPr>
        <p:blipFill>
          <a:blip r:embed="rId4"/>
          <a:stretch>
            <a:fillRect/>
          </a:stretch>
        </p:blipFill>
        <p:spPr>
          <a:xfrm rot="0">
            <a:off x="11661681" y="6486402"/>
            <a:ext cx="3226322" cy="1046374"/>
          </a:xfrm>
          <a:prstGeom prst="rect">
            <a:avLst/>
          </a:prstGeom>
        </p:spPr>
      </p:pic>
      <p:pic>
        <p:nvPicPr>
          <p:cNvPr name="Picture 11" id="11"/>
          <p:cNvPicPr>
            <a:picLocks noChangeAspect="true"/>
          </p:cNvPicPr>
          <p:nvPr/>
        </p:nvPicPr>
        <p:blipFill>
          <a:blip r:embed="rId5"/>
          <a:stretch>
            <a:fillRect/>
          </a:stretch>
        </p:blipFill>
        <p:spPr>
          <a:xfrm rot="0">
            <a:off x="12816255" y="7200228"/>
            <a:ext cx="2449476" cy="942106"/>
          </a:xfrm>
          <a:prstGeom prst="rect">
            <a:avLst/>
          </a:prstGeom>
        </p:spPr>
      </p:pic>
      <p:pic>
        <p:nvPicPr>
          <p:cNvPr name="Picture 12" id="12"/>
          <p:cNvPicPr>
            <a:picLocks noChangeAspect="true"/>
          </p:cNvPicPr>
          <p:nvPr/>
        </p:nvPicPr>
        <p:blipFill>
          <a:blip r:embed="rId6"/>
          <a:stretch>
            <a:fillRect/>
          </a:stretch>
        </p:blipFill>
        <p:spPr>
          <a:xfrm rot="0">
            <a:off x="2715411" y="5314983"/>
            <a:ext cx="2629534" cy="1372772"/>
          </a:xfrm>
          <a:prstGeom prst="rect">
            <a:avLst/>
          </a:prstGeom>
        </p:spPr>
      </p:pic>
      <p:pic>
        <p:nvPicPr>
          <p:cNvPr name="Picture 13" id="13"/>
          <p:cNvPicPr>
            <a:picLocks noChangeAspect="true"/>
          </p:cNvPicPr>
          <p:nvPr/>
        </p:nvPicPr>
        <p:blipFill>
          <a:blip r:embed="rId7"/>
          <a:stretch>
            <a:fillRect/>
          </a:stretch>
        </p:blipFill>
        <p:spPr>
          <a:xfrm rot="0">
            <a:off x="11661681" y="5281708"/>
            <a:ext cx="3226322" cy="1455779"/>
          </a:xfrm>
          <a:prstGeom prst="rect">
            <a:avLst/>
          </a:prstGeom>
        </p:spPr>
      </p:pic>
      <p:pic>
        <p:nvPicPr>
          <p:cNvPr name="Picture 14" id="14"/>
          <p:cNvPicPr>
            <a:picLocks noChangeAspect="true"/>
          </p:cNvPicPr>
          <p:nvPr/>
        </p:nvPicPr>
        <p:blipFill>
          <a:blip r:embed="rId8"/>
          <a:stretch>
            <a:fillRect/>
          </a:stretch>
        </p:blipFill>
        <p:spPr>
          <a:xfrm rot="0">
            <a:off x="2874018" y="8067272"/>
            <a:ext cx="4503599" cy="1439224"/>
          </a:xfrm>
          <a:prstGeom prst="rect">
            <a:avLst/>
          </a:prstGeom>
        </p:spPr>
      </p:pic>
      <p:pic>
        <p:nvPicPr>
          <p:cNvPr name="Picture 15" id="15"/>
          <p:cNvPicPr>
            <a:picLocks noChangeAspect="true"/>
          </p:cNvPicPr>
          <p:nvPr/>
        </p:nvPicPr>
        <p:blipFill>
          <a:blip r:embed="rId9"/>
          <a:stretch>
            <a:fillRect/>
          </a:stretch>
        </p:blipFill>
        <p:spPr>
          <a:xfrm rot="0">
            <a:off x="12221921" y="8100571"/>
            <a:ext cx="3638143" cy="1240917"/>
          </a:xfrm>
          <a:prstGeom prst="rect">
            <a:avLst/>
          </a:prstGeom>
        </p:spPr>
      </p:pic>
      <p:sp>
        <p:nvSpPr>
          <p:cNvPr name="AutoShape 16" id="16"/>
          <p:cNvSpPr/>
          <p:nvPr/>
        </p:nvSpPr>
        <p:spPr>
          <a:xfrm rot="5400000">
            <a:off x="5785354" y="6927503"/>
            <a:ext cx="6709470" cy="9525"/>
          </a:xfrm>
          <a:prstGeom prst="rect">
            <a:avLst/>
          </a:prstGeom>
          <a:solidFill>
            <a:srgbClr val="272727"/>
          </a:solidFill>
        </p:spPr>
      </p:sp>
      <p:sp>
        <p:nvSpPr>
          <p:cNvPr name="TextBox 17" id="17"/>
          <p:cNvSpPr txBox="true"/>
          <p:nvPr/>
        </p:nvSpPr>
        <p:spPr>
          <a:xfrm rot="0">
            <a:off x="16438674" y="1313635"/>
            <a:ext cx="820626" cy="602764"/>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TextBox 2" id="2"/>
          <p:cNvSpPr txBox="true"/>
          <p:nvPr/>
        </p:nvSpPr>
        <p:spPr>
          <a:xfrm rot="0">
            <a:off x="276825" y="4430830"/>
            <a:ext cx="8650869"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IMPLEMENTATION</a:t>
            </a:r>
          </a:p>
        </p:txBody>
      </p:sp>
      <p:sp>
        <p:nvSpPr>
          <p:cNvPr name="AutoShape 3" id="3"/>
          <p:cNvSpPr/>
          <p:nvPr/>
        </p:nvSpPr>
        <p:spPr>
          <a:xfrm rot="0">
            <a:off x="9174260" y="0"/>
            <a:ext cx="9525" cy="10287000"/>
          </a:xfrm>
          <a:prstGeom prst="rect">
            <a:avLst/>
          </a:prstGeom>
          <a:solidFill>
            <a:srgbClr val="272727"/>
          </a:solidFill>
        </p:spPr>
      </p:sp>
      <p:sp>
        <p:nvSpPr>
          <p:cNvPr name="AutoShape 4" id="4"/>
          <p:cNvSpPr/>
          <p:nvPr/>
        </p:nvSpPr>
        <p:spPr>
          <a:xfrm rot="0">
            <a:off x="30260" y="8288816"/>
            <a:ext cx="9144000" cy="9525"/>
          </a:xfrm>
          <a:prstGeom prst="rect">
            <a:avLst/>
          </a:prstGeom>
          <a:solidFill>
            <a:srgbClr val="272727"/>
          </a:solidFill>
        </p:spPr>
      </p:sp>
      <p:sp>
        <p:nvSpPr>
          <p:cNvPr name="AutoShape 5" id="5"/>
          <p:cNvSpPr/>
          <p:nvPr/>
        </p:nvSpPr>
        <p:spPr>
          <a:xfrm rot="0">
            <a:off x="15130" y="1970101"/>
            <a:ext cx="9144000" cy="9525"/>
          </a:xfrm>
          <a:prstGeom prst="rect">
            <a:avLst/>
          </a:prstGeom>
          <a:solidFill>
            <a:srgbClr val="272727"/>
          </a:solidFill>
        </p:spPr>
      </p:sp>
      <p:grpSp>
        <p:nvGrpSpPr>
          <p:cNvPr name="Group 6" id="6"/>
          <p:cNvGrpSpPr/>
          <p:nvPr/>
        </p:nvGrpSpPr>
        <p:grpSpPr>
          <a:xfrm rot="0">
            <a:off x="1044171" y="9258300"/>
            <a:ext cx="425784" cy="151580"/>
            <a:chOff x="0" y="0"/>
            <a:chExt cx="1426955" cy="508000"/>
          </a:xfrm>
        </p:grpSpPr>
        <p:sp>
          <p:nvSpPr>
            <p:cNvPr name="Freeform 7" id="7"/>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8" id="8"/>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grpSp>
        <p:nvGrpSpPr>
          <p:cNvPr name="Group 9" id="9"/>
          <p:cNvGrpSpPr/>
          <p:nvPr/>
        </p:nvGrpSpPr>
        <p:grpSpPr>
          <a:xfrm rot="0">
            <a:off x="11873518" y="1568525"/>
            <a:ext cx="5264986" cy="3678435"/>
            <a:chOff x="0" y="0"/>
            <a:chExt cx="7019981" cy="4904580"/>
          </a:xfrm>
        </p:grpSpPr>
        <p:sp>
          <p:nvSpPr>
            <p:cNvPr name="TextBox 10" id="10"/>
            <p:cNvSpPr txBox="true"/>
            <p:nvPr/>
          </p:nvSpPr>
          <p:spPr>
            <a:xfrm rot="0">
              <a:off x="0" y="-57150"/>
              <a:ext cx="7019981" cy="619735"/>
            </a:xfrm>
            <a:prstGeom prst="rect">
              <a:avLst/>
            </a:prstGeom>
          </p:spPr>
          <p:txBody>
            <a:bodyPr anchor="t" rtlCol="false" tIns="0" lIns="0" bIns="0" rIns="0">
              <a:spAutoFit/>
            </a:bodyPr>
            <a:lstStyle/>
            <a:p>
              <a:pPr algn="l">
                <a:lnSpc>
                  <a:spcPts val="3919"/>
                </a:lnSpc>
              </a:pPr>
              <a:r>
                <a:rPr lang="en-US" b="true" sz="2799" i="true">
                  <a:solidFill>
                    <a:srgbClr val="272727"/>
                  </a:solidFill>
                  <a:latin typeface="Cormorant Garamond Bold Italics"/>
                  <a:ea typeface="Cormorant Garamond Bold Italics"/>
                  <a:cs typeface="Cormorant Garamond Bold Italics"/>
                  <a:sym typeface="Cormorant Garamond Bold Italics"/>
                </a:rPr>
                <a:t>Dataset</a:t>
              </a:r>
            </a:p>
          </p:txBody>
        </p:sp>
        <p:sp>
          <p:nvSpPr>
            <p:cNvPr name="TextBox 11" id="11"/>
            <p:cNvSpPr txBox="true"/>
            <p:nvPr/>
          </p:nvSpPr>
          <p:spPr>
            <a:xfrm rot="0">
              <a:off x="0" y="1099025"/>
              <a:ext cx="7019981" cy="3805555"/>
            </a:xfrm>
            <a:prstGeom prst="rect">
              <a:avLst/>
            </a:prstGeom>
          </p:spPr>
          <p:txBody>
            <a:bodyPr anchor="t" rtlCol="false" tIns="0" lIns="0" bIns="0" rIns="0">
              <a:spAutoFit/>
            </a:bodyPr>
            <a:lstStyle/>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We used the nifty-50 stock market data sourced from Kaggle as proxy for the fund price data and selected 15 assets to conduct our analysis</a:t>
              </a:r>
            </a:p>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The data contains historical daily closing prices of assets from 2000 to 2021</a:t>
              </a:r>
            </a:p>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We cleaned the data by dropping unimportant features and filling in the missing values by utilising a K-nearest based approach with K=5</a:t>
              </a:r>
            </a:p>
          </p:txBody>
        </p:sp>
      </p:grpSp>
      <p:grpSp>
        <p:nvGrpSpPr>
          <p:cNvPr name="Group 12" id="12"/>
          <p:cNvGrpSpPr/>
          <p:nvPr/>
        </p:nvGrpSpPr>
        <p:grpSpPr>
          <a:xfrm rot="0">
            <a:off x="11945658" y="5779182"/>
            <a:ext cx="5264986" cy="3296613"/>
            <a:chOff x="0" y="0"/>
            <a:chExt cx="7019981" cy="4395484"/>
          </a:xfrm>
        </p:grpSpPr>
        <p:sp>
          <p:nvSpPr>
            <p:cNvPr name="TextBox 13" id="13"/>
            <p:cNvSpPr txBox="true"/>
            <p:nvPr/>
          </p:nvSpPr>
          <p:spPr>
            <a:xfrm rot="0">
              <a:off x="0" y="-57150"/>
              <a:ext cx="7019981" cy="593240"/>
            </a:xfrm>
            <a:prstGeom prst="rect">
              <a:avLst/>
            </a:prstGeom>
          </p:spPr>
          <p:txBody>
            <a:bodyPr anchor="t" rtlCol="false" tIns="0" lIns="0" bIns="0" rIns="0">
              <a:spAutoFit/>
            </a:bodyPr>
            <a:lstStyle/>
            <a:p>
              <a:pPr algn="l">
                <a:lnSpc>
                  <a:spcPts val="3779"/>
                </a:lnSpc>
              </a:pPr>
              <a:r>
                <a:rPr lang="en-US" b="true" sz="2699" i="true">
                  <a:solidFill>
                    <a:srgbClr val="272727"/>
                  </a:solidFill>
                  <a:latin typeface="Cormorant Garamond Bold Italics"/>
                  <a:ea typeface="Cormorant Garamond Bold Italics"/>
                  <a:cs typeface="Cormorant Garamond Bold Italics"/>
                  <a:sym typeface="Cormorant Garamond Bold Italics"/>
                </a:rPr>
                <a:t>Tools</a:t>
              </a:r>
            </a:p>
          </p:txBody>
        </p:sp>
        <p:sp>
          <p:nvSpPr>
            <p:cNvPr name="TextBox 14" id="14"/>
            <p:cNvSpPr txBox="true"/>
            <p:nvPr/>
          </p:nvSpPr>
          <p:spPr>
            <a:xfrm rot="0">
              <a:off x="0" y="1072529"/>
              <a:ext cx="7019981" cy="3322955"/>
            </a:xfrm>
            <a:prstGeom prst="rect">
              <a:avLst/>
            </a:prstGeom>
          </p:spPr>
          <p:txBody>
            <a:bodyPr anchor="t" rtlCol="false" tIns="0" lIns="0" bIns="0" rIns="0">
              <a:spAutoFit/>
            </a:bodyPr>
            <a:lstStyle/>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Pandas library was used for processing and working with tabular data</a:t>
              </a:r>
            </a:p>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Numpy was used to aid with some of the matrix calculations</a:t>
              </a:r>
            </a:p>
            <a:p>
              <a:pPr algn="l" marL="388620" indent="-194310" lvl="1">
                <a:lnSpc>
                  <a:spcPts val="2880"/>
                </a:lnSpc>
                <a:buFont typeface="Arial"/>
                <a:buChar char="•"/>
              </a:pPr>
              <a:r>
                <a:rPr lang="en-US" sz="1800">
                  <a:solidFill>
                    <a:srgbClr val="272727"/>
                  </a:solidFill>
                  <a:latin typeface="HK Grotesk Light"/>
                  <a:ea typeface="HK Grotesk Light"/>
                  <a:cs typeface="HK Grotesk Light"/>
                  <a:sym typeface="HK Grotesk Light"/>
                </a:rPr>
                <a:t>CVXPY library was used to formulate the convex optimisation problem and solve it while taking care of the constraints as well</a:t>
              </a:r>
            </a:p>
          </p:txBody>
        </p:sp>
      </p:grpSp>
      <p:sp>
        <p:nvSpPr>
          <p:cNvPr name="TextBox 15" id="15"/>
          <p:cNvSpPr txBox="true"/>
          <p:nvPr/>
        </p:nvSpPr>
        <p:spPr>
          <a:xfrm rot="0">
            <a:off x="1028700" y="829870"/>
            <a:ext cx="820626" cy="602764"/>
          </a:xfrm>
          <a:prstGeom prst="rect">
            <a:avLst/>
          </a:prstGeom>
        </p:spPr>
        <p:txBody>
          <a:bodyPr anchor="t" rtlCol="false" tIns="0" lIns="0" bIns="0" rIns="0">
            <a:spAutoFit/>
          </a:bodyPr>
          <a:lstStyle/>
          <a:p>
            <a:pPr algn="l"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05</a:t>
            </a:r>
          </a:p>
        </p:txBody>
      </p:sp>
      <p:sp>
        <p:nvSpPr>
          <p:cNvPr name="Freeform 16" id="16"/>
          <p:cNvSpPr/>
          <p:nvPr/>
        </p:nvSpPr>
        <p:spPr>
          <a:xfrm flipH="false" flipV="false" rot="0">
            <a:off x="10566390" y="1432635"/>
            <a:ext cx="474243" cy="690035"/>
          </a:xfrm>
          <a:custGeom>
            <a:avLst/>
            <a:gdLst/>
            <a:ahLst/>
            <a:cxnLst/>
            <a:rect r="r" b="b" t="t" l="l"/>
            <a:pathLst>
              <a:path h="690035" w="474243">
                <a:moveTo>
                  <a:pt x="0" y="0"/>
                </a:moveTo>
                <a:lnTo>
                  <a:pt x="474243" y="0"/>
                </a:lnTo>
                <a:lnTo>
                  <a:pt x="474243" y="690035"/>
                </a:lnTo>
                <a:lnTo>
                  <a:pt x="0" y="6900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0566390" y="5716270"/>
            <a:ext cx="618523" cy="542051"/>
          </a:xfrm>
          <a:custGeom>
            <a:avLst/>
            <a:gdLst/>
            <a:ahLst/>
            <a:cxnLst/>
            <a:rect r="r" b="b" t="t" l="l"/>
            <a:pathLst>
              <a:path h="542051" w="618523">
                <a:moveTo>
                  <a:pt x="0" y="0"/>
                </a:moveTo>
                <a:lnTo>
                  <a:pt x="618523" y="0"/>
                </a:lnTo>
                <a:lnTo>
                  <a:pt x="618523" y="542051"/>
                </a:lnTo>
                <a:lnTo>
                  <a:pt x="0" y="5420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grpSp>
        <p:nvGrpSpPr>
          <p:cNvPr name="Group 2" id="2"/>
          <p:cNvGrpSpPr/>
          <p:nvPr/>
        </p:nvGrpSpPr>
        <p:grpSpPr>
          <a:xfrm rot="0">
            <a:off x="10530283" y="2160594"/>
            <a:ext cx="6729017" cy="6400870"/>
            <a:chOff x="0" y="0"/>
            <a:chExt cx="8972023" cy="8534493"/>
          </a:xfrm>
        </p:grpSpPr>
        <p:sp>
          <p:nvSpPr>
            <p:cNvPr name="Freeform 3" id="3"/>
            <p:cNvSpPr/>
            <p:nvPr/>
          </p:nvSpPr>
          <p:spPr>
            <a:xfrm flipH="false" flipV="false" rot="0">
              <a:off x="0" y="0"/>
              <a:ext cx="8972023" cy="7094617"/>
            </a:xfrm>
            <a:custGeom>
              <a:avLst/>
              <a:gdLst/>
              <a:ahLst/>
              <a:cxnLst/>
              <a:rect r="r" b="b" t="t" l="l"/>
              <a:pathLst>
                <a:path h="7094617" w="8972023">
                  <a:moveTo>
                    <a:pt x="0" y="0"/>
                  </a:moveTo>
                  <a:lnTo>
                    <a:pt x="8972023" y="0"/>
                  </a:lnTo>
                  <a:lnTo>
                    <a:pt x="8972023" y="7094617"/>
                  </a:lnTo>
                  <a:lnTo>
                    <a:pt x="0" y="7094617"/>
                  </a:lnTo>
                  <a:lnTo>
                    <a:pt x="0" y="0"/>
                  </a:lnTo>
                  <a:close/>
                </a:path>
              </a:pathLst>
            </a:custGeom>
            <a:blipFill>
              <a:blip r:embed="rId2"/>
              <a:stretch>
                <a:fillRect l="0" t="0" r="0" b="0"/>
              </a:stretch>
            </a:blipFill>
          </p:spPr>
        </p:sp>
        <p:sp>
          <p:nvSpPr>
            <p:cNvPr name="TextBox 4" id="4"/>
            <p:cNvSpPr txBox="true"/>
            <p:nvPr/>
          </p:nvSpPr>
          <p:spPr>
            <a:xfrm rot="0">
              <a:off x="828308" y="7889757"/>
              <a:ext cx="6674445" cy="644737"/>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ormorant SC Bold"/>
                  <a:ea typeface="Cormorant SC Bold"/>
                  <a:cs typeface="Cormorant SC Bold"/>
                  <a:sym typeface="Cormorant SC Bold"/>
                </a:rPr>
                <a:t>problem formulation in cvxpy</a:t>
              </a:r>
            </a:p>
          </p:txBody>
        </p:sp>
      </p:grpSp>
      <p:grpSp>
        <p:nvGrpSpPr>
          <p:cNvPr name="Group 5" id="5"/>
          <p:cNvGrpSpPr/>
          <p:nvPr/>
        </p:nvGrpSpPr>
        <p:grpSpPr>
          <a:xfrm rot="0">
            <a:off x="283680" y="2301705"/>
            <a:ext cx="9773833" cy="6259759"/>
            <a:chOff x="0" y="0"/>
            <a:chExt cx="13031777" cy="8346346"/>
          </a:xfrm>
        </p:grpSpPr>
        <p:sp>
          <p:nvSpPr>
            <p:cNvPr name="Freeform 6" id="6"/>
            <p:cNvSpPr/>
            <p:nvPr/>
          </p:nvSpPr>
          <p:spPr>
            <a:xfrm flipH="false" flipV="false" rot="0">
              <a:off x="0" y="0"/>
              <a:ext cx="13031777" cy="7094617"/>
            </a:xfrm>
            <a:custGeom>
              <a:avLst/>
              <a:gdLst/>
              <a:ahLst/>
              <a:cxnLst/>
              <a:rect r="r" b="b" t="t" l="l"/>
              <a:pathLst>
                <a:path h="7094617" w="13031777">
                  <a:moveTo>
                    <a:pt x="0" y="0"/>
                  </a:moveTo>
                  <a:lnTo>
                    <a:pt x="13031777" y="0"/>
                  </a:lnTo>
                  <a:lnTo>
                    <a:pt x="13031777" y="7094617"/>
                  </a:lnTo>
                  <a:lnTo>
                    <a:pt x="0" y="7094617"/>
                  </a:lnTo>
                  <a:lnTo>
                    <a:pt x="0" y="0"/>
                  </a:lnTo>
                  <a:close/>
                </a:path>
              </a:pathLst>
            </a:custGeom>
            <a:blipFill>
              <a:blip r:embed="rId3"/>
              <a:stretch>
                <a:fillRect l="-1121" t="-1506" r="0" b="0"/>
              </a:stretch>
            </a:blipFill>
          </p:spPr>
        </p:sp>
        <p:sp>
          <p:nvSpPr>
            <p:cNvPr name="TextBox 7" id="7"/>
            <p:cNvSpPr txBox="true"/>
            <p:nvPr/>
          </p:nvSpPr>
          <p:spPr>
            <a:xfrm rot="0">
              <a:off x="2227227" y="7701610"/>
              <a:ext cx="8226662" cy="644736"/>
            </a:xfrm>
            <a:prstGeom prst="rect">
              <a:avLst/>
            </a:prstGeom>
          </p:spPr>
          <p:txBody>
            <a:bodyPr anchor="t" rtlCol="false" tIns="0" lIns="0" bIns="0" rIns="0">
              <a:spAutoFit/>
            </a:bodyPr>
            <a:lstStyle/>
            <a:p>
              <a:pPr algn="ctr">
                <a:lnSpc>
                  <a:spcPts val="4060"/>
                </a:lnSpc>
                <a:spcBef>
                  <a:spcPct val="0"/>
                </a:spcBef>
              </a:pPr>
              <a:r>
                <a:rPr lang="en-US" b="true" sz="2900">
                  <a:solidFill>
                    <a:srgbClr val="000000"/>
                  </a:solidFill>
                  <a:latin typeface="Cormorant SC Bold"/>
                  <a:ea typeface="Cormorant SC Bold"/>
                  <a:cs typeface="Cormorant SC Bold"/>
                  <a:sym typeface="Cormorant SC Bold"/>
                </a:rPr>
                <a:t>Glimpse of the  Data used</a:t>
              </a:r>
            </a:p>
          </p:txBody>
        </p:sp>
      </p:grpSp>
      <p:sp>
        <p:nvSpPr>
          <p:cNvPr name="TextBox 8" id="8"/>
          <p:cNvSpPr txBox="true"/>
          <p:nvPr/>
        </p:nvSpPr>
        <p:spPr>
          <a:xfrm rot="0">
            <a:off x="7136486" y="206116"/>
            <a:ext cx="4015028" cy="822584"/>
          </a:xfrm>
          <a:prstGeom prst="rect">
            <a:avLst/>
          </a:prstGeom>
        </p:spPr>
        <p:txBody>
          <a:bodyPr anchor="t" rtlCol="false" tIns="0" lIns="0" bIns="0" rIns="0">
            <a:spAutoFit/>
          </a:bodyPr>
          <a:lstStyle/>
          <a:p>
            <a:pPr algn="ctr">
              <a:lnSpc>
                <a:spcPts val="6704"/>
              </a:lnSpc>
              <a:spcBef>
                <a:spcPct val="0"/>
              </a:spcBef>
            </a:pPr>
            <a:r>
              <a:rPr lang="en-US" b="true" sz="4789">
                <a:solidFill>
                  <a:srgbClr val="000000"/>
                </a:solidFill>
                <a:latin typeface="Cormorant SC Semi-Bold"/>
                <a:ea typeface="Cormorant SC Semi-Bold"/>
                <a:cs typeface="Cormorant SC Semi-Bold"/>
                <a:sym typeface="Cormorant SC Semi-Bold"/>
              </a:rPr>
              <a:t>CODE Snippets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0" y="2122713"/>
            <a:ext cx="18288000" cy="48860"/>
          </a:xfrm>
          <a:prstGeom prst="rect">
            <a:avLst/>
          </a:prstGeom>
          <a:solidFill>
            <a:srgbClr val="272727"/>
          </a:solidFill>
        </p:spPr>
      </p:sp>
      <p:sp>
        <p:nvSpPr>
          <p:cNvPr name="Freeform 3" id="3"/>
          <p:cNvSpPr/>
          <p:nvPr/>
        </p:nvSpPr>
        <p:spPr>
          <a:xfrm flipH="false" flipV="false" rot="0">
            <a:off x="780242" y="3016444"/>
            <a:ext cx="7530326" cy="5616051"/>
          </a:xfrm>
          <a:custGeom>
            <a:avLst/>
            <a:gdLst/>
            <a:ahLst/>
            <a:cxnLst/>
            <a:rect r="r" b="b" t="t" l="l"/>
            <a:pathLst>
              <a:path h="5616051" w="7530326">
                <a:moveTo>
                  <a:pt x="0" y="0"/>
                </a:moveTo>
                <a:lnTo>
                  <a:pt x="7530326" y="0"/>
                </a:lnTo>
                <a:lnTo>
                  <a:pt x="7530326" y="5616051"/>
                </a:lnTo>
                <a:lnTo>
                  <a:pt x="0" y="5616051"/>
                </a:lnTo>
                <a:lnTo>
                  <a:pt x="0" y="0"/>
                </a:lnTo>
                <a:close/>
              </a:path>
            </a:pathLst>
          </a:custGeom>
          <a:blipFill>
            <a:blip r:embed="rId2"/>
            <a:stretch>
              <a:fillRect l="0" t="0" r="0" b="0"/>
            </a:stretch>
          </a:blipFill>
        </p:spPr>
      </p:sp>
      <p:sp>
        <p:nvSpPr>
          <p:cNvPr name="Freeform 4" id="4"/>
          <p:cNvSpPr/>
          <p:nvPr/>
        </p:nvSpPr>
        <p:spPr>
          <a:xfrm flipH="false" flipV="false" rot="0">
            <a:off x="9955098" y="3016444"/>
            <a:ext cx="7664576" cy="5625724"/>
          </a:xfrm>
          <a:custGeom>
            <a:avLst/>
            <a:gdLst/>
            <a:ahLst/>
            <a:cxnLst/>
            <a:rect r="r" b="b" t="t" l="l"/>
            <a:pathLst>
              <a:path h="5625724" w="7664576">
                <a:moveTo>
                  <a:pt x="0" y="0"/>
                </a:moveTo>
                <a:lnTo>
                  <a:pt x="7664577" y="0"/>
                </a:lnTo>
                <a:lnTo>
                  <a:pt x="7664577" y="5625723"/>
                </a:lnTo>
                <a:lnTo>
                  <a:pt x="0" y="5625723"/>
                </a:lnTo>
                <a:lnTo>
                  <a:pt x="0" y="0"/>
                </a:lnTo>
                <a:close/>
              </a:path>
            </a:pathLst>
          </a:custGeom>
          <a:blipFill>
            <a:blip r:embed="rId3"/>
            <a:stretch>
              <a:fillRect l="0" t="0" r="0" b="0"/>
            </a:stretch>
          </a:blipFill>
        </p:spPr>
      </p:sp>
      <p:sp>
        <p:nvSpPr>
          <p:cNvPr name="TextBox 5" id="5"/>
          <p:cNvSpPr txBox="true"/>
          <p:nvPr/>
        </p:nvSpPr>
        <p:spPr>
          <a:xfrm rot="0">
            <a:off x="240852" y="8688070"/>
            <a:ext cx="8609106" cy="1073785"/>
          </a:xfrm>
          <a:prstGeom prst="rect">
            <a:avLst/>
          </a:prstGeom>
        </p:spPr>
        <p:txBody>
          <a:bodyPr anchor="t" rtlCol="false" tIns="0" lIns="0" bIns="0" rIns="0">
            <a:spAutoFit/>
          </a:bodyPr>
          <a:lstStyle/>
          <a:p>
            <a:pPr algn="ctr">
              <a:lnSpc>
                <a:spcPts val="4339"/>
              </a:lnSpc>
              <a:spcBef>
                <a:spcPct val="0"/>
              </a:spcBef>
            </a:pPr>
            <a:r>
              <a:rPr lang="en-US" b="true" sz="3099">
                <a:solidFill>
                  <a:srgbClr val="000000"/>
                </a:solidFill>
                <a:latin typeface="Cormorant SC Semi-Bold"/>
                <a:ea typeface="Cormorant SC Semi-Bold"/>
                <a:cs typeface="Cormorant SC Semi-Bold"/>
                <a:sym typeface="Cormorant SC Semi-Bold"/>
              </a:rPr>
              <a:t>Comparison of the different investment strategies</a:t>
            </a:r>
          </a:p>
        </p:txBody>
      </p:sp>
      <p:sp>
        <p:nvSpPr>
          <p:cNvPr name="TextBox 6" id="6"/>
          <p:cNvSpPr txBox="true"/>
          <p:nvPr/>
        </p:nvSpPr>
        <p:spPr>
          <a:xfrm rot="0">
            <a:off x="7477780" y="923925"/>
            <a:ext cx="2966407" cy="948654"/>
          </a:xfrm>
          <a:prstGeom prst="rect">
            <a:avLst/>
          </a:prstGeom>
        </p:spPr>
        <p:txBody>
          <a:bodyPr anchor="t" rtlCol="false" tIns="0" lIns="0" bIns="0" rIns="0">
            <a:spAutoFit/>
          </a:bodyPr>
          <a:lstStyle/>
          <a:p>
            <a:pPr algn="ctr">
              <a:lnSpc>
                <a:spcPts val="7839"/>
              </a:lnSpc>
              <a:spcBef>
                <a:spcPct val="0"/>
              </a:spcBef>
            </a:pPr>
            <a:r>
              <a:rPr lang="en-US" b="true" sz="5599">
                <a:solidFill>
                  <a:srgbClr val="000000"/>
                </a:solidFill>
                <a:latin typeface="Cormorant SC Bold"/>
                <a:ea typeface="Cormorant SC Bold"/>
                <a:cs typeface="Cormorant SC Bold"/>
                <a:sym typeface="Cormorant SC Bold"/>
              </a:rPr>
              <a:t>RESULTS</a:t>
            </a:r>
          </a:p>
        </p:txBody>
      </p:sp>
      <p:sp>
        <p:nvSpPr>
          <p:cNvPr name="TextBox 7" id="7"/>
          <p:cNvSpPr txBox="true"/>
          <p:nvPr/>
        </p:nvSpPr>
        <p:spPr>
          <a:xfrm rot="0">
            <a:off x="9436078" y="8688070"/>
            <a:ext cx="8463729" cy="1073785"/>
          </a:xfrm>
          <a:prstGeom prst="rect">
            <a:avLst/>
          </a:prstGeom>
        </p:spPr>
        <p:txBody>
          <a:bodyPr anchor="t" rtlCol="false" tIns="0" lIns="0" bIns="0" rIns="0">
            <a:spAutoFit/>
          </a:bodyPr>
          <a:lstStyle/>
          <a:p>
            <a:pPr algn="ctr">
              <a:lnSpc>
                <a:spcPts val="4340"/>
              </a:lnSpc>
              <a:spcBef>
                <a:spcPct val="0"/>
              </a:spcBef>
            </a:pPr>
            <a:r>
              <a:rPr lang="en-US" b="true" sz="3100">
                <a:solidFill>
                  <a:srgbClr val="000000"/>
                </a:solidFill>
                <a:latin typeface="Cormorant SC Semi-Bold"/>
                <a:ea typeface="Cormorant SC Semi-Bold"/>
                <a:cs typeface="Cormorant SC Semi-Bold"/>
                <a:sym typeface="Cormorant SC Semi-Bold"/>
              </a:rPr>
              <a:t>The pareto optimal front based on random portfolio simulations</a:t>
            </a:r>
          </a:p>
        </p:txBody>
      </p:sp>
      <p:sp>
        <p:nvSpPr>
          <p:cNvPr name="TextBox 8" id="8"/>
          <p:cNvSpPr txBox="true"/>
          <p:nvPr/>
        </p:nvSpPr>
        <p:spPr>
          <a:xfrm rot="0">
            <a:off x="2974785" y="2279588"/>
            <a:ext cx="11972397" cy="530860"/>
          </a:xfrm>
          <a:prstGeom prst="rect">
            <a:avLst/>
          </a:prstGeom>
        </p:spPr>
        <p:txBody>
          <a:bodyPr anchor="t" rtlCol="false" tIns="0" lIns="0" bIns="0" rIns="0">
            <a:spAutoFit/>
          </a:bodyPr>
          <a:lstStyle/>
          <a:p>
            <a:pPr algn="ctr">
              <a:lnSpc>
                <a:spcPts val="4340"/>
              </a:lnSpc>
              <a:spcBef>
                <a:spcPct val="0"/>
              </a:spcBef>
            </a:pPr>
            <a:r>
              <a:rPr lang="en-US" b="true" sz="3100">
                <a:solidFill>
                  <a:srgbClr val="000000"/>
                </a:solidFill>
                <a:latin typeface="Cormorant SC Semi-Bold"/>
                <a:ea typeface="Cormorant SC Semi-Bold"/>
                <a:cs typeface="Cormorant SC Semi-Bold"/>
                <a:sym typeface="Cormorant SC Semi-Bold"/>
              </a:rPr>
              <a:t>Optimal Risk % = 4.456%</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F0EAE2"/>
        </a:solidFill>
      </p:bgPr>
    </p:bg>
    <p:spTree>
      <p:nvGrpSpPr>
        <p:cNvPr id="1" name=""/>
        <p:cNvGrpSpPr/>
        <p:nvPr/>
      </p:nvGrpSpPr>
      <p:grpSpPr>
        <a:xfrm>
          <a:off x="0" y="0"/>
          <a:ext cx="0" cy="0"/>
          <a:chOff x="0" y="0"/>
          <a:chExt cx="0" cy="0"/>
        </a:xfrm>
      </p:grpSpPr>
      <p:sp>
        <p:nvSpPr>
          <p:cNvPr name="AutoShape 2" id="2"/>
          <p:cNvSpPr/>
          <p:nvPr/>
        </p:nvSpPr>
        <p:spPr>
          <a:xfrm rot="0">
            <a:off x="-20735" y="6892326"/>
            <a:ext cx="3517625" cy="3394674"/>
          </a:xfrm>
          <a:prstGeom prst="rect">
            <a:avLst/>
          </a:prstGeom>
          <a:solidFill>
            <a:srgbClr val="B2AEA9"/>
          </a:solidFill>
        </p:spPr>
      </p:sp>
      <p:sp>
        <p:nvSpPr>
          <p:cNvPr name="AutoShape 3" id="3"/>
          <p:cNvSpPr/>
          <p:nvPr/>
        </p:nvSpPr>
        <p:spPr>
          <a:xfrm rot="0">
            <a:off x="3487365" y="2013871"/>
            <a:ext cx="18859500" cy="9525"/>
          </a:xfrm>
          <a:prstGeom prst="rect">
            <a:avLst/>
          </a:prstGeom>
          <a:solidFill>
            <a:srgbClr val="272727"/>
          </a:solidFill>
        </p:spPr>
      </p:sp>
      <p:sp>
        <p:nvSpPr>
          <p:cNvPr name="AutoShape 4" id="4"/>
          <p:cNvSpPr/>
          <p:nvPr/>
        </p:nvSpPr>
        <p:spPr>
          <a:xfrm rot="0">
            <a:off x="3487365" y="0"/>
            <a:ext cx="9525" cy="10287000"/>
          </a:xfrm>
          <a:prstGeom prst="rect">
            <a:avLst/>
          </a:prstGeom>
          <a:solidFill>
            <a:srgbClr val="272727"/>
          </a:solidFill>
        </p:spPr>
      </p:sp>
      <p:grpSp>
        <p:nvGrpSpPr>
          <p:cNvPr name="Group 5" id="5"/>
          <p:cNvGrpSpPr/>
          <p:nvPr/>
        </p:nvGrpSpPr>
        <p:grpSpPr>
          <a:xfrm rot="0">
            <a:off x="1028700" y="9529045"/>
            <a:ext cx="425784" cy="151580"/>
            <a:chOff x="0" y="0"/>
            <a:chExt cx="1426955" cy="508000"/>
          </a:xfrm>
        </p:grpSpPr>
        <p:sp>
          <p:nvSpPr>
            <p:cNvPr name="Freeform 6" id="6"/>
            <p:cNvSpPr/>
            <p:nvPr/>
          </p:nvSpPr>
          <p:spPr>
            <a:xfrm flipH="false" flipV="false" rot="0">
              <a:off x="0" y="215900"/>
              <a:ext cx="1131045" cy="76200"/>
            </a:xfrm>
            <a:custGeom>
              <a:avLst/>
              <a:gdLst/>
              <a:ahLst/>
              <a:cxnLst/>
              <a:rect r="r" b="b" t="t" l="l"/>
              <a:pathLst>
                <a:path h="76200" w="1131045">
                  <a:moveTo>
                    <a:pt x="0" y="0"/>
                  </a:moveTo>
                  <a:lnTo>
                    <a:pt x="1131045" y="0"/>
                  </a:lnTo>
                  <a:lnTo>
                    <a:pt x="1131045" y="76200"/>
                  </a:lnTo>
                  <a:lnTo>
                    <a:pt x="0" y="76200"/>
                  </a:lnTo>
                  <a:close/>
                </a:path>
              </a:pathLst>
            </a:custGeom>
            <a:solidFill>
              <a:srgbClr val="272727"/>
            </a:solidFill>
          </p:spPr>
        </p:sp>
        <p:sp>
          <p:nvSpPr>
            <p:cNvPr name="Freeform 7" id="7"/>
            <p:cNvSpPr/>
            <p:nvPr/>
          </p:nvSpPr>
          <p:spPr>
            <a:xfrm flipH="false" flipV="false" rot="0">
              <a:off x="1052305" y="1270"/>
              <a:ext cx="374650" cy="505460"/>
            </a:xfrm>
            <a:custGeom>
              <a:avLst/>
              <a:gdLst/>
              <a:ahLst/>
              <a:cxnLst/>
              <a:rect r="r" b="b" t="t" l="l"/>
              <a:pathLst>
                <a:path h="505460" w="374650">
                  <a:moveTo>
                    <a:pt x="0" y="505460"/>
                  </a:moveTo>
                  <a:lnTo>
                    <a:pt x="0" y="0"/>
                  </a:lnTo>
                  <a:lnTo>
                    <a:pt x="374650" y="252730"/>
                  </a:lnTo>
                  <a:close/>
                </a:path>
              </a:pathLst>
            </a:custGeom>
            <a:solidFill>
              <a:srgbClr val="272727"/>
            </a:solidFill>
          </p:spPr>
        </p:sp>
      </p:grpSp>
      <p:sp>
        <p:nvSpPr>
          <p:cNvPr name="TextBox 8" id="8"/>
          <p:cNvSpPr txBox="true"/>
          <p:nvPr/>
        </p:nvSpPr>
        <p:spPr>
          <a:xfrm rot="0">
            <a:off x="16438674" y="826135"/>
            <a:ext cx="820626" cy="610235"/>
          </a:xfrm>
          <a:prstGeom prst="rect">
            <a:avLst/>
          </a:prstGeom>
        </p:spPr>
        <p:txBody>
          <a:bodyPr anchor="t" rtlCol="false" tIns="0" lIns="0" bIns="0" rIns="0">
            <a:spAutoFit/>
          </a:bodyPr>
          <a:lstStyle/>
          <a:p>
            <a:pPr algn="r" marL="0" indent="0" lvl="0">
              <a:lnSpc>
                <a:spcPts val="5040"/>
              </a:lnSpc>
              <a:spcBef>
                <a:spcPct val="0"/>
              </a:spcBef>
            </a:pPr>
            <a:r>
              <a:rPr lang="en-US" b="true" sz="3600" u="sng">
                <a:solidFill>
                  <a:srgbClr val="272727"/>
                </a:solidFill>
                <a:latin typeface="Cormorant SC Semi-Bold"/>
                <a:ea typeface="Cormorant SC Semi-Bold"/>
                <a:cs typeface="Cormorant SC Semi-Bold"/>
                <a:sym typeface="Cormorant SC Semi-Bold"/>
              </a:rPr>
              <a:t>08</a:t>
            </a:r>
          </a:p>
        </p:txBody>
      </p:sp>
      <p:sp>
        <p:nvSpPr>
          <p:cNvPr name="TextBox 9" id="9"/>
          <p:cNvSpPr txBox="true"/>
          <p:nvPr/>
        </p:nvSpPr>
        <p:spPr>
          <a:xfrm rot="0">
            <a:off x="5133569" y="3886458"/>
            <a:ext cx="11305105" cy="1002665"/>
          </a:xfrm>
          <a:prstGeom prst="rect">
            <a:avLst/>
          </a:prstGeom>
        </p:spPr>
        <p:txBody>
          <a:bodyPr anchor="t" rtlCol="false" tIns="0" lIns="0" bIns="0" rIns="0">
            <a:spAutoFit/>
          </a:bodyPr>
          <a:lstStyle/>
          <a:p>
            <a:pPr algn="l">
              <a:lnSpc>
                <a:spcPts val="7600"/>
              </a:lnSpc>
            </a:pPr>
            <a:r>
              <a:rPr lang="en-US" sz="7600" b="true">
                <a:solidFill>
                  <a:srgbClr val="272727"/>
                </a:solidFill>
                <a:latin typeface="Cormorant SC Medium"/>
                <a:ea typeface="Cormorant SC Medium"/>
                <a:cs typeface="Cormorant SC Medium"/>
                <a:sym typeface="Cormorant SC Medium"/>
              </a:rPr>
              <a:t>What Next?</a:t>
            </a:r>
          </a:p>
        </p:txBody>
      </p:sp>
      <p:sp>
        <p:nvSpPr>
          <p:cNvPr name="TextBox 10" id="10"/>
          <p:cNvSpPr txBox="true"/>
          <p:nvPr/>
        </p:nvSpPr>
        <p:spPr>
          <a:xfrm rot="0">
            <a:off x="3979340" y="7781943"/>
            <a:ext cx="14308660" cy="1491616"/>
          </a:xfrm>
          <a:prstGeom prst="rect">
            <a:avLst/>
          </a:prstGeom>
        </p:spPr>
        <p:txBody>
          <a:bodyPr anchor="t" rtlCol="false" tIns="0" lIns="0" bIns="0" rIns="0">
            <a:spAutoFit/>
          </a:bodyPr>
          <a:lstStyle/>
          <a:p>
            <a:pPr algn="l">
              <a:lnSpc>
                <a:spcPts val="6149"/>
              </a:lnSpc>
            </a:pPr>
            <a:r>
              <a:rPr lang="en-US" sz="4099" i="true" spc="81">
                <a:solidFill>
                  <a:srgbClr val="272727"/>
                </a:solidFill>
                <a:latin typeface="Cormorant Garamond Italics"/>
                <a:ea typeface="Cormorant Garamond Italics"/>
                <a:cs typeface="Cormorant Garamond Italics"/>
                <a:sym typeface="Cormorant Garamond Italics"/>
              </a:rPr>
              <a:t>Pareto optimisation and Markowitz Portfolio Theory (MPT)</a:t>
            </a:r>
          </a:p>
          <a:p>
            <a:pPr algn="l">
              <a:lnSpc>
                <a:spcPts val="6149"/>
              </a:lnSpc>
            </a:pPr>
          </a:p>
        </p:txBody>
      </p:sp>
      <p:sp>
        <p:nvSpPr>
          <p:cNvPr name="AutoShape 11" id="11"/>
          <p:cNvSpPr/>
          <p:nvPr/>
        </p:nvSpPr>
        <p:spPr>
          <a:xfrm rot="0">
            <a:off x="-285750" y="6882801"/>
            <a:ext cx="18859500" cy="9525"/>
          </a:xfrm>
          <a:prstGeom prst="rect">
            <a:avLst/>
          </a:prstGeom>
          <a:solidFill>
            <a:srgbClr val="272727"/>
          </a:solid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DAGWM2KQGpw</dc:identifier>
  <dcterms:modified xsi:type="dcterms:W3CDTF">2011-08-01T06:04:30Z</dcterms:modified>
  <cp:revision>1</cp:revision>
  <dc:title>Convex Optimisation</dc:title>
</cp:coreProperties>
</file>