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aleway"/>
      <p:regular r:id="rId41"/>
      <p:bold r:id="rId42"/>
      <p:italic r:id="rId43"/>
      <p:boldItalic r:id="rId44"/>
    </p:embeddedFon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DCA8FC5-EC3C-4FEE-8D94-92877D6D573B}">
  <a:tblStyle styleId="{3DCA8FC5-EC3C-4FEE-8D94-92877D6D573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aleway-bold.fntdata"/><Relationship Id="rId41" Type="http://schemas.openxmlformats.org/officeDocument/2006/relationships/font" Target="fonts/Raleway-regular.fntdata"/><Relationship Id="rId22" Type="http://schemas.openxmlformats.org/officeDocument/2006/relationships/slide" Target="slides/slide16.xml"/><Relationship Id="rId44" Type="http://schemas.openxmlformats.org/officeDocument/2006/relationships/font" Target="fonts/Raleway-boldItalic.fntdata"/><Relationship Id="rId21" Type="http://schemas.openxmlformats.org/officeDocument/2006/relationships/slide" Target="slides/slide15.xml"/><Relationship Id="rId43" Type="http://schemas.openxmlformats.org/officeDocument/2006/relationships/font" Target="fonts/Raleway-italic.fntdata"/><Relationship Id="rId24" Type="http://schemas.openxmlformats.org/officeDocument/2006/relationships/slide" Target="slides/slide18.xml"/><Relationship Id="rId46" Type="http://schemas.openxmlformats.org/officeDocument/2006/relationships/font" Target="fonts/Roboto-bold.fntdata"/><Relationship Id="rId23" Type="http://schemas.openxmlformats.org/officeDocument/2006/relationships/slide" Target="slides/slide17.xml"/><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Roboto-boldItalic.fntdata"/><Relationship Id="rId25" Type="http://schemas.openxmlformats.org/officeDocument/2006/relationships/slide" Target="slides/slide19.xml"/><Relationship Id="rId47" Type="http://schemas.openxmlformats.org/officeDocument/2006/relationships/font" Target="fonts/Roboto-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6d547d9f8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6d547d9f8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8f2a121fd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8f2a121fd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6d547d9f8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6d547d9f8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6d547d9f8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6d547d9f8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143ebfea3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143ebfea3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8f2a121f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8f2a121f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8f2a121f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8f2a121f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8f2a121f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8f2a121f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8f2a121f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8f2a121f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8f2a121fd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8f2a121fd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6d547d9f8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6d547d9f8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6d547d9f8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6d547d9f8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8f2a121fd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8f2a121fd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1401a21e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1401a21e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8f2a121fd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8f2a121fd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8f2a121fd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8f2a121fd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8f2a121fd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8f2a121fd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58f2a121f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8f2a121f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58f2a121fd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58f2a121fd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8f2a121fd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8f2a121fd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6d547d9f8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6d547d9f8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6d547d9f8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6d547d9f8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6d547d9f8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6d547d9f8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8f2a121fd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8f2a121fd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8f2a121fd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8f2a121fd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8f2a121f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8f2a121f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6d547d9f8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6d547d9f8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6d547d9f8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6d547d9f8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6d547d9f8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6d547d9f8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6d547d9f8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6d547d9f8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6d547d9f8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6d547d9f8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6d547d9f8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6d547d9f8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6d547d9f8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6d547d9f8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Linearity" TargetMode="External"/><Relationship Id="rId4" Type="http://schemas.openxmlformats.org/officeDocument/2006/relationships/hyperlink" Target="https://en.wikipedia.org/wiki/Dependent_variable" TargetMode="External"/><Relationship Id="rId11" Type="http://schemas.openxmlformats.org/officeDocument/2006/relationships/image" Target="../media/image9.png"/><Relationship Id="rId10" Type="http://schemas.openxmlformats.org/officeDocument/2006/relationships/hyperlink" Target="https://en.wikipedia.org/wiki/Data" TargetMode="External"/><Relationship Id="rId9" Type="http://schemas.openxmlformats.org/officeDocument/2006/relationships/hyperlink" Target="https://en.wikipedia.org/wiki/Estimation_theory" TargetMode="External"/><Relationship Id="rId5" Type="http://schemas.openxmlformats.org/officeDocument/2006/relationships/hyperlink" Target="https://en.wikipedia.org/wiki/Explanatory_variable" TargetMode="External"/><Relationship Id="rId6" Type="http://schemas.openxmlformats.org/officeDocument/2006/relationships/hyperlink" Target="https://en.wikipedia.org/wiki/Independent_variable" TargetMode="External"/><Relationship Id="rId7" Type="http://schemas.openxmlformats.org/officeDocument/2006/relationships/hyperlink" Target="https://en.wikipedia.org/wiki/Linear_predictor_function" TargetMode="External"/><Relationship Id="rId8" Type="http://schemas.openxmlformats.org/officeDocument/2006/relationships/hyperlink" Target="https://en.wikipedia.org/wiki/Parameters" TargetMode="External"/></Relationships>
</file>

<file path=ppt/slides/_rels/slide11.xml.rels><?xml version="1.0" encoding="UTF-8" standalone="yes"?><Relationships xmlns="http://schemas.openxmlformats.org/package/2006/relationships"><Relationship Id="rId11" Type="http://schemas.openxmlformats.org/officeDocument/2006/relationships/hyperlink" Target="https://en.wikipedia.org/wiki/Independent_variable" TargetMode="External"/><Relationship Id="rId10" Type="http://schemas.openxmlformats.org/officeDocument/2006/relationships/hyperlink" Target="https://en.wikipedia.org/wiki/Linear_function_(calculus)" TargetMode="External"/><Relationship Id="rId13" Type="http://schemas.openxmlformats.org/officeDocument/2006/relationships/hyperlink" Target="https://en.wikipedia.org/wiki/Probability" TargetMode="External"/><Relationship Id="rId12" Type="http://schemas.openxmlformats.org/officeDocument/2006/relationships/hyperlink" Target="https://en.wikipedia.org/wiki/Continuous_variable" TargetMode="External"/><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en.wikipedia.org/wiki/Regression_analysis" TargetMode="External"/><Relationship Id="rId4" Type="http://schemas.openxmlformats.org/officeDocument/2006/relationships/hyperlink" Target="https://en.wikipedia.org/wiki/Estimation_theory" TargetMode="External"/><Relationship Id="rId9" Type="http://schemas.openxmlformats.org/officeDocument/2006/relationships/hyperlink" Target="https://en.wikipedia.org/wiki/Odds" TargetMode="External"/><Relationship Id="rId5" Type="http://schemas.openxmlformats.org/officeDocument/2006/relationships/hyperlink" Target="https://en.wikipedia.org/wiki/Binary_regression" TargetMode="External"/><Relationship Id="rId6" Type="http://schemas.openxmlformats.org/officeDocument/2006/relationships/hyperlink" Target="https://en.wikipedia.org/wiki/Indicator_variable" TargetMode="External"/><Relationship Id="rId7" Type="http://schemas.openxmlformats.org/officeDocument/2006/relationships/hyperlink" Target="https://en.wikipedia.org/wiki/Log-odds" TargetMode="External"/><Relationship Id="rId8" Type="http://schemas.openxmlformats.org/officeDocument/2006/relationships/hyperlink" Target="https://en.wikipedia.org/wiki/Logarith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en.wikipedia.org/wiki/Supervised_learning" TargetMode="External"/><Relationship Id="rId4" Type="http://schemas.openxmlformats.org/officeDocument/2006/relationships/hyperlink" Target="https://en.wikipedia.org/wiki/Algorithm" TargetMode="External"/><Relationship Id="rId5" Type="http://schemas.openxmlformats.org/officeDocument/2006/relationships/hyperlink" Target="https://en.wikipedia.org/wiki/Statistical_classification" TargetMode="External"/><Relationship Id="rId6" Type="http://schemas.openxmlformats.org/officeDocument/2006/relationships/hyperlink" Target="https://en.wikipedia.org/wiki/Regression_analysis" TargetMode="External"/><Relationship Id="rId7" Type="http://schemas.openxmlformats.org/officeDocument/2006/relationships/image" Target="../media/image1.png"/><Relationship Id="rId8"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hyperlink" Target="https://en.wikipedia.org/wiki/Machine_learning" TargetMode="External"/><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en.wikipedia.org/wiki/Pattern_recognition" TargetMode="External"/><Relationship Id="rId4" Type="http://schemas.openxmlformats.org/officeDocument/2006/relationships/hyperlink" Target="https://en.wikipedia.org/wiki/Non-parametric_statistics" TargetMode="External"/><Relationship Id="rId9" Type="http://schemas.openxmlformats.org/officeDocument/2006/relationships/hyperlink" Target="https://en.wikipedia.org/wiki/Lazy_learning" TargetMode="External"/><Relationship Id="rId5" Type="http://schemas.openxmlformats.org/officeDocument/2006/relationships/hyperlink" Target="https://en.wikipedia.org/wiki/Statistical_classification" TargetMode="External"/><Relationship Id="rId6" Type="http://schemas.openxmlformats.org/officeDocument/2006/relationships/hyperlink" Target="https://en.wikipedia.org/wiki/Regression_analysis" TargetMode="External"/><Relationship Id="rId7" Type="http://schemas.openxmlformats.org/officeDocument/2006/relationships/hyperlink" Target="https://en.wikipedia.org/wiki/Feature_space" TargetMode="External"/><Relationship Id="rId8" Type="http://schemas.openxmlformats.org/officeDocument/2006/relationships/hyperlink" Target="https://en.wikipedia.org/wiki/Instance-based_learn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1" Type="http://schemas.openxmlformats.org/officeDocument/2006/relationships/hyperlink" Target="https://en.wikipedia.org/wiki/Tf%E2%80%93idf#cite_note-3" TargetMode="External"/><Relationship Id="rId10" Type="http://schemas.openxmlformats.org/officeDocument/2006/relationships/hyperlink" Target="https://en.wikipedia.org/wiki/Text_corpus" TargetMode="External"/><Relationship Id="rId12" Type="http://schemas.openxmlformats.org/officeDocument/2006/relationships/hyperlink" Target="https://en.wikipedia.org/wiki/Natural_language_processing" TargetMode="External"/><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en.wikipedia.org/wiki/Matrix_(mathematics)" TargetMode="External"/><Relationship Id="rId4" Type="http://schemas.openxmlformats.org/officeDocument/2006/relationships/hyperlink" Target="https://en.wikipedia.org/wiki/Linear_transformation" TargetMode="External"/><Relationship Id="rId9" Type="http://schemas.openxmlformats.org/officeDocument/2006/relationships/hyperlink" Target="https://en.wikipedia.org/wiki/Document" TargetMode="External"/><Relationship Id="rId5" Type="http://schemas.openxmlformats.org/officeDocument/2006/relationships/hyperlink" Target="https://en.wikipedia.org/wiki/Column_vector" TargetMode="External"/><Relationship Id="rId6" Type="http://schemas.openxmlformats.org/officeDocument/2006/relationships/hyperlink" Target="https://en.wikipedia.org/wiki/Computing" TargetMode="External"/><Relationship Id="rId7" Type="http://schemas.openxmlformats.org/officeDocument/2006/relationships/hyperlink" Target="https://en.wikipedia.org/wiki/Natural_language_processing" TargetMode="External"/><Relationship Id="rId8" Type="http://schemas.openxmlformats.org/officeDocument/2006/relationships/hyperlink" Target="https://en.wikipedia.org/wiki/Natural_language_process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Predicting Success of Restaurants</a:t>
            </a:r>
            <a:endParaRPr/>
          </a:p>
        </p:txBody>
      </p:sp>
      <p:sp>
        <p:nvSpPr>
          <p:cNvPr id="86" name="Google Shape;86;p13"/>
          <p:cNvSpPr txBox="1"/>
          <p:nvPr>
            <p:ph idx="1" type="subTitle"/>
          </p:nvPr>
        </p:nvSpPr>
        <p:spPr>
          <a:xfrm>
            <a:off x="598088" y="2571738"/>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 the guidance of Dr. Dinesh Singh</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LINEAR REGRESSION</a:t>
            </a:r>
            <a:endParaRPr b="1" sz="3600">
              <a:solidFill>
                <a:srgbClr val="FFFFFF"/>
              </a:solidFill>
            </a:endParaRPr>
          </a:p>
        </p:txBody>
      </p:sp>
      <p:sp>
        <p:nvSpPr>
          <p:cNvPr id="140" name="Google Shape;140;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FFFFFF"/>
                </a:solidFill>
              </a:rPr>
              <a:t>linear regression</a:t>
            </a:r>
            <a:r>
              <a:rPr lang="en" sz="1400">
                <a:solidFill>
                  <a:srgbClr val="FFFFFF"/>
                </a:solidFill>
              </a:rPr>
              <a:t> is a </a:t>
            </a:r>
            <a:r>
              <a:rPr lang="en" sz="1400">
                <a:solidFill>
                  <a:srgbClr val="FFFFFF"/>
                </a:solidFill>
                <a:uFill>
                  <a:noFill/>
                </a:uFill>
                <a:hlinkClick r:id="rId3"/>
              </a:rPr>
              <a:t>linear</a:t>
            </a:r>
            <a:r>
              <a:rPr lang="en" sz="1400">
                <a:solidFill>
                  <a:srgbClr val="FFFFFF"/>
                </a:solidFill>
              </a:rPr>
              <a:t> approach to modelling the relationship between a scalar response (or </a:t>
            </a:r>
            <a:r>
              <a:rPr lang="en" sz="1400">
                <a:solidFill>
                  <a:srgbClr val="FFFFFF"/>
                </a:solidFill>
                <a:uFill>
                  <a:noFill/>
                </a:uFill>
                <a:hlinkClick r:id="rId4"/>
              </a:rPr>
              <a:t>dependent variable</a:t>
            </a:r>
            <a:r>
              <a:rPr lang="en" sz="1400">
                <a:solidFill>
                  <a:srgbClr val="FFFFFF"/>
                </a:solidFill>
              </a:rPr>
              <a:t>) and one or more </a:t>
            </a:r>
            <a:r>
              <a:rPr lang="en" sz="1400">
                <a:solidFill>
                  <a:srgbClr val="FFFFFF"/>
                </a:solidFill>
                <a:uFill>
                  <a:noFill/>
                </a:uFill>
                <a:hlinkClick r:id="rId5"/>
              </a:rPr>
              <a:t>explanatory variables</a:t>
            </a:r>
            <a:r>
              <a:rPr lang="en" sz="1400">
                <a:solidFill>
                  <a:srgbClr val="FFFFFF"/>
                </a:solidFill>
              </a:rPr>
              <a:t> (or </a:t>
            </a:r>
            <a:r>
              <a:rPr lang="en" sz="1400">
                <a:solidFill>
                  <a:srgbClr val="FFFFFF"/>
                </a:solidFill>
                <a:uFill>
                  <a:noFill/>
                </a:uFill>
                <a:hlinkClick r:id="rId6"/>
              </a:rPr>
              <a:t>independent variables</a:t>
            </a:r>
            <a:r>
              <a:rPr lang="en" sz="1400">
                <a:solidFill>
                  <a:srgbClr val="FFFFFF"/>
                </a:solidFill>
              </a:rPr>
              <a:t>).</a:t>
            </a:r>
            <a:endParaRPr sz="1400">
              <a:solidFill>
                <a:srgbClr val="FFFFFF"/>
              </a:solidFill>
            </a:endParaRPr>
          </a:p>
          <a:p>
            <a:pPr indent="0" lvl="0" marL="0" rtl="0" algn="l">
              <a:spcBef>
                <a:spcPts val="1600"/>
              </a:spcBef>
              <a:spcAft>
                <a:spcPts val="0"/>
              </a:spcAft>
              <a:buNone/>
            </a:pPr>
            <a:r>
              <a:rPr lang="en" sz="1400">
                <a:solidFill>
                  <a:srgbClr val="FFFFFF"/>
                </a:solidFill>
              </a:rPr>
              <a:t>In linear regression, the relationships are modeled using </a:t>
            </a:r>
            <a:r>
              <a:rPr lang="en" sz="1400">
                <a:solidFill>
                  <a:srgbClr val="FFFFFF"/>
                </a:solidFill>
                <a:uFill>
                  <a:noFill/>
                </a:uFill>
                <a:hlinkClick r:id="rId7"/>
              </a:rPr>
              <a:t>linear predictor functions</a:t>
            </a:r>
            <a:r>
              <a:rPr lang="en" sz="1400">
                <a:solidFill>
                  <a:srgbClr val="FFFFFF"/>
                </a:solidFill>
              </a:rPr>
              <a:t> whose unknown model </a:t>
            </a:r>
            <a:r>
              <a:rPr lang="en" sz="1400">
                <a:solidFill>
                  <a:srgbClr val="FFFFFF"/>
                </a:solidFill>
                <a:uFill>
                  <a:noFill/>
                </a:uFill>
                <a:hlinkClick r:id="rId8"/>
              </a:rPr>
              <a:t>parameters</a:t>
            </a:r>
            <a:r>
              <a:rPr lang="en" sz="1400">
                <a:solidFill>
                  <a:srgbClr val="FFFFFF"/>
                </a:solidFill>
              </a:rPr>
              <a:t> are </a:t>
            </a:r>
            <a:r>
              <a:rPr lang="en" sz="1400">
                <a:solidFill>
                  <a:srgbClr val="FFFFFF"/>
                </a:solidFill>
                <a:uFill>
                  <a:noFill/>
                </a:uFill>
                <a:hlinkClick r:id="rId9"/>
              </a:rPr>
              <a:t>estimated</a:t>
            </a:r>
            <a:r>
              <a:rPr lang="en" sz="1400">
                <a:solidFill>
                  <a:srgbClr val="FFFFFF"/>
                </a:solidFill>
              </a:rPr>
              <a:t> from the </a:t>
            </a:r>
            <a:r>
              <a:rPr lang="en" sz="1400">
                <a:solidFill>
                  <a:srgbClr val="FFFFFF"/>
                </a:solidFill>
                <a:uFill>
                  <a:noFill/>
                </a:uFill>
                <a:hlinkClick r:id="rId10"/>
              </a:rPr>
              <a:t>data</a:t>
            </a:r>
            <a:endParaRPr sz="1400">
              <a:solidFill>
                <a:srgbClr val="FFFFFF"/>
              </a:solidFill>
            </a:endParaRPr>
          </a:p>
          <a:p>
            <a:pPr indent="0" lvl="0" marL="0" rtl="0" algn="l">
              <a:spcBef>
                <a:spcPts val="1600"/>
              </a:spcBef>
              <a:spcAft>
                <a:spcPts val="0"/>
              </a:spcAft>
              <a:buNone/>
            </a:pPr>
            <a:r>
              <a:t/>
            </a:r>
            <a:endParaRPr sz="1400">
              <a:solidFill>
                <a:srgbClr val="FFFFFF"/>
              </a:solidFill>
            </a:endParaRPr>
          </a:p>
          <a:p>
            <a:pPr indent="0" lvl="0" marL="0" rtl="0" algn="l">
              <a:spcBef>
                <a:spcPts val="1600"/>
              </a:spcBef>
              <a:spcAft>
                <a:spcPts val="0"/>
              </a:spcAft>
              <a:buNone/>
            </a:pPr>
            <a:r>
              <a:t/>
            </a:r>
            <a:endParaRPr sz="1400">
              <a:solidFill>
                <a:srgbClr val="FFFFFF"/>
              </a:solidFill>
            </a:endParaRPr>
          </a:p>
          <a:p>
            <a:pPr indent="0" lvl="0" marL="0" rtl="0" algn="l">
              <a:spcBef>
                <a:spcPts val="1600"/>
              </a:spcBef>
              <a:spcAft>
                <a:spcPts val="0"/>
              </a:spcAft>
              <a:buNone/>
            </a:pPr>
            <a:r>
              <a:rPr lang="en" sz="1400">
                <a:solidFill>
                  <a:srgbClr val="FFFFFF"/>
                </a:solidFill>
              </a:rPr>
              <a:t>We used three different methods to fit training data and predict on testing data</a:t>
            </a:r>
            <a:endParaRPr sz="1400">
              <a:solidFill>
                <a:srgbClr val="FFFFFF"/>
              </a:solidFill>
            </a:endParaRPr>
          </a:p>
          <a:p>
            <a:pPr indent="-317500" lvl="0" marL="457200" rtl="0" algn="l">
              <a:spcBef>
                <a:spcPts val="1600"/>
              </a:spcBef>
              <a:spcAft>
                <a:spcPts val="0"/>
              </a:spcAft>
              <a:buClr>
                <a:srgbClr val="FFFFFF"/>
              </a:buClr>
              <a:buSzPts val="1400"/>
              <a:buChar char="●"/>
            </a:pPr>
            <a:r>
              <a:rPr lang="en" sz="1400">
                <a:solidFill>
                  <a:srgbClr val="FFFFFF"/>
                </a:solidFill>
              </a:rPr>
              <a:t>Train Test split ( 66:33) - Split arrays or matrices into random train and test subsets</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Cross Validation </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Polynomial features</a:t>
            </a:r>
            <a:endParaRPr sz="1400">
              <a:solidFill>
                <a:srgbClr val="FFFFFF"/>
              </a:solidFill>
            </a:endParaRPr>
          </a:p>
        </p:txBody>
      </p:sp>
      <p:pic>
        <p:nvPicPr>
          <p:cNvPr id="141" name="Google Shape;141;p22"/>
          <p:cNvPicPr preferRelativeResize="0"/>
          <p:nvPr/>
        </p:nvPicPr>
        <p:blipFill>
          <a:blip r:embed="rId11">
            <a:alphaModFix/>
          </a:blip>
          <a:stretch>
            <a:fillRect/>
          </a:stretch>
        </p:blipFill>
        <p:spPr>
          <a:xfrm>
            <a:off x="2433925" y="2571750"/>
            <a:ext cx="3124200" cy="790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LOGISTIC REGRESSION</a:t>
            </a:r>
            <a:endParaRPr b="1" sz="3600">
              <a:solidFill>
                <a:srgbClr val="FFFFFF"/>
              </a:solidFill>
            </a:endParaRPr>
          </a:p>
        </p:txBody>
      </p:sp>
      <p:sp>
        <p:nvSpPr>
          <p:cNvPr id="147" name="Google Shape;147;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sz="1400">
                <a:solidFill>
                  <a:srgbClr val="FFFFFF"/>
                </a:solidFill>
              </a:rPr>
              <a:t>In </a:t>
            </a:r>
            <a:r>
              <a:rPr lang="en" sz="1400">
                <a:solidFill>
                  <a:srgbClr val="FFFFFF"/>
                </a:solidFill>
                <a:uFill>
                  <a:noFill/>
                </a:uFill>
                <a:hlinkClick r:id="rId3"/>
              </a:rPr>
              <a:t>regression analysis</a:t>
            </a:r>
            <a:r>
              <a:rPr lang="en" sz="1400">
                <a:solidFill>
                  <a:srgbClr val="FFFFFF"/>
                </a:solidFill>
              </a:rPr>
              <a:t>, logistic regression (or logit regression) is </a:t>
            </a:r>
            <a:r>
              <a:rPr lang="en" sz="1400">
                <a:solidFill>
                  <a:srgbClr val="FFFFFF"/>
                </a:solidFill>
                <a:uFill>
                  <a:noFill/>
                </a:uFill>
                <a:hlinkClick r:id="rId4"/>
              </a:rPr>
              <a:t>estimating</a:t>
            </a:r>
            <a:r>
              <a:rPr lang="en" sz="1400">
                <a:solidFill>
                  <a:srgbClr val="FFFFFF"/>
                </a:solidFill>
              </a:rPr>
              <a:t> the parameters of a logistic model (a form of </a:t>
            </a:r>
            <a:r>
              <a:rPr lang="en" sz="1400">
                <a:solidFill>
                  <a:srgbClr val="FFFFFF"/>
                </a:solidFill>
                <a:uFill>
                  <a:noFill/>
                </a:uFill>
                <a:hlinkClick r:id="rId5"/>
              </a:rPr>
              <a:t>binary regression</a:t>
            </a:r>
            <a:r>
              <a:rPr lang="en" sz="1400">
                <a:solidFill>
                  <a:srgbClr val="FFFFFF"/>
                </a:solidFill>
              </a:rPr>
              <a:t>). </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Mathematically, a binary logistic model has a dependent variable with two possible values, such as pass/fail, win/lose, alive/dead or healthy/sick; these are represented by an </a:t>
            </a:r>
            <a:r>
              <a:rPr lang="en" sz="1400">
                <a:solidFill>
                  <a:srgbClr val="FFFFFF"/>
                </a:solidFill>
                <a:uFill>
                  <a:noFill/>
                </a:uFill>
                <a:hlinkClick r:id="rId6"/>
              </a:rPr>
              <a:t>indicator variable</a:t>
            </a:r>
            <a:r>
              <a:rPr lang="en" sz="1400">
                <a:solidFill>
                  <a:srgbClr val="FFFFFF"/>
                </a:solidFill>
              </a:rPr>
              <a:t>, where the two values are labeled "0" and "1". </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In the logistic model, the </a:t>
            </a:r>
            <a:r>
              <a:rPr lang="en" sz="1400">
                <a:solidFill>
                  <a:srgbClr val="FFFFFF"/>
                </a:solidFill>
                <a:uFill>
                  <a:noFill/>
                </a:uFill>
                <a:hlinkClick r:id="rId7"/>
              </a:rPr>
              <a:t>log-odds</a:t>
            </a:r>
            <a:r>
              <a:rPr lang="en" sz="1400">
                <a:solidFill>
                  <a:srgbClr val="FFFFFF"/>
                </a:solidFill>
              </a:rPr>
              <a:t> (the </a:t>
            </a:r>
            <a:r>
              <a:rPr lang="en" sz="1400">
                <a:solidFill>
                  <a:srgbClr val="FFFFFF"/>
                </a:solidFill>
                <a:uFill>
                  <a:noFill/>
                </a:uFill>
                <a:hlinkClick r:id="rId8"/>
              </a:rPr>
              <a:t>logarithm</a:t>
            </a:r>
            <a:r>
              <a:rPr lang="en" sz="1400">
                <a:solidFill>
                  <a:srgbClr val="FFFFFF"/>
                </a:solidFill>
              </a:rPr>
              <a:t> of the </a:t>
            </a:r>
            <a:r>
              <a:rPr lang="en" sz="1400">
                <a:solidFill>
                  <a:srgbClr val="FFFFFF"/>
                </a:solidFill>
                <a:uFill>
                  <a:noFill/>
                </a:uFill>
                <a:hlinkClick r:id="rId9"/>
              </a:rPr>
              <a:t>odds</a:t>
            </a:r>
            <a:r>
              <a:rPr lang="en" sz="1400">
                <a:solidFill>
                  <a:srgbClr val="FFFFFF"/>
                </a:solidFill>
              </a:rPr>
              <a:t>) for the value labeled "1" is a </a:t>
            </a:r>
            <a:r>
              <a:rPr lang="en" sz="1400">
                <a:solidFill>
                  <a:srgbClr val="FFFFFF"/>
                </a:solidFill>
                <a:uFill>
                  <a:noFill/>
                </a:uFill>
                <a:hlinkClick r:id="rId10"/>
              </a:rPr>
              <a:t>linear combination</a:t>
            </a:r>
            <a:r>
              <a:rPr lang="en" sz="1400">
                <a:solidFill>
                  <a:srgbClr val="FFFFFF"/>
                </a:solidFill>
              </a:rPr>
              <a:t> of one or more </a:t>
            </a:r>
            <a:r>
              <a:rPr lang="en" sz="1400">
                <a:solidFill>
                  <a:srgbClr val="FFFFFF"/>
                </a:solidFill>
                <a:uFill>
                  <a:noFill/>
                </a:uFill>
                <a:hlinkClick r:id="rId11"/>
              </a:rPr>
              <a:t>independent variables</a:t>
            </a:r>
            <a:r>
              <a:rPr lang="en" sz="1400">
                <a:solidFill>
                  <a:srgbClr val="FFFFFF"/>
                </a:solidFill>
              </a:rPr>
              <a:t> ("predictors"); the independent variables can each be a binary variable (two classes, coded by an indicator variable) or a </a:t>
            </a:r>
            <a:r>
              <a:rPr lang="en" sz="1400">
                <a:solidFill>
                  <a:srgbClr val="FFFFFF"/>
                </a:solidFill>
                <a:uFill>
                  <a:noFill/>
                </a:uFill>
                <a:hlinkClick r:id="rId12"/>
              </a:rPr>
              <a:t>continuous variable</a:t>
            </a:r>
            <a:r>
              <a:rPr lang="en" sz="1400">
                <a:solidFill>
                  <a:srgbClr val="FFFFFF"/>
                </a:solidFill>
              </a:rPr>
              <a:t> (any real value).</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 The corresponding </a:t>
            </a:r>
            <a:r>
              <a:rPr lang="en" sz="1400">
                <a:solidFill>
                  <a:srgbClr val="FFFFFF"/>
                </a:solidFill>
                <a:uFill>
                  <a:noFill/>
                </a:uFill>
                <a:hlinkClick r:id="rId13"/>
              </a:rPr>
              <a:t>probability</a:t>
            </a:r>
            <a:r>
              <a:rPr lang="en" sz="1400">
                <a:solidFill>
                  <a:srgbClr val="FFFFFF"/>
                </a:solidFill>
              </a:rPr>
              <a:t> of the value labeled "1" can vary between 0 (certainly the value "0") and 1 (certainly the value "1"), hence the labeling; the function that converts log-odds to probability is the logistic function</a:t>
            </a:r>
            <a:endParaRPr sz="14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3048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SUPPORT VECTOR MACHINE</a:t>
            </a:r>
            <a:endParaRPr b="1" sz="3600">
              <a:solidFill>
                <a:srgbClr val="FFFFFF"/>
              </a:solidFill>
            </a:endParaRPr>
          </a:p>
        </p:txBody>
      </p:sp>
      <p:sp>
        <p:nvSpPr>
          <p:cNvPr id="153" name="Google Shape;153;p24"/>
          <p:cNvSpPr txBox="1"/>
          <p:nvPr>
            <p:ph idx="1" type="body"/>
          </p:nvPr>
        </p:nvSpPr>
        <p:spPr>
          <a:xfrm>
            <a:off x="311700" y="1028700"/>
            <a:ext cx="8520600" cy="37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Support-vector machines</a:t>
            </a:r>
            <a:r>
              <a:rPr lang="en">
                <a:solidFill>
                  <a:srgbClr val="FFFFFF"/>
                </a:solidFill>
              </a:rPr>
              <a:t> (</a:t>
            </a:r>
            <a:r>
              <a:rPr b="1" lang="en">
                <a:solidFill>
                  <a:srgbClr val="FFFFFF"/>
                </a:solidFill>
              </a:rPr>
              <a:t>SVMs</a:t>
            </a:r>
            <a:r>
              <a:rPr lang="en">
                <a:solidFill>
                  <a:srgbClr val="FFFFFF"/>
                </a:solidFill>
              </a:rPr>
              <a:t>, also </a:t>
            </a:r>
            <a:r>
              <a:rPr b="1" lang="en">
                <a:solidFill>
                  <a:srgbClr val="FFFFFF"/>
                </a:solidFill>
              </a:rPr>
              <a:t>support-vector networks</a:t>
            </a:r>
            <a:r>
              <a:rPr lang="en">
                <a:solidFill>
                  <a:srgbClr val="FFFFFF"/>
                </a:solidFill>
              </a:rPr>
              <a:t>) are </a:t>
            </a:r>
            <a:r>
              <a:rPr lang="en">
                <a:solidFill>
                  <a:srgbClr val="FFFFFF"/>
                </a:solidFill>
                <a:uFill>
                  <a:noFill/>
                </a:uFill>
                <a:hlinkClick r:id="rId3"/>
              </a:rPr>
              <a:t>supervised learning</a:t>
            </a:r>
            <a:r>
              <a:rPr lang="en">
                <a:solidFill>
                  <a:srgbClr val="FFFFFF"/>
                </a:solidFill>
              </a:rPr>
              <a:t> models with associated learning </a:t>
            </a:r>
            <a:r>
              <a:rPr lang="en">
                <a:solidFill>
                  <a:srgbClr val="FFFFFF"/>
                </a:solidFill>
                <a:uFill>
                  <a:noFill/>
                </a:uFill>
                <a:hlinkClick r:id="rId4"/>
              </a:rPr>
              <a:t>algorithms</a:t>
            </a:r>
            <a:r>
              <a:rPr lang="en">
                <a:solidFill>
                  <a:srgbClr val="FFFFFF"/>
                </a:solidFill>
              </a:rPr>
              <a:t> that analyze data used for </a:t>
            </a:r>
            <a:r>
              <a:rPr lang="en">
                <a:solidFill>
                  <a:srgbClr val="FFFFFF"/>
                </a:solidFill>
                <a:uFill>
                  <a:noFill/>
                </a:uFill>
                <a:hlinkClick r:id="rId5"/>
              </a:rPr>
              <a:t>classification</a:t>
            </a:r>
            <a:r>
              <a:rPr lang="en">
                <a:solidFill>
                  <a:srgbClr val="FFFFFF"/>
                </a:solidFill>
              </a:rPr>
              <a:t> and </a:t>
            </a:r>
            <a:r>
              <a:rPr lang="en">
                <a:solidFill>
                  <a:srgbClr val="FFFFFF"/>
                </a:solidFill>
                <a:uFill>
                  <a:noFill/>
                </a:uFill>
                <a:hlinkClick r:id="rId6"/>
              </a:rPr>
              <a:t>regression analysis</a:t>
            </a:r>
            <a:r>
              <a:rPr lang="en">
                <a:solidFill>
                  <a:srgbClr val="FFFFFF"/>
                </a:solidFill>
              </a:rPr>
              <a:t>.</a:t>
            </a:r>
            <a:endParaRPr>
              <a:solidFill>
                <a:srgbClr val="FFFFFF"/>
              </a:solidFill>
            </a:endParaRPr>
          </a:p>
          <a:p>
            <a:pPr indent="0" lvl="0" marL="0" rtl="0" algn="l">
              <a:spcBef>
                <a:spcPts val="1600"/>
              </a:spcBef>
              <a:spcAft>
                <a:spcPts val="0"/>
              </a:spcAft>
              <a:buNone/>
            </a:pPr>
            <a:r>
              <a:t/>
            </a:r>
            <a:endParaRPr b="1" sz="1400">
              <a:solidFill>
                <a:srgbClr val="000000"/>
              </a:solidFill>
            </a:endParaRPr>
          </a:p>
          <a:p>
            <a:pPr indent="0" lvl="0" marL="0" rtl="0" algn="l">
              <a:spcBef>
                <a:spcPts val="1600"/>
              </a:spcBef>
              <a:spcAft>
                <a:spcPts val="0"/>
              </a:spcAft>
              <a:buNone/>
            </a:pPr>
            <a:r>
              <a:t/>
            </a:r>
            <a:endParaRPr b="1" sz="1400">
              <a:solidFill>
                <a:srgbClr val="000000"/>
              </a:solidFill>
            </a:endParaRPr>
          </a:p>
          <a:p>
            <a:pPr indent="0" lvl="0" marL="0" rtl="0" algn="l">
              <a:spcBef>
                <a:spcPts val="1600"/>
              </a:spcBef>
              <a:spcAft>
                <a:spcPts val="0"/>
              </a:spcAft>
              <a:buNone/>
            </a:pPr>
            <a:r>
              <a:t/>
            </a:r>
            <a:endParaRPr b="1" sz="1400">
              <a:solidFill>
                <a:srgbClr val="000000"/>
              </a:solidFill>
            </a:endParaRPr>
          </a:p>
          <a:p>
            <a:pPr indent="0" lvl="0" marL="0" rtl="0" algn="l">
              <a:spcBef>
                <a:spcPts val="1600"/>
              </a:spcBef>
              <a:spcAft>
                <a:spcPts val="0"/>
              </a:spcAft>
              <a:buNone/>
            </a:pPr>
            <a:r>
              <a:t/>
            </a:r>
            <a:endParaRPr b="1" sz="1200">
              <a:solidFill>
                <a:schemeClr val="lt1"/>
              </a:solidFill>
            </a:endParaRPr>
          </a:p>
          <a:p>
            <a:pPr indent="0" lvl="0" marL="0" rtl="0" algn="l">
              <a:spcBef>
                <a:spcPts val="1600"/>
              </a:spcBef>
              <a:spcAft>
                <a:spcPts val="0"/>
              </a:spcAft>
              <a:buNone/>
            </a:pPr>
            <a:r>
              <a:rPr b="1" lang="en" sz="1200">
                <a:solidFill>
                  <a:schemeClr val="lt1"/>
                </a:solidFill>
              </a:rPr>
              <a:t>The figure shows how Kernel machines 	are used to compute </a:t>
            </a:r>
            <a:endParaRPr b="1" sz="1200">
              <a:solidFill>
                <a:schemeClr val="lt1"/>
              </a:solidFill>
            </a:endParaRPr>
          </a:p>
          <a:p>
            <a:pPr indent="0" lvl="0" marL="0" rtl="0" algn="l">
              <a:spcBef>
                <a:spcPts val="1600"/>
              </a:spcBef>
              <a:spcAft>
                <a:spcPts val="0"/>
              </a:spcAft>
              <a:buNone/>
            </a:pPr>
            <a:r>
              <a:rPr b="1" lang="en" sz="1200">
                <a:solidFill>
                  <a:schemeClr val="lt1"/>
                </a:solidFill>
              </a:rPr>
              <a:t>Non-linearly functions into a higher dimension linearly separable function</a:t>
            </a:r>
            <a:r>
              <a:rPr b="1" lang="en" sz="1400">
                <a:solidFill>
                  <a:srgbClr val="000000"/>
                </a:solidFill>
              </a:rPr>
              <a:t>.</a:t>
            </a:r>
            <a:endParaRPr b="1" sz="1400">
              <a:solidFill>
                <a:srgbClr val="000000"/>
              </a:solidFill>
            </a:endParaRPr>
          </a:p>
          <a:p>
            <a:pPr indent="0" lvl="0" marL="0" rtl="0" algn="l">
              <a:spcBef>
                <a:spcPts val="1600"/>
              </a:spcBef>
              <a:spcAft>
                <a:spcPts val="1600"/>
              </a:spcAft>
              <a:buNone/>
            </a:pPr>
            <a:r>
              <a:t/>
            </a:r>
            <a:endParaRPr>
              <a:solidFill>
                <a:srgbClr val="FFFFFF"/>
              </a:solidFill>
            </a:endParaRPr>
          </a:p>
        </p:txBody>
      </p:sp>
      <p:pic>
        <p:nvPicPr>
          <p:cNvPr id="154" name="Google Shape;154;p24"/>
          <p:cNvPicPr preferRelativeResize="0"/>
          <p:nvPr/>
        </p:nvPicPr>
        <p:blipFill>
          <a:blip r:embed="rId7">
            <a:alphaModFix/>
          </a:blip>
          <a:stretch>
            <a:fillRect/>
          </a:stretch>
        </p:blipFill>
        <p:spPr>
          <a:xfrm>
            <a:off x="5634475" y="2148950"/>
            <a:ext cx="3384850" cy="2421975"/>
          </a:xfrm>
          <a:prstGeom prst="rect">
            <a:avLst/>
          </a:prstGeom>
          <a:noFill/>
          <a:ln>
            <a:noFill/>
          </a:ln>
        </p:spPr>
      </p:pic>
      <p:pic>
        <p:nvPicPr>
          <p:cNvPr descr="Kernel Machine.svg" id="155" name="Google Shape;155;p24"/>
          <p:cNvPicPr preferRelativeResize="0"/>
          <p:nvPr/>
        </p:nvPicPr>
        <p:blipFill>
          <a:blip r:embed="rId8">
            <a:alphaModFix/>
          </a:blip>
          <a:stretch>
            <a:fillRect/>
          </a:stretch>
        </p:blipFill>
        <p:spPr>
          <a:xfrm>
            <a:off x="1017025" y="2312625"/>
            <a:ext cx="3144526" cy="1431425"/>
          </a:xfrm>
          <a:prstGeom prst="rect">
            <a:avLst/>
          </a:prstGeom>
          <a:noFill/>
          <a:ln cap="flat" cmpd="sng" w="28575">
            <a:solidFill>
              <a:srgbClr val="FFFFFF"/>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p:nvPr/>
        </p:nvSpPr>
        <p:spPr>
          <a:xfrm>
            <a:off x="3722100" y="3150875"/>
            <a:ext cx="1722600" cy="867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1" name="Google Shape;161;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MULTINOMIAL NAIVE BAYES</a:t>
            </a:r>
            <a:endParaRPr b="1" sz="3600">
              <a:solidFill>
                <a:srgbClr val="FFFFFF"/>
              </a:solidFill>
            </a:endParaRPr>
          </a:p>
        </p:txBody>
      </p:sp>
      <p:sp>
        <p:nvSpPr>
          <p:cNvPr id="162" name="Google Shape;162;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1000"/>
              </a:spcBef>
              <a:spcAft>
                <a:spcPts val="0"/>
              </a:spcAft>
              <a:buClr>
                <a:srgbClr val="FFFFFF"/>
              </a:buClr>
              <a:buSzPts val="1400"/>
              <a:buChar char="●"/>
            </a:pPr>
            <a:r>
              <a:rPr lang="en" sz="1400">
                <a:solidFill>
                  <a:srgbClr val="FFFFFF"/>
                </a:solidFill>
              </a:rPr>
              <a:t>The Naive Bayes classifier is a simple probabilistic classifier which is based on Bayes theorem with strong and naïve independence assumptions. It is one of the most basic text classification techniques.</a:t>
            </a:r>
            <a:endParaRPr sz="1400">
              <a:solidFill>
                <a:srgbClr val="FFFFFF"/>
              </a:solidFill>
            </a:endParaRPr>
          </a:p>
          <a:p>
            <a:pPr indent="-317500" lvl="0" marL="457200" rtl="0" algn="l">
              <a:lnSpc>
                <a:spcPct val="100000"/>
              </a:lnSpc>
              <a:spcBef>
                <a:spcPts val="0"/>
              </a:spcBef>
              <a:spcAft>
                <a:spcPts val="0"/>
              </a:spcAft>
              <a:buClr>
                <a:srgbClr val="FFFFFF"/>
              </a:buClr>
              <a:buSzPts val="1400"/>
              <a:buChar char="●"/>
            </a:pPr>
            <a:r>
              <a:rPr lang="en" sz="1400">
                <a:solidFill>
                  <a:srgbClr val="FFFFFF"/>
                </a:solidFill>
              </a:rPr>
              <a:t>Multinomial Naive Bayes is used when the multiple occurrences of the words matter a lot in the classification problem. Such an example is when we try to perform Topic Classification</a:t>
            </a:r>
            <a:endParaRPr sz="1400">
              <a:solidFill>
                <a:srgbClr val="FFFFFF"/>
              </a:solidFill>
            </a:endParaRPr>
          </a:p>
          <a:p>
            <a:pPr indent="-317500" lvl="0" marL="457200" rtl="0" algn="l">
              <a:lnSpc>
                <a:spcPct val="100000"/>
              </a:lnSpc>
              <a:spcBef>
                <a:spcPts val="0"/>
              </a:spcBef>
              <a:spcAft>
                <a:spcPts val="0"/>
              </a:spcAft>
              <a:buClr>
                <a:srgbClr val="FFFFFF"/>
              </a:buClr>
              <a:buSzPts val="1400"/>
              <a:buChar char="●"/>
            </a:pPr>
            <a:r>
              <a:rPr lang="en" sz="1400">
                <a:solidFill>
                  <a:srgbClr val="FFFFFF"/>
                </a:solidFill>
              </a:rPr>
              <a:t>It </a:t>
            </a:r>
            <a:r>
              <a:rPr lang="en" sz="1400">
                <a:solidFill>
                  <a:srgbClr val="FFFFFF"/>
                </a:solidFill>
              </a:rPr>
              <a:t>estimates the conditional probability of a particular word/term/token given a class as the relative frequency of term t in documents belonging to class c:</a:t>
            </a:r>
            <a:endParaRPr sz="1400">
              <a:solidFill>
                <a:srgbClr val="FFFFFF"/>
              </a:solidFill>
            </a:endParaRPr>
          </a:p>
          <a:p>
            <a:pPr indent="0" lvl="0" marL="0" rtl="0" algn="l">
              <a:lnSpc>
                <a:spcPct val="100000"/>
              </a:lnSpc>
              <a:spcBef>
                <a:spcPts val="800"/>
              </a:spcBef>
              <a:spcAft>
                <a:spcPts val="0"/>
              </a:spcAft>
              <a:buNone/>
            </a:pPr>
            <a:r>
              <a:t/>
            </a:r>
            <a:endParaRPr sz="1400">
              <a:solidFill>
                <a:srgbClr val="FFFFFF"/>
              </a:solidFill>
            </a:endParaRPr>
          </a:p>
          <a:p>
            <a:pPr indent="0" lvl="0" marL="457200" rtl="0" algn="l">
              <a:lnSpc>
                <a:spcPct val="100000"/>
              </a:lnSpc>
              <a:spcBef>
                <a:spcPts val="800"/>
              </a:spcBef>
              <a:spcAft>
                <a:spcPts val="0"/>
              </a:spcAft>
              <a:buNone/>
            </a:pPr>
            <a:r>
              <a:t/>
            </a:r>
            <a:endParaRPr sz="1400">
              <a:solidFill>
                <a:srgbClr val="FFFFFF"/>
              </a:solidFill>
            </a:endParaRPr>
          </a:p>
          <a:p>
            <a:pPr indent="0" lvl="0" marL="457200" rtl="0" algn="l">
              <a:lnSpc>
                <a:spcPct val="100000"/>
              </a:lnSpc>
              <a:spcBef>
                <a:spcPts val="800"/>
              </a:spcBef>
              <a:spcAft>
                <a:spcPts val="0"/>
              </a:spcAft>
              <a:buNone/>
            </a:pPr>
            <a:r>
              <a:t/>
            </a:r>
            <a:endParaRPr sz="1400">
              <a:solidFill>
                <a:srgbClr val="FFFFFF"/>
              </a:solidFill>
            </a:endParaRPr>
          </a:p>
          <a:p>
            <a:pPr indent="0" lvl="0" marL="457200" rtl="0" algn="l">
              <a:lnSpc>
                <a:spcPct val="100000"/>
              </a:lnSpc>
              <a:spcBef>
                <a:spcPts val="800"/>
              </a:spcBef>
              <a:spcAft>
                <a:spcPts val="0"/>
              </a:spcAft>
              <a:buNone/>
            </a:pPr>
            <a:r>
              <a:t/>
            </a:r>
            <a:endParaRPr sz="1400">
              <a:solidFill>
                <a:srgbClr val="FFFFFF"/>
              </a:solidFill>
            </a:endParaRPr>
          </a:p>
          <a:p>
            <a:pPr indent="-317500" lvl="0" marL="457200" rtl="0" algn="l">
              <a:lnSpc>
                <a:spcPct val="100000"/>
              </a:lnSpc>
              <a:spcBef>
                <a:spcPts val="800"/>
              </a:spcBef>
              <a:spcAft>
                <a:spcPts val="0"/>
              </a:spcAft>
              <a:buClr>
                <a:srgbClr val="FFFFFF"/>
              </a:buClr>
              <a:buSzPts val="1400"/>
              <a:buChar char="●"/>
            </a:pPr>
            <a:r>
              <a:rPr lang="en" sz="1400">
                <a:solidFill>
                  <a:srgbClr val="FFFFFF"/>
                </a:solidFill>
              </a:rPr>
              <a:t>Thus this variation takes into account the number of occurrences of term t in training documents from class c, including multiple occurrences.</a:t>
            </a:r>
            <a:endParaRPr sz="1400">
              <a:solidFill>
                <a:srgbClr val="FFFFFF"/>
              </a:solidFill>
            </a:endParaRPr>
          </a:p>
          <a:p>
            <a:pPr indent="0" lvl="0" marL="0" rtl="0" algn="l">
              <a:lnSpc>
                <a:spcPct val="100000"/>
              </a:lnSpc>
              <a:spcBef>
                <a:spcPts val="800"/>
              </a:spcBef>
              <a:spcAft>
                <a:spcPts val="0"/>
              </a:spcAft>
              <a:buNone/>
            </a:pPr>
            <a:r>
              <a:t/>
            </a:r>
            <a:endParaRPr sz="1000">
              <a:solidFill>
                <a:srgbClr val="FFFFFF"/>
              </a:solidFill>
              <a:highlight>
                <a:srgbClr val="FFFFFF"/>
              </a:highlight>
              <a:latin typeface="Arial"/>
              <a:ea typeface="Arial"/>
              <a:cs typeface="Arial"/>
              <a:sym typeface="Arial"/>
            </a:endParaRPr>
          </a:p>
          <a:p>
            <a:pPr indent="0" lvl="0" marL="0" rtl="0" algn="l">
              <a:lnSpc>
                <a:spcPct val="100000"/>
              </a:lnSpc>
              <a:spcBef>
                <a:spcPts val="1600"/>
              </a:spcBef>
              <a:spcAft>
                <a:spcPts val="1600"/>
              </a:spcAft>
              <a:buNone/>
            </a:pPr>
            <a:r>
              <a:t/>
            </a:r>
            <a:endParaRPr sz="1000">
              <a:solidFill>
                <a:srgbClr val="FFFFFF"/>
              </a:solidFill>
              <a:highlight>
                <a:srgbClr val="FFFFFF"/>
              </a:highlight>
              <a:latin typeface="Arial"/>
              <a:ea typeface="Arial"/>
              <a:cs typeface="Arial"/>
              <a:sym typeface="Arial"/>
            </a:endParaRPr>
          </a:p>
        </p:txBody>
      </p:sp>
      <p:pic>
        <p:nvPicPr>
          <p:cNvPr id="163" name="Google Shape;163;p25"/>
          <p:cNvPicPr preferRelativeResize="0"/>
          <p:nvPr/>
        </p:nvPicPr>
        <p:blipFill>
          <a:blip r:embed="rId3">
            <a:alphaModFix/>
          </a:blip>
          <a:stretch>
            <a:fillRect/>
          </a:stretch>
        </p:blipFill>
        <p:spPr>
          <a:xfrm>
            <a:off x="3719750" y="3145125"/>
            <a:ext cx="1727300" cy="878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K NEAREST NEIGHBOURS</a:t>
            </a:r>
            <a:endParaRPr/>
          </a:p>
        </p:txBody>
      </p:sp>
      <p:sp>
        <p:nvSpPr>
          <p:cNvPr id="169" name="Google Shape;169;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400">
                <a:solidFill>
                  <a:schemeClr val="lt1"/>
                </a:solidFill>
              </a:rPr>
              <a:t>In </a:t>
            </a:r>
            <a:r>
              <a:rPr lang="en" sz="1400">
                <a:solidFill>
                  <a:schemeClr val="lt1"/>
                </a:solidFill>
                <a:uFill>
                  <a:noFill/>
                </a:uFill>
                <a:hlinkClick r:id="rId3"/>
              </a:rPr>
              <a:t>pattern recognition</a:t>
            </a:r>
            <a:r>
              <a:rPr lang="en" sz="1400">
                <a:solidFill>
                  <a:schemeClr val="lt1"/>
                </a:solidFill>
              </a:rPr>
              <a:t>, the </a:t>
            </a:r>
            <a:r>
              <a:rPr b="1" i="1" lang="en" sz="1400">
                <a:solidFill>
                  <a:schemeClr val="lt1"/>
                </a:solidFill>
              </a:rPr>
              <a:t>k</a:t>
            </a:r>
            <a:r>
              <a:rPr b="1" lang="en" sz="1400">
                <a:solidFill>
                  <a:schemeClr val="lt1"/>
                </a:solidFill>
              </a:rPr>
              <a:t>-nearest neighbors algorithm</a:t>
            </a:r>
            <a:r>
              <a:rPr lang="en" sz="1400">
                <a:solidFill>
                  <a:schemeClr val="lt1"/>
                </a:solidFill>
              </a:rPr>
              <a:t> (</a:t>
            </a:r>
            <a:r>
              <a:rPr b="1" i="1" lang="en" sz="1400">
                <a:solidFill>
                  <a:schemeClr val="lt1"/>
                </a:solidFill>
              </a:rPr>
              <a:t>k</a:t>
            </a:r>
            <a:r>
              <a:rPr b="1" lang="en" sz="1400">
                <a:solidFill>
                  <a:schemeClr val="lt1"/>
                </a:solidFill>
              </a:rPr>
              <a:t>-NN</a:t>
            </a:r>
            <a:r>
              <a:rPr lang="en" sz="1400">
                <a:solidFill>
                  <a:schemeClr val="lt1"/>
                </a:solidFill>
              </a:rPr>
              <a:t>) is a </a:t>
            </a:r>
            <a:r>
              <a:rPr lang="en" sz="1400">
                <a:solidFill>
                  <a:schemeClr val="lt1"/>
                </a:solidFill>
                <a:uFill>
                  <a:noFill/>
                </a:uFill>
                <a:hlinkClick r:id="rId4"/>
              </a:rPr>
              <a:t>non-parametric</a:t>
            </a:r>
            <a:r>
              <a:rPr lang="en" sz="1400">
                <a:solidFill>
                  <a:schemeClr val="lt1"/>
                </a:solidFill>
              </a:rPr>
              <a:t> method used for </a:t>
            </a:r>
            <a:r>
              <a:rPr lang="en" sz="1400">
                <a:solidFill>
                  <a:schemeClr val="lt1"/>
                </a:solidFill>
                <a:uFill>
                  <a:noFill/>
                </a:uFill>
                <a:hlinkClick r:id="rId5"/>
              </a:rPr>
              <a:t>classification</a:t>
            </a:r>
            <a:r>
              <a:rPr lang="en" sz="1400">
                <a:solidFill>
                  <a:schemeClr val="lt1"/>
                </a:solidFill>
              </a:rPr>
              <a:t> and </a:t>
            </a:r>
            <a:r>
              <a:rPr lang="en" sz="1400">
                <a:solidFill>
                  <a:schemeClr val="lt1"/>
                </a:solidFill>
                <a:uFill>
                  <a:noFill/>
                </a:uFill>
                <a:hlinkClick r:id="rId6"/>
              </a:rPr>
              <a:t>regression</a:t>
            </a:r>
            <a:r>
              <a:rPr lang="en" sz="1400">
                <a:solidFill>
                  <a:schemeClr val="lt1"/>
                </a:solidFill>
              </a:rPr>
              <a:t>.</a:t>
            </a:r>
            <a:r>
              <a:rPr baseline="30000" lang="en" sz="1400">
                <a:solidFill>
                  <a:schemeClr val="lt1"/>
                </a:solidFill>
              </a:rPr>
              <a:t> </a:t>
            </a:r>
            <a:r>
              <a:rPr lang="en" sz="1400">
                <a:solidFill>
                  <a:schemeClr val="lt1"/>
                </a:solidFill>
              </a:rPr>
              <a:t>In both cases, the input consists of the </a:t>
            </a:r>
            <a:r>
              <a:rPr i="1" lang="en" sz="1400">
                <a:solidFill>
                  <a:schemeClr val="lt1"/>
                </a:solidFill>
              </a:rPr>
              <a:t>k</a:t>
            </a:r>
            <a:r>
              <a:rPr lang="en" sz="1400">
                <a:solidFill>
                  <a:schemeClr val="lt1"/>
                </a:solidFill>
              </a:rPr>
              <a:t> closest training examples in the </a:t>
            </a:r>
            <a:r>
              <a:rPr lang="en" sz="1400">
                <a:solidFill>
                  <a:schemeClr val="lt1"/>
                </a:solidFill>
                <a:uFill>
                  <a:noFill/>
                </a:uFill>
                <a:hlinkClick r:id="rId7"/>
              </a:rPr>
              <a:t>feature space</a:t>
            </a:r>
            <a:endParaRPr sz="1400">
              <a:solidFill>
                <a:schemeClr val="lt1"/>
              </a:solidFill>
            </a:endParaRPr>
          </a:p>
          <a:p>
            <a:pPr indent="-317500" lvl="0" marL="457200" rtl="0" algn="l">
              <a:spcBef>
                <a:spcPts val="0"/>
              </a:spcBef>
              <a:spcAft>
                <a:spcPts val="0"/>
              </a:spcAft>
              <a:buClr>
                <a:schemeClr val="lt1"/>
              </a:buClr>
              <a:buSzPts val="1400"/>
              <a:buChar char="●"/>
            </a:pPr>
            <a:r>
              <a:rPr i="1" lang="en" sz="1400">
                <a:solidFill>
                  <a:schemeClr val="lt1"/>
                </a:solidFill>
              </a:rPr>
              <a:t>k</a:t>
            </a:r>
            <a:r>
              <a:rPr lang="en" sz="1400">
                <a:solidFill>
                  <a:schemeClr val="lt1"/>
                </a:solidFill>
              </a:rPr>
              <a:t>-NN is a type of </a:t>
            </a:r>
            <a:r>
              <a:rPr lang="en" sz="1400">
                <a:solidFill>
                  <a:schemeClr val="lt1"/>
                </a:solidFill>
                <a:uFill>
                  <a:noFill/>
                </a:uFill>
                <a:hlinkClick r:id="rId8"/>
              </a:rPr>
              <a:t>instance-based learning</a:t>
            </a:r>
            <a:r>
              <a:rPr lang="en" sz="1400">
                <a:solidFill>
                  <a:schemeClr val="lt1"/>
                </a:solidFill>
              </a:rPr>
              <a:t>, or </a:t>
            </a:r>
            <a:r>
              <a:rPr lang="en" sz="1400">
                <a:solidFill>
                  <a:schemeClr val="lt1"/>
                </a:solidFill>
                <a:uFill>
                  <a:noFill/>
                </a:uFill>
                <a:hlinkClick r:id="rId9"/>
              </a:rPr>
              <a:t>lazy learning</a:t>
            </a:r>
            <a:r>
              <a:rPr lang="en" sz="1400">
                <a:solidFill>
                  <a:schemeClr val="lt1"/>
                </a:solidFill>
              </a:rPr>
              <a:t>, where the function is only approximated locally and all computation is deferred until classification. </a:t>
            </a:r>
            <a:endParaRPr sz="1400">
              <a:solidFill>
                <a:schemeClr val="lt1"/>
              </a:solidFill>
            </a:endParaRPr>
          </a:p>
          <a:p>
            <a:pPr indent="-317500" lvl="0" marL="457200" rtl="0" algn="l">
              <a:spcBef>
                <a:spcPts val="0"/>
              </a:spcBef>
              <a:spcAft>
                <a:spcPts val="0"/>
              </a:spcAft>
              <a:buClr>
                <a:schemeClr val="lt1"/>
              </a:buClr>
              <a:buSzPts val="1400"/>
              <a:buChar char="●"/>
            </a:pPr>
            <a:r>
              <a:rPr lang="en" sz="1400">
                <a:solidFill>
                  <a:schemeClr val="lt1"/>
                </a:solidFill>
              </a:rPr>
              <a:t>The </a:t>
            </a:r>
            <a:r>
              <a:rPr i="1" lang="en" sz="1400">
                <a:solidFill>
                  <a:schemeClr val="lt1"/>
                </a:solidFill>
              </a:rPr>
              <a:t>k</a:t>
            </a:r>
            <a:r>
              <a:rPr lang="en" sz="1400">
                <a:solidFill>
                  <a:schemeClr val="lt1"/>
                </a:solidFill>
              </a:rPr>
              <a:t>-NN algorithm is among the simplest of all </a:t>
            </a:r>
            <a:r>
              <a:rPr lang="en" sz="1400">
                <a:solidFill>
                  <a:schemeClr val="lt1"/>
                </a:solidFill>
                <a:uFill>
                  <a:noFill/>
                </a:uFill>
                <a:hlinkClick r:id="rId10"/>
              </a:rPr>
              <a:t>machine learning</a:t>
            </a:r>
            <a:r>
              <a:rPr lang="en" sz="1400">
                <a:solidFill>
                  <a:schemeClr val="lt1"/>
                </a:solidFill>
              </a:rPr>
              <a:t> algorithms.</a:t>
            </a:r>
            <a:endParaRPr/>
          </a:p>
        </p:txBody>
      </p:sp>
      <p:pic>
        <p:nvPicPr>
          <p:cNvPr id="170" name="Google Shape;170;p26"/>
          <p:cNvPicPr preferRelativeResize="0"/>
          <p:nvPr/>
        </p:nvPicPr>
        <p:blipFill>
          <a:blip r:embed="rId11">
            <a:alphaModFix/>
          </a:blip>
          <a:stretch>
            <a:fillRect/>
          </a:stretch>
        </p:blipFill>
        <p:spPr>
          <a:xfrm>
            <a:off x="5307150" y="2975275"/>
            <a:ext cx="3525151" cy="1777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rPr>
              <a:t>HYPERPARAMETERS APPLIED TO TRAIN REGRESSION MODELS</a:t>
            </a:r>
            <a:endParaRPr b="1">
              <a:solidFill>
                <a:srgbClr val="FFFFFF"/>
              </a:solidFill>
            </a:endParaRPr>
          </a:p>
        </p:txBody>
      </p:sp>
      <p:sp>
        <p:nvSpPr>
          <p:cNvPr id="176" name="Google Shape;176;p27"/>
          <p:cNvSpPr txBox="1"/>
          <p:nvPr/>
        </p:nvSpPr>
        <p:spPr>
          <a:xfrm>
            <a:off x="2746325" y="1925050"/>
            <a:ext cx="3651300" cy="3819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Restaurant Characteristics</a:t>
            </a:r>
            <a:endParaRPr>
              <a:latin typeface="Roboto"/>
              <a:ea typeface="Roboto"/>
              <a:cs typeface="Roboto"/>
              <a:sym typeface="Roboto"/>
            </a:endParaRPr>
          </a:p>
        </p:txBody>
      </p:sp>
      <p:graphicFrame>
        <p:nvGraphicFramePr>
          <p:cNvPr id="177" name="Google Shape;177;p27"/>
          <p:cNvGraphicFramePr/>
          <p:nvPr/>
        </p:nvGraphicFramePr>
        <p:xfrm>
          <a:off x="2746300" y="2306950"/>
          <a:ext cx="3000000" cy="3000000"/>
        </p:xfrm>
        <a:graphic>
          <a:graphicData uri="http://schemas.openxmlformats.org/drawingml/2006/table">
            <a:tbl>
              <a:tblPr>
                <a:noFill/>
                <a:tableStyleId>{3DCA8FC5-EC3C-4FEE-8D94-92877D6D573B}</a:tableStyleId>
              </a:tblPr>
              <a:tblGrid>
                <a:gridCol w="2507200"/>
                <a:gridCol w="1144125"/>
              </a:tblGrid>
              <a:tr h="420050">
                <a:tc>
                  <a:txBody>
                    <a:bodyPr>
                      <a:noAutofit/>
                    </a:bodyPr>
                    <a:lstStyle/>
                    <a:p>
                      <a:pPr indent="0" lvl="0" marL="0" rtl="0" algn="l">
                        <a:spcBef>
                          <a:spcPts val="0"/>
                        </a:spcBef>
                        <a:spcAft>
                          <a:spcPts val="0"/>
                        </a:spcAft>
                        <a:buNone/>
                      </a:pPr>
                      <a:r>
                        <a:rPr lang="en">
                          <a:latin typeface="Roboto"/>
                          <a:ea typeface="Roboto"/>
                          <a:cs typeface="Roboto"/>
                          <a:sym typeface="Roboto"/>
                        </a:rPr>
                        <a:t>normalize(LinearReg)</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20050">
                <a:tc>
                  <a:txBody>
                    <a:bodyPr>
                      <a:noAutofit/>
                    </a:bodyPr>
                    <a:lstStyle/>
                    <a:p>
                      <a:pPr indent="0" lvl="0" marL="0" rtl="0" algn="l">
                        <a:spcBef>
                          <a:spcPts val="0"/>
                        </a:spcBef>
                        <a:spcAft>
                          <a:spcPts val="0"/>
                        </a:spcAft>
                        <a:buNone/>
                      </a:pPr>
                      <a:r>
                        <a:rPr lang="en">
                          <a:latin typeface="Roboto"/>
                          <a:ea typeface="Roboto"/>
                          <a:cs typeface="Roboto"/>
                          <a:sym typeface="Roboto"/>
                        </a:rPr>
                        <a:t>max_features</a:t>
                      </a:r>
                      <a:r>
                        <a:rPr lang="en">
                          <a:latin typeface="Roboto"/>
                          <a:ea typeface="Roboto"/>
                          <a:cs typeface="Roboto"/>
                          <a:sym typeface="Roboto"/>
                        </a:rPr>
                        <a:t>(</a:t>
                      </a:r>
                      <a:r>
                        <a:rPr lang="en">
                          <a:latin typeface="Roboto"/>
                          <a:ea typeface="Roboto"/>
                          <a:cs typeface="Roboto"/>
                          <a:sym typeface="Roboto"/>
                        </a:rPr>
                        <a:t>DTReg)</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latin typeface="Roboto"/>
                          <a:ea typeface="Roboto"/>
                          <a:cs typeface="Roboto"/>
                          <a:sym typeface="Roboto"/>
                        </a:rPr>
                        <a:t>0.5</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20050">
                <a:tc>
                  <a:txBody>
                    <a:bodyPr>
                      <a:noAutofit/>
                    </a:bodyPr>
                    <a:lstStyle/>
                    <a:p>
                      <a:pPr indent="0" lvl="0" marL="0" rtl="0" algn="l">
                        <a:spcBef>
                          <a:spcPts val="0"/>
                        </a:spcBef>
                        <a:spcAft>
                          <a:spcPts val="0"/>
                        </a:spcAft>
                        <a:buNone/>
                      </a:pPr>
                      <a:r>
                        <a:rPr lang="en">
                          <a:latin typeface="Roboto"/>
                          <a:ea typeface="Roboto"/>
                          <a:cs typeface="Roboto"/>
                          <a:sym typeface="Roboto"/>
                        </a:rPr>
                        <a:t>max_depth(DTReg)</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latin typeface="Roboto"/>
                          <a:ea typeface="Roboto"/>
                          <a:cs typeface="Roboto"/>
                          <a:sym typeface="Roboto"/>
                        </a:rPr>
                        <a:t>4</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20050">
                <a:tc>
                  <a:txBody>
                    <a:bodyPr>
                      <a:noAutofit/>
                    </a:bodyPr>
                    <a:lstStyle/>
                    <a:p>
                      <a:pPr indent="0" lvl="0" marL="0" rtl="0" algn="l">
                        <a:spcBef>
                          <a:spcPts val="0"/>
                        </a:spcBef>
                        <a:spcAft>
                          <a:spcPts val="0"/>
                        </a:spcAft>
                        <a:buNone/>
                      </a:pPr>
                      <a:r>
                        <a:rPr lang="en">
                          <a:latin typeface="Roboto"/>
                          <a:ea typeface="Roboto"/>
                          <a:cs typeface="Roboto"/>
                          <a:sym typeface="Roboto"/>
                        </a:rPr>
                        <a:t>C(SVR)</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latin typeface="Roboto"/>
                          <a:ea typeface="Roboto"/>
                          <a:cs typeface="Roboto"/>
                          <a:sym typeface="Roboto"/>
                        </a:rPr>
                        <a:t>1.0</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20050">
                <a:tc>
                  <a:txBody>
                    <a:bodyPr>
                      <a:noAutofit/>
                    </a:bodyPr>
                    <a:lstStyle/>
                    <a:p>
                      <a:pPr indent="0" lvl="0" marL="0" rtl="0" algn="l">
                        <a:spcBef>
                          <a:spcPts val="0"/>
                        </a:spcBef>
                        <a:spcAft>
                          <a:spcPts val="0"/>
                        </a:spcAft>
                        <a:buNone/>
                      </a:pPr>
                      <a:r>
                        <a:rPr lang="en">
                          <a:latin typeface="Roboto"/>
                          <a:ea typeface="Roboto"/>
                          <a:cs typeface="Roboto"/>
                          <a:sym typeface="Roboto"/>
                        </a:rPr>
                        <a:t>Gamma(SVR)</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latin typeface="Roboto"/>
                          <a:ea typeface="Roboto"/>
                          <a:cs typeface="Roboto"/>
                          <a:sym typeface="Roboto"/>
                        </a:rPr>
                        <a:t>0.01</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bl>
          </a:graphicData>
        </a:graphic>
      </p:graphicFrame>
      <p:sp>
        <p:nvSpPr>
          <p:cNvPr id="178" name="Google Shape;178;p27"/>
          <p:cNvSpPr txBox="1"/>
          <p:nvPr/>
        </p:nvSpPr>
        <p:spPr>
          <a:xfrm>
            <a:off x="2746325" y="1567750"/>
            <a:ext cx="3651300" cy="357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Hyperparameters</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rPr>
              <a:t>HYPERPARAMETERS APPLIED TO TRAIN CLASSIFICATION MODELS</a:t>
            </a:r>
            <a:endParaRPr b="1">
              <a:solidFill>
                <a:srgbClr val="FFFFFF"/>
              </a:solidFill>
            </a:endParaRPr>
          </a:p>
        </p:txBody>
      </p:sp>
      <p:sp>
        <p:nvSpPr>
          <p:cNvPr id="184" name="Google Shape;184;p28"/>
          <p:cNvSpPr txBox="1"/>
          <p:nvPr/>
        </p:nvSpPr>
        <p:spPr>
          <a:xfrm>
            <a:off x="311713" y="1957300"/>
            <a:ext cx="3651300" cy="3819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Restaurant Characteristics</a:t>
            </a:r>
            <a:endParaRPr>
              <a:latin typeface="Roboto"/>
              <a:ea typeface="Roboto"/>
              <a:cs typeface="Roboto"/>
              <a:sym typeface="Roboto"/>
            </a:endParaRPr>
          </a:p>
        </p:txBody>
      </p:sp>
      <p:graphicFrame>
        <p:nvGraphicFramePr>
          <p:cNvPr id="185" name="Google Shape;185;p28"/>
          <p:cNvGraphicFramePr/>
          <p:nvPr/>
        </p:nvGraphicFramePr>
        <p:xfrm>
          <a:off x="311688" y="2339200"/>
          <a:ext cx="3000000" cy="3000000"/>
        </p:xfrm>
        <a:graphic>
          <a:graphicData uri="http://schemas.openxmlformats.org/drawingml/2006/table">
            <a:tbl>
              <a:tblPr>
                <a:noFill/>
                <a:tableStyleId>{3DCA8FC5-EC3C-4FEE-8D94-92877D6D573B}</a:tableStyleId>
              </a:tblPr>
              <a:tblGrid>
                <a:gridCol w="2507200"/>
                <a:gridCol w="1144125"/>
              </a:tblGrid>
              <a:tr h="420050">
                <a:tc>
                  <a:txBody>
                    <a:bodyPr>
                      <a:noAutofit/>
                    </a:bodyPr>
                    <a:lstStyle/>
                    <a:p>
                      <a:pPr indent="0" lvl="0" marL="0" rtl="0" algn="l">
                        <a:spcBef>
                          <a:spcPts val="0"/>
                        </a:spcBef>
                        <a:spcAft>
                          <a:spcPts val="0"/>
                        </a:spcAft>
                        <a:buNone/>
                      </a:pPr>
                      <a:r>
                        <a:rPr lang="en">
                          <a:latin typeface="Roboto"/>
                          <a:ea typeface="Roboto"/>
                          <a:cs typeface="Roboto"/>
                          <a:sym typeface="Roboto"/>
                        </a:rPr>
                        <a:t>n_neighbours(KNN)</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latin typeface="Roboto"/>
                          <a:ea typeface="Roboto"/>
                          <a:cs typeface="Roboto"/>
                          <a:sym typeface="Roboto"/>
                        </a:rPr>
                        <a:t>3</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20050">
                <a:tc>
                  <a:txBody>
                    <a:bodyPr>
                      <a:noAutofit/>
                    </a:bodyPr>
                    <a:lstStyle/>
                    <a:p>
                      <a:pPr indent="0" lvl="0" marL="0" rtl="0" algn="l">
                        <a:spcBef>
                          <a:spcPts val="0"/>
                        </a:spcBef>
                        <a:spcAft>
                          <a:spcPts val="0"/>
                        </a:spcAft>
                        <a:buNone/>
                      </a:pPr>
                      <a:r>
                        <a:rPr lang="en">
                          <a:latin typeface="Roboto"/>
                          <a:ea typeface="Roboto"/>
                          <a:cs typeface="Roboto"/>
                          <a:sym typeface="Roboto"/>
                        </a:rPr>
                        <a:t>n_jobs(KNN)</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20050">
                <a:tc>
                  <a:txBody>
                    <a:bodyPr>
                      <a:noAutofit/>
                    </a:bodyPr>
                    <a:lstStyle/>
                    <a:p>
                      <a:pPr indent="0" lvl="0" marL="0" rtl="0" algn="l">
                        <a:spcBef>
                          <a:spcPts val="0"/>
                        </a:spcBef>
                        <a:spcAft>
                          <a:spcPts val="0"/>
                        </a:spcAft>
                        <a:buNone/>
                      </a:pPr>
                      <a:r>
                        <a:rPr lang="en">
                          <a:latin typeface="Roboto"/>
                          <a:ea typeface="Roboto"/>
                          <a:cs typeface="Roboto"/>
                          <a:sym typeface="Roboto"/>
                        </a:rPr>
                        <a:t>weights</a:t>
                      </a:r>
                      <a:r>
                        <a:rPr lang="en">
                          <a:latin typeface="Roboto"/>
                          <a:ea typeface="Roboto"/>
                          <a:cs typeface="Roboto"/>
                          <a:sym typeface="Roboto"/>
                        </a:rPr>
                        <a:t>(KNN)</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latin typeface="Roboto"/>
                          <a:ea typeface="Roboto"/>
                          <a:cs typeface="Roboto"/>
                          <a:sym typeface="Roboto"/>
                        </a:rPr>
                        <a:t>distance</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20050">
                <a:tc>
                  <a:txBody>
                    <a:bodyPr>
                      <a:noAutofit/>
                    </a:bodyPr>
                    <a:lstStyle/>
                    <a:p>
                      <a:pPr indent="0" lvl="0" marL="0" rtl="0" algn="l">
                        <a:spcBef>
                          <a:spcPts val="0"/>
                        </a:spcBef>
                        <a:spcAft>
                          <a:spcPts val="0"/>
                        </a:spcAft>
                        <a:buNone/>
                      </a:pPr>
                      <a:r>
                        <a:rPr lang="en">
                          <a:latin typeface="Roboto"/>
                          <a:ea typeface="Roboto"/>
                          <a:cs typeface="Roboto"/>
                          <a:sym typeface="Roboto"/>
                        </a:rPr>
                        <a:t>l</a:t>
                      </a:r>
                      <a:r>
                        <a:rPr lang="en">
                          <a:latin typeface="Roboto"/>
                          <a:ea typeface="Roboto"/>
                          <a:cs typeface="Roboto"/>
                          <a:sym typeface="Roboto"/>
                        </a:rPr>
                        <a:t>eaf_size</a:t>
                      </a:r>
                      <a:r>
                        <a:rPr lang="en">
                          <a:latin typeface="Roboto"/>
                          <a:ea typeface="Roboto"/>
                          <a:cs typeface="Roboto"/>
                          <a:sym typeface="Roboto"/>
                        </a:rPr>
                        <a:t>(KNN)</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20050">
                <a:tc>
                  <a:txBody>
                    <a:bodyPr>
                      <a:noAutofit/>
                    </a:bodyPr>
                    <a:lstStyle/>
                    <a:p>
                      <a:pPr indent="0" lvl="0" marL="0" rtl="0" algn="l">
                        <a:spcBef>
                          <a:spcPts val="0"/>
                        </a:spcBef>
                        <a:spcAft>
                          <a:spcPts val="0"/>
                        </a:spcAft>
                        <a:buNone/>
                      </a:pPr>
                      <a:r>
                        <a:rPr lang="en">
                          <a:latin typeface="Roboto"/>
                          <a:ea typeface="Roboto"/>
                          <a:cs typeface="Roboto"/>
                          <a:sym typeface="Roboto"/>
                        </a:rPr>
                        <a:t>algorithm</a:t>
                      </a:r>
                      <a:r>
                        <a:rPr lang="en">
                          <a:latin typeface="Roboto"/>
                          <a:ea typeface="Roboto"/>
                          <a:cs typeface="Roboto"/>
                          <a:sym typeface="Roboto"/>
                        </a:rPr>
                        <a:t>(KNN)</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latin typeface="Roboto"/>
                          <a:ea typeface="Roboto"/>
                          <a:cs typeface="Roboto"/>
                          <a:sym typeface="Roboto"/>
                        </a:rPr>
                        <a:t>ball_tree</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bl>
          </a:graphicData>
        </a:graphic>
      </p:graphicFrame>
      <p:sp>
        <p:nvSpPr>
          <p:cNvPr id="186" name="Google Shape;186;p28"/>
          <p:cNvSpPr txBox="1"/>
          <p:nvPr/>
        </p:nvSpPr>
        <p:spPr>
          <a:xfrm>
            <a:off x="311713" y="1600000"/>
            <a:ext cx="3651300" cy="357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Hyperparameters</a:t>
            </a:r>
            <a:endParaRPr>
              <a:latin typeface="Roboto"/>
              <a:ea typeface="Roboto"/>
              <a:cs typeface="Roboto"/>
              <a:sym typeface="Roboto"/>
            </a:endParaRPr>
          </a:p>
        </p:txBody>
      </p:sp>
      <p:sp>
        <p:nvSpPr>
          <p:cNvPr id="187" name="Google Shape;187;p28"/>
          <p:cNvSpPr txBox="1"/>
          <p:nvPr/>
        </p:nvSpPr>
        <p:spPr>
          <a:xfrm>
            <a:off x="5180988" y="1957300"/>
            <a:ext cx="3651300" cy="3819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Restaurant Characteristics</a:t>
            </a:r>
            <a:endParaRPr>
              <a:latin typeface="Roboto"/>
              <a:ea typeface="Roboto"/>
              <a:cs typeface="Roboto"/>
              <a:sym typeface="Roboto"/>
            </a:endParaRPr>
          </a:p>
        </p:txBody>
      </p:sp>
      <p:sp>
        <p:nvSpPr>
          <p:cNvPr id="188" name="Google Shape;188;p28"/>
          <p:cNvSpPr txBox="1"/>
          <p:nvPr/>
        </p:nvSpPr>
        <p:spPr>
          <a:xfrm>
            <a:off x="5180988" y="1600000"/>
            <a:ext cx="3651300" cy="357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Hyperparameters</a:t>
            </a:r>
            <a:endParaRPr>
              <a:latin typeface="Roboto"/>
              <a:ea typeface="Roboto"/>
              <a:cs typeface="Roboto"/>
              <a:sym typeface="Roboto"/>
            </a:endParaRPr>
          </a:p>
        </p:txBody>
      </p:sp>
      <p:graphicFrame>
        <p:nvGraphicFramePr>
          <p:cNvPr id="189" name="Google Shape;189;p28"/>
          <p:cNvGraphicFramePr/>
          <p:nvPr/>
        </p:nvGraphicFramePr>
        <p:xfrm>
          <a:off x="5180975" y="2339200"/>
          <a:ext cx="3000000" cy="3000000"/>
        </p:xfrm>
        <a:graphic>
          <a:graphicData uri="http://schemas.openxmlformats.org/drawingml/2006/table">
            <a:tbl>
              <a:tblPr>
                <a:noFill/>
                <a:tableStyleId>{3DCA8FC5-EC3C-4FEE-8D94-92877D6D573B}</a:tableStyleId>
              </a:tblPr>
              <a:tblGrid>
                <a:gridCol w="2735275"/>
                <a:gridCol w="916025"/>
              </a:tblGrid>
              <a:tr h="420050">
                <a:tc>
                  <a:txBody>
                    <a:bodyPr>
                      <a:noAutofit/>
                    </a:bodyPr>
                    <a:lstStyle/>
                    <a:p>
                      <a:pPr indent="0" lvl="0" marL="0" rtl="0" algn="l">
                        <a:spcBef>
                          <a:spcPts val="0"/>
                        </a:spcBef>
                        <a:spcAft>
                          <a:spcPts val="0"/>
                        </a:spcAft>
                        <a:buNone/>
                      </a:pPr>
                      <a:r>
                        <a:rPr lang="en">
                          <a:latin typeface="Roboto"/>
                          <a:ea typeface="Roboto"/>
                          <a:cs typeface="Roboto"/>
                          <a:sym typeface="Roboto"/>
                        </a:rPr>
                        <a:t>kernel(SVC)</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latin typeface="Roboto"/>
                          <a:ea typeface="Roboto"/>
                          <a:cs typeface="Roboto"/>
                          <a:sym typeface="Roboto"/>
                        </a:rPr>
                        <a:t>rbf</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20050">
                <a:tc>
                  <a:txBody>
                    <a:bodyPr>
                      <a:noAutofit/>
                    </a:bodyPr>
                    <a:lstStyle/>
                    <a:p>
                      <a:pPr indent="0" lvl="0" marL="0" rtl="0" algn="l">
                        <a:spcBef>
                          <a:spcPts val="0"/>
                        </a:spcBef>
                        <a:spcAft>
                          <a:spcPts val="0"/>
                        </a:spcAft>
                        <a:buNone/>
                      </a:pPr>
                      <a:r>
                        <a:rPr lang="en">
                          <a:latin typeface="Roboto"/>
                          <a:ea typeface="Roboto"/>
                          <a:cs typeface="Roboto"/>
                          <a:sym typeface="Roboto"/>
                        </a:rPr>
                        <a:t>C(SVC)</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latin typeface="Roboto"/>
                          <a:ea typeface="Roboto"/>
                          <a:cs typeface="Roboto"/>
                          <a:sym typeface="Roboto"/>
                        </a:rPr>
                        <a:t>6</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20050">
                <a:tc>
                  <a:txBody>
                    <a:bodyPr>
                      <a:noAutofit/>
                    </a:bodyPr>
                    <a:lstStyle/>
                    <a:p>
                      <a:pPr indent="0" lvl="0" marL="0" rtl="0" algn="l">
                        <a:spcBef>
                          <a:spcPts val="0"/>
                        </a:spcBef>
                        <a:spcAft>
                          <a:spcPts val="0"/>
                        </a:spcAft>
                        <a:buNone/>
                      </a:pPr>
                      <a:r>
                        <a:rPr lang="en">
                          <a:latin typeface="Roboto"/>
                          <a:ea typeface="Roboto"/>
                          <a:cs typeface="Roboto"/>
                          <a:sym typeface="Roboto"/>
                        </a:rPr>
                        <a:t>penalty(LogReg)</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latin typeface="Roboto"/>
                          <a:ea typeface="Roboto"/>
                          <a:cs typeface="Roboto"/>
                          <a:sym typeface="Roboto"/>
                        </a:rPr>
                        <a:t>l2</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20050">
                <a:tc>
                  <a:txBody>
                    <a:bodyPr>
                      <a:noAutofit/>
                    </a:bodyPr>
                    <a:lstStyle/>
                    <a:p>
                      <a:pPr indent="0" lvl="0" marL="0" rtl="0" algn="l">
                        <a:spcBef>
                          <a:spcPts val="0"/>
                        </a:spcBef>
                        <a:spcAft>
                          <a:spcPts val="0"/>
                        </a:spcAft>
                        <a:buNone/>
                      </a:pPr>
                      <a:r>
                        <a:rPr lang="en">
                          <a:latin typeface="Roboto"/>
                          <a:ea typeface="Roboto"/>
                          <a:cs typeface="Roboto"/>
                          <a:sym typeface="Roboto"/>
                        </a:rPr>
                        <a:t>C</a:t>
                      </a:r>
                      <a:r>
                        <a:rPr lang="en">
                          <a:latin typeface="Roboto"/>
                          <a:ea typeface="Roboto"/>
                          <a:cs typeface="Roboto"/>
                          <a:sym typeface="Roboto"/>
                        </a:rPr>
                        <a:t>(LogReg)</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latin typeface="Roboto"/>
                          <a:ea typeface="Roboto"/>
                          <a:cs typeface="Roboto"/>
                          <a:sym typeface="Roboto"/>
                        </a:rPr>
                        <a:t>0.001</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11725" y="4702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RESULTS</a:t>
            </a:r>
            <a:endParaRPr b="1">
              <a:solidFill>
                <a:srgbClr val="FFFFFF"/>
              </a:solidFill>
            </a:endParaRPr>
          </a:p>
        </p:txBody>
      </p:sp>
      <p:sp>
        <p:nvSpPr>
          <p:cNvPr id="195" name="Google Shape;195;p29"/>
          <p:cNvSpPr txBox="1"/>
          <p:nvPr/>
        </p:nvSpPr>
        <p:spPr>
          <a:xfrm>
            <a:off x="311738" y="1662200"/>
            <a:ext cx="3651300" cy="3819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Restaurant Characteristics</a:t>
            </a:r>
            <a:endParaRPr>
              <a:latin typeface="Roboto"/>
              <a:ea typeface="Roboto"/>
              <a:cs typeface="Roboto"/>
              <a:sym typeface="Roboto"/>
            </a:endParaRPr>
          </a:p>
        </p:txBody>
      </p:sp>
      <p:sp>
        <p:nvSpPr>
          <p:cNvPr id="196" name="Google Shape;196;p29"/>
          <p:cNvSpPr txBox="1"/>
          <p:nvPr/>
        </p:nvSpPr>
        <p:spPr>
          <a:xfrm>
            <a:off x="311738" y="1304900"/>
            <a:ext cx="3651300" cy="357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Results</a:t>
            </a:r>
            <a:endParaRPr>
              <a:latin typeface="Roboto"/>
              <a:ea typeface="Roboto"/>
              <a:cs typeface="Roboto"/>
              <a:sym typeface="Roboto"/>
            </a:endParaRPr>
          </a:p>
        </p:txBody>
      </p:sp>
      <p:graphicFrame>
        <p:nvGraphicFramePr>
          <p:cNvPr id="197" name="Google Shape;197;p29"/>
          <p:cNvGraphicFramePr/>
          <p:nvPr/>
        </p:nvGraphicFramePr>
        <p:xfrm>
          <a:off x="311725" y="2044125"/>
          <a:ext cx="3000000" cy="3000000"/>
        </p:xfrm>
        <a:graphic>
          <a:graphicData uri="http://schemas.openxmlformats.org/drawingml/2006/table">
            <a:tbl>
              <a:tblPr>
                <a:noFill/>
                <a:tableStyleId>{3DCA8FC5-EC3C-4FEE-8D94-92877D6D573B}</a:tableStyleId>
              </a:tblPr>
              <a:tblGrid>
                <a:gridCol w="2589700"/>
                <a:gridCol w="1061600"/>
              </a:tblGrid>
              <a:tr h="439700">
                <a:tc>
                  <a:txBody>
                    <a:bodyPr>
                      <a:noAutofit/>
                    </a:bodyPr>
                    <a:lstStyle/>
                    <a:p>
                      <a:pPr indent="0" lvl="0" marL="0" rtl="0" algn="ctr">
                        <a:spcBef>
                          <a:spcPts val="0"/>
                        </a:spcBef>
                        <a:spcAft>
                          <a:spcPts val="0"/>
                        </a:spcAft>
                        <a:buNone/>
                      </a:pPr>
                      <a:r>
                        <a:rPr b="1" lang="en">
                          <a:latin typeface="Roboto"/>
                          <a:ea typeface="Roboto"/>
                          <a:cs typeface="Roboto"/>
                          <a:sym typeface="Roboto"/>
                        </a:rPr>
                        <a:t>MODEL</a:t>
                      </a:r>
                      <a:endParaRPr b="1">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b="1" lang="en">
                          <a:latin typeface="Roboto"/>
                          <a:ea typeface="Roboto"/>
                          <a:cs typeface="Roboto"/>
                          <a:sym typeface="Roboto"/>
                        </a:rPr>
                        <a:t>RMSE</a:t>
                      </a:r>
                      <a:endParaRPr b="1">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75350">
                <a:tc>
                  <a:txBody>
                    <a:bodyPr>
                      <a:noAutofit/>
                    </a:bodyPr>
                    <a:lstStyle/>
                    <a:p>
                      <a:pPr indent="0" lvl="0" marL="0" rtl="0" algn="ctr">
                        <a:spcBef>
                          <a:spcPts val="0"/>
                        </a:spcBef>
                        <a:spcAft>
                          <a:spcPts val="0"/>
                        </a:spcAft>
                        <a:buNone/>
                      </a:pPr>
                      <a:r>
                        <a:rPr lang="en">
                          <a:latin typeface="Roboto"/>
                          <a:ea typeface="Roboto"/>
                          <a:cs typeface="Roboto"/>
                          <a:sym typeface="Roboto"/>
                        </a:rPr>
                        <a:t>Linear Regression</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
                          <a:highlight>
                            <a:srgbClr val="FFFFFF"/>
                          </a:highlight>
                          <a:latin typeface="Roboto"/>
                          <a:ea typeface="Roboto"/>
                          <a:cs typeface="Roboto"/>
                          <a:sym typeface="Roboto"/>
                        </a:rPr>
                        <a:t>0.7765</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39700">
                <a:tc>
                  <a:txBody>
                    <a:bodyPr>
                      <a:noAutofit/>
                    </a:bodyPr>
                    <a:lstStyle/>
                    <a:p>
                      <a:pPr indent="0" lvl="0" marL="0" rtl="0" algn="ctr">
                        <a:spcBef>
                          <a:spcPts val="0"/>
                        </a:spcBef>
                        <a:spcAft>
                          <a:spcPts val="0"/>
                        </a:spcAft>
                        <a:buNone/>
                      </a:pPr>
                      <a:r>
                        <a:rPr lang="en">
                          <a:latin typeface="Roboto"/>
                          <a:ea typeface="Roboto"/>
                          <a:cs typeface="Roboto"/>
                          <a:sym typeface="Roboto"/>
                        </a:rPr>
                        <a:t>Dec. Tree Regression</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highlight>
                            <a:srgbClr val="FFFFFF"/>
                          </a:highlight>
                          <a:latin typeface="Roboto"/>
                          <a:ea typeface="Roboto"/>
                          <a:cs typeface="Roboto"/>
                          <a:sym typeface="Roboto"/>
                        </a:rPr>
                        <a:t>0.7852</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39700">
                <a:tc>
                  <a:txBody>
                    <a:bodyPr>
                      <a:noAutofit/>
                    </a:bodyPr>
                    <a:lstStyle/>
                    <a:p>
                      <a:pPr indent="0" lvl="0" marL="0" rtl="0" algn="ctr">
                        <a:spcBef>
                          <a:spcPts val="0"/>
                        </a:spcBef>
                        <a:spcAft>
                          <a:spcPts val="0"/>
                        </a:spcAft>
                        <a:buNone/>
                      </a:pPr>
                      <a:r>
                        <a:rPr lang="en">
                          <a:latin typeface="Roboto"/>
                          <a:ea typeface="Roboto"/>
                          <a:cs typeface="Roboto"/>
                          <a:sym typeface="Roboto"/>
                        </a:rPr>
                        <a:t>Support Vector Regression</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latin typeface="Roboto"/>
                          <a:ea typeface="Roboto"/>
                          <a:cs typeface="Roboto"/>
                          <a:sym typeface="Roboto"/>
                        </a:rPr>
                        <a:t>0.7743</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bl>
          </a:graphicData>
        </a:graphic>
      </p:graphicFrame>
      <p:pic>
        <p:nvPicPr>
          <p:cNvPr id="198" name="Google Shape;198;p29"/>
          <p:cNvPicPr preferRelativeResize="0"/>
          <p:nvPr/>
        </p:nvPicPr>
        <p:blipFill>
          <a:blip r:embed="rId3">
            <a:alphaModFix/>
          </a:blip>
          <a:stretch>
            <a:fillRect/>
          </a:stretch>
        </p:blipFill>
        <p:spPr>
          <a:xfrm>
            <a:off x="5127100" y="1304925"/>
            <a:ext cx="3705225" cy="2533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25" y="4702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RESULTS(Contd.)</a:t>
            </a:r>
            <a:endParaRPr b="1">
              <a:solidFill>
                <a:srgbClr val="FFFFFF"/>
              </a:solidFill>
            </a:endParaRPr>
          </a:p>
        </p:txBody>
      </p:sp>
      <p:sp>
        <p:nvSpPr>
          <p:cNvPr id="204" name="Google Shape;204;p30"/>
          <p:cNvSpPr txBox="1"/>
          <p:nvPr/>
        </p:nvSpPr>
        <p:spPr>
          <a:xfrm>
            <a:off x="311713" y="1843438"/>
            <a:ext cx="3651300" cy="3819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Restaurant Characteristics</a:t>
            </a:r>
            <a:endParaRPr>
              <a:latin typeface="Roboto"/>
              <a:ea typeface="Roboto"/>
              <a:cs typeface="Roboto"/>
              <a:sym typeface="Roboto"/>
            </a:endParaRPr>
          </a:p>
        </p:txBody>
      </p:sp>
      <p:sp>
        <p:nvSpPr>
          <p:cNvPr id="205" name="Google Shape;205;p30"/>
          <p:cNvSpPr txBox="1"/>
          <p:nvPr/>
        </p:nvSpPr>
        <p:spPr>
          <a:xfrm>
            <a:off x="311713" y="1486138"/>
            <a:ext cx="3651300" cy="357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Results</a:t>
            </a:r>
            <a:endParaRPr>
              <a:latin typeface="Roboto"/>
              <a:ea typeface="Roboto"/>
              <a:cs typeface="Roboto"/>
              <a:sym typeface="Roboto"/>
            </a:endParaRPr>
          </a:p>
        </p:txBody>
      </p:sp>
      <p:graphicFrame>
        <p:nvGraphicFramePr>
          <p:cNvPr id="206" name="Google Shape;206;p30"/>
          <p:cNvGraphicFramePr/>
          <p:nvPr/>
        </p:nvGraphicFramePr>
        <p:xfrm>
          <a:off x="311725" y="2225363"/>
          <a:ext cx="3000000" cy="3000000"/>
        </p:xfrm>
        <a:graphic>
          <a:graphicData uri="http://schemas.openxmlformats.org/drawingml/2006/table">
            <a:tbl>
              <a:tblPr>
                <a:noFill/>
                <a:tableStyleId>{3DCA8FC5-EC3C-4FEE-8D94-92877D6D573B}</a:tableStyleId>
              </a:tblPr>
              <a:tblGrid>
                <a:gridCol w="2409000"/>
                <a:gridCol w="1242300"/>
              </a:tblGrid>
              <a:tr h="416550">
                <a:tc>
                  <a:txBody>
                    <a:bodyPr>
                      <a:noAutofit/>
                    </a:bodyPr>
                    <a:lstStyle/>
                    <a:p>
                      <a:pPr indent="0" lvl="0" marL="0" rtl="0" algn="ctr">
                        <a:spcBef>
                          <a:spcPts val="0"/>
                        </a:spcBef>
                        <a:spcAft>
                          <a:spcPts val="0"/>
                        </a:spcAft>
                        <a:buNone/>
                      </a:pPr>
                      <a:r>
                        <a:rPr b="1" lang="en">
                          <a:latin typeface="Roboto"/>
                          <a:ea typeface="Roboto"/>
                          <a:cs typeface="Roboto"/>
                          <a:sym typeface="Roboto"/>
                        </a:rPr>
                        <a:t>MODEL</a:t>
                      </a:r>
                      <a:endParaRPr b="1">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b="1" lang="en">
                          <a:latin typeface="Roboto"/>
                          <a:ea typeface="Roboto"/>
                          <a:cs typeface="Roboto"/>
                          <a:sym typeface="Roboto"/>
                        </a:rPr>
                        <a:t>ACCURACY</a:t>
                      </a:r>
                      <a:endParaRPr b="1">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500550">
                <a:tc>
                  <a:txBody>
                    <a:bodyPr>
                      <a:noAutofit/>
                    </a:bodyPr>
                    <a:lstStyle/>
                    <a:p>
                      <a:pPr indent="0" lvl="0" marL="0" rtl="0" algn="ctr">
                        <a:spcBef>
                          <a:spcPts val="0"/>
                        </a:spcBef>
                        <a:spcAft>
                          <a:spcPts val="0"/>
                        </a:spcAft>
                        <a:buNone/>
                      </a:pPr>
                      <a:r>
                        <a:rPr lang="en">
                          <a:latin typeface="Roboto"/>
                          <a:ea typeface="Roboto"/>
                          <a:cs typeface="Roboto"/>
                          <a:sym typeface="Roboto"/>
                        </a:rPr>
                        <a:t>Logistic Regression Classifier</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
                          <a:highlight>
                            <a:srgbClr val="FFFFFF"/>
                          </a:highlight>
                          <a:latin typeface="Roboto"/>
                          <a:ea typeface="Roboto"/>
                          <a:cs typeface="Roboto"/>
                          <a:sym typeface="Roboto"/>
                        </a:rPr>
                        <a:t>50.918</a:t>
                      </a:r>
                      <a:endParaRPr>
                        <a:highlight>
                          <a:srgbClr val="FFFFFF"/>
                        </a:highlight>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53600">
                <a:tc>
                  <a:txBody>
                    <a:bodyPr>
                      <a:noAutofit/>
                    </a:bodyPr>
                    <a:lstStyle/>
                    <a:p>
                      <a:pPr indent="0" lvl="0" marL="0" rtl="0" algn="ctr">
                        <a:spcBef>
                          <a:spcPts val="0"/>
                        </a:spcBef>
                        <a:spcAft>
                          <a:spcPts val="0"/>
                        </a:spcAft>
                        <a:buNone/>
                      </a:pPr>
                      <a:r>
                        <a:rPr lang="en">
                          <a:latin typeface="Roboto"/>
                          <a:ea typeface="Roboto"/>
                          <a:cs typeface="Roboto"/>
                          <a:sym typeface="Roboto"/>
                        </a:rPr>
                        <a:t>Support Vector Classifier</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
                          <a:highlight>
                            <a:srgbClr val="FFFFFF"/>
                          </a:highlight>
                          <a:latin typeface="Roboto"/>
                          <a:ea typeface="Roboto"/>
                          <a:cs typeface="Roboto"/>
                          <a:sym typeface="Roboto"/>
                        </a:rPr>
                        <a:t>48.052</a:t>
                      </a:r>
                      <a:endParaRPr>
                        <a:highlight>
                          <a:srgbClr val="FFFFFF"/>
                        </a:highlight>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53600">
                <a:tc>
                  <a:txBody>
                    <a:bodyPr>
                      <a:noAutofit/>
                    </a:bodyPr>
                    <a:lstStyle/>
                    <a:p>
                      <a:pPr indent="0" lvl="0" marL="0" rtl="0" algn="ctr">
                        <a:spcBef>
                          <a:spcPts val="0"/>
                        </a:spcBef>
                        <a:spcAft>
                          <a:spcPts val="0"/>
                        </a:spcAft>
                        <a:buNone/>
                      </a:pPr>
                      <a:r>
                        <a:rPr lang="en">
                          <a:latin typeface="Roboto"/>
                          <a:ea typeface="Roboto"/>
                          <a:cs typeface="Roboto"/>
                          <a:sym typeface="Roboto"/>
                        </a:rPr>
                        <a:t>K Nearest Neighbour</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
                          <a:highlight>
                            <a:srgbClr val="FFFFFF"/>
                          </a:highlight>
                          <a:latin typeface="Roboto"/>
                          <a:ea typeface="Roboto"/>
                          <a:cs typeface="Roboto"/>
                          <a:sym typeface="Roboto"/>
                        </a:rPr>
                        <a:t>39.676</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bl>
          </a:graphicData>
        </a:graphic>
      </p:graphicFrame>
      <p:pic>
        <p:nvPicPr>
          <p:cNvPr id="207" name="Google Shape;207;p30"/>
          <p:cNvPicPr preferRelativeResize="0"/>
          <p:nvPr/>
        </p:nvPicPr>
        <p:blipFill>
          <a:blip r:embed="rId3">
            <a:alphaModFix/>
          </a:blip>
          <a:stretch>
            <a:fillRect/>
          </a:stretch>
        </p:blipFill>
        <p:spPr>
          <a:xfrm>
            <a:off x="4965178" y="1486150"/>
            <a:ext cx="3867147" cy="2664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311725" y="4702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RESULTS(Contd.)</a:t>
            </a:r>
            <a:endParaRPr b="1">
              <a:solidFill>
                <a:srgbClr val="FFFFFF"/>
              </a:solidFill>
            </a:endParaRPr>
          </a:p>
        </p:txBody>
      </p:sp>
      <p:pic>
        <p:nvPicPr>
          <p:cNvPr id="213" name="Google Shape;213;p31"/>
          <p:cNvPicPr preferRelativeResize="0"/>
          <p:nvPr/>
        </p:nvPicPr>
        <p:blipFill>
          <a:blip r:embed="rId3">
            <a:alphaModFix/>
          </a:blip>
          <a:stretch>
            <a:fillRect/>
          </a:stretch>
        </p:blipFill>
        <p:spPr>
          <a:xfrm>
            <a:off x="2129975" y="1712650"/>
            <a:ext cx="4883950" cy="2790825"/>
          </a:xfrm>
          <a:prstGeom prst="rect">
            <a:avLst/>
          </a:prstGeom>
          <a:noFill/>
          <a:ln cap="flat" cmpd="sng" w="19050">
            <a:solidFill>
              <a:srgbClr val="000000"/>
            </a:solidFill>
            <a:prstDash val="solid"/>
            <a:round/>
            <a:headEnd len="sm" w="sm" type="none"/>
            <a:tailEnd len="sm" w="sm" type="none"/>
          </a:ln>
        </p:spPr>
      </p:pic>
      <p:sp>
        <p:nvSpPr>
          <p:cNvPr id="214" name="Google Shape;214;p31"/>
          <p:cNvSpPr txBox="1"/>
          <p:nvPr/>
        </p:nvSpPr>
        <p:spPr>
          <a:xfrm>
            <a:off x="2130075" y="1138525"/>
            <a:ext cx="4884000" cy="444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Attributes with the most importance and weightage</a:t>
            </a:r>
            <a:endParaRPr sz="16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GROUP MEMBERS</a:t>
            </a:r>
            <a:r>
              <a:rPr b="1" lang="en" sz="3600">
                <a:solidFill>
                  <a:schemeClr val="lt1"/>
                </a:solidFill>
              </a:rPr>
              <a:t>	</a:t>
            </a:r>
            <a:endParaRPr b="1" sz="3600">
              <a:solidFill>
                <a:schemeClr val="lt1"/>
              </a:solidFill>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Char char="●"/>
            </a:pPr>
            <a:r>
              <a:rPr lang="en" sz="2400">
                <a:solidFill>
                  <a:schemeClr val="lt1"/>
                </a:solidFill>
              </a:rPr>
              <a:t>Shivam Anand, 20164050</a:t>
            </a:r>
            <a:endParaRPr sz="2400">
              <a:solidFill>
                <a:schemeClr val="lt1"/>
              </a:solidFill>
            </a:endParaRPr>
          </a:p>
          <a:p>
            <a:pPr indent="-381000" lvl="0" marL="457200" rtl="0" algn="l">
              <a:spcBef>
                <a:spcPts val="0"/>
              </a:spcBef>
              <a:spcAft>
                <a:spcPts val="0"/>
              </a:spcAft>
              <a:buClr>
                <a:schemeClr val="lt1"/>
              </a:buClr>
              <a:buSzPts val="2400"/>
              <a:buChar char="●"/>
            </a:pPr>
            <a:r>
              <a:rPr lang="en" sz="2400">
                <a:solidFill>
                  <a:schemeClr val="lt1"/>
                </a:solidFill>
              </a:rPr>
              <a:t>Satyam Singhal, 20164047</a:t>
            </a:r>
            <a:endParaRPr sz="2400">
              <a:solidFill>
                <a:schemeClr val="lt1"/>
              </a:solidFill>
            </a:endParaRPr>
          </a:p>
          <a:p>
            <a:pPr indent="-381000" lvl="0" marL="457200" rtl="0" algn="l">
              <a:spcBef>
                <a:spcPts val="0"/>
              </a:spcBef>
              <a:spcAft>
                <a:spcPts val="0"/>
              </a:spcAft>
              <a:buClr>
                <a:schemeClr val="lt1"/>
              </a:buClr>
              <a:buSzPts val="2400"/>
              <a:buChar char="●"/>
            </a:pPr>
            <a:r>
              <a:rPr lang="en" sz="2400">
                <a:solidFill>
                  <a:schemeClr val="lt1"/>
                </a:solidFill>
              </a:rPr>
              <a:t>Somesh Gupta, 20164161</a:t>
            </a:r>
            <a:endParaRPr sz="2400">
              <a:solidFill>
                <a:schemeClr val="lt1"/>
              </a:solidFill>
            </a:endParaRPr>
          </a:p>
          <a:p>
            <a:pPr indent="-381000" lvl="0" marL="457200" rtl="0" algn="l">
              <a:spcBef>
                <a:spcPts val="0"/>
              </a:spcBef>
              <a:spcAft>
                <a:spcPts val="0"/>
              </a:spcAft>
              <a:buClr>
                <a:schemeClr val="lt1"/>
              </a:buClr>
              <a:buSzPts val="2400"/>
              <a:buChar char="●"/>
            </a:pPr>
            <a:r>
              <a:rPr lang="en" sz="2400">
                <a:solidFill>
                  <a:schemeClr val="lt1"/>
                </a:solidFill>
              </a:rPr>
              <a:t>Uddesh S. K. Singh, 20164141</a:t>
            </a:r>
            <a:endParaRPr sz="24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WORKING ON SENTIMENT ANALYSIS OF TEXTUAL REVIEWS</a:t>
            </a:r>
            <a:endParaRPr b="1" sz="2400">
              <a:solidFill>
                <a:srgbClr val="FFFFFF"/>
              </a:solidFill>
            </a:endParaRPr>
          </a:p>
        </p:txBody>
      </p:sp>
      <p:sp>
        <p:nvSpPr>
          <p:cNvPr id="220" name="Google Shape;220;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rPr>
              <a:t>Our second </a:t>
            </a:r>
            <a:r>
              <a:rPr lang="en" sz="2000">
                <a:solidFill>
                  <a:srgbClr val="FFFFFF"/>
                </a:solidFill>
              </a:rPr>
              <a:t>criterion</a:t>
            </a:r>
            <a:r>
              <a:rPr lang="en" sz="2000">
                <a:solidFill>
                  <a:srgbClr val="FFFFFF"/>
                </a:solidFill>
              </a:rPr>
              <a:t> for determining our predictions were Textual reviews and our task could be main classified in to the following broad categories</a:t>
            </a:r>
            <a:endParaRPr sz="2000">
              <a:solidFill>
                <a:srgbClr val="FFFFFF"/>
              </a:solidFill>
            </a:endParaRPr>
          </a:p>
          <a:p>
            <a:pPr indent="-355600" lvl="0" marL="457200" rtl="0" algn="l">
              <a:lnSpc>
                <a:spcPct val="100000"/>
              </a:lnSpc>
              <a:spcBef>
                <a:spcPts val="1600"/>
              </a:spcBef>
              <a:spcAft>
                <a:spcPts val="0"/>
              </a:spcAft>
              <a:buClr>
                <a:srgbClr val="FFFFFF"/>
              </a:buClr>
              <a:buSzPts val="2000"/>
              <a:buFont typeface="Roboto"/>
              <a:buChar char="●"/>
            </a:pPr>
            <a:r>
              <a:rPr b="1" lang="en" sz="2000">
                <a:solidFill>
                  <a:srgbClr val="FFFFFF"/>
                </a:solidFill>
              </a:rPr>
              <a:t>Data Gathering</a:t>
            </a:r>
            <a:endParaRPr b="1" sz="2000">
              <a:solidFill>
                <a:srgbClr val="FFFFFF"/>
              </a:solidFill>
            </a:endParaRPr>
          </a:p>
          <a:p>
            <a:pPr indent="-355600" lvl="0" marL="457200" rtl="0" algn="l">
              <a:lnSpc>
                <a:spcPct val="100000"/>
              </a:lnSpc>
              <a:spcBef>
                <a:spcPts val="0"/>
              </a:spcBef>
              <a:spcAft>
                <a:spcPts val="0"/>
              </a:spcAft>
              <a:buClr>
                <a:srgbClr val="FFFFFF"/>
              </a:buClr>
              <a:buSzPts val="2000"/>
              <a:buFont typeface="Roboto"/>
              <a:buChar char="●"/>
            </a:pPr>
            <a:r>
              <a:rPr b="1" lang="en" sz="2000">
                <a:solidFill>
                  <a:srgbClr val="FFFFFF"/>
                </a:solidFill>
              </a:rPr>
              <a:t>Preprocessing</a:t>
            </a:r>
            <a:endParaRPr b="1" sz="2000">
              <a:solidFill>
                <a:srgbClr val="FFFFFF"/>
              </a:solidFill>
            </a:endParaRPr>
          </a:p>
          <a:p>
            <a:pPr indent="-355600" lvl="0" marL="457200" rtl="0" algn="l">
              <a:lnSpc>
                <a:spcPct val="100000"/>
              </a:lnSpc>
              <a:spcBef>
                <a:spcPts val="0"/>
              </a:spcBef>
              <a:spcAft>
                <a:spcPts val="0"/>
              </a:spcAft>
              <a:buClr>
                <a:srgbClr val="FFFFFF"/>
              </a:buClr>
              <a:buSzPts val="2000"/>
              <a:buFont typeface="Roboto"/>
              <a:buChar char="●"/>
            </a:pPr>
            <a:r>
              <a:rPr b="1" lang="en" sz="2000">
                <a:solidFill>
                  <a:srgbClr val="FFFFFF"/>
                </a:solidFill>
              </a:rPr>
              <a:t>Training Models</a:t>
            </a:r>
            <a:endParaRPr b="1" sz="2000">
              <a:solidFill>
                <a:srgbClr val="FFFFFF"/>
              </a:solidFill>
            </a:endParaRPr>
          </a:p>
          <a:p>
            <a:pPr indent="-355600" lvl="0" marL="457200" rtl="0" algn="l">
              <a:lnSpc>
                <a:spcPct val="100000"/>
              </a:lnSpc>
              <a:spcBef>
                <a:spcPts val="0"/>
              </a:spcBef>
              <a:spcAft>
                <a:spcPts val="0"/>
              </a:spcAft>
              <a:buClr>
                <a:srgbClr val="FFFFFF"/>
              </a:buClr>
              <a:buSzPts val="2000"/>
              <a:buFont typeface="Roboto"/>
              <a:buChar char="●"/>
            </a:pPr>
            <a:r>
              <a:rPr b="1" lang="en" sz="2000">
                <a:solidFill>
                  <a:srgbClr val="FFFFFF"/>
                </a:solidFill>
              </a:rPr>
              <a:t>Result Analysis</a:t>
            </a:r>
            <a:endParaRPr b="1" sz="20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PREPROCESSING</a:t>
            </a:r>
            <a:endParaRPr b="1" sz="3600">
              <a:solidFill>
                <a:srgbClr val="FFFFFF"/>
              </a:solidFill>
            </a:endParaRPr>
          </a:p>
        </p:txBody>
      </p:sp>
      <p:sp>
        <p:nvSpPr>
          <p:cNvPr id="226" name="Google Shape;226;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FFFFFF"/>
              </a:buClr>
              <a:buSzPts val="1400"/>
              <a:buFont typeface="Roboto"/>
              <a:buChar char="●"/>
            </a:pPr>
            <a:r>
              <a:rPr b="1" lang="en" sz="1400">
                <a:solidFill>
                  <a:srgbClr val="FFFFFF"/>
                </a:solidFill>
              </a:rPr>
              <a:t>Extraction of star rating and textual reviews</a:t>
            </a:r>
            <a:endParaRPr sz="1400">
              <a:solidFill>
                <a:srgbClr val="FFFFFF"/>
              </a:solidFill>
            </a:endParaRPr>
          </a:p>
          <a:p>
            <a:pPr indent="-317500" lvl="1" marL="914400" rtl="0" algn="l">
              <a:lnSpc>
                <a:spcPct val="100000"/>
              </a:lnSpc>
              <a:spcBef>
                <a:spcPts val="1000"/>
              </a:spcBef>
              <a:spcAft>
                <a:spcPts val="0"/>
              </a:spcAft>
              <a:buClr>
                <a:srgbClr val="FFFFFF"/>
              </a:buClr>
              <a:buSzPts val="1400"/>
              <a:buFont typeface="Roboto"/>
              <a:buChar char="○"/>
            </a:pPr>
            <a:r>
              <a:rPr lang="en">
                <a:solidFill>
                  <a:srgbClr val="FFFFFF"/>
                </a:solidFill>
              </a:rPr>
              <a:t>Extracting star rating and textual reviews of users from the chosen data of Food establishments, for the city of cleveland.</a:t>
            </a:r>
            <a:endParaRPr>
              <a:solidFill>
                <a:srgbClr val="FFFFFF"/>
              </a:solidFill>
            </a:endParaRPr>
          </a:p>
          <a:p>
            <a:pPr indent="-317500" lvl="0" marL="457200" rtl="0" algn="l">
              <a:lnSpc>
                <a:spcPct val="100000"/>
              </a:lnSpc>
              <a:spcBef>
                <a:spcPts val="1000"/>
              </a:spcBef>
              <a:spcAft>
                <a:spcPts val="0"/>
              </a:spcAft>
              <a:buClr>
                <a:srgbClr val="FFFFFF"/>
              </a:buClr>
              <a:buSzPts val="1400"/>
              <a:buFont typeface="Roboto"/>
              <a:buChar char="●"/>
            </a:pPr>
            <a:r>
              <a:rPr b="1" lang="en" sz="1400">
                <a:solidFill>
                  <a:srgbClr val="FFFFFF"/>
                </a:solidFill>
              </a:rPr>
              <a:t>Grouping of data according to establishments</a:t>
            </a:r>
            <a:endParaRPr sz="1400">
              <a:solidFill>
                <a:srgbClr val="FFFFFF"/>
              </a:solidFill>
            </a:endParaRPr>
          </a:p>
          <a:p>
            <a:pPr indent="-317500" lvl="1" marL="914400" rtl="0" algn="l">
              <a:lnSpc>
                <a:spcPct val="100000"/>
              </a:lnSpc>
              <a:spcBef>
                <a:spcPts val="1000"/>
              </a:spcBef>
              <a:spcAft>
                <a:spcPts val="0"/>
              </a:spcAft>
              <a:buClr>
                <a:srgbClr val="FFFFFF"/>
              </a:buClr>
              <a:buSzPts val="1400"/>
              <a:buFont typeface="Roboto"/>
              <a:buChar char="○"/>
            </a:pPr>
            <a:r>
              <a:rPr lang="en">
                <a:solidFill>
                  <a:srgbClr val="FFFFFF"/>
                </a:solidFill>
              </a:rPr>
              <a:t>All reviews for a particular establishment were weighed according to users and their helpfulness and merged into a single field, resulting in one overall review per establishment.</a:t>
            </a:r>
            <a:endParaRPr>
              <a:solidFill>
                <a:srgbClr val="FFFFFF"/>
              </a:solidFill>
            </a:endParaRPr>
          </a:p>
          <a:p>
            <a:pPr indent="-317500" lvl="0" marL="457200" rtl="0" algn="l">
              <a:lnSpc>
                <a:spcPct val="100000"/>
              </a:lnSpc>
              <a:spcBef>
                <a:spcPts val="1000"/>
              </a:spcBef>
              <a:spcAft>
                <a:spcPts val="0"/>
              </a:spcAft>
              <a:buClr>
                <a:srgbClr val="FFFFFF"/>
              </a:buClr>
              <a:buSzPts val="1400"/>
              <a:buFont typeface="Roboto"/>
              <a:buChar char="●"/>
            </a:pPr>
            <a:r>
              <a:rPr b="1" lang="en" sz="1400">
                <a:solidFill>
                  <a:srgbClr val="FFFFFF"/>
                </a:solidFill>
              </a:rPr>
              <a:t>Balancing of dataset to remove bias</a:t>
            </a:r>
            <a:endParaRPr b="1" sz="1400">
              <a:solidFill>
                <a:srgbClr val="FFFFFF"/>
              </a:solidFill>
            </a:endParaRPr>
          </a:p>
          <a:p>
            <a:pPr indent="-317500" lvl="1" marL="914400" rtl="0" algn="l">
              <a:lnSpc>
                <a:spcPct val="100000"/>
              </a:lnSpc>
              <a:spcBef>
                <a:spcPts val="1000"/>
              </a:spcBef>
              <a:spcAft>
                <a:spcPts val="0"/>
              </a:spcAft>
              <a:buClr>
                <a:srgbClr val="FFFFFF"/>
              </a:buClr>
              <a:buSzPts val="1400"/>
              <a:buFont typeface="Roboto"/>
              <a:buChar char="○"/>
            </a:pPr>
            <a:r>
              <a:rPr lang="en">
                <a:solidFill>
                  <a:srgbClr val="FFFFFF"/>
                </a:solidFill>
              </a:rPr>
              <a:t>The reviews were classified according to star rating and the rating with minimal reviews was chosen as a baseline to keep the amount of reviews equal.</a:t>
            </a:r>
            <a:endParaRPr>
              <a:solidFill>
                <a:srgbClr val="FFFFFF"/>
              </a:solidFill>
            </a:endParaRPr>
          </a:p>
          <a:p>
            <a:pPr indent="-311150" lvl="0" marL="457200" rtl="0" algn="l">
              <a:lnSpc>
                <a:spcPct val="100000"/>
              </a:lnSpc>
              <a:spcBef>
                <a:spcPts val="1000"/>
              </a:spcBef>
              <a:spcAft>
                <a:spcPts val="0"/>
              </a:spcAft>
              <a:buClr>
                <a:srgbClr val="FFFFFF"/>
              </a:buClr>
              <a:buSzPts val="1300"/>
              <a:buFont typeface="Roboto"/>
              <a:buChar char="●"/>
            </a:pPr>
            <a:r>
              <a:rPr b="1" lang="en" sz="1300">
                <a:solidFill>
                  <a:srgbClr val="FFFFFF"/>
                </a:solidFill>
              </a:rPr>
              <a:t>Vectorizing and feature creation	</a:t>
            </a:r>
            <a:endParaRPr b="1" sz="1300">
              <a:solidFill>
                <a:srgbClr val="FFFFFF"/>
              </a:solidFill>
            </a:endParaRPr>
          </a:p>
          <a:p>
            <a:pPr indent="-311150" lvl="1" marL="914400" rtl="0" algn="l">
              <a:lnSpc>
                <a:spcPct val="100000"/>
              </a:lnSpc>
              <a:spcBef>
                <a:spcPts val="0"/>
              </a:spcBef>
              <a:spcAft>
                <a:spcPts val="0"/>
              </a:spcAft>
              <a:buClr>
                <a:srgbClr val="FFFFFF"/>
              </a:buClr>
              <a:buSzPts val="1300"/>
              <a:buFont typeface="Roboto"/>
              <a:buChar char="○"/>
            </a:pPr>
            <a:r>
              <a:rPr lang="en" sz="1300">
                <a:solidFill>
                  <a:srgbClr val="FFFFFF"/>
                </a:solidFill>
              </a:rPr>
              <a:t>Each review is then tokenized into unigrams and bigrams, followed by vectorization and polarization of adjectives using tf-idf.</a:t>
            </a:r>
            <a:endParaRPr>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PREPROCESSING(Contd.)</a:t>
            </a:r>
            <a:endParaRPr b="1" sz="3600">
              <a:solidFill>
                <a:srgbClr val="FFFFFF"/>
              </a:solidFill>
            </a:endParaRPr>
          </a:p>
        </p:txBody>
      </p:sp>
      <p:sp>
        <p:nvSpPr>
          <p:cNvPr id="232" name="Google Shape;232;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rgbClr val="FFFFFF"/>
              </a:buClr>
              <a:buSzPts val="1300"/>
              <a:buChar char="●"/>
            </a:pPr>
            <a:r>
              <a:rPr b="1" lang="en" sz="1300">
                <a:solidFill>
                  <a:srgbClr val="FFFFFF"/>
                </a:solidFill>
              </a:rPr>
              <a:t>Tokenization</a:t>
            </a:r>
            <a:r>
              <a:rPr lang="en" sz="1300">
                <a:solidFill>
                  <a:srgbClr val="FFFFFF"/>
                </a:solidFill>
              </a:rPr>
              <a:t> -The process of segmenting running text into words and sentences.</a:t>
            </a:r>
            <a:endParaRPr b="1" sz="1300">
              <a:solidFill>
                <a:srgbClr val="FFFFFF"/>
              </a:solidFill>
            </a:endParaRPr>
          </a:p>
          <a:p>
            <a:pPr indent="-311150" lvl="0" marL="457200" rtl="0" algn="l">
              <a:lnSpc>
                <a:spcPct val="100000"/>
              </a:lnSpc>
              <a:spcBef>
                <a:spcPts val="0"/>
              </a:spcBef>
              <a:spcAft>
                <a:spcPts val="0"/>
              </a:spcAft>
              <a:buClr>
                <a:srgbClr val="FFFFFF"/>
              </a:buClr>
              <a:buSzPts val="1300"/>
              <a:buChar char="●"/>
            </a:pPr>
            <a:r>
              <a:rPr b="1" lang="en" sz="1300">
                <a:solidFill>
                  <a:srgbClr val="FFFFFF"/>
                </a:solidFill>
              </a:rPr>
              <a:t>Vectorization</a:t>
            </a:r>
            <a:r>
              <a:rPr lang="en" sz="1300">
                <a:solidFill>
                  <a:srgbClr val="FFFFFF"/>
                </a:solidFill>
              </a:rPr>
              <a:t> - vectorization of a </a:t>
            </a:r>
            <a:r>
              <a:rPr lang="en" sz="1300">
                <a:solidFill>
                  <a:srgbClr val="FFFFFF"/>
                </a:solidFill>
                <a:uFill>
                  <a:noFill/>
                </a:uFill>
                <a:hlinkClick r:id="rId3"/>
              </a:rPr>
              <a:t>matrix</a:t>
            </a:r>
            <a:r>
              <a:rPr lang="en" sz="1300">
                <a:solidFill>
                  <a:srgbClr val="FFFFFF"/>
                </a:solidFill>
              </a:rPr>
              <a:t> is a </a:t>
            </a:r>
            <a:r>
              <a:rPr lang="en" sz="1300">
                <a:solidFill>
                  <a:srgbClr val="FFFFFF"/>
                </a:solidFill>
                <a:uFill>
                  <a:noFill/>
                </a:uFill>
                <a:hlinkClick r:id="rId4"/>
              </a:rPr>
              <a:t>linear transformation</a:t>
            </a:r>
            <a:r>
              <a:rPr lang="en" sz="1300">
                <a:solidFill>
                  <a:srgbClr val="FFFFFF"/>
                </a:solidFill>
              </a:rPr>
              <a:t> which converts the matrix into a </a:t>
            </a:r>
            <a:r>
              <a:rPr lang="en" sz="1300">
                <a:solidFill>
                  <a:srgbClr val="FFFFFF"/>
                </a:solidFill>
                <a:uFill>
                  <a:noFill/>
                </a:uFill>
                <a:hlinkClick r:id="rId5"/>
              </a:rPr>
              <a:t>column vector</a:t>
            </a:r>
            <a:r>
              <a:rPr lang="en" sz="1300">
                <a:solidFill>
                  <a:srgbClr val="FFFFFF"/>
                </a:solidFill>
              </a:rPr>
              <a:t>.</a:t>
            </a:r>
            <a:endParaRPr sz="1300">
              <a:solidFill>
                <a:srgbClr val="FFFFFF"/>
              </a:solidFill>
            </a:endParaRPr>
          </a:p>
          <a:p>
            <a:pPr indent="-311150" lvl="0" marL="457200" rtl="0" algn="l">
              <a:lnSpc>
                <a:spcPct val="100000"/>
              </a:lnSpc>
              <a:spcBef>
                <a:spcPts val="0"/>
              </a:spcBef>
              <a:spcAft>
                <a:spcPts val="0"/>
              </a:spcAft>
              <a:buClr>
                <a:srgbClr val="FFFFFF"/>
              </a:buClr>
              <a:buSzPts val="1300"/>
              <a:buChar char="●"/>
            </a:pPr>
            <a:r>
              <a:rPr b="1" lang="en" sz="1300">
                <a:solidFill>
                  <a:srgbClr val="FFFFFF"/>
                </a:solidFill>
              </a:rPr>
              <a:t>Stopwords</a:t>
            </a:r>
            <a:r>
              <a:rPr lang="en" sz="1300">
                <a:solidFill>
                  <a:srgbClr val="FFFFFF"/>
                </a:solidFill>
              </a:rPr>
              <a:t> - In </a:t>
            </a:r>
            <a:r>
              <a:rPr lang="en" sz="1300">
                <a:solidFill>
                  <a:srgbClr val="FFFFFF"/>
                </a:solidFill>
                <a:uFill>
                  <a:noFill/>
                </a:uFill>
                <a:hlinkClick r:id="rId6"/>
              </a:rPr>
              <a:t>computing</a:t>
            </a:r>
            <a:r>
              <a:rPr lang="en" sz="1300">
                <a:solidFill>
                  <a:srgbClr val="FFFFFF"/>
                </a:solidFill>
              </a:rPr>
              <a:t>, stop words are words which are filtered out before or after </a:t>
            </a:r>
            <a:r>
              <a:rPr lang="en" sz="1300">
                <a:solidFill>
                  <a:srgbClr val="FFFFFF"/>
                </a:solidFill>
                <a:uFill>
                  <a:noFill/>
                </a:uFill>
                <a:hlinkClick r:id="rId7"/>
              </a:rPr>
              <a:t>processing of natural language</a:t>
            </a:r>
            <a:r>
              <a:rPr lang="en" sz="1300">
                <a:solidFill>
                  <a:srgbClr val="FFFFFF"/>
                </a:solidFill>
              </a:rPr>
              <a:t> data (text).</a:t>
            </a:r>
            <a:r>
              <a:rPr baseline="30000" lang="en" sz="1300">
                <a:solidFill>
                  <a:srgbClr val="FFFFFF"/>
                </a:solidFill>
              </a:rPr>
              <a:t> </a:t>
            </a:r>
            <a:r>
              <a:rPr lang="en" sz="1300">
                <a:solidFill>
                  <a:srgbClr val="FFFFFF"/>
                </a:solidFill>
              </a:rPr>
              <a:t>Though "stop words" usually refers to the most common words in a language, there is no single universal list of stop words used by all </a:t>
            </a:r>
            <a:r>
              <a:rPr lang="en" sz="1300">
                <a:solidFill>
                  <a:srgbClr val="FFFFFF"/>
                </a:solidFill>
                <a:uFill>
                  <a:noFill/>
                </a:uFill>
                <a:hlinkClick r:id="rId8"/>
              </a:rPr>
              <a:t>natural language processing</a:t>
            </a:r>
            <a:r>
              <a:rPr lang="en" sz="1300">
                <a:solidFill>
                  <a:srgbClr val="FFFFFF"/>
                </a:solidFill>
              </a:rPr>
              <a:t> tools, and indeed not all tools even use such a list.</a:t>
            </a:r>
            <a:endParaRPr sz="1300">
              <a:solidFill>
                <a:srgbClr val="FFFFFF"/>
              </a:solidFill>
            </a:endParaRPr>
          </a:p>
          <a:p>
            <a:pPr indent="-311150" lvl="0" marL="457200" rtl="0" algn="l">
              <a:lnSpc>
                <a:spcPct val="100000"/>
              </a:lnSpc>
              <a:spcBef>
                <a:spcPts val="0"/>
              </a:spcBef>
              <a:spcAft>
                <a:spcPts val="0"/>
              </a:spcAft>
              <a:buClr>
                <a:srgbClr val="FFFFFF"/>
              </a:buClr>
              <a:buSzPts val="1300"/>
              <a:buChar char="●"/>
            </a:pPr>
            <a:r>
              <a:rPr b="1" lang="en" sz="1300">
                <a:solidFill>
                  <a:srgbClr val="FFFFFF"/>
                </a:solidFill>
              </a:rPr>
              <a:t>TF-IDF</a:t>
            </a:r>
            <a:r>
              <a:rPr lang="en" sz="1300">
                <a:solidFill>
                  <a:srgbClr val="FFFFFF"/>
                </a:solidFill>
              </a:rPr>
              <a:t> - TF-IDF, short for term frequency–inverse document frequency, is a numerical statistic that is intended to reflect how important a word is to a </a:t>
            </a:r>
            <a:r>
              <a:rPr lang="en" sz="1300">
                <a:solidFill>
                  <a:srgbClr val="FFFFFF"/>
                </a:solidFill>
                <a:uFill>
                  <a:noFill/>
                </a:uFill>
                <a:hlinkClick r:id="rId9"/>
              </a:rPr>
              <a:t>document</a:t>
            </a:r>
            <a:r>
              <a:rPr lang="en" sz="1300">
                <a:solidFill>
                  <a:srgbClr val="FFFFFF"/>
                </a:solidFill>
              </a:rPr>
              <a:t> in a collection or </a:t>
            </a:r>
            <a:r>
              <a:rPr lang="en" sz="1300">
                <a:solidFill>
                  <a:srgbClr val="FFFFFF"/>
                </a:solidFill>
                <a:uFill>
                  <a:noFill/>
                </a:uFill>
                <a:hlinkClick r:id="rId10"/>
              </a:rPr>
              <a:t>corpus</a:t>
            </a:r>
            <a:r>
              <a:rPr lang="en" sz="1300">
                <a:solidFill>
                  <a:srgbClr val="FFFFFF"/>
                </a:solidFill>
              </a:rPr>
              <a:t>.</a:t>
            </a:r>
            <a:endParaRPr sz="1300">
              <a:solidFill>
                <a:srgbClr val="FFFFFF"/>
              </a:solidFill>
            </a:endParaRPr>
          </a:p>
          <a:p>
            <a:pPr indent="-311150" lvl="1" marL="914400" rtl="0" algn="l">
              <a:spcBef>
                <a:spcPts val="0"/>
              </a:spcBef>
              <a:spcAft>
                <a:spcPts val="0"/>
              </a:spcAft>
              <a:buClr>
                <a:srgbClr val="FFFFFF"/>
              </a:buClr>
              <a:buSzPts val="1300"/>
              <a:buChar char="○"/>
            </a:pPr>
            <a:r>
              <a:rPr lang="en" sz="1300">
                <a:solidFill>
                  <a:srgbClr val="FFFFFF"/>
                </a:solidFill>
              </a:rPr>
              <a:t>The weight of a term that occurs in a document is simply proportional to the term frequency.</a:t>
            </a:r>
            <a:endParaRPr baseline="30000" sz="1300">
              <a:solidFill>
                <a:srgbClr val="FFFFFF"/>
              </a:solidFill>
              <a:uFill>
                <a:noFill/>
              </a:uFill>
              <a:hlinkClick r:id="rId11"/>
            </a:endParaRPr>
          </a:p>
          <a:p>
            <a:pPr indent="-311150" lvl="1" marL="914400" rtl="0" algn="l">
              <a:spcBef>
                <a:spcPts val="0"/>
              </a:spcBef>
              <a:spcAft>
                <a:spcPts val="0"/>
              </a:spcAft>
              <a:buClr>
                <a:srgbClr val="FFFFFF"/>
              </a:buClr>
              <a:buSzPts val="1300"/>
              <a:buChar char="○"/>
            </a:pPr>
            <a:r>
              <a:rPr lang="en" sz="1300">
                <a:solidFill>
                  <a:srgbClr val="FFFFFF"/>
                </a:solidFill>
              </a:rPr>
              <a:t>The specificity of a term can be quantified as an inverse function of the number of documents in which it occurs.</a:t>
            </a:r>
            <a:endParaRPr sz="1300">
              <a:solidFill>
                <a:srgbClr val="FFFFFF"/>
              </a:solidFill>
            </a:endParaRPr>
          </a:p>
          <a:p>
            <a:pPr indent="-311150" lvl="0" marL="457200" rtl="0" algn="l">
              <a:lnSpc>
                <a:spcPct val="100000"/>
              </a:lnSpc>
              <a:spcBef>
                <a:spcPts val="0"/>
              </a:spcBef>
              <a:spcAft>
                <a:spcPts val="0"/>
              </a:spcAft>
              <a:buClr>
                <a:srgbClr val="FFFFFF"/>
              </a:buClr>
              <a:buSzPts val="1300"/>
              <a:buChar char="●"/>
            </a:pPr>
            <a:r>
              <a:rPr b="1" lang="en" sz="1300">
                <a:solidFill>
                  <a:srgbClr val="FFFFFF"/>
                </a:solidFill>
              </a:rPr>
              <a:t>N-grams</a:t>
            </a:r>
            <a:r>
              <a:rPr lang="en" sz="1300">
                <a:solidFill>
                  <a:srgbClr val="FFFFFF"/>
                </a:solidFill>
              </a:rPr>
              <a:t> - n-gram models are widely used in statistical </a:t>
            </a:r>
            <a:r>
              <a:rPr lang="en" sz="1300">
                <a:solidFill>
                  <a:srgbClr val="FFFFFF"/>
                </a:solidFill>
                <a:uFill>
                  <a:noFill/>
                </a:uFill>
                <a:hlinkClick r:id="rId12"/>
              </a:rPr>
              <a:t>natural language processing</a:t>
            </a:r>
            <a:r>
              <a:rPr lang="en" sz="1300">
                <a:solidFill>
                  <a:srgbClr val="FFFFFF"/>
                </a:solidFill>
              </a:rPr>
              <a:t>.For parsing, words are modeled such that each n-gram is composed of n words. We here, have worked with unigrams and bigrams.</a:t>
            </a:r>
            <a:endParaRPr sz="130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DATA INFO</a:t>
            </a:r>
            <a:endParaRPr b="1" sz="3600">
              <a:solidFill>
                <a:srgbClr val="FFFFFF"/>
              </a:solidFill>
            </a:endParaRPr>
          </a:p>
        </p:txBody>
      </p:sp>
      <p:sp>
        <p:nvSpPr>
          <p:cNvPr id="238" name="Google Shape;238;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solidFill>
                  <a:srgbClr val="FFFFFF"/>
                </a:solidFill>
              </a:rPr>
              <a:t>Data Instances( RAW json) - 91654, 2</a:t>
            </a:r>
            <a:endParaRPr b="1">
              <a:solidFill>
                <a:srgbClr val="FFFFFF"/>
              </a:solidFill>
            </a:endParaRPr>
          </a:p>
          <a:p>
            <a:pPr indent="0" lvl="0" marL="0" marR="0" rtl="0" algn="l">
              <a:lnSpc>
                <a:spcPct val="100000"/>
              </a:lnSpc>
              <a:spcBef>
                <a:spcPts val="1000"/>
              </a:spcBef>
              <a:spcAft>
                <a:spcPts val="0"/>
              </a:spcAft>
              <a:buNone/>
            </a:pPr>
            <a:r>
              <a:rPr b="1" lang="en">
                <a:solidFill>
                  <a:srgbClr val="FFFFFF"/>
                </a:solidFill>
              </a:rPr>
              <a:t>City used for Prediction - Cleveland</a:t>
            </a:r>
            <a:endParaRPr b="1">
              <a:solidFill>
                <a:srgbClr val="FFFFFF"/>
              </a:solidFill>
            </a:endParaRPr>
          </a:p>
          <a:p>
            <a:pPr indent="0" lvl="0" marL="0" marR="0" rtl="0" algn="l">
              <a:lnSpc>
                <a:spcPct val="100000"/>
              </a:lnSpc>
              <a:spcBef>
                <a:spcPts val="1000"/>
              </a:spcBef>
              <a:spcAft>
                <a:spcPts val="0"/>
              </a:spcAft>
              <a:buNone/>
            </a:pPr>
            <a:r>
              <a:rPr b="1" lang="en">
                <a:solidFill>
                  <a:srgbClr val="FFFFFF"/>
                </a:solidFill>
              </a:rPr>
              <a:t>Data Instances(used) - 91057, 2</a:t>
            </a:r>
            <a:endParaRPr b="1">
              <a:solidFill>
                <a:srgbClr val="FFFFFF"/>
              </a:solidFill>
            </a:endParaRPr>
          </a:p>
          <a:p>
            <a:pPr indent="0" lvl="0" marL="0" marR="0" rtl="0" algn="l">
              <a:lnSpc>
                <a:spcPct val="100000"/>
              </a:lnSpc>
              <a:spcBef>
                <a:spcPts val="1000"/>
              </a:spcBef>
              <a:spcAft>
                <a:spcPts val="0"/>
              </a:spcAft>
              <a:buNone/>
            </a:pPr>
            <a:r>
              <a:rPr b="1" lang="en">
                <a:solidFill>
                  <a:srgbClr val="FFFFFF"/>
                </a:solidFill>
              </a:rPr>
              <a:t>Data Instances(of minimal star rating) - 8074</a:t>
            </a:r>
            <a:endParaRPr b="1">
              <a:solidFill>
                <a:srgbClr val="FFFFFF"/>
              </a:solidFill>
            </a:endParaRPr>
          </a:p>
          <a:p>
            <a:pPr indent="0" lvl="0" marL="0" marR="0" rtl="0" algn="l">
              <a:lnSpc>
                <a:spcPct val="100000"/>
              </a:lnSpc>
              <a:spcBef>
                <a:spcPts val="1000"/>
              </a:spcBef>
              <a:spcAft>
                <a:spcPts val="0"/>
              </a:spcAft>
              <a:buNone/>
            </a:pPr>
            <a:r>
              <a:rPr b="1" lang="en">
                <a:solidFill>
                  <a:srgbClr val="FFFFFF"/>
                </a:solidFill>
              </a:rPr>
              <a:t>Data Instances(upon balancing) - 40370, 2</a:t>
            </a:r>
            <a:endParaRPr b="1">
              <a:solidFill>
                <a:srgbClr val="FFFFFF"/>
              </a:solidFill>
            </a:endParaRPr>
          </a:p>
          <a:p>
            <a:pPr indent="0" lvl="0" marL="0" marR="0" rtl="0" algn="l">
              <a:lnSpc>
                <a:spcPct val="100000"/>
              </a:lnSpc>
              <a:spcBef>
                <a:spcPts val="1000"/>
              </a:spcBef>
              <a:spcAft>
                <a:spcPts val="0"/>
              </a:spcAft>
              <a:buNone/>
            </a:pPr>
            <a:r>
              <a:rPr b="1" lang="en">
                <a:solidFill>
                  <a:srgbClr val="FFFFFF"/>
                </a:solidFill>
              </a:rPr>
              <a:t>Tokens used after vectorization - Top 500, most frequent tokens</a:t>
            </a:r>
            <a:endParaRPr b="1">
              <a:solidFill>
                <a:srgbClr val="FFFFFF"/>
              </a:solidFill>
            </a:endParaRPr>
          </a:p>
          <a:p>
            <a:pPr indent="0" lvl="0" marL="0" marR="0" rtl="0" algn="l">
              <a:lnSpc>
                <a:spcPct val="100000"/>
              </a:lnSpc>
              <a:spcBef>
                <a:spcPts val="1000"/>
              </a:spcBef>
              <a:spcAft>
                <a:spcPts val="0"/>
              </a:spcAft>
              <a:buNone/>
            </a:pPr>
            <a:r>
              <a:rPr b="1" lang="en">
                <a:solidFill>
                  <a:srgbClr val="FFFFFF"/>
                </a:solidFill>
              </a:rPr>
              <a:t>Data Instances(trained upon) - 40370, 500</a:t>
            </a:r>
            <a:endParaRPr b="1">
              <a:solidFill>
                <a:srgbClr val="FFFFFF"/>
              </a:solidFill>
            </a:endParaRPr>
          </a:p>
          <a:p>
            <a:pPr indent="0" lvl="0" marL="0" marR="0" rtl="0" algn="l">
              <a:lnSpc>
                <a:spcPct val="100000"/>
              </a:lnSpc>
              <a:spcBef>
                <a:spcPts val="1000"/>
              </a:spcBef>
              <a:spcAft>
                <a:spcPts val="1000"/>
              </a:spcAft>
              <a:buNone/>
            </a:pPr>
            <a:r>
              <a:t/>
            </a:r>
            <a:endParaRPr b="1" sz="14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DATA TRAINING MODELS</a:t>
            </a:r>
            <a:endParaRPr b="1" sz="3600">
              <a:solidFill>
                <a:srgbClr val="FFFFFF"/>
              </a:solidFill>
            </a:endParaRPr>
          </a:p>
        </p:txBody>
      </p:sp>
      <p:sp>
        <p:nvSpPr>
          <p:cNvPr id="244" name="Google Shape;244;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rPr>
              <a:t>We used a variety of data training models to obtain optimised results</a:t>
            </a:r>
            <a:endParaRPr sz="1600">
              <a:solidFill>
                <a:srgbClr val="FFFFFF"/>
              </a:solidFill>
            </a:endParaRPr>
          </a:p>
          <a:p>
            <a:pPr indent="0" lvl="0" marL="0" rtl="0" algn="l">
              <a:lnSpc>
                <a:spcPct val="115000"/>
              </a:lnSpc>
              <a:spcBef>
                <a:spcPts val="1600"/>
              </a:spcBef>
              <a:spcAft>
                <a:spcPts val="0"/>
              </a:spcAft>
              <a:buNone/>
            </a:pPr>
            <a:r>
              <a:rPr b="1" lang="en" sz="1600">
                <a:solidFill>
                  <a:srgbClr val="FFFFFF"/>
                </a:solidFill>
              </a:rPr>
              <a:t>Regressor</a:t>
            </a:r>
            <a:endParaRPr b="1" sz="1600">
              <a:solidFill>
                <a:srgbClr val="FFFFFF"/>
              </a:solidFill>
            </a:endParaRPr>
          </a:p>
          <a:p>
            <a:pPr indent="-330200" lvl="0" marL="457200" rtl="0" algn="l">
              <a:lnSpc>
                <a:spcPct val="115000"/>
              </a:lnSpc>
              <a:spcBef>
                <a:spcPts val="1600"/>
              </a:spcBef>
              <a:spcAft>
                <a:spcPts val="0"/>
              </a:spcAft>
              <a:buClr>
                <a:srgbClr val="FFFFFF"/>
              </a:buClr>
              <a:buSzPts val="1600"/>
              <a:buChar char="●"/>
            </a:pPr>
            <a:r>
              <a:rPr lang="en" sz="1600">
                <a:solidFill>
                  <a:srgbClr val="FFFFFF"/>
                </a:solidFill>
              </a:rPr>
              <a:t>Linear Regression</a:t>
            </a:r>
            <a:endParaRPr sz="1600">
              <a:solidFill>
                <a:srgbClr val="FFFFFF"/>
              </a:solidFill>
            </a:endParaRPr>
          </a:p>
          <a:p>
            <a:pPr indent="-330200" lvl="0" marL="457200" rtl="0" algn="l">
              <a:lnSpc>
                <a:spcPct val="115000"/>
              </a:lnSpc>
              <a:spcBef>
                <a:spcPts val="0"/>
              </a:spcBef>
              <a:spcAft>
                <a:spcPts val="0"/>
              </a:spcAft>
              <a:buClr>
                <a:srgbClr val="FFFFFF"/>
              </a:buClr>
              <a:buSzPts val="1600"/>
              <a:buChar char="●"/>
            </a:pPr>
            <a:r>
              <a:rPr lang="en" sz="1600">
                <a:solidFill>
                  <a:srgbClr val="FFFFFF"/>
                </a:solidFill>
              </a:rPr>
              <a:t>Decision tree regressor</a:t>
            </a:r>
            <a:endParaRPr sz="1600">
              <a:solidFill>
                <a:srgbClr val="FFFFFF"/>
              </a:solidFill>
            </a:endParaRPr>
          </a:p>
          <a:p>
            <a:pPr indent="-330200" lvl="0" marL="457200" rtl="0" algn="l">
              <a:lnSpc>
                <a:spcPct val="115000"/>
              </a:lnSpc>
              <a:spcBef>
                <a:spcPts val="0"/>
              </a:spcBef>
              <a:spcAft>
                <a:spcPts val="0"/>
              </a:spcAft>
              <a:buClr>
                <a:srgbClr val="FFFFFF"/>
              </a:buClr>
              <a:buSzPts val="1600"/>
              <a:buChar char="●"/>
            </a:pPr>
            <a:r>
              <a:rPr lang="en" sz="1600">
                <a:solidFill>
                  <a:srgbClr val="FFFFFF"/>
                </a:solidFill>
              </a:rPr>
              <a:t>Support Vector Regressor</a:t>
            </a:r>
            <a:endParaRPr sz="1600">
              <a:solidFill>
                <a:srgbClr val="FFFFFF"/>
              </a:solidFill>
            </a:endParaRPr>
          </a:p>
          <a:p>
            <a:pPr indent="-330200" lvl="0" marL="457200" rtl="0" algn="l">
              <a:lnSpc>
                <a:spcPct val="115000"/>
              </a:lnSpc>
              <a:spcBef>
                <a:spcPts val="0"/>
              </a:spcBef>
              <a:spcAft>
                <a:spcPts val="0"/>
              </a:spcAft>
              <a:buClr>
                <a:srgbClr val="FFFFFF"/>
              </a:buClr>
              <a:buSzPts val="1600"/>
              <a:buChar char="●"/>
            </a:pPr>
            <a:r>
              <a:rPr lang="en" sz="1600">
                <a:solidFill>
                  <a:srgbClr val="FFFFFF"/>
                </a:solidFill>
              </a:rPr>
              <a:t>Multinomial Naive Bayes</a:t>
            </a:r>
            <a:endParaRPr sz="1600">
              <a:solidFill>
                <a:srgbClr val="FFFFFF"/>
              </a:solidFill>
            </a:endParaRPr>
          </a:p>
          <a:p>
            <a:pPr indent="0" lvl="0" marL="0" rtl="0" algn="l">
              <a:lnSpc>
                <a:spcPct val="115000"/>
              </a:lnSpc>
              <a:spcBef>
                <a:spcPts val="1000"/>
              </a:spcBef>
              <a:spcAft>
                <a:spcPts val="0"/>
              </a:spcAft>
              <a:buNone/>
            </a:pPr>
            <a:r>
              <a:rPr b="1" lang="en" sz="1600">
                <a:solidFill>
                  <a:srgbClr val="FFFFFF"/>
                </a:solidFill>
              </a:rPr>
              <a:t>Classifier</a:t>
            </a:r>
            <a:endParaRPr b="1" sz="1600">
              <a:solidFill>
                <a:srgbClr val="FFFFFF"/>
              </a:solidFill>
            </a:endParaRPr>
          </a:p>
          <a:p>
            <a:pPr indent="-330200" lvl="0" marL="457200" rtl="0" algn="l">
              <a:lnSpc>
                <a:spcPct val="115000"/>
              </a:lnSpc>
              <a:spcBef>
                <a:spcPts val="1000"/>
              </a:spcBef>
              <a:spcAft>
                <a:spcPts val="0"/>
              </a:spcAft>
              <a:buClr>
                <a:srgbClr val="FFFFFF"/>
              </a:buClr>
              <a:buSzPts val="1600"/>
              <a:buChar char="●"/>
            </a:pPr>
            <a:r>
              <a:rPr lang="en" sz="1600">
                <a:solidFill>
                  <a:srgbClr val="FFFFFF"/>
                </a:solidFill>
              </a:rPr>
              <a:t>Logistic Regression Classifier</a:t>
            </a:r>
            <a:endParaRPr sz="1600">
              <a:solidFill>
                <a:srgbClr val="FFFFFF"/>
              </a:solidFill>
            </a:endParaRPr>
          </a:p>
          <a:p>
            <a:pPr indent="-330200" lvl="0" marL="457200" rtl="0" algn="l">
              <a:lnSpc>
                <a:spcPct val="115000"/>
              </a:lnSpc>
              <a:spcBef>
                <a:spcPts val="0"/>
              </a:spcBef>
              <a:spcAft>
                <a:spcPts val="0"/>
              </a:spcAft>
              <a:buClr>
                <a:srgbClr val="FFFFFF"/>
              </a:buClr>
              <a:buSzPts val="1600"/>
              <a:buChar char="●"/>
            </a:pPr>
            <a:r>
              <a:rPr lang="en" sz="1600">
                <a:solidFill>
                  <a:srgbClr val="FFFFFF"/>
                </a:solidFill>
              </a:rPr>
              <a:t>Support Vector Classifier</a:t>
            </a:r>
            <a:endParaRPr sz="1600">
              <a:solidFill>
                <a:srgbClr val="FFFFFF"/>
              </a:solidFill>
            </a:endParaRPr>
          </a:p>
          <a:p>
            <a:pPr indent="-330200" lvl="0" marL="457200" rtl="0" algn="l">
              <a:lnSpc>
                <a:spcPct val="115000"/>
              </a:lnSpc>
              <a:spcBef>
                <a:spcPts val="0"/>
              </a:spcBef>
              <a:spcAft>
                <a:spcPts val="0"/>
              </a:spcAft>
              <a:buClr>
                <a:srgbClr val="FFFFFF"/>
              </a:buClr>
              <a:buSzPts val="1600"/>
              <a:buChar char="●"/>
            </a:pPr>
            <a:r>
              <a:rPr lang="en" sz="1600">
                <a:solidFill>
                  <a:srgbClr val="FFFFFF"/>
                </a:solidFill>
              </a:rPr>
              <a:t>K Nearest Neighbours</a:t>
            </a:r>
            <a:endParaRPr sz="160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rPr>
              <a:t>HYPERPARAMETERS APPLIED TO TRAIN REGRESSION MODELS</a:t>
            </a:r>
            <a:endParaRPr b="1">
              <a:solidFill>
                <a:srgbClr val="FFFFFF"/>
              </a:solidFill>
            </a:endParaRPr>
          </a:p>
        </p:txBody>
      </p:sp>
      <p:sp>
        <p:nvSpPr>
          <p:cNvPr id="250" name="Google Shape;250;p37"/>
          <p:cNvSpPr txBox="1"/>
          <p:nvPr/>
        </p:nvSpPr>
        <p:spPr>
          <a:xfrm>
            <a:off x="2746325" y="1925050"/>
            <a:ext cx="3651300" cy="3819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Restaurant Review Texts</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p:txBody>
      </p:sp>
      <p:sp>
        <p:nvSpPr>
          <p:cNvPr id="251" name="Google Shape;251;p37"/>
          <p:cNvSpPr txBox="1"/>
          <p:nvPr/>
        </p:nvSpPr>
        <p:spPr>
          <a:xfrm>
            <a:off x="2746325" y="1567750"/>
            <a:ext cx="3651300" cy="357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Hyperparameters</a:t>
            </a:r>
            <a:endParaRPr>
              <a:latin typeface="Roboto"/>
              <a:ea typeface="Roboto"/>
              <a:cs typeface="Roboto"/>
              <a:sym typeface="Roboto"/>
            </a:endParaRPr>
          </a:p>
        </p:txBody>
      </p:sp>
      <p:graphicFrame>
        <p:nvGraphicFramePr>
          <p:cNvPr id="252" name="Google Shape;252;p37"/>
          <p:cNvGraphicFramePr/>
          <p:nvPr/>
        </p:nvGraphicFramePr>
        <p:xfrm>
          <a:off x="2746300" y="2699350"/>
          <a:ext cx="3000000" cy="3000000"/>
        </p:xfrm>
        <a:graphic>
          <a:graphicData uri="http://schemas.openxmlformats.org/drawingml/2006/table">
            <a:tbl>
              <a:tblPr>
                <a:noFill/>
                <a:tableStyleId>{3DCA8FC5-EC3C-4FEE-8D94-92877D6D573B}</a:tableStyleId>
              </a:tblPr>
              <a:tblGrid>
                <a:gridCol w="2507200"/>
                <a:gridCol w="1144125"/>
              </a:tblGrid>
              <a:tr h="420050">
                <a:tc>
                  <a:txBody>
                    <a:bodyPr>
                      <a:noAutofit/>
                    </a:bodyPr>
                    <a:lstStyle/>
                    <a:p>
                      <a:pPr indent="0" lvl="0" marL="0" rtl="0" algn="l">
                        <a:spcBef>
                          <a:spcPts val="0"/>
                        </a:spcBef>
                        <a:spcAft>
                          <a:spcPts val="0"/>
                        </a:spcAft>
                        <a:buNone/>
                      </a:pPr>
                      <a:r>
                        <a:rPr lang="en">
                          <a:latin typeface="Roboto"/>
                          <a:ea typeface="Roboto"/>
                          <a:cs typeface="Roboto"/>
                          <a:sym typeface="Roboto"/>
                        </a:rPr>
                        <a:t>normalize(LinearReg)</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20050">
                <a:tc>
                  <a:txBody>
                    <a:bodyPr>
                      <a:noAutofit/>
                    </a:bodyPr>
                    <a:lstStyle/>
                    <a:p>
                      <a:pPr indent="0" lvl="0" marL="0" rtl="0" algn="l">
                        <a:spcBef>
                          <a:spcPts val="0"/>
                        </a:spcBef>
                        <a:spcAft>
                          <a:spcPts val="0"/>
                        </a:spcAft>
                        <a:buNone/>
                      </a:pPr>
                      <a:r>
                        <a:rPr lang="en">
                          <a:latin typeface="Roboto"/>
                          <a:ea typeface="Roboto"/>
                          <a:cs typeface="Roboto"/>
                          <a:sym typeface="Roboto"/>
                        </a:rPr>
                        <a:t>max_features(DTReg)</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latin typeface="Roboto"/>
                          <a:ea typeface="Roboto"/>
                          <a:cs typeface="Roboto"/>
                          <a:sym typeface="Roboto"/>
                        </a:rPr>
                        <a:t>0.5</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20050">
                <a:tc>
                  <a:txBody>
                    <a:bodyPr>
                      <a:noAutofit/>
                    </a:bodyPr>
                    <a:lstStyle/>
                    <a:p>
                      <a:pPr indent="0" lvl="0" marL="0" rtl="0" algn="l">
                        <a:spcBef>
                          <a:spcPts val="0"/>
                        </a:spcBef>
                        <a:spcAft>
                          <a:spcPts val="0"/>
                        </a:spcAft>
                        <a:buNone/>
                      </a:pPr>
                      <a:r>
                        <a:rPr lang="en">
                          <a:latin typeface="Roboto"/>
                          <a:ea typeface="Roboto"/>
                          <a:cs typeface="Roboto"/>
                          <a:sym typeface="Roboto"/>
                        </a:rPr>
                        <a:t>max_depth(DTReg)</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latin typeface="Roboto"/>
                          <a:ea typeface="Roboto"/>
                          <a:cs typeface="Roboto"/>
                          <a:sym typeface="Roboto"/>
                        </a:rPr>
                        <a:t>8</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20050">
                <a:tc>
                  <a:txBody>
                    <a:bodyPr>
                      <a:noAutofit/>
                    </a:bodyPr>
                    <a:lstStyle/>
                    <a:p>
                      <a:pPr indent="0" lvl="0" marL="0" rtl="0" algn="l">
                        <a:spcBef>
                          <a:spcPts val="0"/>
                        </a:spcBef>
                        <a:spcAft>
                          <a:spcPts val="0"/>
                        </a:spcAft>
                        <a:buNone/>
                      </a:pPr>
                      <a:r>
                        <a:rPr lang="en">
                          <a:latin typeface="Roboto"/>
                          <a:ea typeface="Roboto"/>
                          <a:cs typeface="Roboto"/>
                          <a:sym typeface="Roboto"/>
                        </a:rPr>
                        <a:t>C(SVR)</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latin typeface="Roboto"/>
                          <a:ea typeface="Roboto"/>
                          <a:cs typeface="Roboto"/>
                          <a:sym typeface="Roboto"/>
                        </a:rPr>
                        <a:t>1000.0</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20050">
                <a:tc>
                  <a:txBody>
                    <a:bodyPr>
                      <a:noAutofit/>
                    </a:bodyPr>
                    <a:lstStyle/>
                    <a:p>
                      <a:pPr indent="0" lvl="0" marL="0" rtl="0" algn="l">
                        <a:spcBef>
                          <a:spcPts val="0"/>
                        </a:spcBef>
                        <a:spcAft>
                          <a:spcPts val="0"/>
                        </a:spcAft>
                        <a:buNone/>
                      </a:pPr>
                      <a:r>
                        <a:rPr lang="en">
                          <a:latin typeface="Roboto"/>
                          <a:ea typeface="Roboto"/>
                          <a:cs typeface="Roboto"/>
                          <a:sym typeface="Roboto"/>
                        </a:rPr>
                        <a:t>Gamma(SVR)</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latin typeface="Roboto"/>
                          <a:ea typeface="Roboto"/>
                          <a:cs typeface="Roboto"/>
                          <a:sym typeface="Roboto"/>
                        </a:rPr>
                        <a:t>1.0</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bl>
          </a:graphicData>
        </a:graphic>
      </p:graphicFrame>
      <p:graphicFrame>
        <p:nvGraphicFramePr>
          <p:cNvPr id="253" name="Google Shape;253;p37"/>
          <p:cNvGraphicFramePr/>
          <p:nvPr/>
        </p:nvGraphicFramePr>
        <p:xfrm>
          <a:off x="2746313" y="2306950"/>
          <a:ext cx="3000000" cy="3000000"/>
        </p:xfrm>
        <a:graphic>
          <a:graphicData uri="http://schemas.openxmlformats.org/drawingml/2006/table">
            <a:tbl>
              <a:tblPr>
                <a:noFill/>
                <a:tableStyleId>{3DCA8FC5-EC3C-4FEE-8D94-92877D6D573B}</a:tableStyleId>
              </a:tblPr>
              <a:tblGrid>
                <a:gridCol w="2507175"/>
                <a:gridCol w="1144175"/>
              </a:tblGrid>
              <a:tr h="286875">
                <a:tc>
                  <a:txBody>
                    <a:bodyPr>
                      <a:noAutofit/>
                    </a:bodyPr>
                    <a:lstStyle/>
                    <a:p>
                      <a:pPr indent="0" lvl="0" marL="0" rtl="0" algn="l">
                        <a:spcBef>
                          <a:spcPts val="0"/>
                        </a:spcBef>
                        <a:spcAft>
                          <a:spcPts val="0"/>
                        </a:spcAft>
                        <a:buNone/>
                      </a:pPr>
                      <a:r>
                        <a:rPr lang="en">
                          <a:latin typeface="Roboto"/>
                          <a:ea typeface="Roboto"/>
                          <a:cs typeface="Roboto"/>
                          <a:sym typeface="Roboto"/>
                        </a:rPr>
                        <a:t>fit_intercept(LinearReg)</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8"/>
          <p:cNvSpPr/>
          <p:nvPr/>
        </p:nvSpPr>
        <p:spPr>
          <a:xfrm>
            <a:off x="5155950" y="1486150"/>
            <a:ext cx="3676800" cy="2955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8"/>
          <p:cNvSpPr txBox="1"/>
          <p:nvPr>
            <p:ph type="title"/>
          </p:nvPr>
        </p:nvSpPr>
        <p:spPr>
          <a:xfrm>
            <a:off x="311725" y="4702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RESULTS</a:t>
            </a:r>
            <a:endParaRPr b="1">
              <a:solidFill>
                <a:srgbClr val="FFFFFF"/>
              </a:solidFill>
            </a:endParaRPr>
          </a:p>
          <a:p>
            <a:pPr indent="0" lvl="0" marL="0" rtl="0" algn="l">
              <a:spcBef>
                <a:spcPts val="0"/>
              </a:spcBef>
              <a:spcAft>
                <a:spcPts val="0"/>
              </a:spcAft>
              <a:buNone/>
            </a:pPr>
            <a:r>
              <a:t/>
            </a:r>
            <a:endParaRPr>
              <a:solidFill>
                <a:srgbClr val="FFFFFF"/>
              </a:solidFill>
            </a:endParaRPr>
          </a:p>
        </p:txBody>
      </p:sp>
      <p:sp>
        <p:nvSpPr>
          <p:cNvPr id="260" name="Google Shape;260;p38"/>
          <p:cNvSpPr txBox="1"/>
          <p:nvPr/>
        </p:nvSpPr>
        <p:spPr>
          <a:xfrm>
            <a:off x="311713" y="1843438"/>
            <a:ext cx="3651300" cy="3819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Restaurant Review Texts</a:t>
            </a:r>
            <a:endParaRPr>
              <a:latin typeface="Roboto"/>
              <a:ea typeface="Roboto"/>
              <a:cs typeface="Roboto"/>
              <a:sym typeface="Roboto"/>
            </a:endParaRPr>
          </a:p>
        </p:txBody>
      </p:sp>
      <p:sp>
        <p:nvSpPr>
          <p:cNvPr id="261" name="Google Shape;261;p38"/>
          <p:cNvSpPr txBox="1"/>
          <p:nvPr/>
        </p:nvSpPr>
        <p:spPr>
          <a:xfrm>
            <a:off x="311713" y="1486138"/>
            <a:ext cx="3651300" cy="357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Results</a:t>
            </a:r>
            <a:endParaRPr>
              <a:latin typeface="Roboto"/>
              <a:ea typeface="Roboto"/>
              <a:cs typeface="Roboto"/>
              <a:sym typeface="Roboto"/>
            </a:endParaRPr>
          </a:p>
        </p:txBody>
      </p:sp>
      <p:graphicFrame>
        <p:nvGraphicFramePr>
          <p:cNvPr id="262" name="Google Shape;262;p38"/>
          <p:cNvGraphicFramePr/>
          <p:nvPr/>
        </p:nvGraphicFramePr>
        <p:xfrm>
          <a:off x="311725" y="2225363"/>
          <a:ext cx="3000000" cy="3000000"/>
        </p:xfrm>
        <a:graphic>
          <a:graphicData uri="http://schemas.openxmlformats.org/drawingml/2006/table">
            <a:tbl>
              <a:tblPr>
                <a:noFill/>
                <a:tableStyleId>{3DCA8FC5-EC3C-4FEE-8D94-92877D6D573B}</a:tableStyleId>
              </a:tblPr>
              <a:tblGrid>
                <a:gridCol w="2409000"/>
                <a:gridCol w="1242300"/>
              </a:tblGrid>
              <a:tr h="416550">
                <a:tc>
                  <a:txBody>
                    <a:bodyPr>
                      <a:noAutofit/>
                    </a:bodyPr>
                    <a:lstStyle/>
                    <a:p>
                      <a:pPr indent="0" lvl="0" marL="0" rtl="0" algn="ctr">
                        <a:spcBef>
                          <a:spcPts val="0"/>
                        </a:spcBef>
                        <a:spcAft>
                          <a:spcPts val="0"/>
                        </a:spcAft>
                        <a:buNone/>
                      </a:pPr>
                      <a:r>
                        <a:rPr b="1" lang="en">
                          <a:latin typeface="Roboto"/>
                          <a:ea typeface="Roboto"/>
                          <a:cs typeface="Roboto"/>
                          <a:sym typeface="Roboto"/>
                        </a:rPr>
                        <a:t>MODEL</a:t>
                      </a:r>
                      <a:endParaRPr b="1">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b="1" lang="en">
                          <a:latin typeface="Roboto"/>
                          <a:ea typeface="Roboto"/>
                          <a:cs typeface="Roboto"/>
                          <a:sym typeface="Roboto"/>
                        </a:rPr>
                        <a:t>ACCURACY</a:t>
                      </a:r>
                      <a:endParaRPr b="1">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500550">
                <a:tc>
                  <a:txBody>
                    <a:bodyPr>
                      <a:noAutofit/>
                    </a:bodyPr>
                    <a:lstStyle/>
                    <a:p>
                      <a:pPr indent="0" lvl="0" marL="0" rtl="0" algn="ctr">
                        <a:spcBef>
                          <a:spcPts val="0"/>
                        </a:spcBef>
                        <a:spcAft>
                          <a:spcPts val="0"/>
                        </a:spcAft>
                        <a:buNone/>
                      </a:pPr>
                      <a:r>
                        <a:rPr lang="en">
                          <a:latin typeface="Roboto"/>
                          <a:ea typeface="Roboto"/>
                          <a:cs typeface="Roboto"/>
                          <a:sym typeface="Roboto"/>
                        </a:rPr>
                        <a:t>Support Vector Classifier</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
                          <a:highlight>
                            <a:srgbClr val="FFFFFF"/>
                          </a:highlight>
                          <a:latin typeface="Roboto"/>
                          <a:ea typeface="Roboto"/>
                          <a:cs typeface="Roboto"/>
                          <a:sym typeface="Roboto"/>
                        </a:rPr>
                        <a:t>52.075</a:t>
                      </a:r>
                      <a:endParaRPr>
                        <a:highlight>
                          <a:srgbClr val="FFFFFF"/>
                        </a:highlight>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53600">
                <a:tc>
                  <a:txBody>
                    <a:bodyPr>
                      <a:noAutofit/>
                    </a:bodyPr>
                    <a:lstStyle/>
                    <a:p>
                      <a:pPr indent="0" lvl="0" marL="0" rtl="0" algn="ctr">
                        <a:spcBef>
                          <a:spcPts val="0"/>
                        </a:spcBef>
                        <a:spcAft>
                          <a:spcPts val="0"/>
                        </a:spcAft>
                        <a:buNone/>
                      </a:pPr>
                      <a:r>
                        <a:rPr lang="en">
                          <a:latin typeface="Roboto"/>
                          <a:ea typeface="Roboto"/>
                          <a:cs typeface="Roboto"/>
                          <a:sym typeface="Roboto"/>
                        </a:rPr>
                        <a:t>K Nearest Neighbours</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
                          <a:highlight>
                            <a:srgbClr val="FFFFFF"/>
                          </a:highlight>
                          <a:latin typeface="Roboto"/>
                          <a:ea typeface="Roboto"/>
                          <a:cs typeface="Roboto"/>
                          <a:sym typeface="Roboto"/>
                        </a:rPr>
                        <a:t>44.240</a:t>
                      </a:r>
                      <a:endParaRPr>
                        <a:highlight>
                          <a:srgbClr val="FFFFFF"/>
                        </a:highlight>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53600">
                <a:tc>
                  <a:txBody>
                    <a:bodyPr>
                      <a:noAutofit/>
                    </a:bodyPr>
                    <a:lstStyle/>
                    <a:p>
                      <a:pPr indent="0" lvl="0" marL="0" rtl="0" algn="ctr">
                        <a:spcBef>
                          <a:spcPts val="0"/>
                        </a:spcBef>
                        <a:spcAft>
                          <a:spcPts val="0"/>
                        </a:spcAft>
                        <a:buNone/>
                      </a:pPr>
                      <a:r>
                        <a:rPr lang="en">
                          <a:latin typeface="Roboto"/>
                          <a:ea typeface="Roboto"/>
                          <a:cs typeface="Roboto"/>
                          <a:sym typeface="Roboto"/>
                        </a:rPr>
                        <a:t>Logistic Regression</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
                          <a:highlight>
                            <a:srgbClr val="FFFFFF"/>
                          </a:highlight>
                          <a:latin typeface="Roboto"/>
                          <a:ea typeface="Roboto"/>
                          <a:cs typeface="Roboto"/>
                          <a:sym typeface="Roboto"/>
                        </a:rPr>
                        <a:t>52.060</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bl>
          </a:graphicData>
        </a:graphic>
      </p:graphicFrame>
      <p:graphicFrame>
        <p:nvGraphicFramePr>
          <p:cNvPr id="263" name="Google Shape;263;p38"/>
          <p:cNvGraphicFramePr/>
          <p:nvPr/>
        </p:nvGraphicFramePr>
        <p:xfrm>
          <a:off x="311688" y="4049675"/>
          <a:ext cx="3000000" cy="3000000"/>
        </p:xfrm>
        <a:graphic>
          <a:graphicData uri="http://schemas.openxmlformats.org/drawingml/2006/table">
            <a:tbl>
              <a:tblPr>
                <a:noFill/>
                <a:tableStyleId>{3DCA8FC5-EC3C-4FEE-8D94-92877D6D573B}</a:tableStyleId>
              </a:tblPr>
              <a:tblGrid>
                <a:gridCol w="2409025"/>
                <a:gridCol w="1242325"/>
              </a:tblGrid>
              <a:tr h="381000">
                <a:tc>
                  <a:txBody>
                    <a:bodyPr>
                      <a:noAutofit/>
                    </a:bodyPr>
                    <a:lstStyle/>
                    <a:p>
                      <a:pPr indent="0" lvl="0" marL="0" rtl="0" algn="l">
                        <a:spcBef>
                          <a:spcPts val="0"/>
                        </a:spcBef>
                        <a:spcAft>
                          <a:spcPts val="0"/>
                        </a:spcAft>
                        <a:buNone/>
                      </a:pPr>
                      <a:r>
                        <a:rPr lang="en">
                          <a:latin typeface="Roboto"/>
                          <a:ea typeface="Roboto"/>
                          <a:cs typeface="Roboto"/>
                          <a:sym typeface="Roboto"/>
                        </a:rPr>
                        <a:t>Multinomial Naive Bayes</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latin typeface="Roboto"/>
                          <a:ea typeface="Roboto"/>
                          <a:cs typeface="Roboto"/>
                          <a:sym typeface="Roboto"/>
                        </a:rPr>
                        <a:t>50.298</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bl>
          </a:graphicData>
        </a:graphic>
      </p:graphicFrame>
      <p:pic>
        <p:nvPicPr>
          <p:cNvPr id="264" name="Google Shape;264;p38"/>
          <p:cNvPicPr preferRelativeResize="0"/>
          <p:nvPr/>
        </p:nvPicPr>
        <p:blipFill>
          <a:blip r:embed="rId3">
            <a:alphaModFix/>
          </a:blip>
          <a:stretch>
            <a:fillRect/>
          </a:stretch>
        </p:blipFill>
        <p:spPr>
          <a:xfrm>
            <a:off x="5155950" y="1794800"/>
            <a:ext cx="3705225" cy="2533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rPr>
              <a:t>HYPERPARAMETERS APPLIED TO TRAIN CLASSIFICATION MODELS</a:t>
            </a:r>
            <a:endParaRPr b="1">
              <a:solidFill>
                <a:srgbClr val="FFFFFF"/>
              </a:solidFill>
            </a:endParaRPr>
          </a:p>
        </p:txBody>
      </p:sp>
      <p:sp>
        <p:nvSpPr>
          <p:cNvPr id="270" name="Google Shape;270;p39"/>
          <p:cNvSpPr txBox="1"/>
          <p:nvPr/>
        </p:nvSpPr>
        <p:spPr>
          <a:xfrm>
            <a:off x="2746325" y="1925050"/>
            <a:ext cx="3651300" cy="3819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Restaurant Review Texts</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p:txBody>
      </p:sp>
      <p:graphicFrame>
        <p:nvGraphicFramePr>
          <p:cNvPr id="271" name="Google Shape;271;p39"/>
          <p:cNvGraphicFramePr/>
          <p:nvPr/>
        </p:nvGraphicFramePr>
        <p:xfrm>
          <a:off x="2746300" y="2306950"/>
          <a:ext cx="3000000" cy="3000000"/>
        </p:xfrm>
        <a:graphic>
          <a:graphicData uri="http://schemas.openxmlformats.org/drawingml/2006/table">
            <a:tbl>
              <a:tblPr>
                <a:noFill/>
                <a:tableStyleId>{3DCA8FC5-EC3C-4FEE-8D94-92877D6D573B}</a:tableStyleId>
              </a:tblPr>
              <a:tblGrid>
                <a:gridCol w="2507200"/>
                <a:gridCol w="1144125"/>
              </a:tblGrid>
              <a:tr h="420050">
                <a:tc>
                  <a:txBody>
                    <a:bodyPr>
                      <a:noAutofit/>
                    </a:bodyPr>
                    <a:lstStyle/>
                    <a:p>
                      <a:pPr indent="0" lvl="0" marL="0" rtl="0" algn="l">
                        <a:spcBef>
                          <a:spcPts val="0"/>
                        </a:spcBef>
                        <a:spcAft>
                          <a:spcPts val="0"/>
                        </a:spcAft>
                        <a:buNone/>
                      </a:pPr>
                      <a:r>
                        <a:rPr lang="en">
                          <a:latin typeface="Roboto"/>
                          <a:ea typeface="Roboto"/>
                          <a:cs typeface="Roboto"/>
                          <a:sym typeface="Roboto"/>
                        </a:rPr>
                        <a:t>n_neighbours(KNN)</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latin typeface="Roboto"/>
                          <a:ea typeface="Roboto"/>
                          <a:cs typeface="Roboto"/>
                          <a:sym typeface="Roboto"/>
                        </a:rPr>
                        <a:t>3</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20050">
                <a:tc>
                  <a:txBody>
                    <a:bodyPr>
                      <a:noAutofit/>
                    </a:bodyPr>
                    <a:lstStyle/>
                    <a:p>
                      <a:pPr indent="0" lvl="0" marL="0" rtl="0" algn="l">
                        <a:spcBef>
                          <a:spcPts val="0"/>
                        </a:spcBef>
                        <a:spcAft>
                          <a:spcPts val="0"/>
                        </a:spcAft>
                        <a:buNone/>
                      </a:pPr>
                      <a:r>
                        <a:rPr lang="en">
                          <a:latin typeface="Roboto"/>
                          <a:ea typeface="Roboto"/>
                          <a:cs typeface="Roboto"/>
                          <a:sym typeface="Roboto"/>
                        </a:rPr>
                        <a:t>leaf_size(KNN)</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20050">
                <a:tc>
                  <a:txBody>
                    <a:bodyPr>
                      <a:noAutofit/>
                    </a:bodyPr>
                    <a:lstStyle/>
                    <a:p>
                      <a:pPr indent="0" lvl="0" marL="0" rtl="0" algn="l">
                        <a:spcBef>
                          <a:spcPts val="0"/>
                        </a:spcBef>
                        <a:spcAft>
                          <a:spcPts val="0"/>
                        </a:spcAft>
                        <a:buNone/>
                      </a:pPr>
                      <a:r>
                        <a:rPr lang="en">
                          <a:latin typeface="Roboto"/>
                          <a:ea typeface="Roboto"/>
                          <a:cs typeface="Roboto"/>
                          <a:sym typeface="Roboto"/>
                        </a:rPr>
                        <a:t>Penalty</a:t>
                      </a:r>
                      <a:r>
                        <a:rPr lang="en">
                          <a:latin typeface="Roboto"/>
                          <a:ea typeface="Roboto"/>
                          <a:cs typeface="Roboto"/>
                          <a:sym typeface="Roboto"/>
                        </a:rPr>
                        <a:t>(LogisticReg)</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latin typeface="Roboto"/>
                          <a:ea typeface="Roboto"/>
                          <a:cs typeface="Roboto"/>
                          <a:sym typeface="Roboto"/>
                        </a:rPr>
                        <a:t>l1</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20050">
                <a:tc>
                  <a:txBody>
                    <a:bodyPr>
                      <a:noAutofit/>
                    </a:bodyPr>
                    <a:lstStyle/>
                    <a:p>
                      <a:pPr indent="0" lvl="0" marL="0" rtl="0" algn="l">
                        <a:spcBef>
                          <a:spcPts val="0"/>
                        </a:spcBef>
                        <a:spcAft>
                          <a:spcPts val="0"/>
                        </a:spcAft>
                        <a:buNone/>
                      </a:pPr>
                      <a:r>
                        <a:rPr lang="en">
                          <a:latin typeface="Roboto"/>
                          <a:ea typeface="Roboto"/>
                          <a:cs typeface="Roboto"/>
                          <a:sym typeface="Roboto"/>
                        </a:rPr>
                        <a:t>C</a:t>
                      </a:r>
                      <a:r>
                        <a:rPr lang="en">
                          <a:latin typeface="Roboto"/>
                          <a:ea typeface="Roboto"/>
                          <a:cs typeface="Roboto"/>
                          <a:sym typeface="Roboto"/>
                        </a:rPr>
                        <a:t>(LogisticReg)</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latin typeface="Roboto"/>
                          <a:ea typeface="Roboto"/>
                          <a:cs typeface="Roboto"/>
                          <a:sym typeface="Roboto"/>
                        </a:rPr>
                        <a:t>1.0</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20050">
                <a:tc>
                  <a:txBody>
                    <a:bodyPr>
                      <a:noAutofit/>
                    </a:bodyPr>
                    <a:lstStyle/>
                    <a:p>
                      <a:pPr indent="0" lvl="0" marL="0" rtl="0" algn="l">
                        <a:spcBef>
                          <a:spcPts val="0"/>
                        </a:spcBef>
                        <a:spcAft>
                          <a:spcPts val="0"/>
                        </a:spcAft>
                        <a:buNone/>
                      </a:pPr>
                      <a:r>
                        <a:rPr lang="en">
                          <a:latin typeface="Roboto"/>
                          <a:ea typeface="Roboto"/>
                          <a:cs typeface="Roboto"/>
                          <a:sym typeface="Roboto"/>
                        </a:rPr>
                        <a:t>C(SVC)</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latin typeface="Roboto"/>
                          <a:ea typeface="Roboto"/>
                          <a:cs typeface="Roboto"/>
                          <a:sym typeface="Roboto"/>
                        </a:rPr>
                        <a:t>100.0</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bl>
          </a:graphicData>
        </a:graphic>
      </p:graphicFrame>
      <p:sp>
        <p:nvSpPr>
          <p:cNvPr id="272" name="Google Shape;272;p39"/>
          <p:cNvSpPr txBox="1"/>
          <p:nvPr/>
        </p:nvSpPr>
        <p:spPr>
          <a:xfrm>
            <a:off x="2746325" y="1567750"/>
            <a:ext cx="3651300" cy="357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Hyperparameters</a:t>
            </a:r>
            <a:endParaRPr>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0"/>
          <p:cNvSpPr/>
          <p:nvPr/>
        </p:nvSpPr>
        <p:spPr>
          <a:xfrm>
            <a:off x="5143500" y="1312975"/>
            <a:ext cx="3651300" cy="2525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0"/>
          <p:cNvSpPr txBox="1"/>
          <p:nvPr>
            <p:ph type="title"/>
          </p:nvPr>
        </p:nvSpPr>
        <p:spPr>
          <a:xfrm>
            <a:off x="311725" y="4702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RESULTS(Contd.)</a:t>
            </a:r>
            <a:endParaRPr b="1">
              <a:solidFill>
                <a:srgbClr val="FFFFFF"/>
              </a:solidFill>
            </a:endParaRPr>
          </a:p>
          <a:p>
            <a:pPr indent="0" lvl="0" marL="0" rtl="0" algn="l">
              <a:spcBef>
                <a:spcPts val="0"/>
              </a:spcBef>
              <a:spcAft>
                <a:spcPts val="0"/>
              </a:spcAft>
              <a:buNone/>
            </a:pPr>
            <a:r>
              <a:t/>
            </a:r>
            <a:endParaRPr b="1">
              <a:solidFill>
                <a:srgbClr val="FFFFFF"/>
              </a:solidFill>
            </a:endParaRPr>
          </a:p>
        </p:txBody>
      </p:sp>
      <p:sp>
        <p:nvSpPr>
          <p:cNvPr id="279" name="Google Shape;279;p40"/>
          <p:cNvSpPr txBox="1"/>
          <p:nvPr/>
        </p:nvSpPr>
        <p:spPr>
          <a:xfrm>
            <a:off x="311738" y="1662200"/>
            <a:ext cx="3651300" cy="3819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Restaurant Review Texts</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p:txBody>
      </p:sp>
      <p:sp>
        <p:nvSpPr>
          <p:cNvPr id="280" name="Google Shape;280;p40"/>
          <p:cNvSpPr txBox="1"/>
          <p:nvPr/>
        </p:nvSpPr>
        <p:spPr>
          <a:xfrm>
            <a:off x="311738" y="1304900"/>
            <a:ext cx="3651300" cy="357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Results</a:t>
            </a:r>
            <a:endParaRPr>
              <a:latin typeface="Roboto"/>
              <a:ea typeface="Roboto"/>
              <a:cs typeface="Roboto"/>
              <a:sym typeface="Roboto"/>
            </a:endParaRPr>
          </a:p>
        </p:txBody>
      </p:sp>
      <p:graphicFrame>
        <p:nvGraphicFramePr>
          <p:cNvPr id="281" name="Google Shape;281;p40"/>
          <p:cNvGraphicFramePr/>
          <p:nvPr/>
        </p:nvGraphicFramePr>
        <p:xfrm>
          <a:off x="311725" y="2044125"/>
          <a:ext cx="3000000" cy="3000000"/>
        </p:xfrm>
        <a:graphic>
          <a:graphicData uri="http://schemas.openxmlformats.org/drawingml/2006/table">
            <a:tbl>
              <a:tblPr>
                <a:noFill/>
                <a:tableStyleId>{3DCA8FC5-EC3C-4FEE-8D94-92877D6D573B}</a:tableStyleId>
              </a:tblPr>
              <a:tblGrid>
                <a:gridCol w="2589700"/>
                <a:gridCol w="1061600"/>
              </a:tblGrid>
              <a:tr h="439700">
                <a:tc>
                  <a:txBody>
                    <a:bodyPr>
                      <a:noAutofit/>
                    </a:bodyPr>
                    <a:lstStyle/>
                    <a:p>
                      <a:pPr indent="0" lvl="0" marL="0" rtl="0" algn="ctr">
                        <a:spcBef>
                          <a:spcPts val="0"/>
                        </a:spcBef>
                        <a:spcAft>
                          <a:spcPts val="0"/>
                        </a:spcAft>
                        <a:buNone/>
                      </a:pPr>
                      <a:r>
                        <a:rPr b="1" lang="en"/>
                        <a:t>MODEL</a:t>
                      </a:r>
                      <a:endParaRPr b="1"/>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b="1" lang="en"/>
                        <a:t>RMSE</a:t>
                      </a:r>
                      <a:endParaRPr b="1"/>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75350">
                <a:tc>
                  <a:txBody>
                    <a:bodyPr>
                      <a:noAutofit/>
                    </a:bodyPr>
                    <a:lstStyle/>
                    <a:p>
                      <a:pPr indent="0" lvl="0" marL="0" rtl="0" algn="ctr">
                        <a:spcBef>
                          <a:spcPts val="0"/>
                        </a:spcBef>
                        <a:spcAft>
                          <a:spcPts val="0"/>
                        </a:spcAft>
                        <a:buNone/>
                      </a:pPr>
                      <a:r>
                        <a:rPr lang="en">
                          <a:latin typeface="Roboto"/>
                          <a:ea typeface="Roboto"/>
                          <a:cs typeface="Roboto"/>
                          <a:sym typeface="Roboto"/>
                        </a:rPr>
                        <a:t>Linear Regression</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
                          <a:highlight>
                            <a:srgbClr val="FFFFFF"/>
                          </a:highlight>
                          <a:latin typeface="Roboto"/>
                          <a:ea typeface="Roboto"/>
                          <a:cs typeface="Roboto"/>
                          <a:sym typeface="Roboto"/>
                        </a:rPr>
                        <a:t>0.9514</a:t>
                      </a:r>
                      <a:endParaRPr>
                        <a:highlight>
                          <a:srgbClr val="FFFFFF"/>
                        </a:highlight>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39700">
                <a:tc>
                  <a:txBody>
                    <a:bodyPr>
                      <a:noAutofit/>
                    </a:bodyPr>
                    <a:lstStyle/>
                    <a:p>
                      <a:pPr indent="0" lvl="0" marL="0" rtl="0" algn="ctr">
                        <a:spcBef>
                          <a:spcPts val="0"/>
                        </a:spcBef>
                        <a:spcAft>
                          <a:spcPts val="0"/>
                        </a:spcAft>
                        <a:buNone/>
                      </a:pPr>
                      <a:r>
                        <a:rPr lang="en">
                          <a:latin typeface="Roboto"/>
                          <a:ea typeface="Roboto"/>
                          <a:cs typeface="Roboto"/>
                          <a:sym typeface="Roboto"/>
                        </a:rPr>
                        <a:t>Dec. Tree Regression</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
                          <a:highlight>
                            <a:srgbClr val="FFFFFF"/>
                          </a:highlight>
                          <a:latin typeface="Roboto"/>
                          <a:ea typeface="Roboto"/>
                          <a:cs typeface="Roboto"/>
                          <a:sym typeface="Roboto"/>
                        </a:rPr>
                        <a:t>1.4023</a:t>
                      </a:r>
                      <a:endParaRPr>
                        <a:highlight>
                          <a:srgbClr val="FFFFFF"/>
                        </a:highlight>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39700">
                <a:tc>
                  <a:txBody>
                    <a:bodyPr>
                      <a:noAutofit/>
                    </a:bodyPr>
                    <a:lstStyle/>
                    <a:p>
                      <a:pPr indent="0" lvl="0" marL="0" rtl="0" algn="ctr">
                        <a:spcBef>
                          <a:spcPts val="0"/>
                        </a:spcBef>
                        <a:spcAft>
                          <a:spcPts val="0"/>
                        </a:spcAft>
                        <a:buNone/>
                      </a:pPr>
                      <a:r>
                        <a:rPr lang="en">
                          <a:latin typeface="Roboto"/>
                          <a:ea typeface="Roboto"/>
                          <a:cs typeface="Roboto"/>
                          <a:sym typeface="Roboto"/>
                        </a:rPr>
                        <a:t>Support Vector Regression</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
                          <a:highlight>
                            <a:srgbClr val="FFFFFF"/>
                          </a:highlight>
                          <a:latin typeface="Roboto"/>
                          <a:ea typeface="Roboto"/>
                          <a:cs typeface="Roboto"/>
                          <a:sym typeface="Roboto"/>
                        </a:rPr>
                        <a:t>1.1194</a:t>
                      </a:r>
                      <a:endParaRPr>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bl>
          </a:graphicData>
        </a:graphic>
      </p:graphicFrame>
      <p:pic>
        <p:nvPicPr>
          <p:cNvPr id="282" name="Google Shape;282;p40"/>
          <p:cNvPicPr preferRelativeResize="0"/>
          <p:nvPr/>
        </p:nvPicPr>
        <p:blipFill>
          <a:blip r:embed="rId3">
            <a:alphaModFix/>
          </a:blip>
          <a:stretch>
            <a:fillRect/>
          </a:stretch>
        </p:blipFill>
        <p:spPr>
          <a:xfrm>
            <a:off x="5116538" y="1309000"/>
            <a:ext cx="3705225" cy="2533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RESULT METRIC</a:t>
            </a:r>
            <a:r>
              <a:rPr b="1" lang="en" sz="3600">
                <a:solidFill>
                  <a:srgbClr val="FFFFFF"/>
                </a:solidFill>
              </a:rPr>
              <a:t>  </a:t>
            </a:r>
            <a:endParaRPr b="1" sz="3600">
              <a:solidFill>
                <a:srgbClr val="FFFFFF"/>
              </a:solidFill>
            </a:endParaRPr>
          </a:p>
        </p:txBody>
      </p:sp>
      <p:sp>
        <p:nvSpPr>
          <p:cNvPr id="288" name="Google Shape;288;p4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RMSE</a:t>
            </a:r>
            <a:r>
              <a:rPr lang="en">
                <a:solidFill>
                  <a:srgbClr val="FFFFFF"/>
                </a:solidFill>
              </a:rPr>
              <a:t> - Root Mean Square Error.</a:t>
            </a:r>
            <a:endParaRPr>
              <a:solidFill>
                <a:srgbClr val="FFFFFF"/>
              </a:solidFill>
            </a:endParaRPr>
          </a:p>
          <a:p>
            <a:pPr indent="0" lvl="0" marL="0" rtl="0" algn="l">
              <a:spcBef>
                <a:spcPts val="1600"/>
              </a:spcBef>
              <a:spcAft>
                <a:spcPts val="0"/>
              </a:spcAft>
              <a:buNone/>
            </a:pPr>
            <a:r>
              <a:rPr lang="en">
                <a:solidFill>
                  <a:srgbClr val="000000"/>
                </a:solidFill>
              </a:rPr>
              <a:t>			</a:t>
            </a:r>
            <a:endParaRPr>
              <a:solidFill>
                <a:srgbClr val="000000"/>
              </a:solidFill>
            </a:endParaRPr>
          </a:p>
          <a:p>
            <a:pPr indent="0" lvl="0" marL="0" rtl="0" algn="l">
              <a:spcBef>
                <a:spcPts val="1600"/>
              </a:spcBef>
              <a:spcAft>
                <a:spcPts val="0"/>
              </a:spcAft>
              <a:buNone/>
            </a:pPr>
            <a:r>
              <a:rPr lang="en">
                <a:solidFill>
                  <a:srgbClr val="000000"/>
                </a:solidFill>
              </a:rPr>
              <a:t> </a:t>
            </a:r>
            <a:r>
              <a:rPr lang="en">
                <a:solidFill>
                  <a:srgbClr val="FFFFFF"/>
                </a:solidFill>
              </a:rPr>
              <a:t>It is the square root of the variance in the </a:t>
            </a:r>
            <a:r>
              <a:rPr lang="en">
                <a:solidFill>
                  <a:srgbClr val="FFFFFF"/>
                </a:solidFill>
              </a:rPr>
              <a:t>predicted</a:t>
            </a:r>
            <a:r>
              <a:rPr lang="en">
                <a:solidFill>
                  <a:srgbClr val="FFFFFF"/>
                </a:solidFill>
              </a:rPr>
              <a:t> values when compared to the actual values of test cases, i.e., the deviation.</a:t>
            </a:r>
            <a:endParaRPr>
              <a:solidFill>
                <a:srgbClr val="FFFFFF"/>
              </a:solidFill>
            </a:endParaRPr>
          </a:p>
          <a:p>
            <a:pPr indent="0" lvl="0" marL="0" rtl="0" algn="l">
              <a:spcBef>
                <a:spcPts val="1600"/>
              </a:spcBef>
              <a:spcAft>
                <a:spcPts val="1600"/>
              </a:spcAft>
              <a:buNone/>
            </a:pPr>
            <a:r>
              <a:rPr b="1" lang="en">
                <a:solidFill>
                  <a:srgbClr val="FFFFFF"/>
                </a:solidFill>
              </a:rPr>
              <a:t>ACCURACY </a:t>
            </a:r>
            <a:r>
              <a:rPr lang="en">
                <a:solidFill>
                  <a:srgbClr val="FFFFFF"/>
                </a:solidFill>
              </a:rPr>
              <a:t>- Instances predicted correct over total Instances</a:t>
            </a:r>
            <a:endParaRPr>
              <a:solidFill>
                <a:srgbClr val="FFFFFF"/>
              </a:solidFill>
            </a:endParaRPr>
          </a:p>
        </p:txBody>
      </p:sp>
      <p:pic>
        <p:nvPicPr>
          <p:cNvPr id="289" name="Google Shape;289;p41"/>
          <p:cNvPicPr preferRelativeResize="0"/>
          <p:nvPr/>
        </p:nvPicPr>
        <p:blipFill>
          <a:blip r:embed="rId3">
            <a:alphaModFix/>
          </a:blip>
          <a:stretch>
            <a:fillRect/>
          </a:stretch>
        </p:blipFill>
        <p:spPr>
          <a:xfrm>
            <a:off x="5025975" y="1229875"/>
            <a:ext cx="2514600" cy="790575"/>
          </a:xfrm>
          <a:prstGeom prst="rect">
            <a:avLst/>
          </a:prstGeom>
          <a:noFill/>
          <a:ln>
            <a:noFill/>
          </a:ln>
        </p:spPr>
      </p:pic>
      <p:pic>
        <p:nvPicPr>
          <p:cNvPr id="290" name="Google Shape;290;p41"/>
          <p:cNvPicPr preferRelativeResize="0"/>
          <p:nvPr/>
        </p:nvPicPr>
        <p:blipFill>
          <a:blip r:embed="rId4">
            <a:alphaModFix/>
          </a:blip>
          <a:stretch>
            <a:fillRect/>
          </a:stretch>
        </p:blipFill>
        <p:spPr>
          <a:xfrm>
            <a:off x="4584709" y="3743400"/>
            <a:ext cx="3397142" cy="607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3F3F3"/>
                </a:solidFill>
              </a:rPr>
              <a:t>MOTIVATION</a:t>
            </a:r>
            <a:endParaRPr b="1" sz="3600">
              <a:solidFill>
                <a:srgbClr val="F3F3F3"/>
              </a:solidFill>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2400">
                <a:solidFill>
                  <a:srgbClr val="EFEFEF"/>
                </a:solidFill>
              </a:rPr>
              <a:t>The well being of many businesses today heavily rely on the positive ratings given by their customers and are being data driven. With the founding of Yelp in 2004, the relationship between businesses and their customers has become more dynamic and we have more access to business data. In this project, we studied the success of restaurants by predicting the star ratings of restaurants and finding the most useful traits in determining their success.</a:t>
            </a:r>
            <a:endParaRPr sz="2400">
              <a:solidFill>
                <a:srgbClr val="EFEFE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CONCLUSION</a:t>
            </a:r>
            <a:endParaRPr b="1" sz="3600">
              <a:solidFill>
                <a:srgbClr val="FFFFFF"/>
              </a:solidFill>
            </a:endParaRPr>
          </a:p>
        </p:txBody>
      </p:sp>
      <p:sp>
        <p:nvSpPr>
          <p:cNvPr id="296" name="Google Shape;296;p4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b="1" lang="en">
                <a:solidFill>
                  <a:srgbClr val="FFFFFF"/>
                </a:solidFill>
              </a:rPr>
              <a:t>Support Vector Machine</a:t>
            </a:r>
            <a:r>
              <a:rPr lang="en">
                <a:solidFill>
                  <a:srgbClr val="FFFFFF"/>
                </a:solidFill>
              </a:rPr>
              <a:t> and </a:t>
            </a:r>
            <a:r>
              <a:rPr b="1" lang="en">
                <a:solidFill>
                  <a:srgbClr val="FFFFFF"/>
                </a:solidFill>
              </a:rPr>
              <a:t>Logistic Regression</a:t>
            </a:r>
            <a:r>
              <a:rPr lang="en">
                <a:solidFill>
                  <a:srgbClr val="FFFFFF"/>
                </a:solidFill>
              </a:rPr>
              <a:t> model give the most accurate result among classifiers,  whereas </a:t>
            </a:r>
            <a:r>
              <a:rPr b="1" lang="en">
                <a:solidFill>
                  <a:srgbClr val="FFFFFF"/>
                </a:solidFill>
              </a:rPr>
              <a:t>Linear Regression </a:t>
            </a:r>
            <a:r>
              <a:rPr lang="en">
                <a:solidFill>
                  <a:srgbClr val="FFFFFF"/>
                </a:solidFill>
              </a:rPr>
              <a:t>and</a:t>
            </a:r>
            <a:r>
              <a:rPr b="1" lang="en">
                <a:solidFill>
                  <a:srgbClr val="FFFFFF"/>
                </a:solidFill>
              </a:rPr>
              <a:t> Support Vector Regressor</a:t>
            </a:r>
            <a:r>
              <a:rPr lang="en">
                <a:solidFill>
                  <a:srgbClr val="FFFFFF"/>
                </a:solidFill>
              </a:rPr>
              <a:t> give most close results among regressors ,with regards to our chosen dataset.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We found least deviated result with a </a:t>
            </a:r>
            <a:r>
              <a:rPr b="1" lang="en">
                <a:solidFill>
                  <a:srgbClr val="FFFFFF"/>
                </a:solidFill>
              </a:rPr>
              <a:t>RMSE of 0.7742 for regression</a:t>
            </a:r>
            <a:r>
              <a:rPr lang="en">
                <a:solidFill>
                  <a:srgbClr val="FFFFFF"/>
                </a:solidFill>
              </a:rPr>
              <a:t> and best</a:t>
            </a:r>
            <a:r>
              <a:rPr b="1" lang="en">
                <a:solidFill>
                  <a:srgbClr val="FFFFFF"/>
                </a:solidFill>
              </a:rPr>
              <a:t> ACCURACY of around 53% for classification</a:t>
            </a:r>
            <a:r>
              <a:rPr lang="en">
                <a:solidFill>
                  <a:srgbClr val="FFFFFF"/>
                </a:solidFill>
              </a:rPr>
              <a: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accuracy score of 53% suggest our models perform satisfactory, as on a random guess the probability of a correct classification will be 20%.</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If only sentiment of a review is determined, the accuracy score shoots up to 96% for the same dataset.</a:t>
            </a:r>
            <a:endParaRPr>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ANALYSIS</a:t>
            </a:r>
            <a:endParaRPr b="1" sz="3600">
              <a:solidFill>
                <a:srgbClr val="FFFFFF"/>
              </a:solidFill>
            </a:endParaRPr>
          </a:p>
        </p:txBody>
      </p:sp>
      <p:sp>
        <p:nvSpPr>
          <p:cNvPr id="302" name="Google Shape;302;p4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As we see from the results of both cases we worked upon, </a:t>
            </a:r>
            <a:r>
              <a:rPr b="1" lang="en">
                <a:solidFill>
                  <a:srgbClr val="FFFFFF"/>
                </a:solidFill>
              </a:rPr>
              <a:t>Support Vector Machine perform best among all the models.</a:t>
            </a:r>
            <a:endParaRPr b="1">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We can attribute this to the fact that the number of features(attributes) and instances of training data are of comparable magnitude and SVM works better in higher dimension.</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The sparsity in our chosen data being high, also attributes to SVM being an optimum fit.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We see that our classifier models are more suited for textual review analysis, and give a better accuracy score for the same.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Regression gives better result on attributes dataset, due to the relatively less features there ,thus </a:t>
            </a:r>
            <a:r>
              <a:rPr lang="en">
                <a:solidFill>
                  <a:srgbClr val="FFFFFF"/>
                </a:solidFill>
              </a:rPr>
              <a:t>enabling</a:t>
            </a:r>
            <a:r>
              <a:rPr lang="en">
                <a:solidFill>
                  <a:srgbClr val="FFFFFF"/>
                </a:solidFill>
              </a:rPr>
              <a:t> correlation between features  easy.</a:t>
            </a:r>
            <a:endParaRPr>
              <a:solidFill>
                <a:srgbClr val="FFFFFF"/>
              </a:solidFill>
            </a:endParaRPr>
          </a:p>
          <a:p>
            <a:pPr indent="-342900" lvl="0" marL="457200" rtl="0" algn="l">
              <a:spcBef>
                <a:spcPts val="0"/>
              </a:spcBef>
              <a:spcAft>
                <a:spcPts val="0"/>
              </a:spcAft>
              <a:buClr>
                <a:schemeClr val="lt1"/>
              </a:buClr>
              <a:buSzPts val="1800"/>
              <a:buChar char="●"/>
            </a:pPr>
            <a:r>
              <a:rPr lang="en">
                <a:solidFill>
                  <a:schemeClr val="lt1"/>
                </a:solidFill>
              </a:rPr>
              <a:t>Increasing the dataset significantly improves the result.</a:t>
            </a:r>
            <a:endParaRPr>
              <a:solidFill>
                <a:schemeClr val="lt1"/>
              </a:solidFill>
            </a:endParaRPr>
          </a:p>
          <a:p>
            <a:pPr indent="0" lvl="0" marL="457200" rtl="0" algn="l">
              <a:spcBef>
                <a:spcPts val="1600"/>
              </a:spcBef>
              <a:spcAft>
                <a:spcPts val="1600"/>
              </a:spcAft>
              <a:buNone/>
            </a:pPr>
            <a:r>
              <a:rPr lang="en">
                <a:solidFill>
                  <a:srgbClr val="FFFFFF"/>
                </a:solidFill>
              </a:rPr>
              <a:t>  </a:t>
            </a:r>
            <a:endParaRPr>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FUTURE WORKS</a:t>
            </a:r>
            <a:endParaRPr b="1">
              <a:solidFill>
                <a:srgbClr val="FFFFFF"/>
              </a:solidFill>
            </a:endParaRPr>
          </a:p>
        </p:txBody>
      </p:sp>
      <p:sp>
        <p:nvSpPr>
          <p:cNvPr id="308" name="Google Shape;308;p4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Retraining the data and rerunning the tests on larger datasets, upon acquisition of more powerful hardware.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Use of unsupervised learning algorithms in conjunction to the supervised learning algorithms.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Using various more localised datasets in order to generate a heat map of popular cuisines and spending power of the populace.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Using neural network to improve the accuracy of prediction.</a:t>
            </a:r>
            <a:endParaRPr>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REFERENCES</a:t>
            </a:r>
            <a:endParaRPr b="1">
              <a:solidFill>
                <a:srgbClr val="FFFFFF"/>
              </a:solidFill>
            </a:endParaRPr>
          </a:p>
        </p:txBody>
      </p:sp>
      <p:sp>
        <p:nvSpPr>
          <p:cNvPr id="314" name="Google Shape;314;p4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Public data: http://www.yelp.com/dataset challenge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Wang, Junyi. ”Predicting Yelp Star Ratings Based on Text Analysis of User Reviews.”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Asghar Nabiha, ”Yelp Dataset Challenge: Review Rating Prediction.” 2016</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Vo, Kang, “Predicting Success of Restaurants in Las Vegas”, 2016</a:t>
            </a:r>
            <a:endParaRPr>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3600">
              <a:solidFill>
                <a:srgbClr val="FFFFFF"/>
              </a:solidFill>
            </a:endParaRPr>
          </a:p>
          <a:p>
            <a:pPr indent="0" lvl="0" marL="0" rtl="0" algn="ctr">
              <a:spcBef>
                <a:spcPts val="1600"/>
              </a:spcBef>
              <a:spcAft>
                <a:spcPts val="1600"/>
              </a:spcAft>
              <a:buNone/>
            </a:pPr>
            <a:r>
              <a:rPr b="1" lang="en" sz="3600">
                <a:solidFill>
                  <a:srgbClr val="FFFFFF"/>
                </a:solidFill>
              </a:rPr>
              <a:t>THANK YOU</a:t>
            </a:r>
            <a:endParaRPr b="1" sz="36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325675"/>
            <a:ext cx="8520600" cy="10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3F3F3"/>
                </a:solidFill>
              </a:rPr>
              <a:t>HOW CAN WE USE MACHINE LEARNING TO PREDICT THE SUCCESS OF A BUSINESS ?</a:t>
            </a:r>
            <a:endParaRPr b="1">
              <a:solidFill>
                <a:srgbClr val="F3F3F3"/>
              </a:solidFill>
            </a:endParaRPr>
          </a:p>
        </p:txBody>
      </p:sp>
      <p:sp>
        <p:nvSpPr>
          <p:cNvPr id="104" name="Google Shape;104;p16"/>
          <p:cNvSpPr txBox="1"/>
          <p:nvPr>
            <p:ph idx="1" type="body"/>
          </p:nvPr>
        </p:nvSpPr>
        <p:spPr>
          <a:xfrm>
            <a:off x="311700" y="13369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rgbClr val="FFFFFF"/>
                </a:solidFill>
              </a:rPr>
              <a:t>We worked on the following two criteria to determine the results</a:t>
            </a:r>
            <a:endParaRPr sz="2400">
              <a:solidFill>
                <a:srgbClr val="FFFFFF"/>
              </a:solidFill>
            </a:endParaRPr>
          </a:p>
          <a:p>
            <a:pPr indent="-381000" lvl="0" marL="457200" rtl="0" algn="l">
              <a:lnSpc>
                <a:spcPct val="100000"/>
              </a:lnSpc>
              <a:spcBef>
                <a:spcPts val="1600"/>
              </a:spcBef>
              <a:spcAft>
                <a:spcPts val="0"/>
              </a:spcAft>
              <a:buClr>
                <a:srgbClr val="FFFFFF"/>
              </a:buClr>
              <a:buSzPts val="2400"/>
              <a:buChar char="●"/>
            </a:pPr>
            <a:r>
              <a:rPr b="1" lang="en" sz="2400">
                <a:solidFill>
                  <a:srgbClr val="FFFFFF"/>
                </a:solidFill>
              </a:rPr>
              <a:t>Business attributes and finding the best attributes for success.</a:t>
            </a:r>
            <a:endParaRPr b="1" sz="2400">
              <a:solidFill>
                <a:srgbClr val="FFFFFF"/>
              </a:solidFill>
            </a:endParaRPr>
          </a:p>
          <a:p>
            <a:pPr indent="-381000" lvl="0" marL="457200" rtl="0" algn="l">
              <a:lnSpc>
                <a:spcPct val="100000"/>
              </a:lnSpc>
              <a:spcBef>
                <a:spcPts val="0"/>
              </a:spcBef>
              <a:spcAft>
                <a:spcPts val="0"/>
              </a:spcAft>
              <a:buClr>
                <a:srgbClr val="FFFFFF"/>
              </a:buClr>
              <a:buSzPts val="2400"/>
              <a:buChar char="●"/>
            </a:pPr>
            <a:r>
              <a:rPr b="1" lang="en" sz="2400">
                <a:solidFill>
                  <a:srgbClr val="FFFFFF"/>
                </a:solidFill>
              </a:rPr>
              <a:t>Sentiment analysis on textual reviews. </a:t>
            </a:r>
            <a:endParaRPr b="1" sz="24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WORKING ON BUSINESS ATTRIBUTES</a:t>
            </a:r>
            <a:endParaRPr b="1" sz="3600">
              <a:solidFill>
                <a:srgbClr val="FFFFFF"/>
              </a:solidFill>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Our work on the first criterion can be represented broadly by</a:t>
            </a:r>
            <a:endParaRPr sz="2400">
              <a:solidFill>
                <a:srgbClr val="FFFFFF"/>
              </a:solidFill>
            </a:endParaRPr>
          </a:p>
          <a:p>
            <a:pPr indent="-381000" lvl="0" marL="457200" rtl="0" algn="l">
              <a:lnSpc>
                <a:spcPct val="100000"/>
              </a:lnSpc>
              <a:spcBef>
                <a:spcPts val="1600"/>
              </a:spcBef>
              <a:spcAft>
                <a:spcPts val="0"/>
              </a:spcAft>
              <a:buClr>
                <a:srgbClr val="FFFFFF"/>
              </a:buClr>
              <a:buSzPts val="2400"/>
              <a:buFont typeface="Roboto"/>
              <a:buChar char="●"/>
            </a:pPr>
            <a:r>
              <a:rPr b="1" lang="en" sz="2400">
                <a:solidFill>
                  <a:srgbClr val="FFFFFF"/>
                </a:solidFill>
              </a:rPr>
              <a:t>Dataset Gathering</a:t>
            </a:r>
            <a:endParaRPr b="1" sz="2400">
              <a:solidFill>
                <a:srgbClr val="FFFFFF"/>
              </a:solidFill>
            </a:endParaRPr>
          </a:p>
          <a:p>
            <a:pPr indent="-381000" lvl="0" marL="457200" rtl="0" algn="l">
              <a:lnSpc>
                <a:spcPct val="100000"/>
              </a:lnSpc>
              <a:spcBef>
                <a:spcPts val="0"/>
              </a:spcBef>
              <a:spcAft>
                <a:spcPts val="0"/>
              </a:spcAft>
              <a:buClr>
                <a:srgbClr val="FFFFFF"/>
              </a:buClr>
              <a:buSzPts val="2400"/>
              <a:buFont typeface="Roboto"/>
              <a:buChar char="●"/>
            </a:pPr>
            <a:r>
              <a:rPr b="1" lang="en" sz="2400">
                <a:solidFill>
                  <a:srgbClr val="FFFFFF"/>
                </a:solidFill>
              </a:rPr>
              <a:t>Preprocessing</a:t>
            </a:r>
            <a:endParaRPr b="1" sz="2400">
              <a:solidFill>
                <a:srgbClr val="FFFFFF"/>
              </a:solidFill>
            </a:endParaRPr>
          </a:p>
          <a:p>
            <a:pPr indent="-381000" lvl="0" marL="457200" rtl="0" algn="l">
              <a:lnSpc>
                <a:spcPct val="100000"/>
              </a:lnSpc>
              <a:spcBef>
                <a:spcPts val="0"/>
              </a:spcBef>
              <a:spcAft>
                <a:spcPts val="0"/>
              </a:spcAft>
              <a:buClr>
                <a:srgbClr val="FFFFFF"/>
              </a:buClr>
              <a:buSzPts val="2400"/>
              <a:buFont typeface="Roboto"/>
              <a:buChar char="●"/>
            </a:pPr>
            <a:r>
              <a:rPr b="1" lang="en" sz="2400">
                <a:solidFill>
                  <a:srgbClr val="FFFFFF"/>
                </a:solidFill>
              </a:rPr>
              <a:t>Training Data Models</a:t>
            </a:r>
            <a:endParaRPr b="1" sz="2400">
              <a:solidFill>
                <a:srgbClr val="FFFFFF"/>
              </a:solidFill>
            </a:endParaRPr>
          </a:p>
          <a:p>
            <a:pPr indent="-381000" lvl="0" marL="457200" rtl="0" algn="l">
              <a:lnSpc>
                <a:spcPct val="100000"/>
              </a:lnSpc>
              <a:spcBef>
                <a:spcPts val="0"/>
              </a:spcBef>
              <a:spcAft>
                <a:spcPts val="0"/>
              </a:spcAft>
              <a:buClr>
                <a:srgbClr val="FFFFFF"/>
              </a:buClr>
              <a:buSzPts val="2400"/>
              <a:buFont typeface="Roboto"/>
              <a:buChar char="●"/>
            </a:pPr>
            <a:r>
              <a:rPr b="1" lang="en" sz="2400">
                <a:solidFill>
                  <a:srgbClr val="FFFFFF"/>
                </a:solidFill>
              </a:rPr>
              <a:t>Result and Analysis</a:t>
            </a:r>
            <a:endParaRPr sz="24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DATASET GATHERING</a:t>
            </a:r>
            <a:endParaRPr b="1" sz="3600">
              <a:solidFill>
                <a:srgbClr val="FFFFFF"/>
              </a:solidFill>
            </a:endParaRPr>
          </a:p>
        </p:txBody>
      </p:sp>
      <p:sp>
        <p:nvSpPr>
          <p:cNvPr id="116" name="Google Shape;116;p18"/>
          <p:cNvSpPr txBox="1"/>
          <p:nvPr>
            <p:ph idx="1" type="body"/>
          </p:nvPr>
        </p:nvSpPr>
        <p:spPr>
          <a:xfrm>
            <a:off x="311700" y="1073300"/>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The dataset we worked upon was the Yelp Open Dataset.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Yelp dataset is a subset of the entire businesses, reviews, and user data available for use in personal, educational, and academic purposes.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Available as JSON files, use it to teach students about databases, to learn NLP, or for sample production data while you learn how to make mobile apps.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It contains </a:t>
            </a:r>
            <a:r>
              <a:rPr b="1" lang="en">
                <a:solidFill>
                  <a:srgbClr val="FFFFFF"/>
                </a:solidFill>
              </a:rPr>
              <a:t>6,685,900 reviews </a:t>
            </a:r>
            <a:r>
              <a:rPr lang="en">
                <a:solidFill>
                  <a:srgbClr val="FFFFFF"/>
                </a:solidFill>
              </a:rPr>
              <a:t>of over</a:t>
            </a:r>
            <a:r>
              <a:rPr b="1" lang="en">
                <a:solidFill>
                  <a:srgbClr val="FFFFFF"/>
                </a:solidFill>
              </a:rPr>
              <a:t> </a:t>
            </a:r>
            <a:r>
              <a:rPr lang="en">
                <a:solidFill>
                  <a:srgbClr val="FFFFFF"/>
                </a:solidFill>
              </a:rPr>
              <a:t>192,609 businesses spreading to 10 major cities, which were not limited to just food establishments.</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DATA INFO</a:t>
            </a:r>
            <a:endParaRPr b="1" sz="3600">
              <a:solidFill>
                <a:srgbClr val="FFFFFF"/>
              </a:solidFill>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solidFill>
                  <a:srgbClr val="FFFFFF"/>
                </a:solidFill>
              </a:rPr>
              <a:t>Data Instances( RAW json) - 3164, 15</a:t>
            </a:r>
            <a:endParaRPr b="1">
              <a:solidFill>
                <a:srgbClr val="FFFFFF"/>
              </a:solidFill>
            </a:endParaRPr>
          </a:p>
          <a:p>
            <a:pPr indent="0" lvl="0" marL="0" marR="0" rtl="0" algn="l">
              <a:lnSpc>
                <a:spcPct val="100000"/>
              </a:lnSpc>
              <a:spcBef>
                <a:spcPts val="1000"/>
              </a:spcBef>
              <a:spcAft>
                <a:spcPts val="0"/>
              </a:spcAft>
              <a:buNone/>
            </a:pPr>
            <a:r>
              <a:rPr b="1" lang="en">
                <a:solidFill>
                  <a:srgbClr val="FFFFFF"/>
                </a:solidFill>
              </a:rPr>
              <a:t>City used for Prediction - Cleveland</a:t>
            </a:r>
            <a:endParaRPr b="1">
              <a:solidFill>
                <a:srgbClr val="FFFFFF"/>
              </a:solidFill>
            </a:endParaRPr>
          </a:p>
          <a:p>
            <a:pPr indent="0" lvl="0" marL="0" marR="0" rtl="0" algn="l">
              <a:lnSpc>
                <a:spcPct val="100000"/>
              </a:lnSpc>
              <a:spcBef>
                <a:spcPts val="1000"/>
              </a:spcBef>
              <a:spcAft>
                <a:spcPts val="0"/>
              </a:spcAft>
              <a:buNone/>
            </a:pPr>
            <a:r>
              <a:rPr b="1" lang="en">
                <a:solidFill>
                  <a:srgbClr val="FFFFFF"/>
                </a:solidFill>
              </a:rPr>
              <a:t>Data Instances(initial preprocessing) - 3164, 737</a:t>
            </a:r>
            <a:endParaRPr b="1">
              <a:solidFill>
                <a:srgbClr val="FFFFFF"/>
              </a:solidFill>
            </a:endParaRPr>
          </a:p>
          <a:p>
            <a:pPr indent="0" lvl="0" marL="0" marR="0" rtl="0" algn="l">
              <a:lnSpc>
                <a:spcPct val="100000"/>
              </a:lnSpc>
              <a:spcBef>
                <a:spcPts val="1000"/>
              </a:spcBef>
              <a:spcAft>
                <a:spcPts val="0"/>
              </a:spcAft>
              <a:buNone/>
            </a:pPr>
            <a:r>
              <a:rPr b="1" lang="en">
                <a:solidFill>
                  <a:srgbClr val="FFFFFF"/>
                </a:solidFill>
              </a:rPr>
              <a:t>Data instances(After removing fields with &gt;80% null values) - 3164, 703</a:t>
            </a:r>
            <a:endParaRPr b="1">
              <a:solidFill>
                <a:srgbClr val="FFFFFF"/>
              </a:solidFill>
            </a:endParaRPr>
          </a:p>
          <a:p>
            <a:pPr indent="0" lvl="0" marL="0" rtl="0" algn="l">
              <a:lnSpc>
                <a:spcPct val="100000"/>
              </a:lnSpc>
              <a:spcBef>
                <a:spcPts val="1000"/>
              </a:spcBef>
              <a:spcAft>
                <a:spcPts val="0"/>
              </a:spcAft>
              <a:buNone/>
            </a:pPr>
            <a:r>
              <a:rPr b="1" lang="en">
                <a:solidFill>
                  <a:schemeClr val="lt1"/>
                </a:solidFill>
              </a:rPr>
              <a:t>Data instances(choosing just restaurant businesses) - 1361, 703</a:t>
            </a:r>
            <a:endParaRPr b="1">
              <a:solidFill>
                <a:srgbClr val="FFFFFF"/>
              </a:solidFill>
            </a:endParaRPr>
          </a:p>
          <a:p>
            <a:pPr indent="0" lvl="0" marL="0" marR="0" rtl="0" algn="l">
              <a:lnSpc>
                <a:spcPct val="100000"/>
              </a:lnSpc>
              <a:spcBef>
                <a:spcPts val="1000"/>
              </a:spcBef>
              <a:spcAft>
                <a:spcPts val="0"/>
              </a:spcAft>
              <a:buNone/>
            </a:pPr>
            <a:r>
              <a:t/>
            </a:r>
            <a:endParaRPr b="1">
              <a:solidFill>
                <a:srgbClr val="FFFFFF"/>
              </a:solidFill>
            </a:endParaRPr>
          </a:p>
          <a:p>
            <a:pPr indent="0" lvl="0" marL="0" marR="0" rtl="0" algn="l">
              <a:lnSpc>
                <a:spcPct val="100000"/>
              </a:lnSpc>
              <a:spcBef>
                <a:spcPts val="1000"/>
              </a:spcBef>
              <a:spcAft>
                <a:spcPts val="1000"/>
              </a:spcAft>
              <a:buNone/>
            </a:pPr>
            <a:r>
              <a:t/>
            </a:r>
            <a:endParaRPr b="1" sz="14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Raleway"/>
                <a:ea typeface="Raleway"/>
                <a:cs typeface="Raleway"/>
                <a:sym typeface="Raleway"/>
              </a:rPr>
              <a:t>PREPROCESSING</a:t>
            </a:r>
            <a:endParaRPr>
              <a:solidFill>
                <a:srgbClr val="FFFFFF"/>
              </a:solidFill>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FFFFFF"/>
                </a:solidFill>
              </a:rPr>
              <a:t>Due to the sheer amount of raw and unstructured information, we had to conduct a fair bit of preprocessing that took up most of the time.</a:t>
            </a:r>
            <a:endParaRPr b="1" sz="1400">
              <a:solidFill>
                <a:srgbClr val="FFFFFF"/>
              </a:solidFill>
            </a:endParaRPr>
          </a:p>
          <a:p>
            <a:pPr indent="-317500" lvl="0" marL="457200" rtl="0" algn="l">
              <a:lnSpc>
                <a:spcPct val="100000"/>
              </a:lnSpc>
              <a:spcBef>
                <a:spcPts val="1000"/>
              </a:spcBef>
              <a:spcAft>
                <a:spcPts val="0"/>
              </a:spcAft>
              <a:buClr>
                <a:srgbClr val="FFFFFF"/>
              </a:buClr>
              <a:buSzPts val="1400"/>
              <a:buChar char="●"/>
            </a:pPr>
            <a:r>
              <a:rPr b="1" lang="en" sz="1400">
                <a:solidFill>
                  <a:srgbClr val="FFFFFF"/>
                </a:solidFill>
              </a:rPr>
              <a:t>Extraction of data</a:t>
            </a:r>
            <a:endParaRPr sz="1400">
              <a:solidFill>
                <a:srgbClr val="FFFFFF"/>
              </a:solidFill>
            </a:endParaRPr>
          </a:p>
          <a:p>
            <a:pPr indent="-317500" lvl="1" marL="914400" rtl="0" algn="l">
              <a:lnSpc>
                <a:spcPct val="100000"/>
              </a:lnSpc>
              <a:spcBef>
                <a:spcPts val="0"/>
              </a:spcBef>
              <a:spcAft>
                <a:spcPts val="0"/>
              </a:spcAft>
              <a:buClr>
                <a:srgbClr val="FFFFFF"/>
              </a:buClr>
              <a:buSzPts val="1400"/>
              <a:buChar char="○"/>
            </a:pPr>
            <a:r>
              <a:rPr lang="en">
                <a:solidFill>
                  <a:srgbClr val="FFFFFF"/>
                </a:solidFill>
              </a:rPr>
              <a:t>City-wise: Data contains information of 10 major cities. We had to be localised. Thus only the data for Cleveland was extracted.</a:t>
            </a:r>
            <a:endParaRPr>
              <a:solidFill>
                <a:srgbClr val="FFFFFF"/>
              </a:solidFill>
            </a:endParaRPr>
          </a:p>
          <a:p>
            <a:pPr indent="-317500" lvl="1" marL="914400" rtl="0" algn="l">
              <a:lnSpc>
                <a:spcPct val="100000"/>
              </a:lnSpc>
              <a:spcBef>
                <a:spcPts val="0"/>
              </a:spcBef>
              <a:spcAft>
                <a:spcPts val="0"/>
              </a:spcAft>
              <a:buClr>
                <a:srgbClr val="FFFFFF"/>
              </a:buClr>
              <a:buSzPts val="1400"/>
              <a:buChar char="○"/>
            </a:pPr>
            <a:r>
              <a:rPr lang="en">
                <a:solidFill>
                  <a:srgbClr val="FFFFFF"/>
                </a:solidFill>
              </a:rPr>
              <a:t>Establishment-wise: Data for only Food </a:t>
            </a:r>
            <a:r>
              <a:rPr lang="en">
                <a:solidFill>
                  <a:srgbClr val="FFFFFF"/>
                </a:solidFill>
              </a:rPr>
              <a:t>and</a:t>
            </a:r>
            <a:r>
              <a:rPr lang="en">
                <a:solidFill>
                  <a:srgbClr val="FFFFFF"/>
                </a:solidFill>
              </a:rPr>
              <a:t> Beverages establishments were extracted.</a:t>
            </a:r>
            <a:endParaRPr>
              <a:solidFill>
                <a:srgbClr val="FFFFFF"/>
              </a:solidFill>
            </a:endParaRPr>
          </a:p>
          <a:p>
            <a:pPr indent="-317500" lvl="0" marL="457200" rtl="0" algn="l">
              <a:lnSpc>
                <a:spcPct val="100000"/>
              </a:lnSpc>
              <a:spcBef>
                <a:spcPts val="0"/>
              </a:spcBef>
              <a:spcAft>
                <a:spcPts val="0"/>
              </a:spcAft>
              <a:buClr>
                <a:srgbClr val="FFFFFF"/>
              </a:buClr>
              <a:buSzPts val="1400"/>
              <a:buChar char="●"/>
            </a:pPr>
            <a:r>
              <a:rPr b="1" lang="en" sz="1400">
                <a:solidFill>
                  <a:srgbClr val="FFFFFF"/>
                </a:solidFill>
              </a:rPr>
              <a:t>Extracting individual attributes</a:t>
            </a:r>
            <a:endParaRPr sz="1400">
              <a:solidFill>
                <a:srgbClr val="FFFFFF"/>
              </a:solidFill>
            </a:endParaRPr>
          </a:p>
          <a:p>
            <a:pPr indent="-317500" lvl="1" marL="914400" rtl="0" algn="l">
              <a:lnSpc>
                <a:spcPct val="100000"/>
              </a:lnSpc>
              <a:spcBef>
                <a:spcPts val="0"/>
              </a:spcBef>
              <a:spcAft>
                <a:spcPts val="0"/>
              </a:spcAft>
              <a:buClr>
                <a:srgbClr val="FFFFFF"/>
              </a:buClr>
              <a:buSzPts val="1400"/>
              <a:buChar char="○"/>
            </a:pPr>
            <a:r>
              <a:rPr lang="en">
                <a:solidFill>
                  <a:srgbClr val="FFFFFF"/>
                </a:solidFill>
              </a:rPr>
              <a:t>Attribute column was a singular entity with string entries divided by commas, not helpful, each entry was individually extracted.</a:t>
            </a:r>
            <a:endParaRPr>
              <a:solidFill>
                <a:srgbClr val="FFFFFF"/>
              </a:solidFill>
            </a:endParaRPr>
          </a:p>
          <a:p>
            <a:pPr indent="-317500" lvl="0" marL="457200" rtl="0" algn="l">
              <a:lnSpc>
                <a:spcPct val="100000"/>
              </a:lnSpc>
              <a:spcBef>
                <a:spcPts val="0"/>
              </a:spcBef>
              <a:spcAft>
                <a:spcPts val="0"/>
              </a:spcAft>
              <a:buClr>
                <a:srgbClr val="FFFFFF"/>
              </a:buClr>
              <a:buSzPts val="1400"/>
              <a:buChar char="●"/>
            </a:pPr>
            <a:r>
              <a:rPr b="1" lang="en" sz="1400">
                <a:solidFill>
                  <a:srgbClr val="FFFFFF"/>
                </a:solidFill>
              </a:rPr>
              <a:t>Enumerating extensive individual attribute columns</a:t>
            </a:r>
            <a:endParaRPr b="1" sz="1400">
              <a:solidFill>
                <a:srgbClr val="FFFFFF"/>
              </a:solidFill>
            </a:endParaRPr>
          </a:p>
          <a:p>
            <a:pPr indent="-317500" lvl="1" marL="914400" rtl="0" algn="l">
              <a:lnSpc>
                <a:spcPct val="100000"/>
              </a:lnSpc>
              <a:spcBef>
                <a:spcPts val="0"/>
              </a:spcBef>
              <a:spcAft>
                <a:spcPts val="0"/>
              </a:spcAft>
              <a:buClr>
                <a:srgbClr val="FFFFFF"/>
              </a:buClr>
              <a:buSzPts val="1400"/>
              <a:buChar char="○"/>
            </a:pPr>
            <a:r>
              <a:rPr lang="en">
                <a:solidFill>
                  <a:srgbClr val="FFFFFF"/>
                </a:solidFill>
              </a:rPr>
              <a:t>Each extracted entity was enumerated individually in the training file as a boolean attribute.</a:t>
            </a:r>
            <a:endParaRPr>
              <a:solidFill>
                <a:srgbClr val="FFFFFF"/>
              </a:solidFill>
            </a:endParaRPr>
          </a:p>
          <a:p>
            <a:pPr indent="-317500" lvl="0" marL="457200" rtl="0" algn="l">
              <a:lnSpc>
                <a:spcPct val="100000"/>
              </a:lnSpc>
              <a:spcBef>
                <a:spcPts val="0"/>
              </a:spcBef>
              <a:spcAft>
                <a:spcPts val="0"/>
              </a:spcAft>
              <a:buClr>
                <a:srgbClr val="FFFFFF"/>
              </a:buClr>
              <a:buSzPts val="1400"/>
              <a:buChar char="●"/>
            </a:pPr>
            <a:r>
              <a:rPr b="1" lang="en" sz="1400">
                <a:solidFill>
                  <a:srgbClr val="FFFFFF"/>
                </a:solidFill>
              </a:rPr>
              <a:t>Attributes existing in only minority establishments were excluded</a:t>
            </a:r>
            <a:endParaRPr b="1" sz="1400">
              <a:solidFill>
                <a:srgbClr val="FFFFFF"/>
              </a:solidFill>
            </a:endParaRPr>
          </a:p>
          <a:p>
            <a:pPr indent="-317500" lvl="1" marL="914400" rtl="0" algn="l">
              <a:lnSpc>
                <a:spcPct val="100000"/>
              </a:lnSpc>
              <a:spcBef>
                <a:spcPts val="0"/>
              </a:spcBef>
              <a:spcAft>
                <a:spcPts val="0"/>
              </a:spcAft>
              <a:buClr>
                <a:srgbClr val="FFFFFF"/>
              </a:buClr>
              <a:buSzPts val="1400"/>
              <a:buChar char="○"/>
            </a:pPr>
            <a:r>
              <a:rPr lang="en">
                <a:solidFill>
                  <a:srgbClr val="FFFFFF"/>
                </a:solidFill>
              </a:rPr>
              <a:t>Attributes that existed for less than 20% of the establishments were excluded to increase efficiency.</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DATA TRAINING MODELS</a:t>
            </a:r>
            <a:endParaRPr b="1" sz="3600">
              <a:solidFill>
                <a:srgbClr val="FFFFFF"/>
              </a:solidFill>
            </a:endParaRPr>
          </a:p>
        </p:txBody>
      </p:sp>
      <p:sp>
        <p:nvSpPr>
          <p:cNvPr id="134" name="Google Shape;134;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We used a </a:t>
            </a:r>
            <a:r>
              <a:rPr lang="en">
                <a:solidFill>
                  <a:srgbClr val="FFFFFF"/>
                </a:solidFill>
              </a:rPr>
              <a:t>variety</a:t>
            </a:r>
            <a:r>
              <a:rPr lang="en">
                <a:solidFill>
                  <a:srgbClr val="FFFFFF"/>
                </a:solidFill>
              </a:rPr>
              <a:t> of data training models to obtain optimised results</a:t>
            </a:r>
            <a:endParaRPr>
              <a:solidFill>
                <a:srgbClr val="FFFFFF"/>
              </a:solidFill>
            </a:endParaRPr>
          </a:p>
          <a:p>
            <a:pPr indent="0" lvl="0" marL="0" rtl="0" algn="l">
              <a:lnSpc>
                <a:spcPct val="115000"/>
              </a:lnSpc>
              <a:spcBef>
                <a:spcPts val="1600"/>
              </a:spcBef>
              <a:spcAft>
                <a:spcPts val="0"/>
              </a:spcAft>
              <a:buNone/>
            </a:pPr>
            <a:r>
              <a:rPr b="1" lang="en">
                <a:solidFill>
                  <a:srgbClr val="FFFFFF"/>
                </a:solidFill>
              </a:rPr>
              <a:t>Regressor</a:t>
            </a:r>
            <a:endParaRPr b="1">
              <a:solidFill>
                <a:srgbClr val="FFFFFF"/>
              </a:solidFill>
            </a:endParaRPr>
          </a:p>
          <a:p>
            <a:pPr indent="-342900" lvl="0" marL="457200" rtl="0" algn="l">
              <a:lnSpc>
                <a:spcPct val="115000"/>
              </a:lnSpc>
              <a:spcBef>
                <a:spcPts val="1600"/>
              </a:spcBef>
              <a:spcAft>
                <a:spcPts val="0"/>
              </a:spcAft>
              <a:buClr>
                <a:srgbClr val="FFFFFF"/>
              </a:buClr>
              <a:buSzPts val="1800"/>
              <a:buChar char="●"/>
            </a:pPr>
            <a:r>
              <a:rPr lang="en">
                <a:solidFill>
                  <a:srgbClr val="FFFFFF"/>
                </a:solidFill>
              </a:rPr>
              <a:t>Linear Regression</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n">
                <a:solidFill>
                  <a:srgbClr val="FFFFFF"/>
                </a:solidFill>
              </a:rPr>
              <a:t>Decision tree regressor</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n">
                <a:solidFill>
                  <a:srgbClr val="FFFFFF"/>
                </a:solidFill>
              </a:rPr>
              <a:t>Support Vector Regressor</a:t>
            </a:r>
            <a:endParaRPr>
              <a:solidFill>
                <a:srgbClr val="FFFFFF"/>
              </a:solidFill>
            </a:endParaRPr>
          </a:p>
          <a:p>
            <a:pPr indent="0" lvl="0" marL="0" rtl="0" algn="l">
              <a:lnSpc>
                <a:spcPct val="115000"/>
              </a:lnSpc>
              <a:spcBef>
                <a:spcPts val="1000"/>
              </a:spcBef>
              <a:spcAft>
                <a:spcPts val="0"/>
              </a:spcAft>
              <a:buNone/>
            </a:pPr>
            <a:r>
              <a:rPr b="1" lang="en">
                <a:solidFill>
                  <a:srgbClr val="FFFFFF"/>
                </a:solidFill>
              </a:rPr>
              <a:t>Classifier</a:t>
            </a:r>
            <a:endParaRPr b="1">
              <a:solidFill>
                <a:srgbClr val="FFFFFF"/>
              </a:solidFill>
            </a:endParaRPr>
          </a:p>
          <a:p>
            <a:pPr indent="-342900" lvl="0" marL="457200" rtl="0" algn="l">
              <a:lnSpc>
                <a:spcPct val="115000"/>
              </a:lnSpc>
              <a:spcBef>
                <a:spcPts val="1000"/>
              </a:spcBef>
              <a:spcAft>
                <a:spcPts val="0"/>
              </a:spcAft>
              <a:buClr>
                <a:srgbClr val="FFFFFF"/>
              </a:buClr>
              <a:buSzPts val="1800"/>
              <a:buChar char="●"/>
            </a:pPr>
            <a:r>
              <a:rPr lang="en">
                <a:solidFill>
                  <a:srgbClr val="FFFFFF"/>
                </a:solidFill>
              </a:rPr>
              <a:t>Logistic Regression Classifier</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n">
                <a:solidFill>
                  <a:srgbClr val="FFFFFF"/>
                </a:solidFill>
              </a:rPr>
              <a:t>Support Vector Classifier</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n">
                <a:solidFill>
                  <a:srgbClr val="FFFFFF"/>
                </a:solidFill>
              </a:rPr>
              <a:t>K Nearest Neighbours</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