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20" r:id="rId6"/>
    <p:sldId id="286" r:id="rId7"/>
    <p:sldId id="333" r:id="rId8"/>
    <p:sldId id="334" r:id="rId9"/>
    <p:sldId id="275" r:id="rId10"/>
    <p:sldId id="336" r:id="rId11"/>
    <p:sldId id="337" r:id="rId12"/>
    <p:sldId id="325" r:id="rId13"/>
    <p:sldId id="326" r:id="rId14"/>
    <p:sldId id="339" r:id="rId15"/>
    <p:sldId id="335" r:id="rId16"/>
    <p:sldId id="269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37" autoAdjust="0"/>
    <p:restoredTop sz="94660"/>
  </p:normalViewPr>
  <p:slideViewPr>
    <p:cSldViewPr snapToGrid="0">
      <p:cViewPr varScale="1">
        <p:scale>
          <a:sx n="78" d="100"/>
          <a:sy n="78" d="100"/>
        </p:scale>
        <p:origin x="54" y="9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EEDDD-2F66-4DB6-9D98-5AE1A2A5120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793F8-885B-454C-A636-0A4DD6C46DDC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793F8-885B-454C-A636-0A4DD6C46D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06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2AC2AE9-751E-4120-B11E-D898CFDE337C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06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2AC2AE9-751E-4120-B11E-D898CFDE337C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5059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5060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62AC2AE9-751E-4120-B11E-D898CFDE337C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793F8-885B-454C-A636-0A4DD6C46D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120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120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07398100-1777-41F6-96AA-686A28C6503B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793F8-885B-454C-A636-0A4DD6C46D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EAAA30D-4C80-4EBD-BBBC-26C3A6D99627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793F8-885B-454C-A636-0A4DD6C46D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43011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43012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DEAAA30D-4C80-4EBD-BBBC-26C3A6D99627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793F8-885B-454C-A636-0A4DD6C46DD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63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63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EB13DF9-9A63-44A8-8368-383E5170BC63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63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63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EB13DF9-9A63-44A8-8368-383E5170BC63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幻灯片图像占位符 1"/>
          <p:cNvSpPr>
            <a:spLocks noGrp="1" noRot="1" noChangeAspect="1" noChangeArrowheads="1" noTextEdit="1"/>
          </p:cNvSpPr>
          <p:nvPr>
            <p:ph type="sldImg" idx="4294967295"/>
          </p:nvPr>
        </p:nvSpPr>
        <p:spPr>
          <a:ln>
            <a:miter lim="800000"/>
          </a:ln>
        </p:spPr>
      </p:sp>
      <p:sp>
        <p:nvSpPr>
          <p:cNvPr id="56323" name="备注占位符 2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eaLnBrk="1" hangingPunct="1"/>
            <a:endParaRPr lang="zh-CN" altLang="en-US"/>
          </a:p>
        </p:txBody>
      </p:sp>
      <p:sp>
        <p:nvSpPr>
          <p:cNvPr id="56324" name="灯片编号占位符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fld id="{7EB13DF9-9A63-44A8-8368-383E5170BC63}" type="slidenum">
              <a:rPr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ut/>
      </p:transition>
    </mc:Choice>
    <mc:Fallback>
      <p:transition spd="slow" advTm="3000"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ut/>
      </p:transition>
    </mc:Choice>
    <mc:Fallback>
      <p:transition spd="slow" advTm="3000"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ut/>
      </p:transition>
    </mc:Choice>
    <mc:Fallback>
      <p:transition spd="slow" advTm="3000"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ut/>
      </p:transition>
    </mc:Choice>
    <mc:Fallback>
      <p:transition spd="slow" advTm="3000"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ut/>
      </p:transition>
    </mc:Choice>
    <mc:Fallback>
      <p:transition spd="slow" advTm="3000"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ut/>
      </p:transition>
    </mc:Choice>
    <mc:Fallback>
      <p:transition spd="slow" advTm="3000"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ut/>
      </p:transition>
    </mc:Choice>
    <mc:Fallback>
      <p:transition spd="slow" advTm="3000"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ut/>
      </p:transition>
    </mc:Choice>
    <mc:Fallback>
      <p:transition spd="slow" advTm="3000"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ut/>
      </p:transition>
    </mc:Choice>
    <mc:Fallback>
      <p:transition spd="slow" advTm="3000"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ut/>
      </p:transition>
    </mc:Choice>
    <mc:Fallback>
      <p:transition spd="slow" advTm="3000"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10858-7C70-4AD8-8B8C-56F1273CD8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A8689-533D-4AD6-BC7A-F8E5E42C9042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000">
        <p:cut/>
      </p:transition>
    </mc:Choice>
    <mc:Fallback>
      <p:transition spd="slow" advTm="3000"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510858-7C70-4AD8-8B8C-56F1273CD8A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4A8689-533D-4AD6-BC7A-F8E5E42C904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2000" advTm="3000">
        <p:cut/>
      </p:transition>
    </mc:Choice>
    <mc:Fallback>
      <p:transition spd="slow" advTm="3000">
        <p:cut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3.png"/><Relationship Id="rId2" Type="http://schemas.openxmlformats.org/officeDocument/2006/relationships/image" Target="../media/image12.emf"/><Relationship Id="rId1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4.png"/><Relationship Id="rId1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3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7.xml"/><Relationship Id="rId3" Type="http://schemas.openxmlformats.org/officeDocument/2006/relationships/tags" Target="../tags/tag6.xml"/><Relationship Id="rId2" Type="http://schemas.openxmlformats.org/officeDocument/2006/relationships/image" Target="../media/image5.png"/><Relationship Id="rId1" Type="http://schemas.openxmlformats.org/officeDocument/2006/relationships/tags" Target="../tags/tag5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1749846" y="2240893"/>
            <a:ext cx="7545968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7200" b="1" dirty="0">
                <a:solidFill>
                  <a:schemeClr val="bg1">
                    <a:lumMod val="95000"/>
                    <a:alpha val="75000"/>
                  </a:schemeClr>
                </a:solidFill>
                <a:latin typeface="+mj-ea"/>
                <a:ea typeface="+mj-ea"/>
              </a:rPr>
              <a:t>BUSSINESS WORK REPORT</a:t>
            </a:r>
            <a:endParaRPr lang="en-US" altLang="zh-CN" sz="7200" b="1" dirty="0">
              <a:solidFill>
                <a:schemeClr val="bg1">
                  <a:lumMod val="95000"/>
                  <a:alpha val="75000"/>
                </a:schemeClr>
              </a:solidFill>
              <a:latin typeface="+mj-ea"/>
              <a:ea typeface="+mj-ea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06" t="40144" r="25410" b="48785"/>
          <a:stretch>
            <a:fillRect/>
          </a:stretch>
        </p:blipFill>
        <p:spPr>
          <a:xfrm>
            <a:off x="0" y="4395020"/>
            <a:ext cx="12231327" cy="246298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0" y="3982065"/>
            <a:ext cx="12192000" cy="287593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6" name="任意多边形: 形状 15"/>
          <p:cNvSpPr/>
          <p:nvPr/>
        </p:nvSpPr>
        <p:spPr>
          <a:xfrm rot="10800000">
            <a:off x="0" y="0"/>
            <a:ext cx="5522830" cy="2488924"/>
          </a:xfrm>
          <a:custGeom>
            <a:avLst/>
            <a:gdLst>
              <a:gd name="connsiteX0" fmla="*/ 4629710 w 4629710"/>
              <a:gd name="connsiteY0" fmla="*/ 2062620 h 2086429"/>
              <a:gd name="connsiteX1" fmla="*/ 4629710 w 4629710"/>
              <a:gd name="connsiteY1" fmla="*/ 2086429 h 2086429"/>
              <a:gd name="connsiteX2" fmla="*/ 4606079 w 4629710"/>
              <a:gd name="connsiteY2" fmla="*/ 2086429 h 2086429"/>
              <a:gd name="connsiteX3" fmla="*/ 1769949 w 4629710"/>
              <a:gd name="connsiteY3" fmla="*/ 1893739 h 2086429"/>
              <a:gd name="connsiteX4" fmla="*/ 1847524 w 4629710"/>
              <a:gd name="connsiteY4" fmla="*/ 1926988 h 2086429"/>
              <a:gd name="connsiteX5" fmla="*/ 1847524 w 4629710"/>
              <a:gd name="connsiteY5" fmla="*/ 2082151 h 2086429"/>
              <a:gd name="connsiteX6" fmla="*/ 1845924 w 4629710"/>
              <a:gd name="connsiteY6" fmla="*/ 2083764 h 2086429"/>
              <a:gd name="connsiteX7" fmla="*/ 1843281 w 4629710"/>
              <a:gd name="connsiteY7" fmla="*/ 2086429 h 2086429"/>
              <a:gd name="connsiteX8" fmla="*/ 1534067 w 4629710"/>
              <a:gd name="connsiteY8" fmla="*/ 2086429 h 2086429"/>
              <a:gd name="connsiteX9" fmla="*/ 1692374 w 4629710"/>
              <a:gd name="connsiteY9" fmla="*/ 1926988 h 2086429"/>
              <a:gd name="connsiteX10" fmla="*/ 1769949 w 4629710"/>
              <a:gd name="connsiteY10" fmla="*/ 1893739 h 2086429"/>
              <a:gd name="connsiteX11" fmla="*/ 2462350 w 4629710"/>
              <a:gd name="connsiteY11" fmla="*/ 1712302 h 2086429"/>
              <a:gd name="connsiteX12" fmla="*/ 2539931 w 4629710"/>
              <a:gd name="connsiteY12" fmla="*/ 1744168 h 2086429"/>
              <a:gd name="connsiteX13" fmla="*/ 2539931 w 4629710"/>
              <a:gd name="connsiteY13" fmla="*/ 1901188 h 2086429"/>
              <a:gd name="connsiteX14" fmla="*/ 2369776 w 4629710"/>
              <a:gd name="connsiteY14" fmla="*/ 2072642 h 2086429"/>
              <a:gd name="connsiteX15" fmla="*/ 2356093 w 4629710"/>
              <a:gd name="connsiteY15" fmla="*/ 2086429 h 2086429"/>
              <a:gd name="connsiteX16" fmla="*/ 2045101 w 4629710"/>
              <a:gd name="connsiteY16" fmla="*/ 2086429 h 2086429"/>
              <a:gd name="connsiteX17" fmla="*/ 2115833 w 4629710"/>
              <a:gd name="connsiteY17" fmla="*/ 2015158 h 2086429"/>
              <a:gd name="connsiteX18" fmla="*/ 2384770 w 4629710"/>
              <a:gd name="connsiteY18" fmla="*/ 1744168 h 2086429"/>
              <a:gd name="connsiteX19" fmla="*/ 2462350 w 4629710"/>
              <a:gd name="connsiteY19" fmla="*/ 1712302 h 2086429"/>
              <a:gd name="connsiteX20" fmla="*/ 4629710 w 4629710"/>
              <a:gd name="connsiteY20" fmla="*/ 1546814 h 2086429"/>
              <a:gd name="connsiteX21" fmla="*/ 4629710 w 4629710"/>
              <a:gd name="connsiteY21" fmla="*/ 1858916 h 2086429"/>
              <a:gd name="connsiteX22" fmla="*/ 4619307 w 4629710"/>
              <a:gd name="connsiteY22" fmla="*/ 1869385 h 2086429"/>
              <a:gd name="connsiteX23" fmla="*/ 4413580 w 4629710"/>
              <a:gd name="connsiteY23" fmla="*/ 2076441 h 2086429"/>
              <a:gd name="connsiteX24" fmla="*/ 4403656 w 4629710"/>
              <a:gd name="connsiteY24" fmla="*/ 2086429 h 2086429"/>
              <a:gd name="connsiteX25" fmla="*/ 4093847 w 4629710"/>
              <a:gd name="connsiteY25" fmla="*/ 2086429 h 2086429"/>
              <a:gd name="connsiteX26" fmla="*/ 4162148 w 4629710"/>
              <a:gd name="connsiteY26" fmla="*/ 2017650 h 2086429"/>
              <a:gd name="connsiteX27" fmla="*/ 4608252 w 4629710"/>
              <a:gd name="connsiteY27" fmla="*/ 1568422 h 2086429"/>
              <a:gd name="connsiteX28" fmla="*/ 2238267 w 4629710"/>
              <a:gd name="connsiteY28" fmla="*/ 1422274 h 2086429"/>
              <a:gd name="connsiteX29" fmla="*/ 2315838 w 4629710"/>
              <a:gd name="connsiteY29" fmla="*/ 1455593 h 2086429"/>
              <a:gd name="connsiteX30" fmla="*/ 2315838 w 4629710"/>
              <a:gd name="connsiteY30" fmla="*/ 1611082 h 2086429"/>
              <a:gd name="connsiteX31" fmla="*/ 2083124 w 4629710"/>
              <a:gd name="connsiteY31" fmla="*/ 1848018 h 2086429"/>
              <a:gd name="connsiteX32" fmla="*/ 1927981 w 4629710"/>
              <a:gd name="connsiteY32" fmla="*/ 1848018 h 2086429"/>
              <a:gd name="connsiteX33" fmla="*/ 1927981 w 4629710"/>
              <a:gd name="connsiteY33" fmla="*/ 1690678 h 2086429"/>
              <a:gd name="connsiteX34" fmla="*/ 2160695 w 4629710"/>
              <a:gd name="connsiteY34" fmla="*/ 1455593 h 2086429"/>
              <a:gd name="connsiteX35" fmla="*/ 2238267 w 4629710"/>
              <a:gd name="connsiteY35" fmla="*/ 1422274 h 2086429"/>
              <a:gd name="connsiteX36" fmla="*/ 828764 w 4629710"/>
              <a:gd name="connsiteY36" fmla="*/ 1296841 h 2086429"/>
              <a:gd name="connsiteX37" fmla="*/ 906376 w 4629710"/>
              <a:gd name="connsiteY37" fmla="*/ 1330096 h 2086429"/>
              <a:gd name="connsiteX38" fmla="*/ 906376 w 4629710"/>
              <a:gd name="connsiteY38" fmla="*/ 1485289 h 2086429"/>
              <a:gd name="connsiteX39" fmla="*/ 442282 w 4629710"/>
              <a:gd name="connsiteY39" fmla="*/ 1952837 h 2086429"/>
              <a:gd name="connsiteX40" fmla="*/ 309677 w 4629710"/>
              <a:gd name="connsiteY40" fmla="*/ 2086429 h 2086429"/>
              <a:gd name="connsiteX41" fmla="*/ 0 w 4629710"/>
              <a:gd name="connsiteY41" fmla="*/ 2086429 h 2086429"/>
              <a:gd name="connsiteX42" fmla="*/ 86087 w 4629710"/>
              <a:gd name="connsiteY42" fmla="*/ 1999748 h 2086429"/>
              <a:gd name="connsiteX43" fmla="*/ 751152 w 4629710"/>
              <a:gd name="connsiteY43" fmla="*/ 1330096 h 2086429"/>
              <a:gd name="connsiteX44" fmla="*/ 828764 w 4629710"/>
              <a:gd name="connsiteY44" fmla="*/ 1296841 h 2086429"/>
              <a:gd name="connsiteX45" fmla="*/ 2890951 w 4629710"/>
              <a:gd name="connsiteY45" fmla="*/ 1280952 h 2086429"/>
              <a:gd name="connsiteX46" fmla="*/ 2968547 w 4629710"/>
              <a:gd name="connsiteY46" fmla="*/ 1314167 h 2086429"/>
              <a:gd name="connsiteX47" fmla="*/ 2968547 w 4629710"/>
              <a:gd name="connsiteY47" fmla="*/ 1471018 h 2086429"/>
              <a:gd name="connsiteX48" fmla="*/ 2781947 w 4629710"/>
              <a:gd name="connsiteY48" fmla="*/ 1657393 h 2086429"/>
              <a:gd name="connsiteX49" fmla="*/ 2626756 w 4629710"/>
              <a:gd name="connsiteY49" fmla="*/ 1657393 h 2086429"/>
              <a:gd name="connsiteX50" fmla="*/ 2626756 w 4629710"/>
              <a:gd name="connsiteY50" fmla="*/ 1500543 h 2086429"/>
              <a:gd name="connsiteX51" fmla="*/ 2813355 w 4629710"/>
              <a:gd name="connsiteY51" fmla="*/ 1314167 h 2086429"/>
              <a:gd name="connsiteX52" fmla="*/ 2890951 w 4629710"/>
              <a:gd name="connsiteY52" fmla="*/ 1280952 h 2086429"/>
              <a:gd name="connsiteX53" fmla="*/ 2489546 w 4629710"/>
              <a:gd name="connsiteY53" fmla="*/ 1169336 h 2086429"/>
              <a:gd name="connsiteX54" fmla="*/ 2568346 w 4629710"/>
              <a:gd name="connsiteY54" fmla="*/ 1201077 h 2086429"/>
              <a:gd name="connsiteX55" fmla="*/ 2568346 w 4629710"/>
              <a:gd name="connsiteY55" fmla="*/ 1357482 h 2086429"/>
              <a:gd name="connsiteX56" fmla="*/ 2410746 w 4629710"/>
              <a:gd name="connsiteY56" fmla="*/ 1357482 h 2086429"/>
              <a:gd name="connsiteX57" fmla="*/ 2410746 w 4629710"/>
              <a:gd name="connsiteY57" fmla="*/ 1201077 h 2086429"/>
              <a:gd name="connsiteX58" fmla="*/ 2489546 w 4629710"/>
              <a:gd name="connsiteY58" fmla="*/ 1169336 h 2086429"/>
              <a:gd name="connsiteX59" fmla="*/ 4629710 w 4629710"/>
              <a:gd name="connsiteY59" fmla="*/ 1030758 h 2086429"/>
              <a:gd name="connsiteX60" fmla="*/ 4629710 w 4629710"/>
              <a:gd name="connsiteY60" fmla="*/ 1344123 h 2086429"/>
              <a:gd name="connsiteX61" fmla="*/ 4521168 w 4629710"/>
              <a:gd name="connsiteY61" fmla="*/ 1453492 h 2086429"/>
              <a:gd name="connsiteX62" fmla="*/ 4045104 w 4629710"/>
              <a:gd name="connsiteY62" fmla="*/ 1933189 h 2086429"/>
              <a:gd name="connsiteX63" fmla="*/ 3893025 w 4629710"/>
              <a:gd name="connsiteY63" fmla="*/ 2086429 h 2086429"/>
              <a:gd name="connsiteX64" fmla="*/ 3582033 w 4629710"/>
              <a:gd name="connsiteY64" fmla="*/ 2086429 h 2086429"/>
              <a:gd name="connsiteX65" fmla="*/ 3589225 w 4629710"/>
              <a:gd name="connsiteY65" fmla="*/ 2079182 h 2086429"/>
              <a:gd name="connsiteX66" fmla="*/ 4626351 w 4629710"/>
              <a:gd name="connsiteY66" fmla="*/ 1034143 h 2086429"/>
              <a:gd name="connsiteX67" fmla="*/ 1614625 w 4629710"/>
              <a:gd name="connsiteY67" fmla="*/ 1018568 h 2086429"/>
              <a:gd name="connsiteX68" fmla="*/ 1692206 w 4629710"/>
              <a:gd name="connsiteY68" fmla="*/ 1050446 h 2086429"/>
              <a:gd name="connsiteX69" fmla="*/ 1692206 w 4629710"/>
              <a:gd name="connsiteY69" fmla="*/ 1207526 h 2086429"/>
              <a:gd name="connsiteX70" fmla="*/ 904454 w 4629710"/>
              <a:gd name="connsiteY70" fmla="*/ 2001593 h 2086429"/>
              <a:gd name="connsiteX71" fmla="*/ 820292 w 4629710"/>
              <a:gd name="connsiteY71" fmla="*/ 2086429 h 2086429"/>
              <a:gd name="connsiteX72" fmla="*/ 509300 w 4629710"/>
              <a:gd name="connsiteY72" fmla="*/ 2086429 h 2086429"/>
              <a:gd name="connsiteX73" fmla="*/ 535713 w 4629710"/>
              <a:gd name="connsiteY73" fmla="*/ 2059804 h 2086429"/>
              <a:gd name="connsiteX74" fmla="*/ 1537045 w 4629710"/>
              <a:gd name="connsiteY74" fmla="*/ 1050446 h 2086429"/>
              <a:gd name="connsiteX75" fmla="*/ 1614625 w 4629710"/>
              <a:gd name="connsiteY75" fmla="*/ 1018568 h 2086429"/>
              <a:gd name="connsiteX76" fmla="*/ 2303600 w 4629710"/>
              <a:gd name="connsiteY76" fmla="*/ 841225 h 2086429"/>
              <a:gd name="connsiteX77" fmla="*/ 2381181 w 4629710"/>
              <a:gd name="connsiteY77" fmla="*/ 874475 h 2086429"/>
              <a:gd name="connsiteX78" fmla="*/ 2381181 w 4629710"/>
              <a:gd name="connsiteY78" fmla="*/ 1031485 h 2086429"/>
              <a:gd name="connsiteX79" fmla="*/ 1379622 w 4629710"/>
              <a:gd name="connsiteY79" fmla="*/ 2040153 h 2086429"/>
              <a:gd name="connsiteX80" fmla="*/ 1333672 w 4629710"/>
              <a:gd name="connsiteY80" fmla="*/ 2086429 h 2086429"/>
              <a:gd name="connsiteX81" fmla="*/ 1022608 w 4629710"/>
              <a:gd name="connsiteY81" fmla="*/ 2086429 h 2086429"/>
              <a:gd name="connsiteX82" fmla="*/ 1076516 w 4629710"/>
              <a:gd name="connsiteY82" fmla="*/ 2032139 h 2086429"/>
              <a:gd name="connsiteX83" fmla="*/ 2226020 w 4629710"/>
              <a:gd name="connsiteY83" fmla="*/ 874475 h 2086429"/>
              <a:gd name="connsiteX84" fmla="*/ 2303600 w 4629710"/>
              <a:gd name="connsiteY84" fmla="*/ 841225 h 2086429"/>
              <a:gd name="connsiteX85" fmla="*/ 1838798 w 4629710"/>
              <a:gd name="connsiteY85" fmla="*/ 795146 h 2086429"/>
              <a:gd name="connsiteX86" fmla="*/ 1916161 w 4629710"/>
              <a:gd name="connsiteY86" fmla="*/ 828267 h 2086429"/>
              <a:gd name="connsiteX87" fmla="*/ 1916161 w 4629710"/>
              <a:gd name="connsiteY87" fmla="*/ 984672 h 2086429"/>
              <a:gd name="connsiteX88" fmla="*/ 1761434 w 4629710"/>
              <a:gd name="connsiteY88" fmla="*/ 984672 h 2086429"/>
              <a:gd name="connsiteX89" fmla="*/ 1761434 w 4629710"/>
              <a:gd name="connsiteY89" fmla="*/ 828267 h 2086429"/>
              <a:gd name="connsiteX90" fmla="*/ 1838798 w 4629710"/>
              <a:gd name="connsiteY90" fmla="*/ 795146 h 2086429"/>
              <a:gd name="connsiteX91" fmla="*/ 4629710 w 4629710"/>
              <a:gd name="connsiteY91" fmla="*/ 514384 h 2086429"/>
              <a:gd name="connsiteX92" fmla="*/ 4629710 w 4629710"/>
              <a:gd name="connsiteY92" fmla="*/ 828997 h 2086429"/>
              <a:gd name="connsiteX93" fmla="*/ 4595945 w 4629710"/>
              <a:gd name="connsiteY93" fmla="*/ 863022 h 2086429"/>
              <a:gd name="connsiteX94" fmla="*/ 3437297 w 4629710"/>
              <a:gd name="connsiteY94" fmla="*/ 2030584 h 2086429"/>
              <a:gd name="connsiteX95" fmla="*/ 3381878 w 4629710"/>
              <a:gd name="connsiteY95" fmla="*/ 2086429 h 2086429"/>
              <a:gd name="connsiteX96" fmla="*/ 3070403 w 4629710"/>
              <a:gd name="connsiteY96" fmla="*/ 2086429 h 2086429"/>
              <a:gd name="connsiteX97" fmla="*/ 3214665 w 4629710"/>
              <a:gd name="connsiteY97" fmla="*/ 1940988 h 2086429"/>
              <a:gd name="connsiteX98" fmla="*/ 4469965 w 4629710"/>
              <a:gd name="connsiteY98" fmla="*/ 675434 h 2086429"/>
              <a:gd name="connsiteX99" fmla="*/ 4629710 w 4629710"/>
              <a:gd name="connsiteY99" fmla="*/ 0 h 2086429"/>
              <a:gd name="connsiteX100" fmla="*/ 4629710 w 4629710"/>
              <a:gd name="connsiteY100" fmla="*/ 314353 h 2086429"/>
              <a:gd name="connsiteX101" fmla="*/ 4558252 w 4629710"/>
              <a:gd name="connsiteY101" fmla="*/ 386295 h 2086429"/>
              <a:gd name="connsiteX102" fmla="*/ 3117080 w 4629710"/>
              <a:gd name="connsiteY102" fmla="*/ 1837231 h 2086429"/>
              <a:gd name="connsiteX103" fmla="*/ 2869559 w 4629710"/>
              <a:gd name="connsiteY103" fmla="*/ 2086429 h 2086429"/>
              <a:gd name="connsiteX104" fmla="*/ 2558298 w 4629710"/>
              <a:gd name="connsiteY104" fmla="*/ 2086429 h 2086429"/>
              <a:gd name="connsiteX105" fmla="*/ 2623869 w 4629710"/>
              <a:gd name="connsiteY105" fmla="*/ 2020383 h 2086429"/>
              <a:gd name="connsiteX106" fmla="*/ 4514978 w 4629710"/>
              <a:gd name="connsiteY106" fmla="*/ 115564 h 20864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</a:cxnLst>
            <a:rect l="l" t="t" r="r" b="b"/>
            <a:pathLst>
              <a:path w="4629710" h="2086429">
                <a:moveTo>
                  <a:pt x="4629710" y="2062620"/>
                </a:moveTo>
                <a:lnTo>
                  <a:pt x="4629710" y="2086429"/>
                </a:lnTo>
                <a:lnTo>
                  <a:pt x="4606079" y="2086429"/>
                </a:lnTo>
                <a:close/>
                <a:moveTo>
                  <a:pt x="1769949" y="1893739"/>
                </a:moveTo>
                <a:cubicBezTo>
                  <a:pt x="1798116" y="1893739"/>
                  <a:pt x="1826283" y="1904822"/>
                  <a:pt x="1847524" y="1926988"/>
                </a:cubicBezTo>
                <a:cubicBezTo>
                  <a:pt x="1891853" y="1969473"/>
                  <a:pt x="1891853" y="2039666"/>
                  <a:pt x="1847524" y="2082151"/>
                </a:cubicBezTo>
                <a:cubicBezTo>
                  <a:pt x="1847524" y="2082151"/>
                  <a:pt x="1847524" y="2082151"/>
                  <a:pt x="1845924" y="2083764"/>
                </a:cubicBezTo>
                <a:lnTo>
                  <a:pt x="1843281" y="2086429"/>
                </a:lnTo>
                <a:lnTo>
                  <a:pt x="1534067" y="2086429"/>
                </a:lnTo>
                <a:lnTo>
                  <a:pt x="1692374" y="1926988"/>
                </a:lnTo>
                <a:cubicBezTo>
                  <a:pt x="1713615" y="1904822"/>
                  <a:pt x="1741782" y="1893739"/>
                  <a:pt x="1769949" y="1893739"/>
                </a:cubicBezTo>
                <a:close/>
                <a:moveTo>
                  <a:pt x="2462350" y="1712302"/>
                </a:moveTo>
                <a:cubicBezTo>
                  <a:pt x="2490519" y="1712302"/>
                  <a:pt x="2518688" y="1722924"/>
                  <a:pt x="2539931" y="1744168"/>
                </a:cubicBezTo>
                <a:cubicBezTo>
                  <a:pt x="2582415" y="1788503"/>
                  <a:pt x="2582415" y="1858701"/>
                  <a:pt x="2539931" y="1901188"/>
                </a:cubicBezTo>
                <a:cubicBezTo>
                  <a:pt x="2539931" y="1901188"/>
                  <a:pt x="2539931" y="1901188"/>
                  <a:pt x="2369776" y="2072642"/>
                </a:cubicBezTo>
                <a:lnTo>
                  <a:pt x="2356093" y="2086429"/>
                </a:lnTo>
                <a:lnTo>
                  <a:pt x="2045101" y="2086429"/>
                </a:lnTo>
                <a:lnTo>
                  <a:pt x="2115833" y="2015158"/>
                </a:lnTo>
                <a:cubicBezTo>
                  <a:pt x="2203361" y="1926962"/>
                  <a:pt x="2292990" y="1836649"/>
                  <a:pt x="2384770" y="1744168"/>
                </a:cubicBezTo>
                <a:cubicBezTo>
                  <a:pt x="2406013" y="1722924"/>
                  <a:pt x="2434181" y="1712302"/>
                  <a:pt x="2462350" y="1712302"/>
                </a:cubicBezTo>
                <a:close/>
                <a:moveTo>
                  <a:pt x="4629710" y="1546814"/>
                </a:moveTo>
                <a:lnTo>
                  <a:pt x="4629710" y="1858916"/>
                </a:lnTo>
                <a:lnTo>
                  <a:pt x="4619307" y="1869385"/>
                </a:lnTo>
                <a:cubicBezTo>
                  <a:pt x="4552784" y="1936338"/>
                  <a:pt x="4484229" y="2005336"/>
                  <a:pt x="4413580" y="2076441"/>
                </a:cubicBezTo>
                <a:lnTo>
                  <a:pt x="4403656" y="2086429"/>
                </a:lnTo>
                <a:lnTo>
                  <a:pt x="4093847" y="2086429"/>
                </a:lnTo>
                <a:lnTo>
                  <a:pt x="4162148" y="2017650"/>
                </a:lnTo>
                <a:cubicBezTo>
                  <a:pt x="4291492" y="1887401"/>
                  <a:pt x="4439313" y="1738544"/>
                  <a:pt x="4608252" y="1568422"/>
                </a:cubicBezTo>
                <a:close/>
                <a:moveTo>
                  <a:pt x="2238267" y="1422274"/>
                </a:moveTo>
                <a:cubicBezTo>
                  <a:pt x="2266433" y="1422274"/>
                  <a:pt x="2294599" y="1433380"/>
                  <a:pt x="2315838" y="1455593"/>
                </a:cubicBezTo>
                <a:cubicBezTo>
                  <a:pt x="2360165" y="1498167"/>
                  <a:pt x="2360165" y="1568507"/>
                  <a:pt x="2315838" y="1611082"/>
                </a:cubicBezTo>
                <a:cubicBezTo>
                  <a:pt x="2315838" y="1611082"/>
                  <a:pt x="2315838" y="1611082"/>
                  <a:pt x="2083124" y="1848018"/>
                </a:cubicBezTo>
                <a:cubicBezTo>
                  <a:pt x="2040645" y="1890592"/>
                  <a:pt x="1970461" y="1890592"/>
                  <a:pt x="1927981" y="1848018"/>
                </a:cubicBezTo>
                <a:cubicBezTo>
                  <a:pt x="1885502" y="1803592"/>
                  <a:pt x="1885502" y="1733252"/>
                  <a:pt x="1927981" y="1690678"/>
                </a:cubicBezTo>
                <a:cubicBezTo>
                  <a:pt x="1927981" y="1690678"/>
                  <a:pt x="1927981" y="1690678"/>
                  <a:pt x="2160695" y="1455593"/>
                </a:cubicBezTo>
                <a:cubicBezTo>
                  <a:pt x="2181935" y="1433380"/>
                  <a:pt x="2210101" y="1422274"/>
                  <a:pt x="2238267" y="1422274"/>
                </a:cubicBezTo>
                <a:close/>
                <a:moveTo>
                  <a:pt x="828764" y="1296841"/>
                </a:moveTo>
                <a:cubicBezTo>
                  <a:pt x="856944" y="1296841"/>
                  <a:pt x="885125" y="1307926"/>
                  <a:pt x="906376" y="1330096"/>
                </a:cubicBezTo>
                <a:cubicBezTo>
                  <a:pt x="948878" y="1372589"/>
                  <a:pt x="948878" y="1442796"/>
                  <a:pt x="906376" y="1485289"/>
                </a:cubicBezTo>
                <a:cubicBezTo>
                  <a:pt x="906376" y="1485289"/>
                  <a:pt x="906376" y="1485289"/>
                  <a:pt x="442282" y="1952837"/>
                </a:cubicBezTo>
                <a:lnTo>
                  <a:pt x="309677" y="2086429"/>
                </a:lnTo>
                <a:lnTo>
                  <a:pt x="0" y="2086429"/>
                </a:lnTo>
                <a:lnTo>
                  <a:pt x="86087" y="1999748"/>
                </a:lnTo>
                <a:cubicBezTo>
                  <a:pt x="291823" y="1792593"/>
                  <a:pt x="513120" y="1569771"/>
                  <a:pt x="751152" y="1330096"/>
                </a:cubicBezTo>
                <a:cubicBezTo>
                  <a:pt x="772404" y="1307926"/>
                  <a:pt x="800583" y="1296841"/>
                  <a:pt x="828764" y="1296841"/>
                </a:cubicBezTo>
                <a:close/>
                <a:moveTo>
                  <a:pt x="2890951" y="1280952"/>
                </a:moveTo>
                <a:cubicBezTo>
                  <a:pt x="2919126" y="1280952"/>
                  <a:pt x="2947301" y="1292024"/>
                  <a:pt x="2968547" y="1314167"/>
                </a:cubicBezTo>
                <a:cubicBezTo>
                  <a:pt x="3011040" y="1356609"/>
                  <a:pt x="3011040" y="1426731"/>
                  <a:pt x="2968547" y="1471018"/>
                </a:cubicBezTo>
                <a:cubicBezTo>
                  <a:pt x="2968547" y="1471018"/>
                  <a:pt x="2968547" y="1471018"/>
                  <a:pt x="2781947" y="1657393"/>
                </a:cubicBezTo>
                <a:cubicBezTo>
                  <a:pt x="2739454" y="1701680"/>
                  <a:pt x="2669249" y="1701680"/>
                  <a:pt x="2626756" y="1657393"/>
                </a:cubicBezTo>
                <a:cubicBezTo>
                  <a:pt x="2582415" y="1614951"/>
                  <a:pt x="2582415" y="1544830"/>
                  <a:pt x="2626756" y="1500543"/>
                </a:cubicBezTo>
                <a:cubicBezTo>
                  <a:pt x="2626756" y="1500543"/>
                  <a:pt x="2626756" y="1500543"/>
                  <a:pt x="2813355" y="1314167"/>
                </a:cubicBezTo>
                <a:cubicBezTo>
                  <a:pt x="2834601" y="1292024"/>
                  <a:pt x="2862776" y="1280952"/>
                  <a:pt x="2890951" y="1280952"/>
                </a:cubicBezTo>
                <a:close/>
                <a:moveTo>
                  <a:pt x="2489546" y="1169336"/>
                </a:moveTo>
                <a:cubicBezTo>
                  <a:pt x="2517821" y="1169336"/>
                  <a:pt x="2546097" y="1179916"/>
                  <a:pt x="2568346" y="1201077"/>
                </a:cubicBezTo>
                <a:cubicBezTo>
                  <a:pt x="2610990" y="1245238"/>
                  <a:pt x="2610990" y="1315160"/>
                  <a:pt x="2568346" y="1357482"/>
                </a:cubicBezTo>
                <a:cubicBezTo>
                  <a:pt x="2523847" y="1401643"/>
                  <a:pt x="2455245" y="1401643"/>
                  <a:pt x="2410746" y="1357482"/>
                </a:cubicBezTo>
                <a:cubicBezTo>
                  <a:pt x="2368102" y="1315160"/>
                  <a:pt x="2368102" y="1245238"/>
                  <a:pt x="2410746" y="1201077"/>
                </a:cubicBezTo>
                <a:cubicBezTo>
                  <a:pt x="2432996" y="1179916"/>
                  <a:pt x="2461271" y="1169336"/>
                  <a:pt x="2489546" y="1169336"/>
                </a:cubicBezTo>
                <a:close/>
                <a:moveTo>
                  <a:pt x="4629710" y="1030758"/>
                </a:moveTo>
                <a:lnTo>
                  <a:pt x="4629710" y="1344123"/>
                </a:lnTo>
                <a:lnTo>
                  <a:pt x="4521168" y="1453492"/>
                </a:lnTo>
                <a:cubicBezTo>
                  <a:pt x="4370413" y="1605399"/>
                  <a:pt x="4211859" y="1765162"/>
                  <a:pt x="4045104" y="1933189"/>
                </a:cubicBezTo>
                <a:lnTo>
                  <a:pt x="3893025" y="2086429"/>
                </a:lnTo>
                <a:lnTo>
                  <a:pt x="3582033" y="2086429"/>
                </a:lnTo>
                <a:lnTo>
                  <a:pt x="3589225" y="2079182"/>
                </a:lnTo>
                <a:cubicBezTo>
                  <a:pt x="3763876" y="1903199"/>
                  <a:pt x="4074367" y="1590339"/>
                  <a:pt x="4626351" y="1034143"/>
                </a:cubicBezTo>
                <a:close/>
                <a:moveTo>
                  <a:pt x="1614625" y="1018568"/>
                </a:moveTo>
                <a:cubicBezTo>
                  <a:pt x="1642794" y="1018568"/>
                  <a:pt x="1670963" y="1029194"/>
                  <a:pt x="1692206" y="1050446"/>
                </a:cubicBezTo>
                <a:cubicBezTo>
                  <a:pt x="1734690" y="1094798"/>
                  <a:pt x="1734690" y="1165022"/>
                  <a:pt x="1692206" y="1207526"/>
                </a:cubicBezTo>
                <a:cubicBezTo>
                  <a:pt x="1692206" y="1207526"/>
                  <a:pt x="1692206" y="1207526"/>
                  <a:pt x="904454" y="2001593"/>
                </a:cubicBezTo>
                <a:lnTo>
                  <a:pt x="820292" y="2086429"/>
                </a:lnTo>
                <a:lnTo>
                  <a:pt x="509300" y="2086429"/>
                </a:lnTo>
                <a:lnTo>
                  <a:pt x="535713" y="2059804"/>
                </a:lnTo>
                <a:cubicBezTo>
                  <a:pt x="837224" y="1755877"/>
                  <a:pt x="1169926" y="1420508"/>
                  <a:pt x="1537045" y="1050446"/>
                </a:cubicBezTo>
                <a:cubicBezTo>
                  <a:pt x="1558288" y="1029194"/>
                  <a:pt x="1586457" y="1018568"/>
                  <a:pt x="1614625" y="1018568"/>
                </a:cubicBezTo>
                <a:close/>
                <a:moveTo>
                  <a:pt x="2303600" y="841225"/>
                </a:moveTo>
                <a:cubicBezTo>
                  <a:pt x="2331769" y="841225"/>
                  <a:pt x="2359938" y="852309"/>
                  <a:pt x="2381181" y="874475"/>
                </a:cubicBezTo>
                <a:cubicBezTo>
                  <a:pt x="2423665" y="916960"/>
                  <a:pt x="2423665" y="987153"/>
                  <a:pt x="2381181" y="1031485"/>
                </a:cubicBezTo>
                <a:cubicBezTo>
                  <a:pt x="2381181" y="1031485"/>
                  <a:pt x="2381181" y="1031485"/>
                  <a:pt x="1379622" y="2040153"/>
                </a:cubicBezTo>
                <a:lnTo>
                  <a:pt x="1333672" y="2086429"/>
                </a:lnTo>
                <a:lnTo>
                  <a:pt x="1022608" y="2086429"/>
                </a:lnTo>
                <a:lnTo>
                  <a:pt x="1076516" y="2032139"/>
                </a:lnTo>
                <a:cubicBezTo>
                  <a:pt x="1416254" y="1689990"/>
                  <a:pt x="1797714" y="1305822"/>
                  <a:pt x="2226020" y="874475"/>
                </a:cubicBezTo>
                <a:cubicBezTo>
                  <a:pt x="2247263" y="852309"/>
                  <a:pt x="2275431" y="841225"/>
                  <a:pt x="2303600" y="841225"/>
                </a:cubicBezTo>
                <a:close/>
                <a:moveTo>
                  <a:pt x="1838798" y="795146"/>
                </a:moveTo>
                <a:cubicBezTo>
                  <a:pt x="1866888" y="795146"/>
                  <a:pt x="1894978" y="806186"/>
                  <a:pt x="1916161" y="828267"/>
                </a:cubicBezTo>
                <a:cubicBezTo>
                  <a:pt x="1958527" y="870588"/>
                  <a:pt x="1958527" y="940510"/>
                  <a:pt x="1916161" y="984672"/>
                </a:cubicBezTo>
                <a:cubicBezTo>
                  <a:pt x="1873795" y="1026993"/>
                  <a:pt x="1803800" y="1026993"/>
                  <a:pt x="1761434" y="984672"/>
                </a:cubicBezTo>
                <a:cubicBezTo>
                  <a:pt x="1717227" y="940510"/>
                  <a:pt x="1717227" y="870588"/>
                  <a:pt x="1761434" y="828267"/>
                </a:cubicBezTo>
                <a:cubicBezTo>
                  <a:pt x="1782617" y="806186"/>
                  <a:pt x="1810708" y="795146"/>
                  <a:pt x="1838798" y="795146"/>
                </a:cubicBezTo>
                <a:close/>
                <a:moveTo>
                  <a:pt x="4629710" y="514384"/>
                </a:moveTo>
                <a:lnTo>
                  <a:pt x="4629710" y="828997"/>
                </a:lnTo>
                <a:lnTo>
                  <a:pt x="4595945" y="863022"/>
                </a:lnTo>
                <a:cubicBezTo>
                  <a:pt x="4281421" y="1179966"/>
                  <a:pt x="3899954" y="1564368"/>
                  <a:pt x="3437297" y="2030584"/>
                </a:cubicBezTo>
                <a:lnTo>
                  <a:pt x="3381878" y="2086429"/>
                </a:lnTo>
                <a:lnTo>
                  <a:pt x="3070403" y="2086429"/>
                </a:lnTo>
                <a:lnTo>
                  <a:pt x="3214665" y="1940988"/>
                </a:lnTo>
                <a:cubicBezTo>
                  <a:pt x="3538718" y="1614288"/>
                  <a:pt x="3949427" y="1200224"/>
                  <a:pt x="4469965" y="675434"/>
                </a:cubicBezTo>
                <a:close/>
                <a:moveTo>
                  <a:pt x="4629710" y="0"/>
                </a:moveTo>
                <a:lnTo>
                  <a:pt x="4629710" y="314353"/>
                </a:lnTo>
                <a:lnTo>
                  <a:pt x="4558252" y="386295"/>
                </a:lnTo>
                <a:cubicBezTo>
                  <a:pt x="4166000" y="781204"/>
                  <a:pt x="3691376" y="1259044"/>
                  <a:pt x="3117080" y="1837231"/>
                </a:cubicBezTo>
                <a:lnTo>
                  <a:pt x="2869559" y="2086429"/>
                </a:lnTo>
                <a:lnTo>
                  <a:pt x="2558298" y="2086429"/>
                </a:lnTo>
                <a:lnTo>
                  <a:pt x="2623869" y="2020383"/>
                </a:lnTo>
                <a:cubicBezTo>
                  <a:pt x="2894027" y="1748266"/>
                  <a:pt x="3434344" y="1204032"/>
                  <a:pt x="4514978" y="115564"/>
                </a:cubicBezTo>
                <a:close/>
              </a:path>
            </a:pathLst>
          </a:custGeom>
          <a:gradFill>
            <a:gsLst>
              <a:gs pos="4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731382" y="2562128"/>
            <a:ext cx="4859917" cy="1445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第一</a:t>
            </a:r>
            <a:r>
              <a:rPr lang="zh-CN" altLang="en-US" sz="4400" dirty="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小组</a:t>
            </a:r>
            <a:endParaRPr lang="en-US" altLang="zh-CN" sz="44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zh-CN" altLang="en-US" sz="4400" b="1" dirty="0" smtClean="0">
                <a:solidFill>
                  <a:srgbClr val="0070C0"/>
                </a:solidFill>
              </a:rPr>
              <a:t>课题调研</a:t>
            </a:r>
            <a:r>
              <a:rPr lang="zh-CN" altLang="en-US" sz="4400" b="1" dirty="0" smtClean="0"/>
              <a:t>汇报</a:t>
            </a:r>
            <a:endParaRPr lang="zh-CN" altLang="en-US" sz="4400" b="1" dirty="0"/>
          </a:p>
        </p:txBody>
      </p:sp>
      <p:sp>
        <p:nvSpPr>
          <p:cNvPr id="20" name="文本框 19"/>
          <p:cNvSpPr txBox="1"/>
          <p:nvPr/>
        </p:nvSpPr>
        <p:spPr>
          <a:xfrm>
            <a:off x="1731382" y="2151214"/>
            <a:ext cx="436461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400" b="1" dirty="0">
                <a:latin typeface="+mj-ea"/>
                <a:ea typeface="+mj-ea"/>
              </a:rPr>
              <a:t> WORK REPORT</a:t>
            </a:r>
            <a:endParaRPr lang="en-US" altLang="zh-CN" sz="2400" b="1" dirty="0">
              <a:latin typeface="+mj-ea"/>
              <a:ea typeface="+mj-ea"/>
            </a:endParaRPr>
          </a:p>
        </p:txBody>
      </p:sp>
      <p:cxnSp>
        <p:nvCxnSpPr>
          <p:cNvPr id="24" name="直接连接符 23"/>
          <p:cNvCxnSpPr/>
          <p:nvPr/>
        </p:nvCxnSpPr>
        <p:spPr>
          <a:xfrm>
            <a:off x="1731382" y="2612879"/>
            <a:ext cx="436461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1731382" y="3982065"/>
            <a:ext cx="356451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2671" y="2240893"/>
            <a:ext cx="1623213" cy="1615256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851660" y="4235450"/>
            <a:ext cx="3088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汇报人：</a:t>
            </a:r>
            <a:r>
              <a:rPr lang="zh-CN" altLang="en-US"/>
              <a:t>林喆羽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 tmFilter="0,0; .5, 1; 1, 1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 tmFilter="0,0; .5, 1; 1, 1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75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250"/>
                            </p:stCondLst>
                            <p:childTnLst>
                              <p:par>
                                <p:cTn id="44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12" grpId="0" animBg="1"/>
      <p:bldP spid="16" grpId="0" animBg="1"/>
      <p:bldP spid="19" grpId="0" build="allAtOnce"/>
      <p:bldP spid="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16770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代码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实现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85" y="2512060"/>
            <a:ext cx="7054850" cy="415036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324485" y="2082800"/>
            <a:ext cx="1771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</a:t>
            </a:r>
            <a:r>
              <a:rPr lang="zh-CN" altLang="en-US"/>
              <a:t>主函数实现</a:t>
            </a:r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766685" y="215900"/>
            <a:ext cx="1771650" cy="3594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2. </a:t>
            </a:r>
            <a:r>
              <a:rPr lang="zh-CN" altLang="en-US"/>
              <a:t>函数</a:t>
            </a:r>
            <a:r>
              <a:rPr lang="zh-CN" altLang="en-US"/>
              <a:t>调用</a:t>
            </a:r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7341235" y="742950"/>
            <a:ext cx="5080635" cy="1169035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sz="1600" b="0" i="0">
                <a:solidFill>
                  <a:srgbClr val="0F1115"/>
                </a:solidFill>
                <a:latin typeface="quote-cjk-patch"/>
                <a:ea typeface="quote-cjk-patch"/>
              </a:rPr>
              <a:t>加密时：</a:t>
            </a:r>
            <a:r>
              <a:rPr lang="zh-CN" altLang="en-US" b="0" i="0">
                <a:solidFill>
                  <a:srgbClr val="0F1115"/>
                </a:solidFill>
                <a:latin typeface="Menlo"/>
                <a:ea typeface="Menlo"/>
              </a:rPr>
              <a:t>密文 </a:t>
            </a:r>
            <a:r>
              <a:rPr lang="en-US" altLang="zh-CN" b="0" i="0">
                <a:solidFill>
                  <a:srgbClr val="0F1115"/>
                </a:solidFill>
                <a:latin typeface="Menlo"/>
                <a:ea typeface="Menlo"/>
              </a:rPr>
              <a:t>= </a:t>
            </a:r>
            <a:r>
              <a:rPr lang="zh-CN" altLang="en-US" b="0" i="0">
                <a:solidFill>
                  <a:srgbClr val="0F1115"/>
                </a:solidFill>
                <a:latin typeface="Menlo"/>
                <a:ea typeface="Menlo"/>
              </a:rPr>
              <a:t>明文 </a:t>
            </a:r>
            <a:r>
              <a:rPr lang="en-US" altLang="zh-CN" b="0" i="0">
                <a:solidFill>
                  <a:srgbClr val="0F1115"/>
                </a:solidFill>
                <a:latin typeface="Menlo"/>
                <a:ea typeface="Menlo"/>
              </a:rPr>
              <a:t>XOR </a:t>
            </a:r>
            <a:r>
              <a:rPr lang="zh-CN" altLang="en-US" b="0" i="0">
                <a:solidFill>
                  <a:srgbClr val="0F1115"/>
                </a:solidFill>
                <a:latin typeface="Menlo"/>
                <a:ea typeface="Menlo"/>
              </a:rPr>
              <a:t>密钥流</a:t>
            </a:r>
            <a:endParaRPr lang="zh-CN" altLang="en-US" b="0" i="0">
              <a:solidFill>
                <a:srgbClr val="0F1115"/>
              </a:solidFill>
              <a:latin typeface="Menlo"/>
              <a:ea typeface="Menl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zh-CN" altLang="en-US" b="0" i="0">
                <a:solidFill>
                  <a:srgbClr val="0F1115"/>
                </a:solidFill>
                <a:latin typeface="Menlo"/>
                <a:ea typeface="Menlo"/>
              </a:rPr>
              <a:t>解密时：明文</a:t>
            </a:r>
            <a:r>
              <a:rPr lang="en-US" altLang="zh-CN" b="0" i="0">
                <a:solidFill>
                  <a:srgbClr val="0F1115"/>
                </a:solidFill>
                <a:latin typeface="Menlo"/>
                <a:ea typeface="Menlo"/>
              </a:rPr>
              <a:t> = </a:t>
            </a:r>
            <a:r>
              <a:rPr lang="zh-CN" altLang="en-US" b="0" i="0">
                <a:solidFill>
                  <a:srgbClr val="0F1115"/>
                </a:solidFill>
                <a:latin typeface="Menlo"/>
                <a:ea typeface="Menlo"/>
              </a:rPr>
              <a:t>密文</a:t>
            </a:r>
            <a:r>
              <a:rPr lang="en-US" altLang="zh-CN" b="0" i="0">
                <a:solidFill>
                  <a:srgbClr val="0F1115"/>
                </a:solidFill>
                <a:latin typeface="Menlo"/>
                <a:ea typeface="Menlo"/>
              </a:rPr>
              <a:t> XOR </a:t>
            </a:r>
            <a:r>
              <a:rPr lang="zh-CN" altLang="en-US" b="0" i="0">
                <a:solidFill>
                  <a:srgbClr val="0F1115"/>
                </a:solidFill>
                <a:latin typeface="Menlo"/>
                <a:ea typeface="Menlo"/>
              </a:rPr>
              <a:t>密钥流</a:t>
            </a:r>
            <a:endParaRPr lang="zh-CN" altLang="en-US" b="0" i="0">
              <a:solidFill>
                <a:srgbClr val="0F1115"/>
              </a:solidFill>
              <a:latin typeface="Menlo"/>
              <a:ea typeface="Menl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endParaRPr lang="zh-CN" altLang="en-US" b="0" i="0">
              <a:solidFill>
                <a:srgbClr val="0F1115"/>
              </a:solidFill>
              <a:latin typeface="Menlo"/>
              <a:ea typeface="Menlo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None/>
            </a:pPr>
            <a:r>
              <a:rPr lang="en-US" altLang="zh-CN" b="0" i="0">
                <a:solidFill>
                  <a:srgbClr val="0F1115"/>
                </a:solidFill>
                <a:latin typeface="Menlo"/>
                <a:ea typeface="Menlo"/>
              </a:rPr>
              <a:t>A XOR B XOR B = A</a:t>
            </a:r>
            <a:endParaRPr lang="en-US" altLang="zh-CN" b="0" i="0">
              <a:solidFill>
                <a:srgbClr val="0F1115"/>
              </a:solidFill>
              <a:latin typeface="Menlo"/>
              <a:ea typeface="Menlo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5055" y="1941830"/>
            <a:ext cx="4339590" cy="48831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450850" y="865822"/>
            <a:ext cx="5080000" cy="107632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/>
              <a:t>sm4_project/ </a:t>
            </a:r>
            <a:endParaRPr lang="en-US" altLang="zh-CN" sz="1600"/>
          </a:p>
          <a:p>
            <a:r>
              <a:rPr lang="en-US" altLang="zh-CN" sz="1600"/>
              <a:t>├── SM4_Encryptor.py </a:t>
            </a:r>
            <a:endParaRPr lang="en-US" altLang="zh-CN" sz="1600"/>
          </a:p>
          <a:p>
            <a:r>
              <a:rPr lang="en-US" altLang="zh-CN" sz="1600"/>
              <a:t>├── test_sm4.py </a:t>
            </a:r>
            <a:endParaRPr lang="en-US" altLang="zh-CN" sz="1600"/>
          </a:p>
          <a:p>
            <a:r>
              <a:rPr lang="en-US" altLang="zh-CN" sz="1600"/>
              <a:t>└── video_encrypt_demo.py</a:t>
            </a:r>
            <a:endParaRPr lang="en-US" altLang="zh-CN" sz="16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19818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及结果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5135" y="916940"/>
            <a:ext cx="5644515" cy="571690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9650" y="916940"/>
            <a:ext cx="6092190" cy="3113405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8865" y="4030345"/>
            <a:ext cx="5185410" cy="28282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1981835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测试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及结果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545" y="4290060"/>
            <a:ext cx="10836910" cy="229108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995" y="46355"/>
            <a:ext cx="4335145" cy="42392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06" t="40144" r="25410" b="48785"/>
          <a:stretch>
            <a:fillRect/>
          </a:stretch>
        </p:blipFill>
        <p:spPr>
          <a:xfrm>
            <a:off x="0" y="4395020"/>
            <a:ext cx="12231327" cy="246298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3982065"/>
            <a:ext cx="12192000" cy="287593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016905" y="2207506"/>
            <a:ext cx="2936096" cy="2507184"/>
            <a:chOff x="2321705" y="2270688"/>
            <a:chExt cx="2936096" cy="250718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1705" y="2270688"/>
              <a:ext cx="2936096" cy="2507184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3089528" y="2741103"/>
              <a:ext cx="1302155" cy="13021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6000" sy="106000" algn="ctr" rotWithShape="0">
                <a:schemeClr val="accent3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237076" y="2935863"/>
              <a:ext cx="1007057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accent3"/>
                  </a:solidFill>
                  <a:latin typeface="+mj-ea"/>
                  <a:ea typeface="+mj-ea"/>
                </a:rPr>
                <a:t>04</a:t>
              </a:r>
              <a:endParaRPr lang="zh-CN" altLang="en-US" sz="4800" dirty="0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5363210" y="2554605"/>
            <a:ext cx="41459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</a:rPr>
              <a:t>后续计划</a:t>
            </a:r>
            <a:endParaRPr lang="zh-CN" altLang="en-US" sz="4000" b="1" dirty="0">
              <a:solidFill>
                <a:schemeClr val="accent3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362998" y="3262363"/>
            <a:ext cx="318799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11" name="矩形 22"/>
          <p:cNvSpPr>
            <a:spLocks noChangeArrowheads="1"/>
          </p:cNvSpPr>
          <p:nvPr/>
        </p:nvSpPr>
        <p:spPr bwMode="auto">
          <a:xfrm>
            <a:off x="7465060" y="1778000"/>
            <a:ext cx="399415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no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zh-CN" sz="1865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865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修正并完善现已实现功能，如视频流加密、数据传输通信、摄像头图像采集</a:t>
            </a:r>
            <a:r>
              <a:rPr lang="en-US" altLang="zh-CN" sz="1865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...</a:t>
            </a:r>
            <a:endParaRPr lang="en-US" altLang="zh-CN" sz="1865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865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865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加强现有功能拓展性，如添加用户、管理员安全认证，云存储等功能</a:t>
            </a:r>
            <a:endParaRPr lang="en-US" altLang="zh-CN" sz="1865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>
              <a:lnSpc>
                <a:spcPct val="150000"/>
              </a:lnSpc>
            </a:pPr>
            <a:r>
              <a:rPr lang="en-US" altLang="zh-CN" sz="1865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1865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添加额外功能，如红外检测</a:t>
            </a:r>
            <a:r>
              <a:rPr lang="zh-CN" altLang="en-US" sz="1865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等</a:t>
            </a:r>
            <a:endParaRPr lang="zh-CN" altLang="en-US" sz="1865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140208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后续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98" name="图片 97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619125" y="1031240"/>
            <a:ext cx="6465570" cy="493458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06" t="40144" r="25410" b="48785"/>
          <a:stretch>
            <a:fillRect/>
          </a:stretch>
        </p:blipFill>
        <p:spPr>
          <a:xfrm>
            <a:off x="0" y="4395020"/>
            <a:ext cx="12231327" cy="246298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3982065"/>
            <a:ext cx="12192000" cy="287593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016905" y="2207506"/>
            <a:ext cx="2936096" cy="2507184"/>
            <a:chOff x="2321705" y="2270688"/>
            <a:chExt cx="2936096" cy="250718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1705" y="2270688"/>
              <a:ext cx="2936096" cy="2507184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3089528" y="2741103"/>
              <a:ext cx="1302155" cy="13021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6000" sy="106000" algn="ctr" rotWithShape="0">
                <a:schemeClr val="accent3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237076" y="2935863"/>
              <a:ext cx="1007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accent3"/>
                  </a:solidFill>
                  <a:latin typeface="+mj-ea"/>
                  <a:ea typeface="+mj-ea"/>
                </a:rPr>
                <a:t>01</a:t>
              </a:r>
              <a:endParaRPr lang="zh-CN" altLang="en-US" sz="4800" dirty="0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5363210" y="2554605"/>
            <a:ext cx="55721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</a:rPr>
              <a:t>前期总结</a:t>
            </a:r>
            <a:endParaRPr lang="zh-CN" altLang="en-US" sz="4000" b="1" dirty="0">
              <a:solidFill>
                <a:schemeClr val="accent3"/>
              </a:solidFill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4869263" y="3323620"/>
            <a:ext cx="5415051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362998" y="3262363"/>
            <a:ext cx="318799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5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箭头3"/>
          <p:cNvSpPr>
            <a:spLocks noChangeArrowheads="1"/>
          </p:cNvSpPr>
          <p:nvPr/>
        </p:nvSpPr>
        <p:spPr bwMode="auto">
          <a:xfrm flipV="1">
            <a:off x="1128184" y="3852334"/>
            <a:ext cx="1092200" cy="1521884"/>
          </a:xfrm>
          <a:custGeom>
            <a:avLst/>
            <a:gdLst>
              <a:gd name="T0" fmla="*/ 90959013 w 933"/>
              <a:gd name="T1" fmla="*/ 973534517 h 1182"/>
              <a:gd name="T2" fmla="*/ 98667627 w 933"/>
              <a:gd name="T3" fmla="*/ 317051119 h 1182"/>
              <a:gd name="T4" fmla="*/ 203501268 w 933"/>
              <a:gd name="T5" fmla="*/ 195825720 h 1182"/>
              <a:gd name="T6" fmla="*/ 555003537 w 933"/>
              <a:gd name="T7" fmla="*/ 188365978 h 1182"/>
              <a:gd name="T8" fmla="*/ 555003537 w 933"/>
              <a:gd name="T9" fmla="*/ 298401281 h 1182"/>
              <a:gd name="T10" fmla="*/ 719192629 w 933"/>
              <a:gd name="T11" fmla="*/ 142672762 h 1182"/>
              <a:gd name="T12" fmla="*/ 548837524 w 933"/>
              <a:gd name="T13" fmla="*/ 0 h 1182"/>
              <a:gd name="T14" fmla="*/ 550379247 w 933"/>
              <a:gd name="T15" fmla="*/ 85790417 h 1182"/>
              <a:gd name="T16" fmla="*/ 180376303 w 933"/>
              <a:gd name="T17" fmla="*/ 87655111 h 1182"/>
              <a:gd name="T18" fmla="*/ 0 w 933"/>
              <a:gd name="T19" fmla="*/ 277885782 h 1182"/>
              <a:gd name="T20" fmla="*/ 0 w 933"/>
              <a:gd name="T21" fmla="*/ 986589307 h 1182"/>
              <a:gd name="T22" fmla="*/ 90959013 w 933"/>
              <a:gd name="T23" fmla="*/ 973534517 h 118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2824" tIns="41411" rIns="82824" bIns="41411" anchor="ctr"/>
          <a:lstStyle/>
          <a:p>
            <a:endParaRPr lang="zh-CN" altLang="en-US" sz="2400"/>
          </a:p>
        </p:txBody>
      </p:sp>
      <p:sp>
        <p:nvSpPr>
          <p:cNvPr id="29" name="箭头1"/>
          <p:cNvSpPr>
            <a:spLocks noChangeArrowheads="1"/>
          </p:cNvSpPr>
          <p:nvPr/>
        </p:nvSpPr>
        <p:spPr bwMode="auto">
          <a:xfrm>
            <a:off x="1121833" y="2190751"/>
            <a:ext cx="1092200" cy="1763183"/>
          </a:xfrm>
          <a:custGeom>
            <a:avLst/>
            <a:gdLst>
              <a:gd name="T0" fmla="*/ 90959013 w 933"/>
              <a:gd name="T1" fmla="*/ 1306720854 h 1182"/>
              <a:gd name="T2" fmla="*/ 98667627 w 933"/>
              <a:gd name="T3" fmla="*/ 425560247 h 1182"/>
              <a:gd name="T4" fmla="*/ 203501268 w 933"/>
              <a:gd name="T5" fmla="*/ 262846232 h 1182"/>
              <a:gd name="T6" fmla="*/ 555003537 w 933"/>
              <a:gd name="T7" fmla="*/ 252833234 h 1182"/>
              <a:gd name="T8" fmla="*/ 555003537 w 933"/>
              <a:gd name="T9" fmla="*/ 400527752 h 1182"/>
              <a:gd name="T10" fmla="*/ 719192629 w 933"/>
              <a:gd name="T11" fmla="*/ 191502223 h 1182"/>
              <a:gd name="T12" fmla="*/ 548837524 w 933"/>
              <a:gd name="T13" fmla="*/ 0 h 1182"/>
              <a:gd name="T14" fmla="*/ 550379247 w 933"/>
              <a:gd name="T15" fmla="*/ 115151715 h 1182"/>
              <a:gd name="T16" fmla="*/ 180376303 w 933"/>
              <a:gd name="T17" fmla="*/ 117654405 h 1182"/>
              <a:gd name="T18" fmla="*/ 0 w 933"/>
              <a:gd name="T19" fmla="*/ 372991448 h 1182"/>
              <a:gd name="T20" fmla="*/ 0 w 933"/>
              <a:gd name="T21" fmla="*/ 1324243041 h 1182"/>
              <a:gd name="T22" fmla="*/ 90959013 w 933"/>
              <a:gd name="T23" fmla="*/ 1306720854 h 1182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0" t="0" r="r" b="b"/>
            <a:pathLst>
              <a:path w="933" h="1182">
                <a:moveTo>
                  <a:pt x="118" y="1044"/>
                </a:moveTo>
                <a:lnTo>
                  <a:pt x="128" y="340"/>
                </a:lnTo>
                <a:cubicBezTo>
                  <a:pt x="134" y="214"/>
                  <a:pt x="182" y="212"/>
                  <a:pt x="264" y="210"/>
                </a:cubicBezTo>
                <a:lnTo>
                  <a:pt x="720" y="202"/>
                </a:lnTo>
                <a:lnTo>
                  <a:pt x="720" y="320"/>
                </a:lnTo>
                <a:lnTo>
                  <a:pt x="933" y="153"/>
                </a:lnTo>
                <a:lnTo>
                  <a:pt x="712" y="0"/>
                </a:lnTo>
                <a:lnTo>
                  <a:pt x="714" y="92"/>
                </a:lnTo>
                <a:cubicBezTo>
                  <a:pt x="714" y="92"/>
                  <a:pt x="406" y="94"/>
                  <a:pt x="234" y="94"/>
                </a:cubicBezTo>
                <a:cubicBezTo>
                  <a:pt x="60" y="96"/>
                  <a:pt x="2" y="156"/>
                  <a:pt x="0" y="298"/>
                </a:cubicBezTo>
                <a:lnTo>
                  <a:pt x="0" y="1058"/>
                </a:lnTo>
                <a:cubicBezTo>
                  <a:pt x="20" y="1182"/>
                  <a:pt x="93" y="1170"/>
                  <a:pt x="118" y="1044"/>
                </a:cubicBezTo>
                <a:close/>
              </a:path>
            </a:pathLst>
          </a:custGeom>
          <a:solidFill>
            <a:srgbClr val="A6A6A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lIns="82824" tIns="41411" rIns="82824" bIns="41411" anchor="ctr"/>
          <a:lstStyle/>
          <a:p>
            <a:endParaRPr lang="zh-CN" altLang="en-US" sz="2400"/>
          </a:p>
        </p:txBody>
      </p:sp>
      <p:sp>
        <p:nvSpPr>
          <p:cNvPr id="30" name="文本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4384040" y="1239520"/>
            <a:ext cx="7216775" cy="2189480"/>
          </a:xfrm>
          <a:prstGeom prst="roundRect">
            <a:avLst>
              <a:gd name="adj" fmla="val 11505"/>
            </a:avLst>
          </a:prstGeom>
          <a:noFill/>
          <a:ln w="158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824" tIns="41411" rIns="82824" bIns="41411" anchor="ctr"/>
          <a:lstStyle/>
          <a:p>
            <a:r>
              <a:rPr lang="zh-CN" altLang="en-US" sz="1400">
                <a:sym typeface="+mn-ea"/>
              </a:rPr>
              <a:t>在树莓派嵌入式平台上成功搭建简易服务器，实现摄像头画面的传输，</a:t>
            </a:r>
            <a:endParaRPr lang="zh-CN" altLang="en-US" sz="1400" dirty="0"/>
          </a:p>
        </p:txBody>
      </p:sp>
      <p:sp>
        <p:nvSpPr>
          <p:cNvPr id="31" name="标题1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2220595" y="1797050"/>
            <a:ext cx="2157095" cy="1202055"/>
          </a:xfrm>
          <a:prstGeom prst="roundRect">
            <a:avLst>
              <a:gd name="adj" fmla="val 11921"/>
            </a:avLst>
          </a:prstGeom>
          <a:gradFill>
            <a:gsLst>
              <a:gs pos="4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lIns="82824" tIns="41411" rIns="82824" bIns="41411" anchor="ctr"/>
          <a:lstStyle/>
          <a:p>
            <a:pPr algn="ctr" eaLnBrk="1" hangingPunct="1">
              <a:lnSpc>
                <a:spcPct val="120000"/>
              </a:lnSpc>
            </a:pPr>
            <a:r>
              <a:rPr lang="zh-CN" altLang="zh-CN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摄像头</a:t>
            </a:r>
            <a:endParaRPr lang="zh-CN" altLang="zh-CN" sz="1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文本3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4377055" y="4193540"/>
            <a:ext cx="7223760" cy="2188845"/>
          </a:xfrm>
          <a:prstGeom prst="roundRect">
            <a:avLst>
              <a:gd name="adj" fmla="val 11505"/>
            </a:avLst>
          </a:prstGeom>
          <a:noFill/>
          <a:ln w="158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824" tIns="41411" rIns="82824" bIns="41411" anchor="ctr"/>
          <a:lstStyle/>
          <a:p>
            <a:r>
              <a:rPr lang="zh-CN" altLang="en-US" sz="1400">
                <a:sym typeface="+mn-ea"/>
              </a:rPr>
              <a:t>通过内网穿透，借助服务器实现摄像头画面在公网的安全传输。</a:t>
            </a:r>
            <a:endParaRPr lang="zh-CN" altLang="en-US" sz="1400" dirty="0"/>
          </a:p>
        </p:txBody>
      </p:sp>
      <p:sp>
        <p:nvSpPr>
          <p:cNvPr id="35" name="标题3"/>
          <p:cNvSpPr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220595" y="4697095"/>
            <a:ext cx="2156460" cy="1181100"/>
          </a:xfrm>
          <a:prstGeom prst="roundRect">
            <a:avLst>
              <a:gd name="adj" fmla="val 11921"/>
            </a:avLst>
          </a:prstGeom>
          <a:gradFill>
            <a:gsLst>
              <a:gs pos="4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lIns="82824" tIns="41411" rIns="82824" bIns="41411" anchor="ctr"/>
          <a:lstStyle/>
          <a:p>
            <a:pPr algn="ctr" eaLnBrk="1" hangingPunct="1">
              <a:lnSpc>
                <a:spcPct val="120000"/>
              </a:lnSpc>
            </a:pPr>
            <a:r>
              <a:rPr lang="zh-CN" altLang="zh-CN" sz="1865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网络与通信</a:t>
            </a:r>
            <a:endParaRPr lang="zh-CN" altLang="zh-CN" sz="1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Oval 19"/>
          <p:cNvSpPr>
            <a:spLocks noChangeArrowheads="1"/>
          </p:cNvSpPr>
          <p:nvPr/>
        </p:nvSpPr>
        <p:spPr bwMode="auto">
          <a:xfrm>
            <a:off x="567267" y="3255433"/>
            <a:ext cx="1191684" cy="1193800"/>
          </a:xfrm>
          <a:prstGeom prst="ellipse">
            <a:avLst/>
          </a:prstGeom>
          <a:gradFill>
            <a:gsLst>
              <a:gs pos="47000">
                <a:schemeClr val="accent3"/>
              </a:gs>
              <a:gs pos="100000">
                <a:schemeClr val="accent3">
                  <a:lumMod val="75000"/>
                </a:schemeClr>
              </a:gs>
            </a:gsLst>
            <a:lin ang="0" scaled="1"/>
          </a:gradFill>
          <a:ln>
            <a:noFill/>
          </a:ln>
        </p:spPr>
        <p:txBody>
          <a:bodyPr lIns="82824" tIns="41411" rIns="82824" bIns="41411" anchor="ctr"/>
          <a:lstStyle/>
          <a:p>
            <a:pPr algn="ctr" eaLnBrk="1" hangingPunct="1">
              <a:lnSpc>
                <a:spcPct val="120000"/>
              </a:lnSpc>
            </a:pPr>
            <a:endParaRPr lang="en-US" altLang="zh-CN" sz="2535" b="1" dirty="0">
              <a:solidFill>
                <a:schemeClr val="bg1"/>
              </a:solidFill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sp>
        <p:nvSpPr>
          <p:cNvPr id="16" name="Title 13"/>
          <p:cNvSpPr txBox="1">
            <a:spLocks noChangeArrowheads="1"/>
          </p:cNvSpPr>
          <p:nvPr/>
        </p:nvSpPr>
        <p:spPr bwMode="auto">
          <a:xfrm>
            <a:off x="773007" y="349885"/>
            <a:ext cx="2885016" cy="58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65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65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前期总结</a:t>
            </a:r>
            <a:endParaRPr lang="zh-CN" altLang="en-US" sz="1865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500"/>
                            </p:stCondLst>
                            <p:childTnLst>
                              <p:par>
                                <p:cTn id="3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bldLvl="0" animBg="1"/>
      <p:bldP spid="29" grpId="0" bldLvl="0" animBg="1"/>
      <p:bldP spid="30" grpId="0" bldLvl="0" animBg="1"/>
      <p:bldP spid="31" grpId="0" bldLvl="0" animBg="1"/>
      <p:bldP spid="34" grpId="0" bldLvl="0" animBg="1"/>
      <p:bldP spid="35" grpId="0" bldLvl="0" animBg="1"/>
      <p:bldP spid="36" grpId="0" bldLvl="0" animBg="1"/>
      <p:bldP spid="1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06" t="40144" r="25410" b="48785"/>
          <a:stretch>
            <a:fillRect/>
          </a:stretch>
        </p:blipFill>
        <p:spPr>
          <a:xfrm>
            <a:off x="0" y="4395020"/>
            <a:ext cx="12231327" cy="246298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3982065"/>
            <a:ext cx="12192000" cy="287593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016905" y="2207506"/>
            <a:ext cx="2936096" cy="2507184"/>
            <a:chOff x="2321705" y="2270688"/>
            <a:chExt cx="2936096" cy="250718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1705" y="2270688"/>
              <a:ext cx="2936096" cy="2507184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3089528" y="2741103"/>
              <a:ext cx="1302155" cy="13021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6000" sy="106000" algn="ctr" rotWithShape="0">
                <a:schemeClr val="accent3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237076" y="2935863"/>
              <a:ext cx="100705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accent3"/>
                  </a:solidFill>
                  <a:latin typeface="+mj-ea"/>
                  <a:ea typeface="+mj-ea"/>
                </a:rPr>
                <a:t>02</a:t>
              </a:r>
              <a:endParaRPr lang="zh-CN" altLang="en-US" sz="4800" dirty="0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5363210" y="2554605"/>
            <a:ext cx="41459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</a:rPr>
              <a:t>项目</a:t>
            </a:r>
            <a:r>
              <a:rPr lang="zh-CN" altLang="en-US" sz="4000" b="1" dirty="0">
                <a:solidFill>
                  <a:schemeClr val="accent3"/>
                </a:solidFill>
              </a:rPr>
              <a:t>进展</a:t>
            </a:r>
            <a:endParaRPr lang="zh-CN" altLang="en-US" sz="4000" b="1" dirty="0">
              <a:solidFill>
                <a:schemeClr val="accent3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362998" y="3262363"/>
            <a:ext cx="318799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1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814195" y="1755140"/>
            <a:ext cx="3759835" cy="3969385"/>
          </a:xfrm>
          <a:prstGeom prst="roundRect">
            <a:avLst>
              <a:gd name="adj" fmla="val 11505"/>
            </a:avLst>
          </a:prstGeom>
          <a:noFill/>
          <a:ln w="158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824" tIns="41411" rIns="82824" bIns="41411" anchor="ctr"/>
          <a:lstStyle/>
          <a:p>
            <a:pPr eaLnBrk="1" hangingPunct="1">
              <a:lnSpc>
                <a:spcPct val="120000"/>
              </a:lnSpc>
            </a:pPr>
            <a:endParaRPr lang="zh-CN" altLang="en-US" sz="1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sp>
        <p:nvSpPr>
          <p:cNvPr id="16" name="Title 13"/>
          <p:cNvSpPr txBox="1">
            <a:spLocks noChangeArrowheads="1"/>
          </p:cNvSpPr>
          <p:nvPr/>
        </p:nvSpPr>
        <p:spPr bwMode="auto">
          <a:xfrm>
            <a:off x="773007" y="349885"/>
            <a:ext cx="2885016" cy="586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1865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1865" b="1" dirty="0">
                <a:solidFill>
                  <a:schemeClr val="accent3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项目进展</a:t>
            </a:r>
            <a:endParaRPr lang="zh-CN" altLang="en-US" sz="1865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875155" y="1833245"/>
            <a:ext cx="3637915" cy="282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实现了一个基于国密</a:t>
            </a:r>
            <a:r>
              <a:rPr lang="en-US" altLang="zh-CN"/>
              <a:t>SM4</a:t>
            </a:r>
            <a:r>
              <a:rPr lang="zh-CN" altLang="en-US"/>
              <a:t>算法的视频流加密方案。方案采用了高安全性、高性能和对错误的鲁棒性的</a:t>
            </a:r>
            <a:r>
              <a:rPr lang="en-US" altLang="zh-CN"/>
              <a:t>CRT</a:t>
            </a:r>
            <a:r>
              <a:rPr lang="zh-CN" altLang="en-US"/>
              <a:t>加密模式，从而实现对视频数据的实时、连续加密。在完成算法核心代码与加密框架的开发后，为全面评估方案，我们构建了系统的测试环境，设计了涵盖功能正确性、处理效率及鲁棒性在内的多组测试用例。样例</a:t>
            </a:r>
            <a:r>
              <a:rPr lang="zh-CN" altLang="en-US"/>
              <a:t>均通过测试，有效满足了实际应用中对视频流安全传输的需求。</a:t>
            </a:r>
            <a:endParaRPr lang="zh-CN" altLang="en-US"/>
          </a:p>
        </p:txBody>
      </p:sp>
      <p:grpSp>
        <p:nvGrpSpPr>
          <p:cNvPr id="90" name="组合 89"/>
          <p:cNvGrpSpPr/>
          <p:nvPr/>
        </p:nvGrpSpPr>
        <p:grpSpPr bwMode="auto">
          <a:xfrm>
            <a:off x="1181312" y="1169669"/>
            <a:ext cx="4688567" cy="653836"/>
            <a:chOff x="4849960" y="2301586"/>
            <a:chExt cx="4688504" cy="653748"/>
          </a:xfrm>
        </p:grpSpPr>
        <p:sp>
          <p:nvSpPr>
            <p:cNvPr id="94" name="TextBox 19"/>
            <p:cNvSpPr txBox="1"/>
            <p:nvPr/>
          </p:nvSpPr>
          <p:spPr>
            <a:xfrm>
              <a:off x="5500553" y="2301586"/>
              <a:ext cx="4037911" cy="429837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2200" b="1" dirty="0"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加密部分</a:t>
              </a:r>
              <a:endParaRPr lang="zh-CN" altLang="en-US" sz="2200" b="1" dirty="0">
                <a:latin typeface="Arial" panose="020B0604020202020204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92" name="椭圆 91"/>
            <p:cNvSpPr/>
            <p:nvPr/>
          </p:nvSpPr>
          <p:spPr>
            <a:xfrm>
              <a:off x="4849960" y="2417774"/>
              <a:ext cx="537626" cy="537560"/>
            </a:xfrm>
            <a:prstGeom prst="ellipse">
              <a:avLst/>
            </a:prstGeom>
            <a:gradFill>
              <a:gsLst>
                <a:gs pos="4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1</a:t>
              </a:r>
              <a:endParaRPr lang="en-US" altLang="zh-CN" sz="24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grpSp>
        <p:nvGrpSpPr>
          <p:cNvPr id="3" name="组合 2"/>
          <p:cNvGrpSpPr/>
          <p:nvPr/>
        </p:nvGrpSpPr>
        <p:grpSpPr bwMode="auto">
          <a:xfrm>
            <a:off x="6464512" y="1239519"/>
            <a:ext cx="4688567" cy="653836"/>
            <a:chOff x="4849960" y="2301586"/>
            <a:chExt cx="4688504" cy="653748"/>
          </a:xfrm>
        </p:grpSpPr>
        <p:sp>
          <p:nvSpPr>
            <p:cNvPr id="5" name="TextBox 19"/>
            <p:cNvSpPr txBox="1"/>
            <p:nvPr/>
          </p:nvSpPr>
          <p:spPr>
            <a:xfrm>
              <a:off x="5500553" y="2301586"/>
              <a:ext cx="4037911" cy="429837"/>
            </a:xfrm>
            <a:prstGeom prst="rect">
              <a:avLst/>
            </a:prstGeom>
            <a:noFill/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>
              <a:defPPr>
                <a:defRPr lang="zh-CN"/>
              </a:defPPr>
              <a:lvl1pPr>
                <a:defRPr sz="1200">
                  <a:solidFill>
                    <a:schemeClr val="tx1">
                      <a:lumMod val="75000"/>
                      <a:lumOff val="25000"/>
                    </a:schemeClr>
                  </a:solidFill>
                  <a:latin typeface="EngraversGothic BT" panose="020B0507020203020204" pitchFamily="34" charset="0"/>
                </a:defRPr>
              </a:lvl1pPr>
            </a:lstStyle>
            <a:p>
              <a:pPr>
                <a:defRPr/>
              </a:pPr>
              <a:r>
                <a:rPr lang="zh-CN" altLang="en-US" sz="2200" b="1" dirty="0"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硬件</a:t>
              </a:r>
              <a:r>
                <a:rPr lang="zh-CN" altLang="en-US" sz="2200" b="1" dirty="0">
                  <a:latin typeface="Arial" panose="020B0604020202020204"/>
                  <a:ea typeface="微软雅黑" panose="020B0503020204020204" pitchFamily="34" charset="-122"/>
                  <a:sym typeface="+mn-ea"/>
                </a:rPr>
                <a:t>部分</a:t>
              </a:r>
              <a:endParaRPr lang="zh-CN" altLang="en-US" sz="2200" b="1" dirty="0">
                <a:latin typeface="Arial" panose="020B0604020202020204"/>
                <a:ea typeface="微软雅黑" panose="020B0503020204020204" pitchFamily="34" charset="-122"/>
                <a:sym typeface="+mn-ea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4849960" y="2417774"/>
              <a:ext cx="537626" cy="537560"/>
            </a:xfrm>
            <a:prstGeom prst="ellipse">
              <a:avLst/>
            </a:prstGeom>
            <a:gradFill>
              <a:gsLst>
                <a:gs pos="47000">
                  <a:schemeClr val="accent3"/>
                </a:gs>
                <a:gs pos="100000">
                  <a:schemeClr val="accent3">
                    <a:lumMod val="75000"/>
                  </a:schemeClr>
                </a:gs>
              </a:gsLst>
              <a:lin ang="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r>
                <a:rPr lang="en-US" altLang="zh-CN" sz="2400">
                  <a:latin typeface="Arial" panose="020B0604020202020204"/>
                  <a:ea typeface="微软雅黑" panose="020B0503020204020204" pitchFamily="34" charset="-122"/>
                  <a:sym typeface="Arial" panose="020B0604020202020204"/>
                </a:rPr>
                <a:t>2</a:t>
              </a:r>
              <a:endParaRPr lang="en-US" altLang="zh-CN" sz="2400">
                <a:latin typeface="Arial" panose="020B0604020202020204"/>
                <a:ea typeface="微软雅黑" panose="020B0503020204020204" pitchFamily="34" charset="-122"/>
                <a:sym typeface="Arial" panose="020B0604020202020204"/>
              </a:endParaRPr>
            </a:p>
          </p:txBody>
        </p:sp>
      </p:grpSp>
      <p:sp>
        <p:nvSpPr>
          <p:cNvPr id="7" name="文本1"/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7167245" y="1755140"/>
            <a:ext cx="3759835" cy="3969385"/>
          </a:xfrm>
          <a:prstGeom prst="roundRect">
            <a:avLst>
              <a:gd name="adj" fmla="val 11505"/>
            </a:avLst>
          </a:prstGeom>
          <a:noFill/>
          <a:ln w="1587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2824" tIns="41411" rIns="82824" bIns="41411" anchor="ctr"/>
          <a:lstStyle/>
          <a:p>
            <a:pPr eaLnBrk="1" hangingPunct="1">
              <a:lnSpc>
                <a:spcPct val="120000"/>
              </a:lnSpc>
            </a:pPr>
            <a:endParaRPr lang="zh-CN" altLang="en-US" sz="1600" dirty="0">
              <a:solidFill>
                <a:srgbClr val="40404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7228205" y="1833245"/>
            <a:ext cx="3637915" cy="28225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尝试集成</a:t>
            </a:r>
            <a:r>
              <a:rPr lang="zh-CN" altLang="en-US">
                <a:sym typeface="+mn-ea"/>
              </a:rPr>
              <a:t>视频流加密功能，</a:t>
            </a:r>
            <a:r>
              <a:rPr lang="zh-CN" altLang="en-US"/>
              <a:t>在视频服务器端集成加密模块，对分发的直播流进行实时加密；在客户端集成对应的解密模块，实现数据的实时解密与播放。这套机制确保了视频内容从信源（服务器）到信宿（客户端）的整个传输过程中始终保持密文状态，有效抵御了中间人攻击和流量窃听，满足了高安全级别的通信需求。</a:t>
            </a:r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bldLvl="0" animBg="1"/>
      <p:bldP spid="16" grpId="0"/>
      <p:bldP spid="7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/>
          <p:cNvPicPr>
            <a:picLocks noChangeAspect="1"/>
          </p:cNvPicPr>
          <p:nvPr/>
        </p:nvPicPr>
        <p:blipFill rotWithShape="1">
          <a:blip r:embed="rId1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606" t="40144" r="25410" b="48785"/>
          <a:stretch>
            <a:fillRect/>
          </a:stretch>
        </p:blipFill>
        <p:spPr>
          <a:xfrm>
            <a:off x="0" y="4395020"/>
            <a:ext cx="12231327" cy="2462980"/>
          </a:xfrm>
          <a:prstGeom prst="rect">
            <a:avLst/>
          </a:prstGeom>
        </p:spPr>
      </p:pic>
      <p:sp>
        <p:nvSpPr>
          <p:cNvPr id="17" name="矩形 16"/>
          <p:cNvSpPr/>
          <p:nvPr/>
        </p:nvSpPr>
        <p:spPr>
          <a:xfrm>
            <a:off x="0" y="3982065"/>
            <a:ext cx="12192000" cy="2875935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19" name="组合 18"/>
          <p:cNvGrpSpPr/>
          <p:nvPr/>
        </p:nvGrpSpPr>
        <p:grpSpPr>
          <a:xfrm>
            <a:off x="2016905" y="2207506"/>
            <a:ext cx="2936096" cy="2507184"/>
            <a:chOff x="2321705" y="2270688"/>
            <a:chExt cx="2936096" cy="2507184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1705" y="2270688"/>
              <a:ext cx="2936096" cy="2507184"/>
            </a:xfrm>
            <a:prstGeom prst="rect">
              <a:avLst/>
            </a:prstGeom>
          </p:spPr>
        </p:pic>
        <p:sp>
          <p:nvSpPr>
            <p:cNvPr id="4" name="椭圆 3"/>
            <p:cNvSpPr/>
            <p:nvPr/>
          </p:nvSpPr>
          <p:spPr>
            <a:xfrm>
              <a:off x="3089528" y="2741103"/>
              <a:ext cx="1302155" cy="1302155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6000" sy="106000" algn="ctr" rotWithShape="0">
                <a:schemeClr val="accent3">
                  <a:alpha val="4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3237076" y="2935863"/>
              <a:ext cx="1007057" cy="8299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800" dirty="0">
                  <a:solidFill>
                    <a:schemeClr val="accent3"/>
                  </a:solidFill>
                  <a:latin typeface="+mj-ea"/>
                  <a:ea typeface="+mj-ea"/>
                </a:rPr>
                <a:t>03</a:t>
              </a:r>
              <a:endParaRPr lang="zh-CN" altLang="en-US" sz="4800" dirty="0">
                <a:solidFill>
                  <a:schemeClr val="accent3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5363210" y="2554605"/>
            <a:ext cx="41459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000" b="1" dirty="0">
                <a:solidFill>
                  <a:schemeClr val="accent3"/>
                </a:solidFill>
              </a:rPr>
              <a:t>具体</a:t>
            </a:r>
            <a:r>
              <a:rPr lang="zh-CN" altLang="en-US" sz="4000" b="1" dirty="0">
                <a:solidFill>
                  <a:schemeClr val="accent3"/>
                </a:solidFill>
              </a:rPr>
              <a:t>实现</a:t>
            </a:r>
            <a:endParaRPr lang="zh-CN" altLang="en-US" sz="4000" b="1" dirty="0">
              <a:solidFill>
                <a:schemeClr val="accent3"/>
              </a:solidFill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5362998" y="3262363"/>
            <a:ext cx="3187994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3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29718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1.SM4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国密算法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sp>
        <p:nvSpPr>
          <p:cNvPr id="16" name="Title 13"/>
          <p:cNvSpPr txBox="1">
            <a:spLocks noChangeArrowheads="1"/>
          </p:cNvSpPr>
          <p:nvPr/>
        </p:nvSpPr>
        <p:spPr bwMode="auto">
          <a:xfrm>
            <a:off x="829945" y="1117600"/>
            <a:ext cx="3897630" cy="58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65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367665" y="884555"/>
            <a:ext cx="3473450" cy="290639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752850" y="884555"/>
            <a:ext cx="5080000" cy="142875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lang="zh-CN" altLang="en-US" sz="2400" b="1" i="0">
                <a:solidFill>
                  <a:srgbClr val="333333"/>
                </a:solidFill>
                <a:latin typeface="Open Sans"/>
                <a:ea typeface="Open Sans"/>
              </a:rPr>
              <a:t>算法概述</a:t>
            </a:r>
            <a:endParaRPr lang="zh-CN" altLang="en-US" sz="2400" b="1" i="0">
              <a:solidFill>
                <a:srgbClr val="333333"/>
              </a:solidFill>
              <a:latin typeface="Open Sans"/>
              <a:ea typeface="Open Sans"/>
            </a:endParaRPr>
          </a:p>
          <a:p>
            <a:pPr marL="0" indent="0">
              <a:spcAft>
                <a:spcPct val="6000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SM4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分组密码算法（原</a:t>
            </a:r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GB/T 32907-2016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） 是中国国家标准规定的一种商用分组密码算法。它是一种迭代式分组密码，采用非线性迭代结构。</a:t>
            </a:r>
            <a:endParaRPr lang="zh-CN" altLang="en-US" sz="1600" b="0" i="0">
              <a:solidFill>
                <a:srgbClr val="333333"/>
              </a:solidFill>
              <a:latin typeface="Open Sans"/>
              <a:ea typeface="Open Sans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841115" y="3191510"/>
            <a:ext cx="5080000" cy="286512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Aft>
                <a:spcPct val="60000"/>
              </a:spcAft>
            </a:pPr>
            <a:r>
              <a:rPr lang="zh-CN" altLang="en-US" sz="2400" b="1" i="0">
                <a:solidFill>
                  <a:srgbClr val="333333"/>
                </a:solidFill>
                <a:latin typeface="Open Sans"/>
                <a:ea typeface="Open Sans"/>
              </a:rPr>
              <a:t>核心参数</a:t>
            </a:r>
            <a:endParaRPr lang="zh-CN" altLang="en-US" sz="2400" b="1" i="0">
              <a:solidFill>
                <a:srgbClr val="333333"/>
              </a:solidFill>
              <a:latin typeface="Open Sans"/>
              <a:ea typeface="Open Sans"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</a:pP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在深入了解其原理之前，首先要掌握它的几个关键参数：</a:t>
            </a:r>
            <a:endParaRPr lang="zh-CN" altLang="en-US" sz="1600" b="0" i="0">
              <a:solidFill>
                <a:srgbClr val="333333"/>
              </a:solidFill>
              <a:latin typeface="Open Sans"/>
              <a:ea typeface="Open Sans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分组长度 </a:t>
            </a:r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(Block Length): 128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比特 </a:t>
            </a:r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(bits)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。</a:t>
            </a:r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SM4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一次只能处理</a:t>
            </a:r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128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比特的数据块。</a:t>
            </a:r>
            <a:endParaRPr lang="zh-CN" altLang="en-US" sz="1600" b="0" i="0">
              <a:solidFill>
                <a:srgbClr val="333333"/>
              </a:solidFill>
              <a:latin typeface="Open Sans"/>
              <a:ea typeface="Open Sans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密钥长度 </a:t>
            </a:r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(Key Length): 128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比特 </a:t>
            </a:r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(bits)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。</a:t>
            </a:r>
            <a:endParaRPr lang="zh-CN" altLang="en-US" sz="1600" b="0" i="0">
              <a:solidFill>
                <a:srgbClr val="333333"/>
              </a:solidFill>
              <a:latin typeface="Open Sans"/>
              <a:ea typeface="Open Sans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迭代轮数 </a:t>
            </a:r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(Rounds): 32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轮。加密和密钥扩展都执行</a:t>
            </a:r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32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轮迭代。</a:t>
            </a:r>
            <a:endParaRPr lang="zh-CN" altLang="en-US" sz="1600" b="0" i="0">
              <a:solidFill>
                <a:srgbClr val="333333"/>
              </a:solidFill>
              <a:latin typeface="Open Sans"/>
              <a:ea typeface="Open Sans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Font typeface="Arial" panose="020B0604020202020204"/>
              <a:buChar char="•"/>
            </a:pP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基本运算单位 </a:t>
            </a:r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(Word): 32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比特。因此，一个</a:t>
            </a:r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128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比特的分组可以被视为</a:t>
            </a:r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4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个</a:t>
            </a:r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32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比特的“字”。</a:t>
            </a:r>
            <a:endParaRPr lang="zh-CN" altLang="en-US" sz="1600" b="0" i="0">
              <a:solidFill>
                <a:srgbClr val="333333"/>
              </a:solidFill>
              <a:latin typeface="Open Sans"/>
              <a:ea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2971800" cy="829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1.SM4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国密算法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sp>
        <p:nvSpPr>
          <p:cNvPr id="16" name="Title 13"/>
          <p:cNvSpPr txBox="1">
            <a:spLocks noChangeArrowheads="1"/>
          </p:cNvSpPr>
          <p:nvPr/>
        </p:nvSpPr>
        <p:spPr bwMode="auto">
          <a:xfrm>
            <a:off x="829945" y="1117600"/>
            <a:ext cx="3897630" cy="586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40" tIns="45720" rIns="91440" bIns="45720" anchor="ctr"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1865" b="1" dirty="0">
              <a:solidFill>
                <a:schemeClr val="accent3">
                  <a:lumMod val="7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49300" y="1012825"/>
            <a:ext cx="5080000" cy="1814830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1.1 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准备工作</a:t>
            </a:r>
            <a:endParaRPr lang="en-US" altLang="zh-CN" sz="1600" b="0" i="0">
              <a:solidFill>
                <a:srgbClr val="333333"/>
              </a:solidFill>
              <a:latin typeface="Open Sans"/>
              <a:ea typeface="Open Sans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输入： </a:t>
            </a:r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128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比特的明文 </a:t>
            </a:r>
            <a:r>
              <a:rPr lang="en-US" altLang="zh-CN" sz="1600" b="0" i="0">
                <a:solidFill>
                  <a:srgbClr val="333333"/>
                </a:solidFill>
                <a:latin typeface="var(--monospace)"/>
                <a:ea typeface="var(--monospace)"/>
              </a:rPr>
              <a:t>P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。</a:t>
            </a:r>
            <a:endParaRPr lang="zh-CN" altLang="en-US" sz="1600" b="0" i="0">
              <a:solidFill>
                <a:srgbClr val="333333"/>
              </a:solidFill>
              <a:latin typeface="Open Sans"/>
              <a:ea typeface="Open Sans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分组： 将 </a:t>
            </a:r>
            <a:r>
              <a:rPr lang="en-US" altLang="zh-CN" sz="1600" b="0" i="0">
                <a:solidFill>
                  <a:srgbClr val="333333"/>
                </a:solidFill>
                <a:latin typeface="var(--monospace)"/>
                <a:ea typeface="var(--monospace)"/>
              </a:rPr>
              <a:t>P</a:t>
            </a:r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 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视为</a:t>
            </a:r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4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个</a:t>
            </a:r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32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比特的字，记为 </a:t>
            </a:r>
            <a:r>
              <a:rPr lang="en-US" altLang="zh-CN" sz="1600" b="0" i="0">
                <a:solidFill>
                  <a:srgbClr val="333333"/>
                </a:solidFill>
                <a:latin typeface="var(--monospace)"/>
                <a:ea typeface="var(--monospace)"/>
              </a:rPr>
              <a:t>(X_0, X_1, X_2, X_3)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。</a:t>
            </a:r>
            <a:endParaRPr lang="zh-CN" altLang="en-US" sz="1600" b="0" i="0">
              <a:solidFill>
                <a:srgbClr val="333333"/>
              </a:solidFill>
              <a:latin typeface="Open Sans"/>
              <a:ea typeface="Open Sans"/>
            </a:endParaRPr>
          </a:p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轮密钥： </a:t>
            </a:r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128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比特的加密密钥 </a:t>
            </a:r>
            <a:r>
              <a:rPr lang="en-US" altLang="zh-CN" sz="1600" b="0" i="0">
                <a:solidFill>
                  <a:srgbClr val="333333"/>
                </a:solidFill>
                <a:latin typeface="var(--monospace)"/>
                <a:ea typeface="var(--monospace)"/>
              </a:rPr>
              <a:t>MK</a:t>
            </a:r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 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通过“密钥扩展算法”（见第</a:t>
            </a:r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4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节）生成</a:t>
            </a:r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32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个</a:t>
            </a:r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32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比特的轮密钥 </a:t>
            </a:r>
            <a:r>
              <a:rPr lang="en-US" altLang="zh-CN" sz="1600" b="0" i="0">
                <a:solidFill>
                  <a:srgbClr val="333333"/>
                </a:solidFill>
                <a:latin typeface="var(--monospace)"/>
                <a:ea typeface="var(--monospace)"/>
              </a:rPr>
              <a:t>(rk_0, rk_1, ..., rk_31)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。</a:t>
            </a:r>
            <a:endParaRPr lang="zh-CN" altLang="en-US" sz="1600" b="0" i="0">
              <a:solidFill>
                <a:srgbClr val="333333"/>
              </a:solidFill>
              <a:latin typeface="Open Sans"/>
              <a:ea typeface="Open Sans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87400" y="3091498"/>
            <a:ext cx="5080000" cy="763270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spcBef>
                <a:spcPts val="700"/>
              </a:spcBef>
              <a:spcAft>
                <a:spcPts val="70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var(--monospace)"/>
                <a:ea typeface="var(--monospace)"/>
              </a:rPr>
              <a:t>1.2 </a:t>
            </a:r>
            <a:r>
              <a:rPr lang="zh-CN" altLang="en-US" sz="1600" b="0" i="0">
                <a:solidFill>
                  <a:srgbClr val="333333"/>
                </a:solidFill>
                <a:latin typeface="var(--monospace)"/>
                <a:ea typeface="var(--monospace)"/>
              </a:rPr>
              <a:t>循环</a:t>
            </a:r>
            <a:endParaRPr lang="en-US" altLang="zh-CN" sz="1600" b="0" i="0">
              <a:solidFill>
                <a:srgbClr val="333333"/>
              </a:solidFill>
              <a:latin typeface="var(--monospace)"/>
              <a:ea typeface="var(--monospace)"/>
            </a:endParaRPr>
          </a:p>
          <a:p>
            <a:pPr marL="0" indent="0" algn="l">
              <a:spcBef>
                <a:spcPts val="700"/>
              </a:spcBef>
              <a:spcAft>
                <a:spcPts val="70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var(--monospace)"/>
                <a:ea typeface="var(--monospace)"/>
              </a:rPr>
              <a:t>X_{i+4} = F(X_i, X_{i+1}, X_{i+2}, X_{i+3}, rk_i)</a:t>
            </a:r>
            <a:endParaRPr lang="en-US" altLang="zh-CN" sz="1600" b="0" i="0">
              <a:solidFill>
                <a:srgbClr val="333333"/>
              </a:solidFill>
              <a:latin typeface="var(--monospace)"/>
              <a:ea typeface="var(--monospace)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9945" y="4335780"/>
            <a:ext cx="7283450" cy="1227455"/>
          </a:xfrm>
          <a:prstGeom prst="rect">
            <a:avLst/>
          </a:prstGeom>
        </p:spPr>
        <p:txBody>
          <a:bodyPr wrap="square">
            <a:spAutoFit/>
          </a:bodyPr>
          <a:p>
            <a:pPr marL="0" algn="l">
              <a:spcBef>
                <a:spcPts val="700"/>
              </a:spcBef>
              <a:spcAft>
                <a:spcPts val="700"/>
              </a:spcAft>
              <a:buClrTx/>
              <a:buSzTx/>
              <a:buFontTx/>
            </a:pPr>
            <a:r>
              <a:rPr lang="en-US" altLang="zh-CN" sz="1600" i="0">
                <a:solidFill>
                  <a:srgbClr val="333333"/>
                </a:solidFill>
                <a:latin typeface="var(--monospace)"/>
                <a:ea typeface="var(--monospace)"/>
              </a:rPr>
              <a:t>1.3 轮函数 F</a:t>
            </a:r>
            <a:endParaRPr lang="en-US" altLang="zh-CN" sz="1600" i="0">
              <a:solidFill>
                <a:srgbClr val="333333"/>
              </a:solidFill>
              <a:latin typeface="var(--monospace)"/>
              <a:ea typeface="var(--monospace)"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var(--monospace)"/>
                <a:ea typeface="var(--monospace)"/>
              </a:rPr>
              <a:t>F(X_0, X_1, X_2, X_3, rk) = X_0 ⊕ T(X_1 ⊕ X_2 ⊕ X_3 ⊕ rk)</a:t>
            </a:r>
            <a:endParaRPr lang="en-US" altLang="zh-CN" sz="1600" b="0" i="0">
              <a:solidFill>
                <a:srgbClr val="333333"/>
              </a:solidFill>
              <a:latin typeface="var(--monospace)"/>
              <a:ea typeface="var(--monospace)"/>
            </a:endParaRPr>
          </a:p>
          <a:p>
            <a:pPr marL="0" indent="0">
              <a:spcBef>
                <a:spcPts val="800"/>
              </a:spcBef>
              <a:spcAft>
                <a:spcPts val="800"/>
              </a:spcAft>
            </a:pPr>
            <a:r>
              <a:rPr lang="en-US" altLang="zh-CN" sz="1600" b="0" i="0">
                <a:solidFill>
                  <a:srgbClr val="333333"/>
                </a:solidFill>
                <a:latin typeface="var(--monospace)"/>
                <a:ea typeface="var(--monospace)"/>
              </a:rPr>
              <a:t>T(.) = L(τ(.))</a:t>
            </a:r>
            <a:endParaRPr lang="en-US" altLang="zh-CN" sz="1600" b="0" i="0">
              <a:solidFill>
                <a:srgbClr val="333333"/>
              </a:solidFill>
              <a:latin typeface="var(--monospace)"/>
              <a:ea typeface="var(--monospace)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29945" y="5786120"/>
            <a:ext cx="60960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600">
                <a:solidFill>
                  <a:srgbClr val="333333"/>
                </a:solidFill>
                <a:latin typeface="var(--monospace)"/>
                <a:ea typeface="var(--monospace)"/>
              </a:rPr>
              <a:t>1.4 反序变换</a:t>
            </a:r>
            <a:endParaRPr lang="en-US" altLang="zh-CN" sz="1600">
              <a:solidFill>
                <a:srgbClr val="333333"/>
              </a:solidFill>
              <a:latin typeface="var(--monospace)"/>
              <a:ea typeface="var(--monospace)"/>
            </a:endParaRPr>
          </a:p>
          <a:p>
            <a:r>
              <a:rPr lang="en-US" altLang="zh-CN" sz="1600">
                <a:solidFill>
                  <a:srgbClr val="333333"/>
                </a:solidFill>
                <a:latin typeface="var(--monospace)"/>
                <a:ea typeface="var(--monospace)"/>
              </a:rPr>
              <a:t>(Y_0, Y_1, Y_2, Y_3) = R(X_32, X_33, X_34, X_35) = (X_35, X_34, X_33, X_32)</a:t>
            </a:r>
            <a:endParaRPr lang="en-US" altLang="zh-CN" sz="1600">
              <a:solidFill>
                <a:srgbClr val="333333"/>
              </a:solidFill>
              <a:latin typeface="var(--monospace)"/>
              <a:ea typeface="var(--monospace)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5"/>
          <p:cNvSpPr txBox="1">
            <a:spLocks noChangeArrowheads="1"/>
          </p:cNvSpPr>
          <p:nvPr/>
        </p:nvSpPr>
        <p:spPr bwMode="auto">
          <a:xfrm>
            <a:off x="324188" y="371958"/>
            <a:ext cx="29718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l"/>
            <a:r>
              <a:rPr lang="en-US" altLang="zh-CN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1.SM4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国密算法</a:t>
            </a:r>
            <a:r>
              <a:rPr lang="zh-CN" altLang="en-US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原理</a:t>
            </a:r>
            <a:endParaRPr lang="zh-CN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83558" y="46379"/>
            <a:ext cx="1198982" cy="119310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588010" y="3811270"/>
            <a:ext cx="918527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>
                <a:solidFill>
                  <a:srgbClr val="333333"/>
                </a:solidFill>
                <a:latin typeface="Open Sans"/>
                <a:ea typeface="Open Sans"/>
              </a:rPr>
              <a:t>3.</a:t>
            </a:r>
            <a:endParaRPr lang="en-US" altLang="zh-CN" sz="1600">
              <a:solidFill>
                <a:srgbClr val="333333"/>
              </a:solidFill>
              <a:latin typeface="Open Sans"/>
              <a:ea typeface="Open Sans"/>
            </a:endParaRPr>
          </a:p>
          <a:p>
            <a:r>
              <a:rPr lang="en-US" altLang="zh-CN" sz="1600">
                <a:solidFill>
                  <a:srgbClr val="333333"/>
                </a:solidFill>
                <a:latin typeface="Open Sans"/>
                <a:ea typeface="Open Sans"/>
              </a:rPr>
              <a:t>解密算法和加密算法的算法结构是完全相同的，唯一的区别在于轮密钥的使用顺序 。</a:t>
            </a:r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88010" y="1239520"/>
            <a:ext cx="10206990" cy="18148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/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2. 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密钥扩展算法</a:t>
            </a:r>
            <a:endParaRPr lang="zh-CN" altLang="en-US" sz="1600" b="0" i="0">
              <a:solidFill>
                <a:srgbClr val="333333"/>
              </a:solidFill>
              <a:latin typeface="Open Sans"/>
              <a:ea typeface="Open Sans"/>
            </a:endParaRPr>
          </a:p>
          <a:p>
            <a:pPr marL="0" indent="0" algn="l"/>
            <a:endParaRPr lang="zh-CN" altLang="en-US" sz="1600" b="0" i="0">
              <a:solidFill>
                <a:srgbClr val="333333"/>
              </a:solidFill>
              <a:latin typeface="Open Sans"/>
              <a:ea typeface="Open Sans"/>
            </a:endParaRPr>
          </a:p>
          <a:p>
            <a:pPr marL="0" indent="0" algn="l"/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2.1 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原始密钥 </a:t>
            </a:r>
            <a:r>
              <a:rPr lang="en-US" altLang="zh-CN" sz="1600" b="0" i="0">
                <a:solidFill>
                  <a:srgbClr val="333333"/>
                </a:solidFill>
                <a:latin typeface="var(--monospace)"/>
                <a:ea typeface="var(--monospace)"/>
              </a:rPr>
              <a:t>MK</a:t>
            </a:r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 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与系统参数 </a:t>
            </a:r>
            <a:r>
              <a:rPr lang="en-US" altLang="zh-CN" sz="1600" b="0" i="0">
                <a:solidFill>
                  <a:srgbClr val="333333"/>
                </a:solidFill>
                <a:latin typeface="var(--monospace)"/>
                <a:ea typeface="var(--monospace)"/>
              </a:rPr>
              <a:t>FK</a:t>
            </a:r>
            <a:r>
              <a:rPr lang="en-US" altLang="zh-CN" sz="1600" b="0" i="0">
                <a:solidFill>
                  <a:srgbClr val="333333"/>
                </a:solidFill>
                <a:latin typeface="Open Sans"/>
                <a:ea typeface="Open Sans"/>
              </a:rPr>
              <a:t> </a:t>
            </a:r>
            <a:r>
              <a:rPr lang="zh-CN" altLang="en-US" sz="1600" b="0" i="0">
                <a:solidFill>
                  <a:srgbClr val="333333"/>
                </a:solidFill>
                <a:latin typeface="Open Sans"/>
                <a:ea typeface="Open Sans"/>
              </a:rPr>
              <a:t>异或，得到 </a:t>
            </a:r>
            <a:r>
              <a:rPr lang="en-US" altLang="zh-CN" sz="1600" b="0" i="0">
                <a:solidFill>
                  <a:srgbClr val="333333"/>
                </a:solidFill>
                <a:latin typeface="var(--monospace)"/>
                <a:ea typeface="var(--monospace)"/>
              </a:rPr>
              <a:t>(K_0, K_1, K_2, K_3)</a:t>
            </a:r>
            <a:endParaRPr lang="en-US" altLang="zh-CN" sz="1600" b="0" i="0">
              <a:solidFill>
                <a:srgbClr val="333333"/>
              </a:solidFill>
              <a:latin typeface="var(--monospace)"/>
              <a:ea typeface="var(--monospace)"/>
            </a:endParaRPr>
          </a:p>
          <a:p>
            <a:pPr marL="0" indent="0" algn="l"/>
            <a:endParaRPr lang="en-US" altLang="zh-CN" sz="1600" b="0" i="0">
              <a:solidFill>
                <a:srgbClr val="333333"/>
              </a:solidFill>
              <a:latin typeface="var(--monospace)"/>
              <a:ea typeface="var(--monospace)"/>
            </a:endParaRPr>
          </a:p>
          <a:p>
            <a:pPr marL="0" indent="0" algn="l"/>
            <a:r>
              <a:rPr lang="en-US" altLang="zh-CN" sz="1600" b="0" i="0">
                <a:solidFill>
                  <a:srgbClr val="333333"/>
                </a:solidFill>
                <a:latin typeface="var(--monospace)"/>
                <a:ea typeface="var(--monospace)"/>
              </a:rPr>
              <a:t>2.2 rk_i = K_{i+4} = K_i ⊕ T'(K_{i+1} ⊕ K_{i+2} ⊕ K_{i+3} ⊕ CK_i)</a:t>
            </a:r>
            <a:endParaRPr lang="en-US" altLang="zh-CN" sz="1600" b="0" i="0">
              <a:solidFill>
                <a:srgbClr val="333333"/>
              </a:solidFill>
              <a:latin typeface="var(--monospace)"/>
              <a:ea typeface="var(--monospace)"/>
            </a:endParaRPr>
          </a:p>
          <a:p>
            <a:pPr marL="0" indent="0" algn="l"/>
            <a:endParaRPr lang="en-US" altLang="zh-CN" sz="1600" b="0" i="0">
              <a:solidFill>
                <a:srgbClr val="333333"/>
              </a:solidFill>
              <a:latin typeface="var(--monospace)"/>
              <a:ea typeface="var(--monospace)"/>
            </a:endParaRPr>
          </a:p>
          <a:p>
            <a:pPr marL="0" indent="0" algn="l"/>
            <a:r>
              <a:rPr lang="en-US" altLang="zh-CN" sz="1600" b="0" i="0">
                <a:solidFill>
                  <a:srgbClr val="333333"/>
                </a:solidFill>
                <a:latin typeface="var(--monospace)"/>
                <a:ea typeface="var(--monospace)"/>
              </a:rPr>
              <a:t>2.3 `L'`</a:t>
            </a:r>
            <a:r>
              <a:rPr lang="zh-CN" altLang="en-US" sz="1600" b="0" i="0">
                <a:solidFill>
                  <a:srgbClr val="333333"/>
                </a:solidFill>
                <a:latin typeface="var(--monospace)"/>
                <a:ea typeface="var(--monospace)"/>
              </a:rPr>
              <a:t>：</a:t>
            </a:r>
            <a:r>
              <a:rPr lang="en-US" altLang="zh-CN" sz="1600" b="0" i="0">
                <a:solidFill>
                  <a:srgbClr val="333333"/>
                </a:solidFill>
                <a:latin typeface="var(--monospace)"/>
                <a:ea typeface="var(--monospace)"/>
              </a:rPr>
              <a:t> `L'(B) = B ⊕ (B &lt;&lt;&lt; 13) ⊕ (B &lt;&lt;&lt; 23)`</a:t>
            </a:r>
            <a:endParaRPr lang="en-US" altLang="zh-CN" sz="1600" b="0" i="0">
              <a:solidFill>
                <a:srgbClr val="333333"/>
              </a:solidFill>
              <a:latin typeface="var(--monospace)"/>
              <a:ea typeface="var(--monospace)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:cut/>
      </p:transition>
    </mc:Choice>
    <mc:Fallback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DIAGRAM_VIRTUALLY_FRAME" val="{&quot;height&quot;:321.33338582677163,&quot;left&quot;:256.83338582677163,&quot;top&quot;:141.50007874015748,&quot;width&quot;:563.3333858267716}"/>
</p:tagLst>
</file>

<file path=ppt/tags/tag2.xml><?xml version="1.0" encoding="utf-8"?>
<p:tagLst xmlns:p="http://schemas.openxmlformats.org/presentationml/2006/main">
  <p:tag name="KSO_WM_DIAGRAM_VIRTUALLY_FRAME" val="{&quot;height&quot;:321.33338582677163,&quot;left&quot;:256.83338582677163,&quot;top&quot;:141.50007874015748,&quot;width&quot;:563.3333858267716}"/>
</p:tagLst>
</file>

<file path=ppt/tags/tag3.xml><?xml version="1.0" encoding="utf-8"?>
<p:tagLst xmlns:p="http://schemas.openxmlformats.org/presentationml/2006/main">
  <p:tag name="KSO_WM_DIAGRAM_VIRTUALLY_FRAME" val="{&quot;height&quot;:321.33338582677163,&quot;left&quot;:256.83338582677163,&quot;top&quot;:141.50007874015748,&quot;width&quot;:563.3333858267716}"/>
</p:tagLst>
</file>

<file path=ppt/tags/tag4.xml><?xml version="1.0" encoding="utf-8"?>
<p:tagLst xmlns:p="http://schemas.openxmlformats.org/presentationml/2006/main">
  <p:tag name="KSO_WM_DIAGRAM_VIRTUALLY_FRAME" val="{&quot;height&quot;:321.33338582677163,&quot;left&quot;:256.83338582677163,&quot;top&quot;:141.50007874015748,&quot;width&quot;:563.3333858267716}"/>
</p:tagLst>
</file>

<file path=ppt/tags/tag5.xml><?xml version="1.0" encoding="utf-8"?>
<p:tagLst xmlns:p="http://schemas.openxmlformats.org/presentationml/2006/main">
  <p:tag name="KSO_WM_DIAGRAM_VIRTUALLY_FRAME" val="{&quot;height&quot;:321.33338582677163,&quot;left&quot;:256.83338582677163,&quot;top&quot;:141.50007874015748,&quot;width&quot;:563.3333858267716}"/>
</p:tagLst>
</file>

<file path=ppt/tags/tag6.xml><?xml version="1.0" encoding="utf-8"?>
<p:tagLst xmlns:p="http://schemas.openxmlformats.org/presentationml/2006/main">
  <p:tag name="KSO_WM_DIAGRAM_VIRTUALLY_FRAME" val="{&quot;height&quot;:321.33338582677163,&quot;left&quot;:256.83338582677163,&quot;top&quot;:141.50007874015748,&quot;width&quot;:563.3333858267716}"/>
</p:tagLst>
</file>

<file path=ppt/theme/theme1.xml><?xml version="1.0" encoding="utf-8"?>
<a:theme xmlns:a="http://schemas.openxmlformats.org/drawingml/2006/main" name="Office 主题​​">
  <a:themeElements>
    <a:clrScheme name="蓝色暖调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自定义 1">
      <a:majorFont>
        <a:latin typeface="Arial Black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1598</Words>
  <Application>WPS 演示</Application>
  <PresentationFormat>宽屏</PresentationFormat>
  <Paragraphs>119</Paragraphs>
  <Slides>14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Calibri</vt:lpstr>
      <vt:lpstr>Arial</vt:lpstr>
      <vt:lpstr>Arial Unicode MS</vt:lpstr>
      <vt:lpstr>Arial Black</vt:lpstr>
      <vt:lpstr>等线</vt:lpstr>
      <vt:lpstr>EngraversGothic BT</vt:lpstr>
      <vt:lpstr>Yu Gothic UI</vt:lpstr>
      <vt:lpstr>Open Sans</vt:lpstr>
      <vt:lpstr>Segoe Print</vt:lpstr>
      <vt:lpstr>var(--monospace)</vt:lpstr>
      <vt:lpstr>Google Sans Text</vt:lpstr>
      <vt:lpstr>quote-cjk-patch</vt:lpstr>
      <vt:lpstr>Menlo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简约蓝色商务工作汇报总结通用PPT模板</dc:title>
  <dc:creator>林 雨欣</dc:creator>
  <cp:lastModifiedBy>唯独lazy</cp:lastModifiedBy>
  <cp:revision>67</cp:revision>
  <dcterms:created xsi:type="dcterms:W3CDTF">2019-08-14T01:26:00Z</dcterms:created>
  <dcterms:modified xsi:type="dcterms:W3CDTF">2025-10-22T02:05:56Z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2052-12.1.0.23125</vt:lpwstr>
  </property>
  <property fmtid="{D5CDD505-2E9C-101B-9397-08002B2CF9AE}" pid="3" name="ICV">
    <vt:lpwstr>8FAB33A5F17B4B58A3AEF76395CACF6A_13</vt:lpwstr>
  </property>
</Properties>
</file>