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612" r:id="rId4"/>
    <p:sldId id="604" r:id="rId6"/>
    <p:sldId id="640" r:id="rId7"/>
    <p:sldId id="2888" r:id="rId8"/>
    <p:sldId id="2889" r:id="rId9"/>
    <p:sldId id="2894" r:id="rId10"/>
    <p:sldId id="2891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9B5"/>
    <a:srgbClr val="7F7F7F"/>
    <a:srgbClr val="425468"/>
    <a:srgbClr val="F2F2F2"/>
    <a:srgbClr val="CFFFFF"/>
    <a:srgbClr val="FFFFFF"/>
    <a:srgbClr val="E2E2E2"/>
    <a:srgbClr val="404040"/>
    <a:srgbClr val="C2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 autoAdjust="0"/>
    <p:restoredTop sz="79388" autoAdjust="0"/>
  </p:normalViewPr>
  <p:slideViewPr>
    <p:cSldViewPr snapToGrid="0">
      <p:cViewPr varScale="1">
        <p:scale>
          <a:sx n="100" d="100"/>
          <a:sy n="100" d="100"/>
        </p:scale>
        <p:origin x="1424" y="168"/>
      </p:cViewPr>
      <p:guideLst>
        <p:guide orient="horz" pos="21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94EE8-CE1A-48D4-91C6-4CA3A9DAA4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5074F-AD6C-4EA0-A425-87675AEB9D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比3母板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33257" y="6331129"/>
            <a:ext cx="1677087" cy="365125"/>
          </a:xfrm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553" y="6312078"/>
            <a:ext cx="465712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zh-CN" altLang="en-US">
                <a:solidFill>
                  <a:srgbClr val="B2B2B2"/>
                </a:solidFill>
                <a:latin typeface="微软雅黑" panose="020B0503020204020204" pitchFamily="34" charset="-122"/>
              </a:rPr>
              <a:t>威海市大数据协同安全技术重点实验室</a:t>
            </a:r>
            <a:endParaRPr lang="zh-CN" altLang="en-US" dirty="0">
              <a:solidFill>
                <a:srgbClr val="B2B2B2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春色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3000">
                <a:srgbClr val="142435">
                  <a:alpha val="95000"/>
                </a:srgbClr>
              </a:gs>
              <a:gs pos="54000">
                <a:srgbClr val="0A121A"/>
              </a:gs>
              <a:gs pos="0">
                <a:srgbClr val="425468"/>
              </a:gs>
              <a:gs pos="100000">
                <a:srgbClr val="00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比3母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8003" y="6331123"/>
            <a:ext cx="1677087" cy="365125"/>
          </a:xfrm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solidFill>
                  <a:prstClr val="white"/>
                </a:solidFill>
              </a:rPr>
              <a:t>PAGE </a:t>
            </a:r>
            <a:fld id="{DAC489C5-6BDD-45F1-ABC5-4D824D0410F9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553" y="6273972"/>
            <a:ext cx="4657120" cy="365125"/>
          </a:xfr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 dirty="0">
              <a:solidFill>
                <a:srgbClr val="B2B2B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B2B2B2"/>
                </a:solidFill>
                <a:latin typeface="微软雅黑" panose="020B0503020204020204" pitchFamily="34" charset="-122"/>
              </a:rPr>
              <a:t>网络与信息安全技术研究中心</a:t>
            </a:r>
            <a:r>
              <a:rPr lang="en-US" altLang="zh-CN">
                <a:solidFill>
                  <a:srgbClr val="B2B2B2"/>
                </a:solidFill>
                <a:latin typeface="微软雅黑" panose="020B0503020204020204" pitchFamily="34" charset="-122"/>
              </a:rPr>
              <a:t>(NIST)2017</a:t>
            </a:r>
            <a:r>
              <a:rPr lang="zh-CN" altLang="en-US">
                <a:solidFill>
                  <a:srgbClr val="B2B2B2"/>
                </a:solidFill>
                <a:latin typeface="微软雅黑" panose="020B0503020204020204" pitchFamily="34" charset="-122"/>
              </a:rPr>
              <a:t>年终总结</a:t>
            </a:r>
            <a:endParaRPr lang="zh-CN" altLang="en-US" dirty="0">
              <a:solidFill>
                <a:srgbClr val="B2B2B2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请在此输入汇报方案名称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49126" y="6339874"/>
            <a:ext cx="4487558" cy="365125"/>
          </a:xfrm>
        </p:spPr>
        <p:txBody>
          <a:bodyPr/>
          <a:lstStyle>
            <a:lvl1pPr marL="0" algn="ctr" defTabSz="914400" rtl="0" eaLnBrk="1" latinLnBrk="0" hangingPunct="1">
              <a:defRPr lang="zh-CN" altLang="en-US" sz="1100" b="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  <a:sym typeface="+mn-lt"/>
              </a:defRPr>
            </a:lvl1pPr>
          </a:lstStyle>
          <a:p>
            <a:r>
              <a:rPr dirty="0">
                <a:solidFill>
                  <a:prstClr val="white">
                    <a:lumMod val="65000"/>
                  </a:prstClr>
                </a:solidFill>
              </a:rPr>
              <a:t>互联网基础资源验证、拓展与发现</a:t>
            </a:r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6158" y="6339874"/>
            <a:ext cx="1657865" cy="365125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</a:rPr>
              <a:t>PAGE </a:t>
            </a:r>
            <a:fld id="{75FE8921-76CA-40C2-964F-17D5B66CFA2A}" type="slidenum">
              <a:rPr lang="zh-CN" altLang="en-US" smtClean="0">
                <a:solidFill>
                  <a:prstClr val="white"/>
                </a:solidFill>
                <a:latin typeface="微软雅黑" panose="020B0503020204020204" pitchFamily="34" charset="-122"/>
              </a:rPr>
            </a:fld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49126" y="6339874"/>
            <a:ext cx="4487558" cy="365125"/>
          </a:xfrm>
        </p:spPr>
        <p:txBody>
          <a:bodyPr/>
          <a:lstStyle>
            <a:lvl1pPr marL="0" algn="ctr" defTabSz="914400" rtl="0" eaLnBrk="1" latinLnBrk="0" hangingPunct="1">
              <a:defRPr lang="zh-CN" altLang="en-US" sz="1100" b="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+mn-ea"/>
                <a:cs typeface="+mn-cs"/>
                <a:sym typeface="+mn-lt"/>
              </a:defRPr>
            </a:lvl1pPr>
          </a:lstStyle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26158" y="6339874"/>
            <a:ext cx="1657865" cy="365125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</a:rPr>
              <a:t>PAGE </a:t>
            </a:r>
            <a:fld id="{75FE8921-76CA-40C2-964F-17D5B66CFA2A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5FE8921-76CA-40C2-964F-17D5B66CFA2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网络与信息安全技术研究中心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(NIST)2017</a:t>
            </a: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年终总结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AC489C5-6BDD-45F1-ABC5-4D824D0410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0" t="19279" r="37934" b="55879"/>
          <a:stretch>
            <a:fillRect/>
          </a:stretch>
        </p:blipFill>
        <p:spPr>
          <a:xfrm>
            <a:off x="4601332" y="1362579"/>
            <a:ext cx="2989335" cy="1779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24199" y="5904284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2023.2.2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1600" y="3401094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域名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&amp;DNS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（汇报主题）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1600" y="111755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哈尔滨工业大学（威海）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0200" y="769011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</a:rPr>
              <a:t>网络与信息安全技术研究中心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124200" y="267531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rgbClr val="425468"/>
                </a:solidFill>
                <a:cs typeface="+mn-ea"/>
                <a:sym typeface="+mn-lt"/>
              </a:rPr>
              <a:t>目  录</a:t>
            </a:r>
            <a:endParaRPr lang="zh-CN" altLang="en-US" sz="3600" dirty="0">
              <a:solidFill>
                <a:srgbClr val="425468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6324" y="1390173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01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66891" y="1313229"/>
            <a:ext cx="43761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已完成的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工作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46324" y="2070715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02</a:t>
            </a:r>
            <a:endParaRPr lang="zh-CN" altLang="en-US" sz="2400" b="1" dirty="0">
              <a:solidFill>
                <a:srgbClr val="2779B5"/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66892" y="2018938"/>
            <a:ext cx="437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2779B5"/>
                </a:solidFill>
                <a:ea typeface="Microsoft YaHei" panose="020B0503020204020204" charset="-122"/>
                <a:cs typeface="+mn-ea"/>
                <a:sym typeface="+mn-lt"/>
              </a:rPr>
              <a:t>存在的问题</a:t>
            </a:r>
            <a:endParaRPr lang="zh-CN" altLang="en-US" sz="2800" dirty="0">
              <a:solidFill>
                <a:srgbClr val="2779B5"/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19606" y="1916294"/>
            <a:ext cx="7920000" cy="0"/>
          </a:xfrm>
          <a:prstGeom prst="line">
            <a:avLst/>
          </a:prstGeom>
          <a:noFill/>
          <a:ln w="22225" cap="rnd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59" name="直接连接符 58"/>
          <p:cNvCxnSpPr/>
          <p:nvPr/>
        </p:nvCxnSpPr>
        <p:spPr>
          <a:xfrm>
            <a:off x="2219606" y="2652260"/>
            <a:ext cx="7920000" cy="0"/>
          </a:xfrm>
          <a:prstGeom prst="line">
            <a:avLst/>
          </a:prstGeom>
          <a:noFill/>
          <a:ln w="22225" cap="rnd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8921-76CA-40C2-964F-17D5B66CFA2A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6170" y="63521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网络与信息安全技术研究中心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6323" y="2796902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03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66891" y="2745125"/>
            <a:ext cx="43761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框架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介绍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68093" y="3427799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04</a:t>
            </a:r>
            <a:endParaRPr lang="zh-CN" altLang="en-US" sz="2400" b="1" dirty="0">
              <a:solidFill>
                <a:srgbClr val="2779B5"/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8661" y="3376022"/>
            <a:ext cx="43761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2779B5"/>
                </a:solidFill>
                <a:ea typeface="Microsoft YaHei" panose="020B0503020204020204" charset="-122"/>
                <a:cs typeface="+mn-ea"/>
                <a:sym typeface="+mn-lt"/>
              </a:rPr>
              <a:t>已完成的研究内容</a:t>
            </a:r>
            <a:endParaRPr lang="zh-CN" altLang="en-US" sz="2800" dirty="0">
              <a:solidFill>
                <a:srgbClr val="2779B5"/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cxnSp>
        <p:nvCxnSpPr>
          <p:cNvPr id="15" name="直接连接符 53"/>
          <p:cNvCxnSpPr/>
          <p:nvPr/>
        </p:nvCxnSpPr>
        <p:spPr>
          <a:xfrm>
            <a:off x="2241375" y="3273378"/>
            <a:ext cx="7920000" cy="0"/>
          </a:xfrm>
          <a:prstGeom prst="line">
            <a:avLst/>
          </a:prstGeom>
          <a:noFill/>
          <a:ln w="22225" cap="rnd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6" name="直接连接符 58"/>
          <p:cNvCxnSpPr/>
          <p:nvPr/>
        </p:nvCxnSpPr>
        <p:spPr>
          <a:xfrm>
            <a:off x="2241375" y="4009344"/>
            <a:ext cx="7920000" cy="0"/>
          </a:xfrm>
          <a:prstGeom prst="line">
            <a:avLst/>
          </a:prstGeom>
          <a:noFill/>
          <a:ln w="22225" cap="rnd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3568092" y="4160336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05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88660" y="4102209"/>
            <a:ext cx="43761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未来项目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Microsoft YaHei" panose="020B0503020204020204" charset="-122"/>
                <a:cs typeface="+mn-ea"/>
                <a:sym typeface="+mn-lt"/>
              </a:rPr>
              <a:t>规划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8092" y="4797087"/>
            <a:ext cx="21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Part</a:t>
            </a:r>
            <a:r>
              <a:rPr lang="en-US" altLang="zh-CN" sz="2400" b="1" dirty="0">
                <a:solidFill>
                  <a:srgbClr val="2779B5"/>
                </a:solidFill>
                <a:latin typeface="微软雅黑" panose="020B0503020204020204" pitchFamily="34" charset="-122"/>
                <a:ea typeface="Microsoft YaHei" panose="020B0503020204020204" charset="-122"/>
                <a:cs typeface="+mn-ea"/>
                <a:sym typeface="+mn-lt"/>
              </a:rPr>
              <a:t> 06</a:t>
            </a:r>
            <a:endParaRPr lang="zh-CN" altLang="en-US" sz="2400" b="1" dirty="0">
              <a:solidFill>
                <a:srgbClr val="2779B5"/>
              </a:solidFill>
              <a:latin typeface="微软雅黑" panose="020B0503020204020204" pitchFamily="34" charset="-122"/>
              <a:ea typeface="Microsoft YaHei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8660" y="4745310"/>
            <a:ext cx="437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2779B5"/>
                </a:solidFill>
                <a:ea typeface="Microsoft YaHei" panose="020B0503020204020204" charset="-122"/>
                <a:cs typeface="+mn-ea"/>
                <a:sym typeface="+mn-lt"/>
              </a:rPr>
              <a:t>国内外对比</a:t>
            </a:r>
            <a:endParaRPr lang="zh-CN" altLang="en-US" sz="2800" dirty="0">
              <a:solidFill>
                <a:srgbClr val="2779B5"/>
              </a:solidFill>
              <a:ea typeface="Microsoft YaHei" panose="020B0503020204020204" charset="-122"/>
              <a:cs typeface="+mn-ea"/>
              <a:sym typeface="+mn-lt"/>
            </a:endParaRPr>
          </a:p>
        </p:txBody>
      </p:sp>
      <p:cxnSp>
        <p:nvCxnSpPr>
          <p:cNvPr id="9" name="直接连接符 53"/>
          <p:cNvCxnSpPr/>
          <p:nvPr/>
        </p:nvCxnSpPr>
        <p:spPr>
          <a:xfrm>
            <a:off x="2241374" y="4642666"/>
            <a:ext cx="7920000" cy="0"/>
          </a:xfrm>
          <a:prstGeom prst="line">
            <a:avLst/>
          </a:prstGeom>
          <a:noFill/>
          <a:ln w="22225" cap="rnd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45555" y="161819"/>
            <a:ext cx="549343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ym typeface="+mn-lt"/>
              </a:rPr>
              <a:t>01 </a:t>
            </a:r>
            <a:r>
              <a:rPr lang="zh-CN" altLang="en-US" sz="3200" dirty="0">
                <a:sym typeface="+mn-lt"/>
              </a:rPr>
              <a:t>已完成</a:t>
            </a:r>
            <a:r>
              <a:rPr lang="zh-CN" altLang="en-US" sz="3200" dirty="0">
                <a:sym typeface="+mn-lt"/>
              </a:rPr>
              <a:t>工作</a:t>
            </a:r>
            <a:endParaRPr lang="en-US" altLang="zh-CN" sz="3200" dirty="0">
              <a:sym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8002" y="1606681"/>
            <a:ext cx="1012014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000" dirty="0">
                <a:ea typeface="微软雅黑" panose="020B0503020204020204" pitchFamily="34" charset="-122"/>
              </a:rPr>
              <a:t>已完成单项目非法网站的</a:t>
            </a:r>
            <a:r>
              <a:rPr lang="zh-CN" altLang="en-US" sz="2000" dirty="0">
                <a:ea typeface="微软雅黑" panose="020B0503020204020204" pitchFamily="34" charset="-122"/>
              </a:rPr>
              <a:t>识别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000" dirty="0">
                <a:ea typeface="微软雅黑" panose="020B0503020204020204" pitchFamily="34" charset="-122"/>
              </a:rPr>
              <a:t>《基于域名结构字符相似度的非法域名生成算法》论文的重新修改和</a:t>
            </a:r>
            <a:r>
              <a:rPr lang="zh-CN" altLang="en-US" sz="2000" dirty="0">
                <a:ea typeface="微软雅黑" panose="020B0503020204020204" pitchFamily="34" charset="-122"/>
              </a:rPr>
              <a:t>提交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000" dirty="0">
                <a:ea typeface="微软雅黑" panose="020B0503020204020204" pitchFamily="34" charset="-122"/>
              </a:rPr>
              <a:t>回复三位</a:t>
            </a:r>
            <a:r>
              <a:rPr lang="en-US" altLang="zh-CN" sz="2000" dirty="0">
                <a:ea typeface="微软雅黑" panose="020B0503020204020204" pitchFamily="34" charset="-122"/>
              </a:rPr>
              <a:t>MDPI</a:t>
            </a:r>
            <a:r>
              <a:rPr lang="zh-CN" altLang="en-US" sz="2000" dirty="0">
                <a:ea typeface="微软雅黑" panose="020B0503020204020204" pitchFamily="34" charset="-122"/>
              </a:rPr>
              <a:t>编辑的提出的建议和</a:t>
            </a:r>
            <a:r>
              <a:rPr lang="zh-CN" altLang="en-US" sz="2000" dirty="0">
                <a:ea typeface="微软雅黑" panose="020B0503020204020204" pitchFamily="34" charset="-122"/>
              </a:rPr>
              <a:t>疑问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000" dirty="0">
                <a:ea typeface="微软雅黑" panose="020B0503020204020204" pitchFamily="34" charset="-122"/>
              </a:rPr>
              <a:t>推进《火炬计划</a:t>
            </a:r>
            <a:r>
              <a:rPr lang="zh-CN" altLang="en-US" sz="2000" dirty="0"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2000" dirty="0">
                <a:ea typeface="微软雅黑" panose="020B0503020204020204" pitchFamily="34" charset="-122"/>
              </a:rPr>
              <a:t>相关</a:t>
            </a:r>
            <a:r>
              <a:rPr lang="zh-CN" altLang="en-US" sz="2000" dirty="0">
                <a:ea typeface="微软雅黑" panose="020B0503020204020204" pitchFamily="34" charset="-122"/>
              </a:rPr>
              <a:t>事宜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45555" y="161819"/>
            <a:ext cx="549343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ym typeface="+mn-lt"/>
              </a:rPr>
              <a:t>02 </a:t>
            </a:r>
            <a:r>
              <a:rPr lang="zh-CN" altLang="en-US" sz="3200" dirty="0">
                <a:sym typeface="+mn-lt"/>
              </a:rPr>
              <a:t>存在的问题</a:t>
            </a:r>
            <a:endParaRPr lang="en-US" altLang="zh-CN" sz="3200" dirty="0">
              <a:sym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5927" y="1036451"/>
            <a:ext cx="10120145" cy="632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网站内容隐蔽、且多位动态</a:t>
            </a:r>
            <a:r>
              <a:rPr lang="zh-CN" altLang="en-US" dirty="0">
                <a:ea typeface="微软雅黑" panose="020B0503020204020204" pitchFamily="34" charset="-122"/>
              </a:rPr>
              <a:t>：非法视频网站的域名、服务器、文件服务器大都为动态，为搜索和爬取带来一定难度。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数据质量不够高</a:t>
            </a:r>
            <a:r>
              <a:rPr lang="zh-CN" altLang="en-US" dirty="0">
                <a:ea typeface="微软雅黑" panose="020B0503020204020204" pitchFamily="34" charset="-122"/>
              </a:rPr>
              <a:t>：研究非法网站需要大量的数据支持，但是由于非法网站数量庞大、类型复杂，因此数据质量不够高，数据存在噪音和缺失，对研究结果的准确性产生影响。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特征提取不够准确</a:t>
            </a:r>
            <a:r>
              <a:rPr lang="zh-CN" altLang="en-US" dirty="0">
                <a:ea typeface="微软雅黑" panose="020B0503020204020204" pitchFamily="34" charset="-122"/>
              </a:rPr>
              <a:t>：研究非法网站需要提取其特征，但是当前的特征提取方法仍然存在不足，特征提取不够准确，导致分类或预测结果不够理想。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模型效果不够稳定</a:t>
            </a:r>
            <a:r>
              <a:rPr lang="zh-CN" altLang="en-US" dirty="0">
                <a:ea typeface="微软雅黑" panose="020B0503020204020204" pitchFamily="34" charset="-122"/>
              </a:rPr>
              <a:t>：针对非法网站的研究通常采用机器学习、深度学习等方法，但是当前的算法仍然存在效果不稳定的问题，不同的数据集和特征选择会导致不同的分类或预测结果。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缺乏实验验证</a:t>
            </a:r>
            <a:r>
              <a:rPr lang="zh-CN" altLang="en-US" dirty="0">
                <a:ea typeface="微软雅黑" panose="020B0503020204020204" pitchFamily="34" charset="-122"/>
              </a:rPr>
              <a:t>：当前研究非法网站的算法缺乏实验验证，实验的数据集和场景缺乏统一标准，导致研究结果的可比性不高。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没有统一的标准</a:t>
            </a:r>
            <a:r>
              <a:rPr lang="zh-CN" altLang="en-US" dirty="0">
                <a:ea typeface="微软雅黑" panose="020B0503020204020204" pitchFamily="34" charset="-122"/>
              </a:rPr>
              <a:t>：对于非法网站的定义和分类标准尚未达成共识，不同的研究者有不同的分类标准，导致研究结果难以比较和复现。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  <a:p>
            <a:pPr indent="396240" algn="just"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  <a:p>
            <a:pPr indent="396240" algn="just"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45555" y="161819"/>
            <a:ext cx="549343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ym typeface="+mn-lt"/>
              </a:rPr>
              <a:t>03 </a:t>
            </a:r>
            <a:r>
              <a:rPr lang="zh-CN" altLang="en-US" sz="3200" dirty="0">
                <a:sym typeface="+mn-lt"/>
              </a:rPr>
              <a:t>框架</a:t>
            </a:r>
            <a:r>
              <a:rPr lang="zh-CN" altLang="en-US" sz="3200" dirty="0">
                <a:sym typeface="+mn-lt"/>
              </a:rPr>
              <a:t>介绍</a:t>
            </a:r>
            <a:endParaRPr lang="zh-CN" altLang="en-US" sz="3200" dirty="0">
              <a:sym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1035" y="929640"/>
            <a:ext cx="10495280" cy="46615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>
              <a:lnSpc>
                <a:spcPct val="150000"/>
              </a:lnSpc>
              <a:buNone/>
            </a:pPr>
            <a:r>
              <a:rPr lang="zh-CN" altLang="en-US"/>
              <a:t>目前采用</a:t>
            </a:r>
            <a:r>
              <a:rPr lang="en-US" altLang="zh-CN"/>
              <a:t> Playwright </a:t>
            </a:r>
            <a:r>
              <a:rPr lang="zh-CN" altLang="en-US"/>
              <a:t>框架，主要对非法网站数据进行模拟人工浏览，人工输入、滚动、翻页等拟人</a:t>
            </a:r>
            <a:r>
              <a:rPr lang="zh-CN" altLang="en-US"/>
              <a:t>操作。</a:t>
            </a: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数据采集</a:t>
            </a:r>
            <a:r>
              <a:rPr lang="zh-CN" altLang="en-US"/>
              <a:t>：Playwright 可以模拟浏览器操作，实现对非法网站的数据采集，包括网站的页面内容、网络请求等。</a:t>
            </a: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行为分析</a:t>
            </a:r>
            <a:r>
              <a:rPr lang="zh-CN" altLang="en-US"/>
              <a:t>：Playwright 可以监测网站的操作行为，例如用户点击、输入、滚动等操作，可以用于分析非法网站的恶意行为和攻击方式。</a:t>
            </a: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检测评估</a:t>
            </a:r>
            <a:r>
              <a:rPr lang="zh-CN" altLang="en-US"/>
              <a:t>：Playwright 可以自动执行测试用例，检测非法网站的漏洞和安全问题，评估非法网站的安全性和可信度。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45555" y="161819"/>
            <a:ext cx="549343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ym typeface="+mn-lt"/>
              </a:rPr>
              <a:t>04 </a:t>
            </a:r>
            <a:r>
              <a:rPr lang="zh-CN" altLang="en-US" sz="3200" dirty="0">
                <a:sym typeface="+mn-lt"/>
              </a:rPr>
              <a:t>已完成</a:t>
            </a:r>
            <a:r>
              <a:rPr lang="zh-CN" altLang="en-US" sz="3200" dirty="0">
                <a:sym typeface="+mn-lt"/>
              </a:rPr>
              <a:t>的研究内容</a:t>
            </a:r>
            <a:endParaRPr lang="zh-CN" altLang="en-US" sz="3200" dirty="0">
              <a:sym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105" y="944880"/>
            <a:ext cx="6528435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多端数据模拟</a:t>
            </a:r>
            <a:r>
              <a:rPr lang="zh-CN" altLang="en-US"/>
              <a:t>：包括移动手机端、移动设备端、</a:t>
            </a:r>
            <a:r>
              <a:rPr lang="en-US" altLang="zh-CN"/>
              <a:t>PC</a:t>
            </a:r>
            <a:r>
              <a:rPr lang="zh-CN" altLang="en-US"/>
              <a:t>端三段数据。</a:t>
            </a: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批量网址收集</a:t>
            </a:r>
            <a:r>
              <a:rPr lang="zh-CN" altLang="en-US"/>
              <a:t>：对已确定的非法网站的内链、外链、文本内容进行筛选，找到所有潜在的非法</a:t>
            </a:r>
            <a:r>
              <a:rPr lang="zh-CN" altLang="en-US"/>
              <a:t>网址。</a:t>
            </a: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zh-CN" altLang="en-US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利用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 Playwright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对网站数据进行分类下载</a:t>
            </a:r>
            <a:r>
              <a:rPr lang="zh-CN" altLang="en-US"/>
              <a:t>：包括文本信息、图像信息、视频</a:t>
            </a:r>
            <a:r>
              <a:rPr lang="zh-CN" altLang="en-US"/>
              <a:t>信息。</a:t>
            </a:r>
            <a:endParaRPr lang="zh-CN" altLang="en-US"/>
          </a:p>
          <a:p>
            <a:pPr indent="0" algn="just">
              <a:lnSpc>
                <a:spcPct val="150000"/>
              </a:lnSpc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7085" y="1814830"/>
            <a:ext cx="5034915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545555" y="161819"/>
            <a:ext cx="549343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4254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ym typeface="+mn-lt"/>
              </a:rPr>
              <a:t>05 </a:t>
            </a:r>
            <a:r>
              <a:rPr lang="zh-CN" altLang="en-US" sz="3200" dirty="0">
                <a:sym typeface="+mn-lt"/>
              </a:rPr>
              <a:t>未来</a:t>
            </a:r>
            <a:r>
              <a:rPr lang="zh-CN" altLang="en-US" sz="3200" dirty="0">
                <a:sym typeface="+mn-lt"/>
              </a:rPr>
              <a:t>项目规划</a:t>
            </a:r>
            <a:endParaRPr lang="en-US" altLang="zh-CN" sz="3200" dirty="0">
              <a:sym typeface="+mn-lt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网络与信息安全技术研究中心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DAC489C5-6BDD-45F1-ABC5-4D824D0410F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5927" y="898021"/>
            <a:ext cx="101201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96240" algn="just">
              <a:lnSpc>
                <a:spcPct val="150000"/>
              </a:lnSpc>
            </a:pPr>
            <a:r>
              <a:rPr lang="zh-CN" altLang="en-US" sz="1600" dirty="0">
                <a:ea typeface="微软雅黑" panose="020B0503020204020204" pitchFamily="34" charset="-122"/>
              </a:rPr>
              <a:t>针对非法网站的研究是一个不断发展和深入的领域，未来的研究方向可以从以下几个方面展开：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indent="396240" algn="just">
              <a:lnSpc>
                <a:spcPct val="150000"/>
              </a:lnSpc>
            </a:pPr>
            <a:endParaRPr lang="en-US" altLang="zh-CN" sz="16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恶意软件的研究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</a:rPr>
              <a:t>从恶意软件角度研究，他们的特征和行为都有明显的区别，这些软件的相关性网站也大都未非法网站。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  <a:sym typeface="+mn-ea"/>
              </a:rPr>
              <a:t>网站攻击行为的研究：</a:t>
            </a:r>
            <a:r>
              <a:rPr lang="zh-CN" altLang="en-US" sz="1600" dirty="0">
                <a:ea typeface="微软雅黑" panose="020B0503020204020204" pitchFamily="34" charset="-122"/>
              </a:rPr>
              <a:t>此类软件大都会恶意攻击常规网站，使之变为非法网站。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网站预警</a:t>
            </a:r>
            <a:r>
              <a:rPr lang="zh-CN" altLang="en-US" sz="1600" dirty="0">
                <a:ea typeface="微软雅黑" panose="020B0503020204020204" pitchFamily="34" charset="-122"/>
              </a:rPr>
              <a:t>：自动化分析网站的特征、行为和历史数据，发现潜在的安全隐患。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网站检测</a:t>
            </a:r>
            <a:r>
              <a:rPr lang="zh-CN" altLang="en-US" sz="1600" dirty="0">
                <a:ea typeface="微软雅黑" panose="020B0503020204020204" pitchFamily="34" charset="-122"/>
              </a:rPr>
              <a:t>：基于规则的检测、静态分析、动态分析、模型检测等方法，对网站进行访问数据、静态文件、动态数据等分析，为网站进行分级。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网站分级</a:t>
            </a:r>
            <a:r>
              <a:rPr lang="zh-CN" altLang="en-US" sz="1600" dirty="0">
                <a:ea typeface="微软雅黑" panose="020B0503020204020204" pitchFamily="34" charset="-122"/>
              </a:rPr>
              <a:t>：根据网站的内容、性质、用途等因素，将其分为不同的等级，从而实现针对不同等级网站的不同防护策略。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</a:rPr>
              <a:t>正常网站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</a:rPr>
              <a:t>疑似非法网站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</a:rPr>
              <a:t>非法网站</a:t>
            </a:r>
            <a:endParaRPr lang="zh-CN" altLang="en-US" sz="1600" dirty="0"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ea typeface="微软雅黑" panose="020B0503020204020204" pitchFamily="34" charset="-122"/>
              </a:rPr>
              <a:t>危险网站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7131"/>
          <a:stretch>
            <a:fillRect/>
          </a:stretch>
        </p:blipFill>
        <p:spPr>
          <a:xfrm>
            <a:off x="10664190" y="4696460"/>
            <a:ext cx="1527810" cy="145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/>
          <a:srcRect l="2263" t="1917" r="2013" b="9941"/>
          <a:stretch>
            <a:fillRect/>
          </a:stretch>
        </p:blipFill>
        <p:spPr>
          <a:xfrm>
            <a:off x="2555033" y="2715565"/>
            <a:ext cx="7100596" cy="8584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32073" r="19329" b="54680"/>
          <a:stretch>
            <a:fillRect/>
          </a:stretch>
        </p:blipFill>
        <p:spPr>
          <a:xfrm>
            <a:off x="2536371" y="2715565"/>
            <a:ext cx="7100596" cy="8584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2366" t="10727" r="2615" b="9534"/>
          <a:stretch>
            <a:fillRect/>
          </a:stretch>
        </p:blipFill>
        <p:spPr>
          <a:xfrm>
            <a:off x="2536370" y="2706235"/>
            <a:ext cx="7119259" cy="85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cpmrk2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表格</Application>
  <PresentationFormat>宽屏</PresentationFormat>
  <Paragraphs>111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Microsoft YaHei</vt:lpstr>
      <vt:lpstr>宋体</vt:lpstr>
      <vt:lpstr>Arial Unicode MS</vt:lpstr>
      <vt:lpstr>等线</vt:lpstr>
      <vt:lpstr>汉仪中等线KW</vt:lpstr>
      <vt:lpstr>汉仪书宋二KW</vt:lpstr>
      <vt:lpstr>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殷亚静</dc:creator>
  <cp:lastModifiedBy>懒骨头</cp:lastModifiedBy>
  <cp:revision>576</cp:revision>
  <dcterms:created xsi:type="dcterms:W3CDTF">2023-03-18T07:17:31Z</dcterms:created>
  <dcterms:modified xsi:type="dcterms:W3CDTF">2023-03-18T07:17:31Z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2FF8A2CB4C510BC0C9571564576D9F94</vt:lpwstr>
  </property>
  <property fmtid="{D5CDD505-2E9C-101B-9397-08002B2CF9AE}" pid="3" name="KSOProductBuildVer">
    <vt:lpwstr>2052-5.1.0.7657</vt:lpwstr>
  </property>
</Properties>
</file>