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64" r:id="rId6"/>
    <p:sldId id="266" r:id="rId7"/>
    <p:sldId id="271" r:id="rId8"/>
    <p:sldId id="259" r:id="rId9"/>
    <p:sldId id="268" r:id="rId10"/>
    <p:sldId id="267" r:id="rId11"/>
    <p:sldId id="270" r:id="rId12"/>
    <p:sldId id="273" r:id="rId13"/>
    <p:sldId id="272" r:id="rId14"/>
    <p:sldId id="26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6D3A072-0AA0-40D3-9442-8FA93B5D4FC6}">
          <p14:sldIdLst>
            <p14:sldId id="263"/>
            <p14:sldId id="256"/>
            <p14:sldId id="258"/>
            <p14:sldId id="257"/>
            <p14:sldId id="264"/>
            <p14:sldId id="266"/>
            <p14:sldId id="271"/>
            <p14:sldId id="259"/>
            <p14:sldId id="268"/>
            <p14:sldId id="267"/>
            <p14:sldId id="270"/>
            <p14:sldId id="273"/>
            <p14:sldId id="272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4621-E8FF-49D7-8D0C-89E665465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38787-5379-4FE7-A00C-4A0151D80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D0BE-706D-4555-A39E-2CF22CE3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789F-1C5E-4C8E-99FD-6D3BAB8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9794-F075-47DE-8620-8A1F5713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755-19ED-426C-9F06-495EF08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822E1-CA9A-46D3-A499-AEF6BFE3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74EF-FEA4-41AF-BE2C-368CE2EB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3447-56CD-4ED9-B138-DCAC2717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8198-C112-4BDC-9DD5-035579B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477F2-F0D7-4751-BA94-1168EEF41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9F98-5EB4-4CD4-A1CA-0F163B36B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CDEC-5398-45E0-91E2-E6D354AC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3229-3ABD-4698-AC3E-3D8C568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C1C49-BB5D-41EA-B9D7-6F673DBA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A4EB-F4E0-4072-8C32-B7C15339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C56B-1286-4F63-97AB-B4C635B2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A434-5563-4C81-8854-D9AE2B77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B7A1-1913-4EB6-A656-B46A66B5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3460-55CF-4634-B97C-D14A291E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7E55-94CC-4037-888A-3CB6B397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CD7C-604B-4244-B4C3-F5011CAC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9AC1-FE27-40E0-9ED7-8056F062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08F6-606D-4623-AC97-B4FB2BF1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F41D-7E38-4738-87B5-47427EB1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3DBC-ECF2-4FCE-8E3A-68FFED7C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3DD8-9496-4585-96E1-B1094814E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3F711-20AA-4C66-B6DD-8F71C894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93973-E490-4979-9032-83B9A9F6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BDB5-ABAD-4640-BAE4-B79D8CB6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8CE6D-D722-4416-A5F1-90349B60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2256-C044-42E1-8E51-ADB27803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073F-4C78-4AAF-98C9-6AA62231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C29B6-D4C9-4FA5-93DA-F05926700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2E630-795F-445A-9532-32888794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F06F2-4FE1-40DC-8E40-CB1AC6D3A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D9841-DF25-4AE5-BABB-4BA694B5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0517A-CF69-4204-BB83-510CCC0B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ECE74-BE85-4062-A2E1-0EC0B5C9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B580-52FF-4196-9113-F0DA7E44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676B7-E537-4E16-A145-325B7559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97DE-C5C4-4B02-BC25-910A7F6E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5E75B-E464-44C9-BEAA-7350CB10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70C38-C1F4-450B-99CB-1815278C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8C3CD-BF7F-4A99-BB36-C99A6B64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2552B-A7B5-4493-9284-11717FB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E1D7-E039-418A-9362-F023BC55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1C4C-6C55-49D4-A42F-A89643AE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E9874-DD89-452E-A0A8-74D653A7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5021-F9E9-4346-A646-DB4E4DCF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4172-08A9-4EA6-BE74-696ECB0B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3A3B8-F47C-4881-B2C7-7B6E7C46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10DD-F70D-446E-B07F-2D30F7F3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6DA1A-99CC-4F90-9B5A-91B201EAD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224DD-97DD-4C9C-9B99-F3E5C71C4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3A74-9850-496F-9B6D-AC3A30A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DD55C-3FB1-4E1F-9C13-B903FA0D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6436-60A2-4AC6-88A1-0A7922B4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AED92-AFBE-4BE1-80ED-1F14BB7F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F20D0-F63E-49AB-9994-8989C653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FDAA-D743-4983-BEBA-9084ACE96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A326-4597-4F44-91D5-4356DE24A54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B3E6-0A9C-4FB7-BFFA-AB13A3BCB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898C-5331-4443-9669-194F44FB8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3C37-936E-48EA-9F32-93C04C46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5B755-9441-441E-B710-873DD4D97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4480559"/>
            <a:ext cx="4364182" cy="169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7ECC7-461D-43DB-A734-9E82BC43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5" y="1064461"/>
            <a:ext cx="8886305" cy="31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619A74A-1E38-4529-8595-DAB557AF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9" y="902220"/>
            <a:ext cx="10593223" cy="59557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1E84D9-6CED-4209-A6CC-B511BCB5F2E3}"/>
              </a:ext>
            </a:extLst>
          </p:cNvPr>
          <p:cNvSpPr/>
          <p:nvPr/>
        </p:nvSpPr>
        <p:spPr>
          <a:xfrm>
            <a:off x="2357221" y="0"/>
            <a:ext cx="6701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Soil moisture detection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94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13107-722B-4806-B25C-538C3F92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815438"/>
            <a:ext cx="9536253" cy="5361525"/>
          </a:xfrm>
        </p:spPr>
      </p:pic>
    </p:spTree>
    <p:extLst>
      <p:ext uri="{BB962C8B-B14F-4D97-AF65-F5344CB8AC3E}">
        <p14:creationId xmlns:p14="http://schemas.microsoft.com/office/powerpoint/2010/main" val="277119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D91936-0AD3-433A-BA02-CFDEF7AF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9735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D6C5F-FBF2-4104-B310-8E4520F9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4" y="666100"/>
            <a:ext cx="9828439" cy="5525799"/>
          </a:xfrm>
        </p:spPr>
      </p:pic>
    </p:spTree>
    <p:extLst>
      <p:ext uri="{BB962C8B-B14F-4D97-AF65-F5344CB8AC3E}">
        <p14:creationId xmlns:p14="http://schemas.microsoft.com/office/powerpoint/2010/main" val="34612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691C6-F35C-4B09-88C7-BC6434213312}"/>
              </a:ext>
            </a:extLst>
          </p:cNvPr>
          <p:cNvSpPr txBox="1"/>
          <p:nvPr/>
        </p:nvSpPr>
        <p:spPr>
          <a:xfrm>
            <a:off x="802640" y="701040"/>
            <a:ext cx="422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C97AE-3846-4BE9-A9FB-41F50FA470BF}"/>
              </a:ext>
            </a:extLst>
          </p:cNvPr>
          <p:cNvSpPr txBox="1"/>
          <p:nvPr/>
        </p:nvSpPr>
        <p:spPr>
          <a:xfrm>
            <a:off x="802640" y="2001520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Digitalization of the agriculture sector.</a:t>
            </a:r>
          </a:p>
          <a:p>
            <a:pPr marL="342900" indent="-342900">
              <a:buAutoNum type="arabicPeriod"/>
            </a:pPr>
            <a:r>
              <a:rPr lang="en-IN" dirty="0"/>
              <a:t>Better crop quality, hence increased yield.</a:t>
            </a:r>
          </a:p>
          <a:p>
            <a:pPr marL="342900" indent="-342900">
              <a:buAutoNum type="arabicPeriod" startAt="3"/>
            </a:pPr>
            <a:r>
              <a:rPr lang="en-IN" dirty="0"/>
              <a:t>May be used to detect plants having medicinal values.</a:t>
            </a:r>
          </a:p>
          <a:p>
            <a:pPr marL="342900" indent="-342900">
              <a:buAutoNum type="arabicPeriod" startAt="3"/>
            </a:pPr>
            <a:r>
              <a:rPr lang="en-IN" dirty="0"/>
              <a:t>Simple to use interface with just 2 click disease identification. </a:t>
            </a:r>
          </a:p>
          <a:p>
            <a:pPr marL="342900" indent="-342900">
              <a:buAutoNum type="arabicPeriod" startAt="5"/>
            </a:pPr>
            <a:r>
              <a:rPr lang="en-IN" dirty="0"/>
              <a:t>Zero or no latency, so no buffering up</a:t>
            </a:r>
          </a:p>
          <a:p>
            <a:pPr marL="342900" indent="-342900">
              <a:buAutoNum type="arabicPeriod" startAt="5"/>
            </a:pPr>
            <a:endParaRPr lang="en-IN" dirty="0"/>
          </a:p>
          <a:p>
            <a:pPr marL="342900" indent="-342900">
              <a:buAutoNum type="arabicPeriod" startAt="5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68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356-C084-457F-8C98-93FE3EAFE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802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133F5D-6D11-4818-99D9-C826398FEA79}"/>
              </a:ext>
            </a:extLst>
          </p:cNvPr>
          <p:cNvSpPr txBox="1"/>
          <p:nvPr/>
        </p:nvSpPr>
        <p:spPr>
          <a:xfrm>
            <a:off x="1360529" y="478558"/>
            <a:ext cx="756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Crop Identification And Disease Detection Using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CD4F4-78D0-4D68-89B7-27066BCF3AB3}"/>
              </a:ext>
            </a:extLst>
          </p:cNvPr>
          <p:cNvSpPr txBox="1"/>
          <p:nvPr/>
        </p:nvSpPr>
        <p:spPr>
          <a:xfrm>
            <a:off x="1360528" y="1432530"/>
            <a:ext cx="9238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Problem Statement</a:t>
            </a:r>
            <a:r>
              <a:rPr lang="en-US" sz="2400" b="1" i="1" dirty="0"/>
              <a:t> :</a:t>
            </a:r>
            <a:r>
              <a:rPr lang="en-US" sz="2400" dirty="0"/>
              <a:t>– </a:t>
            </a:r>
          </a:p>
          <a:p>
            <a:r>
              <a:rPr lang="en-US" sz="2400" dirty="0"/>
              <a:t>Open Innovation:</a:t>
            </a:r>
          </a:p>
          <a:p>
            <a:r>
              <a:rPr lang="en-US" sz="2400" dirty="0"/>
              <a:t>Develop a desktop application that can identify crops and their diseases using just a photo or video of crops. Also develop a recommendation system for the same. The feed may be taken from drone or mobile phone as a video or as images. Suitable hardware may be used for the same.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45DDD-1C5B-4885-AD2C-3DCBEBE5735C}"/>
              </a:ext>
            </a:extLst>
          </p:cNvPr>
          <p:cNvSpPr txBox="1"/>
          <p:nvPr/>
        </p:nvSpPr>
        <p:spPr>
          <a:xfrm>
            <a:off x="1431984" y="5225279"/>
            <a:ext cx="428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Team Name-  Kernel-</a:t>
            </a:r>
            <a:r>
              <a:rPr lang="en-US" sz="2400" b="1" i="1" dirty="0" err="1"/>
              <a:t>Krakerz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9486C-97CA-4E6C-8F6A-6781B912F053}"/>
              </a:ext>
            </a:extLst>
          </p:cNvPr>
          <p:cNvSpPr txBox="1"/>
          <p:nvPr/>
        </p:nvSpPr>
        <p:spPr>
          <a:xfrm>
            <a:off x="7712045" y="5225279"/>
            <a:ext cx="42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Team Leader</a:t>
            </a:r>
            <a:r>
              <a:rPr lang="en-US" sz="2400" b="1" dirty="0"/>
              <a:t>- </a:t>
            </a:r>
            <a:r>
              <a:rPr lang="en-US" sz="2400" dirty="0"/>
              <a:t>Binod Thapa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4D26-0099-4A36-9BBE-0E75E16A85EE}"/>
              </a:ext>
            </a:extLst>
          </p:cNvPr>
          <p:cNvSpPr txBox="1"/>
          <p:nvPr/>
        </p:nvSpPr>
        <p:spPr>
          <a:xfrm>
            <a:off x="1431984" y="568694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1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4"/>
    </mc:Choice>
    <mc:Fallback xmlns="">
      <p:transition spd="slow" advTm="28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66F57-C7F9-4D2E-B893-95D7E8BEFE1A}"/>
              </a:ext>
            </a:extLst>
          </p:cNvPr>
          <p:cNvSpPr txBox="1"/>
          <p:nvPr/>
        </p:nvSpPr>
        <p:spPr>
          <a:xfrm>
            <a:off x="706446" y="403236"/>
            <a:ext cx="63564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Solutions we propose:</a:t>
            </a:r>
          </a:p>
          <a:p>
            <a:endParaRPr lang="en-US" sz="2400" b="1" i="1" dirty="0"/>
          </a:p>
          <a:p>
            <a:pPr lvl="4"/>
            <a:r>
              <a:rPr lang="en-US" b="1" dirty="0"/>
              <a:t>	</a:t>
            </a:r>
            <a:r>
              <a:rPr lang="en-US" b="1" i="1" dirty="0"/>
              <a:t>We Don’t Look At It…We Look In It.</a:t>
            </a:r>
            <a:r>
              <a:rPr lang="en-US" dirty="0"/>
              <a:t> 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7535-0AC6-4519-BF75-5C1E77C0F375}"/>
              </a:ext>
            </a:extLst>
          </p:cNvPr>
          <p:cNvSpPr txBox="1"/>
          <p:nvPr/>
        </p:nvSpPr>
        <p:spPr>
          <a:xfrm>
            <a:off x="366442" y="1655456"/>
            <a:ext cx="10268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We have made an application that identifies the crop based on the various parameters ranging from HSI color model, shape of the leaves and the texture of leaves.</a:t>
            </a:r>
          </a:p>
          <a:p>
            <a:pPr marL="457200" indent="-457200">
              <a:buAutoNum type="arabicPeriod"/>
            </a:pPr>
            <a:r>
              <a:rPr lang="en-US" sz="2000" dirty="0"/>
              <a:t>The accuracy of this deep learning model is </a:t>
            </a:r>
            <a:r>
              <a:rPr lang="en-US" sz="2000" dirty="0" err="1"/>
              <a:t>upto</a:t>
            </a:r>
            <a:r>
              <a:rPr lang="en-US" sz="2000" dirty="0"/>
              <a:t> 99% and is achieved by using neural networks with around 3-4 hidden layers.</a:t>
            </a:r>
          </a:p>
          <a:p>
            <a:pPr marL="457200" indent="-457200">
              <a:buAutoNum type="arabicPeriod"/>
            </a:pPr>
            <a:r>
              <a:rPr lang="en-US" sz="2000" dirty="0"/>
              <a:t>The TensorFlow library being quite fast recognizes with around a speed of 200 </a:t>
            </a:r>
            <a:r>
              <a:rPr lang="en-US" sz="2000" dirty="0" err="1"/>
              <a:t>ms</a:t>
            </a:r>
            <a:r>
              <a:rPr lang="en-US" sz="2000" dirty="0"/>
              <a:t> /picture and thus is a perfect tool for fast, low latency detection.</a:t>
            </a:r>
          </a:p>
          <a:p>
            <a:pPr marL="457200" indent="-457200">
              <a:buAutoNum type="arabicPeriod"/>
            </a:pPr>
            <a:r>
              <a:rPr lang="en-US" sz="2000" dirty="0"/>
              <a:t>The disease is detected and a corresponding recommendations are displayed on the screen.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3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63">
        <p14:reveal/>
      </p:transition>
    </mc:Choice>
    <mc:Fallback xmlns="">
      <p:transition spd="slow" advTm="116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F7AA5A-30BF-430D-AF0A-F91F8E499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" y="1571104"/>
            <a:ext cx="4574361" cy="32752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A9B0A7-7CC2-4F0D-BDCA-FC665D026C2B}"/>
              </a:ext>
            </a:extLst>
          </p:cNvPr>
          <p:cNvSpPr txBox="1"/>
          <p:nvPr/>
        </p:nvSpPr>
        <p:spPr>
          <a:xfrm>
            <a:off x="6192982" y="2319249"/>
            <a:ext cx="393192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Crop is identified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Scientific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Temperature, humidity, texture of soil and water requirements.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0ABF5-7E41-4E70-8C69-68DA851D919F}"/>
              </a:ext>
            </a:extLst>
          </p:cNvPr>
          <p:cNvSpPr/>
          <p:nvPr/>
        </p:nvSpPr>
        <p:spPr>
          <a:xfrm>
            <a:off x="1203411" y="232448"/>
            <a:ext cx="808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 1: Crop Identification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310909"/>
      </p:ext>
    </p:extLst>
  </p:cSld>
  <p:clrMapOvr>
    <a:masterClrMapping/>
  </p:clrMapOvr>
  <p:transition spd="slow" advTm="607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8B797-EC7C-4486-9E2E-B5F8FD121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" y="1750636"/>
            <a:ext cx="6966536" cy="4663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14A26C-8749-4C37-8597-EB90E78A2352}"/>
              </a:ext>
            </a:extLst>
          </p:cNvPr>
          <p:cNvSpPr/>
          <p:nvPr/>
        </p:nvSpPr>
        <p:spPr>
          <a:xfrm>
            <a:off x="434148" y="443924"/>
            <a:ext cx="5887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Hygroscopic sensor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36290-F995-4090-BD0A-0AFD0E69615F}"/>
              </a:ext>
            </a:extLst>
          </p:cNvPr>
          <p:cNvSpPr txBox="1"/>
          <p:nvPr/>
        </p:nvSpPr>
        <p:spPr>
          <a:xfrm>
            <a:off x="6970036" y="1746290"/>
            <a:ext cx="48016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u="sng" dirty="0"/>
              <a:t>Description:</a:t>
            </a:r>
          </a:p>
          <a:p>
            <a:pPr algn="ctr"/>
            <a:r>
              <a:rPr lang="en-IN" dirty="0"/>
              <a:t>The hygroscopic sensor basically detects </a:t>
            </a:r>
          </a:p>
          <a:p>
            <a:pPr algn="ctr"/>
            <a:r>
              <a:rPr lang="en-IN" dirty="0"/>
              <a:t>the moisture content of the soil by the change in </a:t>
            </a:r>
          </a:p>
          <a:p>
            <a:pPr algn="ctr"/>
            <a:r>
              <a:rPr lang="en-IN" dirty="0"/>
              <a:t>resistance that takes place. </a:t>
            </a:r>
          </a:p>
          <a:p>
            <a:pPr algn="ctr"/>
            <a:r>
              <a:rPr lang="en-GB" dirty="0"/>
              <a:t>The resistance is</a:t>
            </a:r>
          </a:p>
          <a:p>
            <a:pPr algn="ctr"/>
            <a:r>
              <a:rPr lang="en-GB" dirty="0"/>
              <a:t> measured by a circuit which then displays the </a:t>
            </a:r>
          </a:p>
          <a:p>
            <a:pPr algn="ctr"/>
            <a:r>
              <a:rPr lang="en-GB" dirty="0"/>
              <a:t>result  as a reading of humidity.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74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F61407-7F4A-4E17-86F3-55C6AADB234F}"/>
              </a:ext>
            </a:extLst>
          </p:cNvPr>
          <p:cNvSpPr/>
          <p:nvPr/>
        </p:nvSpPr>
        <p:spPr>
          <a:xfrm>
            <a:off x="1475334" y="91131"/>
            <a:ext cx="9091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 2: Disease Identification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090A5-25F6-45C3-B5DA-8BA11672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" y="4042684"/>
            <a:ext cx="3944937" cy="2626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9A6000-C5A9-481E-B2CC-F838F5B08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67" y="1014461"/>
            <a:ext cx="4123373" cy="2706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DCE255-18BC-4C01-A381-7CE86D702BA1}"/>
              </a:ext>
            </a:extLst>
          </p:cNvPr>
          <p:cNvSpPr txBox="1"/>
          <p:nvPr/>
        </p:nvSpPr>
        <p:spPr>
          <a:xfrm>
            <a:off x="700386" y="1595120"/>
            <a:ext cx="4846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of the two methods of input may be used to detect the disease, either the feed from camera or video.</a:t>
            </a:r>
          </a:p>
          <a:p>
            <a:endParaRPr lang="en-IN" dirty="0"/>
          </a:p>
          <a:p>
            <a:r>
              <a:rPr lang="en-IN" dirty="0"/>
              <a:t>The drone sends the live feed to the server where data is stored.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70C7B-5D51-405D-A270-8464FDA83F0C}"/>
              </a:ext>
            </a:extLst>
          </p:cNvPr>
          <p:cNvSpPr txBox="1"/>
          <p:nvPr/>
        </p:nvSpPr>
        <p:spPr>
          <a:xfrm>
            <a:off x="6258560" y="4753844"/>
            <a:ext cx="46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application then compares the feed with the model and detects the disease.</a:t>
            </a:r>
          </a:p>
        </p:txBody>
      </p:sp>
    </p:spTree>
    <p:extLst>
      <p:ext uri="{BB962C8B-B14F-4D97-AF65-F5344CB8AC3E}">
        <p14:creationId xmlns:p14="http://schemas.microsoft.com/office/powerpoint/2010/main" val="72986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548BC3-BE01-426E-ABCA-4F8643BE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nimation">
            <a:hlinkClick r:id="" action="ppaction://media"/>
            <a:extLst>
              <a:ext uri="{FF2B5EF4-FFF2-40B4-BE49-F238E27FC236}">
                <a16:creationId xmlns:a16="http://schemas.microsoft.com/office/drawing/2014/main" id="{EE2FC3BA-2E18-48AC-81CF-5B4CE0CCB9C2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1120" y="1612670"/>
            <a:ext cx="9509760" cy="5045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98B1DC-9638-44E7-B437-1182CEE58AC9}"/>
              </a:ext>
            </a:extLst>
          </p:cNvPr>
          <p:cNvSpPr/>
          <p:nvPr/>
        </p:nvSpPr>
        <p:spPr>
          <a:xfrm>
            <a:off x="2548777" y="307262"/>
            <a:ext cx="7094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this is how we do it….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240454"/>
      </p:ext>
    </p:extLst>
  </p:cSld>
  <p:clrMapOvr>
    <a:masterClrMapping/>
  </p:clrMapOvr>
  <p:transition spd="slow" advTm="1815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5048" objId="6"/>
        <p14:stopEvt time="18156" objId="6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B2F7B-0ABD-4DDA-A22E-0A2406B8FA40}"/>
              </a:ext>
            </a:extLst>
          </p:cNvPr>
          <p:cNvSpPr/>
          <p:nvPr/>
        </p:nvSpPr>
        <p:spPr>
          <a:xfrm>
            <a:off x="4056022" y="2967335"/>
            <a:ext cx="4079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short demo</a:t>
            </a:r>
          </a:p>
        </p:txBody>
      </p:sp>
    </p:spTree>
    <p:extLst>
      <p:ext uri="{BB962C8B-B14F-4D97-AF65-F5344CB8AC3E}">
        <p14:creationId xmlns:p14="http://schemas.microsoft.com/office/powerpoint/2010/main" val="1912734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374</Words>
  <Application>Microsoft Office PowerPoint</Application>
  <PresentationFormat>Widescreen</PresentationFormat>
  <Paragraphs>42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thapabinod089@gmail.com</dc:creator>
  <cp:lastModifiedBy>utkarsh babbar</cp:lastModifiedBy>
  <cp:revision>35</cp:revision>
  <dcterms:created xsi:type="dcterms:W3CDTF">2020-01-11T07:06:28Z</dcterms:created>
  <dcterms:modified xsi:type="dcterms:W3CDTF">2020-02-02T06:45:00Z</dcterms:modified>
</cp:coreProperties>
</file>