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574" autoAdjust="0"/>
  </p:normalViewPr>
  <p:slideViewPr>
    <p:cSldViewPr>
      <p:cViewPr>
        <p:scale>
          <a:sx n="77" d="100"/>
          <a:sy n="77" d="100"/>
        </p:scale>
        <p:origin x="-11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B8AB9-BA4B-43C9-BDA0-DFA31E1E308A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2A388-3077-4426-9003-C565C3C46D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7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E77622-B54D-4BFD-920C-CC613E0498B0}" type="datetimeFigureOut">
              <a:rPr lang="en-US" smtClean="0"/>
              <a:pPr/>
              <a:t>11/26/2024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1643050"/>
            <a:ext cx="4572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Algerian" pitchFamily="82" charset="0"/>
              </a:rPr>
              <a:t>Designing a Car Alarm System  Using</a:t>
            </a:r>
          </a:p>
          <a:p>
            <a:r>
              <a:rPr lang="en-GB" sz="4800" dirty="0">
                <a:latin typeface="Algerian" pitchFamily="82" charset="0"/>
              </a:rPr>
              <a:t> </a:t>
            </a:r>
            <a:r>
              <a:rPr lang="en-GB" sz="4800" dirty="0" err="1">
                <a:latin typeface="Algerian" pitchFamily="82" charset="0"/>
              </a:rPr>
              <a:t>Verilog</a:t>
            </a:r>
            <a:r>
              <a:rPr lang="en-GB" sz="4800" dirty="0">
                <a:latin typeface="Algerian" pitchFamily="82" charset="0"/>
              </a:rPr>
              <a:t> HDL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" name="Picture 14" descr="ada326f5-b9dd-4ddd-bce3-df682221baa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428604"/>
            <a:ext cx="3857652" cy="51435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1968" y="5842337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Presentation by : </a:t>
            </a:r>
            <a:r>
              <a:rPr lang="en-GB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Mallikarjun</a:t>
            </a:r>
            <a:r>
              <a:rPr lang="en-GB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Kumbar</a:t>
            </a:r>
            <a:endParaRPr lang="en-GB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6929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Introduction to Car Alarm Systems :</a:t>
            </a:r>
            <a:r>
              <a:rPr lang="en-GB" sz="2400" b="1" dirty="0"/>
              <a:t>  </a:t>
            </a:r>
          </a:p>
          <a:p>
            <a:endParaRPr lang="en-GB" sz="2400" b="1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Car alarm systems are designed to enhance vehicle</a:t>
            </a:r>
          </a:p>
          <a:p>
            <a:r>
              <a:rPr lang="en-GB" dirty="0"/>
              <a:t>   security and protect against theft and vandalism.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Components of a car alarm system include sensors,</a:t>
            </a:r>
          </a:p>
          <a:p>
            <a:r>
              <a:rPr lang="en-GB" dirty="0"/>
              <a:t>   control units, and sirens.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Common features of car alarm systems include remote          </a:t>
            </a:r>
          </a:p>
          <a:p>
            <a:r>
              <a:rPr lang="en-GB" dirty="0"/>
              <a:t>   keyless entry, immobilization, and intrusion detection.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959" y="64388"/>
            <a:ext cx="3714776" cy="93978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Methodology:</a:t>
            </a:r>
            <a:endParaRPr lang="en-GB" sz="2800" b="1" dirty="0">
              <a:latin typeface="+mn-lt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21429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000108"/>
            <a:ext cx="5357850" cy="5643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D  = 1 - The door is closed.	      </a:t>
            </a:r>
          </a:p>
          <a:p>
            <a:pPr>
              <a:buNone/>
            </a:pPr>
            <a:r>
              <a:rPr lang="en-US" dirty="0"/>
              <a:t>             0 - The door is not closed.</a:t>
            </a:r>
          </a:p>
          <a:p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K</a:t>
            </a:r>
            <a:r>
              <a:rPr lang="en-US" dirty="0"/>
              <a:t>  = 1 - The key is in.	     </a:t>
            </a:r>
          </a:p>
          <a:p>
            <a:pPr>
              <a:buNone/>
            </a:pPr>
            <a:r>
              <a:rPr lang="en-US" dirty="0"/>
              <a:t>             0 - The key is not in.</a:t>
            </a:r>
          </a:p>
          <a:p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L</a:t>
            </a:r>
            <a:r>
              <a:rPr lang="en-US" dirty="0"/>
              <a:t>  = 1 - The Driver has the License.	</a:t>
            </a:r>
          </a:p>
          <a:p>
            <a:pPr>
              <a:buNone/>
            </a:pPr>
            <a:r>
              <a:rPr lang="en-US" dirty="0"/>
              <a:t>             0 - The Driver doesn’t have the License.</a:t>
            </a:r>
          </a:p>
          <a:p>
            <a:pPr>
              <a:buNone/>
            </a:pPr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B</a:t>
            </a:r>
            <a:r>
              <a:rPr lang="en-US" dirty="0"/>
              <a:t>  =  1 - The Seat belt is closed.	</a:t>
            </a:r>
          </a:p>
          <a:p>
            <a:pPr>
              <a:buNone/>
            </a:pPr>
            <a:r>
              <a:rPr lang="en-US" dirty="0"/>
              <a:t>              0 - The Seat belt is not closed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DR </a:t>
            </a:r>
            <a:r>
              <a:rPr lang="en-US" dirty="0"/>
              <a:t>= 1 - The Driver is not drunk</a:t>
            </a:r>
          </a:p>
          <a:p>
            <a:pPr>
              <a:buNone/>
            </a:pPr>
            <a:r>
              <a:rPr lang="en-US" dirty="0"/>
              <a:t>               0 - The Driver is drunk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V</a:t>
            </a:r>
            <a:r>
              <a:rPr lang="en-US" dirty="0"/>
              <a:t>=  1 - Vehicle condition is good</a:t>
            </a:r>
          </a:p>
          <a:p>
            <a:pPr>
              <a:buNone/>
            </a:pPr>
            <a:r>
              <a:rPr lang="en-US" dirty="0"/>
              <a:t>            0 - Vehicle condition is not god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I  </a:t>
            </a:r>
            <a:r>
              <a:rPr lang="en-US" dirty="0"/>
              <a:t>= 1 - Driver is not on call</a:t>
            </a:r>
          </a:p>
          <a:p>
            <a:pPr>
              <a:buNone/>
            </a:pPr>
            <a:r>
              <a:rPr lang="en-US" dirty="0"/>
              <a:t>            0 - Driver is on call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643306" cy="7857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     TRUTH TABLE :</a:t>
            </a:r>
            <a:endParaRPr lang="en-GB" sz="2800" b="1" dirty="0"/>
          </a:p>
          <a:p>
            <a:endParaRPr lang="en-GB" dirty="0"/>
          </a:p>
        </p:txBody>
      </p:sp>
      <p:graphicFrame>
        <p:nvGraphicFramePr>
          <p:cNvPr id="2" name="object 33">
            <a:extLst>
              <a:ext uri="{FF2B5EF4-FFF2-40B4-BE49-F238E27FC236}">
                <a16:creationId xmlns:a16="http://schemas.microsoft.com/office/drawing/2014/main" xmlns="" id="{65EF3E00-72D6-82C6-E968-EFD607EB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789"/>
              </p:ext>
            </p:extLst>
          </p:nvPr>
        </p:nvGraphicFramePr>
        <p:xfrm>
          <a:off x="465931" y="692696"/>
          <a:ext cx="8212138" cy="5741988"/>
        </p:xfrm>
        <a:graphic>
          <a:graphicData uri="http://schemas.openxmlformats.org/drawingml/2006/table">
            <a:tbl>
              <a:tblPr/>
              <a:tblGrid>
                <a:gridCol w="1025522">
                  <a:extLst>
                    <a:ext uri="{9D8B030D-6E8A-4147-A177-3AD203B41FA5}">
                      <a16:colId xmlns:a16="http://schemas.microsoft.com/office/drawing/2014/main" xmlns="" val="964165987"/>
                    </a:ext>
                  </a:extLst>
                </a:gridCol>
                <a:gridCol w="1027114">
                  <a:extLst>
                    <a:ext uri="{9D8B030D-6E8A-4147-A177-3AD203B41FA5}">
                      <a16:colId xmlns:a16="http://schemas.microsoft.com/office/drawing/2014/main" xmlns="" val="1558872290"/>
                    </a:ext>
                  </a:extLst>
                </a:gridCol>
                <a:gridCol w="1027115">
                  <a:extLst>
                    <a:ext uri="{9D8B030D-6E8A-4147-A177-3AD203B41FA5}">
                      <a16:colId xmlns:a16="http://schemas.microsoft.com/office/drawing/2014/main" xmlns="" val="1808035396"/>
                    </a:ext>
                  </a:extLst>
                </a:gridCol>
                <a:gridCol w="1025522">
                  <a:extLst>
                    <a:ext uri="{9D8B030D-6E8A-4147-A177-3AD203B41FA5}">
                      <a16:colId xmlns:a16="http://schemas.microsoft.com/office/drawing/2014/main" xmlns="" val="3031472132"/>
                    </a:ext>
                  </a:extLst>
                </a:gridCol>
                <a:gridCol w="1027114">
                  <a:extLst>
                    <a:ext uri="{9D8B030D-6E8A-4147-A177-3AD203B41FA5}">
                      <a16:colId xmlns:a16="http://schemas.microsoft.com/office/drawing/2014/main" xmlns="" val="2801808645"/>
                    </a:ext>
                  </a:extLst>
                </a:gridCol>
                <a:gridCol w="1025522">
                  <a:extLst>
                    <a:ext uri="{9D8B030D-6E8A-4147-A177-3AD203B41FA5}">
                      <a16:colId xmlns:a16="http://schemas.microsoft.com/office/drawing/2014/main" xmlns="" val="2907590507"/>
                    </a:ext>
                  </a:extLst>
                </a:gridCol>
                <a:gridCol w="1027115">
                  <a:extLst>
                    <a:ext uri="{9D8B030D-6E8A-4147-A177-3AD203B41FA5}">
                      <a16:colId xmlns:a16="http://schemas.microsoft.com/office/drawing/2014/main" xmlns="" val="57104371"/>
                    </a:ext>
                  </a:extLst>
                </a:gridCol>
                <a:gridCol w="1027114">
                  <a:extLst>
                    <a:ext uri="{9D8B030D-6E8A-4147-A177-3AD203B41FA5}">
                      <a16:colId xmlns:a16="http://schemas.microsoft.com/office/drawing/2014/main" xmlns="" val="2987805232"/>
                    </a:ext>
                  </a:extLst>
                </a:gridCol>
              </a:tblGrid>
              <a:tr h="478499">
                <a:tc>
                  <a:txBody>
                    <a:bodyPr/>
                    <a:lstStyle>
                      <a:lvl1pPr marL="3302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30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131763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317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10318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031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6045894"/>
                  </a:ext>
                </a:extLst>
              </a:tr>
              <a:tr h="478499">
                <a:tc>
                  <a:txBody>
                    <a:bodyPr/>
                    <a:lstStyle>
                      <a:lvl1pPr marL="3302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30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9200111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6711415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5027206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4783129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281870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1913732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8022224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0808951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1763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317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0104387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9359175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894821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85720" y="75791"/>
            <a:ext cx="4000528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VERILOG CODE:</a:t>
            </a:r>
            <a:endParaRPr lang="en-GB" sz="2800" b="1" dirty="0"/>
          </a:p>
          <a:p>
            <a:endParaRPr lang="en-US" sz="2000" b="1" dirty="0"/>
          </a:p>
          <a:p>
            <a:r>
              <a:rPr lang="en-GB" dirty="0"/>
              <a:t>module </a:t>
            </a:r>
            <a:r>
              <a:rPr lang="en-GB" dirty="0" err="1"/>
              <a:t>car_alarm</a:t>
            </a:r>
            <a:r>
              <a:rPr lang="en-GB" dirty="0"/>
              <a:t> (input d, k, l, b, </a:t>
            </a:r>
            <a:r>
              <a:rPr lang="en-GB" dirty="0" err="1"/>
              <a:t>dr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, v, output </a:t>
            </a:r>
            <a:r>
              <a:rPr lang="en-GB" dirty="0" err="1"/>
              <a:t>reg</a:t>
            </a:r>
            <a:r>
              <a:rPr lang="en-GB" dirty="0"/>
              <a:t> a);</a:t>
            </a:r>
          </a:p>
          <a:p>
            <a:r>
              <a:rPr lang="en-GB" dirty="0"/>
              <a:t>always @* begin</a:t>
            </a:r>
          </a:p>
          <a:p>
            <a:r>
              <a:rPr lang="en-GB" dirty="0"/>
              <a:t> if (k == 1) begin</a:t>
            </a:r>
          </a:p>
          <a:p>
            <a:r>
              <a:rPr lang="en-GB" dirty="0"/>
              <a:t>                  if (</a:t>
            </a:r>
            <a:r>
              <a:rPr lang="en-GB" dirty="0" err="1"/>
              <a:t>dr</a:t>
            </a:r>
            <a:r>
              <a:rPr lang="en-GB" dirty="0"/>
              <a:t> == 0 || v == 0)</a:t>
            </a:r>
          </a:p>
          <a:p>
            <a:r>
              <a:rPr lang="en-GB" dirty="0"/>
              <a:t>                        a = 1;</a:t>
            </a:r>
          </a:p>
          <a:p>
            <a:r>
              <a:rPr lang="en-GB" dirty="0"/>
              <a:t>                  else begin</a:t>
            </a:r>
          </a:p>
          <a:p>
            <a:r>
              <a:rPr lang="en-GB" dirty="0"/>
              <a:t>                          case ({d, l, b, </a:t>
            </a:r>
            <a:r>
              <a:rPr lang="en-GB" dirty="0" err="1"/>
              <a:t>i</a:t>
            </a:r>
            <a:r>
              <a:rPr lang="en-GB" dirty="0"/>
              <a:t>})</a:t>
            </a:r>
          </a:p>
          <a:p>
            <a:r>
              <a:rPr lang="en-GB" dirty="0"/>
              <a:t>                          4'b0xxx: a = 1;</a:t>
            </a:r>
          </a:p>
          <a:p>
            <a:r>
              <a:rPr lang="en-GB" dirty="0"/>
              <a:t>                          4’bx0xx: a = 1;</a:t>
            </a:r>
          </a:p>
          <a:p>
            <a:r>
              <a:rPr lang="en-GB" dirty="0"/>
              <a:t>                          4’bxx0x: a = 1;</a:t>
            </a:r>
          </a:p>
          <a:p>
            <a:r>
              <a:rPr lang="en-GB" dirty="0"/>
              <a:t>                          4’bxxx0: a = 1</a:t>
            </a:r>
          </a:p>
          <a:p>
            <a:r>
              <a:rPr lang="en-GB" dirty="0"/>
              <a:t>                          default: a = 0; </a:t>
            </a:r>
          </a:p>
          <a:p>
            <a:r>
              <a:rPr lang="en-GB" dirty="0"/>
              <a:t>                          </a:t>
            </a:r>
            <a:r>
              <a:rPr lang="en-GB" dirty="0" err="1"/>
              <a:t>endcase</a:t>
            </a:r>
            <a:endParaRPr lang="en-GB" dirty="0"/>
          </a:p>
          <a:p>
            <a:r>
              <a:rPr lang="en-GB" dirty="0"/>
              <a:t>                          end</a:t>
            </a:r>
          </a:p>
          <a:p>
            <a:r>
              <a:rPr lang="en-GB" dirty="0"/>
              <a:t>                   end</a:t>
            </a:r>
          </a:p>
          <a:p>
            <a:r>
              <a:rPr lang="en-GB" dirty="0"/>
              <a:t>  else      </a:t>
            </a:r>
          </a:p>
          <a:p>
            <a:r>
              <a:rPr lang="en-GB" dirty="0"/>
              <a:t>         a = 0;</a:t>
            </a:r>
          </a:p>
          <a:p>
            <a:r>
              <a:rPr lang="en-GB" dirty="0"/>
              <a:t>  end</a:t>
            </a:r>
          </a:p>
          <a:p>
            <a:r>
              <a:rPr lang="en-GB" dirty="0" err="1"/>
              <a:t>endmodule</a:t>
            </a:r>
            <a:endParaRPr lang="en-GB" dirty="0"/>
          </a:p>
          <a:p>
            <a:endParaRPr lang="en-GB" sz="2000" dirty="0"/>
          </a:p>
        </p:txBody>
      </p:sp>
    </p:spTree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571480"/>
            <a:ext cx="4546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RESULT AND ANALYSIS :</a:t>
            </a:r>
            <a:endParaRPr lang="en-GB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9587" y="1285860"/>
            <a:ext cx="794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28662" y="1214422"/>
            <a:ext cx="70009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alarm will trigger under the following conditions:</a:t>
            </a:r>
          </a:p>
          <a:p>
            <a:endParaRPr lang="en-GB" b="1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Door Closed</a:t>
            </a:r>
            <a:r>
              <a:rPr lang="en-GB" dirty="0"/>
              <a:t>: If the door is opened without the proper key.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Key In</a:t>
            </a:r>
            <a:r>
              <a:rPr lang="en-GB" dirty="0"/>
              <a:t>: If the vehicle is started without the correct key.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Driver's License Present</a:t>
            </a:r>
            <a:r>
              <a:rPr lang="en-GB" dirty="0"/>
              <a:t>: If the vehicle is operated without a valid driver's license.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Seat Belt Closed</a:t>
            </a:r>
            <a:r>
              <a:rPr lang="en-GB" dirty="0"/>
              <a:t>: If the driver is not wearing the seatbelt while driving.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Driver Not On Call</a:t>
            </a:r>
            <a:r>
              <a:rPr lang="en-GB" dirty="0"/>
              <a:t>: If attempting to drive while distracted by a phone call.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Vehicle Condition Is Good</a:t>
            </a:r>
            <a:r>
              <a:rPr lang="en-GB" dirty="0"/>
              <a:t>: If anomalies in the vehicle's condition are detected.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Driver Is Not Drunk</a:t>
            </a:r>
            <a:r>
              <a:rPr lang="en-GB" dirty="0"/>
              <a:t>: If the driver is under the influence of     alcohol.</a:t>
            </a: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62" y="3857628"/>
            <a:ext cx="3071834" cy="2286016"/>
          </a:xfrm>
          <a:prstGeom prst="rect">
            <a:avLst/>
          </a:prstGeom>
        </p:spPr>
      </p:pic>
      <p:pic>
        <p:nvPicPr>
          <p:cNvPr id="3" name="Image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7818" y="3857628"/>
            <a:ext cx="3214710" cy="2286016"/>
          </a:xfrm>
          <a:prstGeom prst="rect">
            <a:avLst/>
          </a:prstGeom>
        </p:spPr>
      </p:pic>
      <p:pic>
        <p:nvPicPr>
          <p:cNvPr id="4" name="Image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8662" y="357166"/>
            <a:ext cx="3000396" cy="2571768"/>
          </a:xfrm>
          <a:prstGeom prst="rect">
            <a:avLst/>
          </a:prstGeom>
        </p:spPr>
      </p:pic>
      <p:pic>
        <p:nvPicPr>
          <p:cNvPr id="5" name="Image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6380" y="357166"/>
            <a:ext cx="3357586" cy="2571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5008" y="3071810"/>
            <a:ext cx="310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3582988" algn="l"/>
              </a:tabLst>
            </a:pPr>
            <a: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When the input is 1110000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100" y="3143248"/>
            <a:ext cx="3044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When the input is 0111000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1000100" y="6286520"/>
            <a:ext cx="3429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When the input is 0101000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5572132" y="6172162"/>
            <a:ext cx="3389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When the input is 0000000</a:t>
            </a:r>
            <a:endParaRPr lang="en-GB" sz="2000" dirty="0"/>
          </a:p>
        </p:txBody>
      </p:sp>
    </p:spTree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14282" y="1000108"/>
            <a:ext cx="857256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car alarm system can be designed using an FPGA board, which can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process multiple inputs and generate appropriate outputs 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programmed logic.[L3]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system can be designed to trigger   an alarm when any one of the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inputs,such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as the door  being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opened,the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key is removed,or the seat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being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unbuckled,is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detected while the car is in a stationary state.[L3]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system can be designed to perform additional functions, such as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disabling the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engine,locking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doors,or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sending an alert message to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owner's mobile device, based on the severity of the situation.[L4]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</a:t>
            </a: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increase  the accuracy and reliability of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system,the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inputs can be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monitored using sensors or switches that provide digital signals to  the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FPGA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board,which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can then process the signals using logical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operators.[L4]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system can be designed to be customizable, allowing the user to set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specific thresholds or conditions for triggering the alarm or other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functions based on personal preferences or security requirements.[L4]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214290"/>
            <a:ext cx="3786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OUTCOME;</a:t>
            </a:r>
          </a:p>
        </p:txBody>
      </p:sp>
      <p:sp>
        <p:nvSpPr>
          <p:cNvPr id="3074" name="AutoShape 2" descr="Minimal Thank You PowerPoint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031" r="3601"/>
          <a:stretch>
            <a:fillRect/>
          </a:stretch>
        </p:blipFill>
        <p:spPr bwMode="auto">
          <a:xfrm>
            <a:off x="0" y="785794"/>
            <a:ext cx="9144000" cy="5360161"/>
          </a:xfrm>
          <a:prstGeom prst="rect">
            <a:avLst/>
          </a:prstGeom>
          <a:noFill/>
          <a:ln>
            <a:noFill/>
          </a:ln>
        </p:spPr>
      </p:pic>
      <p:sp>
        <p:nvSpPr>
          <p:cNvPr id="30722" name="AutoShape 2" descr="Minimal Thank You PowerPoint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24" name="AutoShape 4" descr="PowerPoint Orange Thank you Slide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26" name="AutoShape 6" descr="PowerPoint Orange Thank you Slide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28" name="AutoShape 8" descr="PowerPoint Orange Thank you Slide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30" name="AutoShape 10" descr="Thank You Slide and PowerPoint Background"/>
          <p:cNvSpPr>
            <a:spLocks noChangeAspect="1" noChangeArrowheads="1"/>
          </p:cNvSpPr>
          <p:nvPr/>
        </p:nvSpPr>
        <p:spPr bwMode="auto">
          <a:xfrm>
            <a:off x="155575" y="-403225"/>
            <a:ext cx="1504950" cy="847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269</TotalTime>
  <Words>623</Words>
  <Application>Microsoft Office PowerPoint</Application>
  <PresentationFormat>On-screen Show (4:3)</PresentationFormat>
  <Paragraphs>185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PowerPoint Presentation</vt:lpstr>
      <vt:lpstr>PowerPoint Presentation</vt:lpstr>
      <vt:lpstr>Methodology: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ṀĀL̥L̥Ū</cp:lastModifiedBy>
  <cp:revision>15</cp:revision>
  <dcterms:created xsi:type="dcterms:W3CDTF">2023-12-10T10:49:55Z</dcterms:created>
  <dcterms:modified xsi:type="dcterms:W3CDTF">2024-11-25T19:17:10Z</dcterms:modified>
</cp:coreProperties>
</file>