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8"/>
  </p:notesMasterIdLst>
  <p:handoutMasterIdLst>
    <p:handoutMasterId r:id="rId9"/>
  </p:handoutMasterIdLst>
  <p:sldIdLst>
    <p:sldId id="256" r:id="rId2"/>
    <p:sldId id="283" r:id="rId3"/>
    <p:sldId id="282" r:id="rId4"/>
    <p:sldId id="280" r:id="rId5"/>
    <p:sldId id="277" r:id="rId6"/>
    <p:sldId id="268" r:id="rId7"/>
  </p:sldIdLst>
  <p:sldSz cx="9144000" cy="6858000" type="screen4x3"/>
  <p:notesSz cx="6858000" cy="9144000"/>
  <p:custDataLst>
    <p:tags r:id="rId10"/>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 </a:t>
            </a:r>
            <a:r>
              <a:rPr lang="en-US" baseline="0" dirty="0" smtClean="0"/>
              <a:t>1 of Module 6 on Notation for Entity Relationship Diagrams</a:t>
            </a:r>
          </a:p>
          <a:p>
            <a:endParaRPr lang="en-US" altLang="en-US" dirty="0" smtClean="0"/>
          </a:p>
          <a:p>
            <a:r>
              <a:rPr lang="en-US" altLang="en-US" dirty="0" smtClean="0"/>
              <a:t>Opening question: </a:t>
            </a:r>
          </a:p>
          <a:p>
            <a:r>
              <a:rPr lang="en-US" altLang="en-US" dirty="0" smtClean="0"/>
              <a:t>- Why is database development</a:t>
            </a:r>
            <a:r>
              <a:rPr lang="en-US" altLang="en-US" baseline="0" dirty="0" smtClean="0"/>
              <a:t> challenging and exciting?</a:t>
            </a:r>
            <a:endParaRPr lang="en-US" altLang="en-US" dirty="0" smtClean="0"/>
          </a:p>
          <a:p>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shift from previous modules. Previous modules emphasized using an existing database. Query formulation skills are more concrete</a:t>
            </a:r>
            <a:r>
              <a:rPr lang="en-US" baseline="0" dirty="0" smtClean="0"/>
              <a:t> as you can evaluate a result as being correct and non redundant. Database development is more ambiguous. Query formulation is a more commonly applied skill as organizations use databases far more than development new databases or make major revisions to existing databases.</a:t>
            </a:r>
            <a:endParaRPr lang="en-US" dirty="0" smtClean="0"/>
          </a:p>
          <a:p>
            <a:endParaRPr lang="en-US" dirty="0" smtClean="0"/>
          </a:p>
          <a:p>
            <a:r>
              <a:rPr lang="en-US" dirty="0" smtClean="0"/>
              <a:t>Database development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a:p>
            <a:endParaRPr lang="en-US" dirty="0" smtClean="0"/>
          </a:p>
          <a:p>
            <a:r>
              <a:rPr lang="en-US" dirty="0" smtClean="0"/>
              <a:t>Objectives:</a:t>
            </a:r>
          </a:p>
          <a:p>
            <a:r>
              <a:rPr lang="en-US" dirty="0" smtClean="0"/>
              <a:t> -</a:t>
            </a:r>
            <a:r>
              <a:rPr lang="en-US" baseline="0" dirty="0" smtClean="0"/>
              <a:t> Provide a context for 3 units on database development</a:t>
            </a:r>
            <a:endParaRPr lang="en-US" dirty="0" smtClean="0"/>
          </a:p>
          <a:p>
            <a:r>
              <a:rPr lang="en-US" dirty="0" smtClean="0"/>
              <a:t> - Descriptive notes: no specific skills</a:t>
            </a:r>
          </a:p>
          <a:p>
            <a:r>
              <a:rPr lang="en-US" dirty="0" smtClean="0"/>
              <a:t> - Understand relationship of information systems development and </a:t>
            </a:r>
            <a:r>
              <a:rPr lang="en-US" dirty="0" err="1" smtClean="0"/>
              <a:t>db</a:t>
            </a:r>
            <a:r>
              <a:rPr lang="en-US" dirty="0" smtClean="0"/>
              <a:t> development</a:t>
            </a:r>
          </a:p>
          <a:p>
            <a:r>
              <a:rPr lang="en-US" dirty="0" smtClean="0"/>
              <a:t> - Describe goals of database development</a:t>
            </a:r>
          </a:p>
          <a:p>
            <a:r>
              <a:rPr lang="en-US" dirty="0" smtClean="0"/>
              <a:t> - Grasp the steps of the </a:t>
            </a:r>
            <a:r>
              <a:rPr lang="en-US" dirty="0" err="1" smtClean="0"/>
              <a:t>db</a:t>
            </a:r>
            <a:r>
              <a:rPr lang="en-US" dirty="0" smtClean="0"/>
              <a:t> development process</a:t>
            </a:r>
          </a:p>
          <a:p>
            <a:endParaRPr lang="en-US" dirty="0" smtClean="0"/>
          </a:p>
          <a:p>
            <a:r>
              <a:rPr lang="en-US" dirty="0" smtClean="0"/>
              <a:t>This module emphasizes notation of ERDs, basic</a:t>
            </a:r>
            <a:r>
              <a:rPr lang="en-US" baseline="0" dirty="0" smtClean="0"/>
              <a:t> background for conceptual data modeling, the first step in the database development process.</a:t>
            </a:r>
          </a:p>
          <a:p>
            <a:endParaRPr lang="en-US" baseline="0" dirty="0" smtClean="0"/>
          </a:p>
          <a:p>
            <a:r>
              <a:rPr lang="en-US" baseline="0" dirty="0" smtClean="0"/>
              <a:t>Other database development modules cover conceptual data modeling and logical database design.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36273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2C7C3F-673F-4663-AD20-F534B3588531}" type="slidenum">
              <a:rPr lang="en-US" sz="1200" smtClean="0"/>
              <a:pPr/>
              <a:t>3</a:t>
            </a:fld>
            <a:endParaRPr lang="en-US" sz="1200" smtClean="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solidFill>
            <a:srgbClr val="FFFFFF"/>
          </a:solidFill>
          <a:ln>
            <a:solidFill>
              <a:srgbClr val="000000"/>
            </a:solidFill>
          </a:ln>
        </p:spPr>
        <p:txBody>
          <a:bodyPr/>
          <a:lstStyle/>
          <a:p>
            <a:r>
              <a:rPr lang="en-US" dirty="0" smtClean="0"/>
              <a:t>Information system:</a:t>
            </a:r>
          </a:p>
          <a:p>
            <a:r>
              <a:rPr lang="en-US" dirty="0" smtClean="0"/>
              <a:t> - </a:t>
            </a:r>
            <a:r>
              <a:rPr lang="en-US" dirty="0" smtClean="0">
                <a:cs typeface="Times New Roman" pitchFamily="18" charset="0"/>
              </a:rPr>
              <a:t>Accepts data from its environment, processes data, and produces output data</a:t>
            </a:r>
          </a:p>
          <a:p>
            <a:r>
              <a:rPr lang="en-US" dirty="0" smtClean="0">
                <a:cs typeface="Times New Roman" pitchFamily="18" charset="0"/>
              </a:rPr>
              <a:t>   for decision making</a:t>
            </a:r>
          </a:p>
          <a:p>
            <a:r>
              <a:rPr lang="en-US" dirty="0" smtClean="0">
                <a:cs typeface="Times New Roman" pitchFamily="18" charset="0"/>
              </a:rPr>
              <a:t> - Interacts with environment</a:t>
            </a:r>
            <a:endParaRPr lang="en-US" dirty="0" smtClean="0"/>
          </a:p>
          <a:p>
            <a:r>
              <a:rPr lang="en-US" dirty="0" smtClean="0"/>
              <a:t> - Database provides the long-term memory</a:t>
            </a:r>
          </a:p>
          <a:p>
            <a:r>
              <a:rPr lang="en-US" dirty="0" smtClean="0"/>
              <a:t> - Database is a key component but not the only component</a:t>
            </a:r>
          </a:p>
          <a:p>
            <a:r>
              <a:rPr lang="en-US" dirty="0" smtClean="0"/>
              <a:t>   - Other components: inputs, outputs, processes, software, hardware, people</a:t>
            </a:r>
          </a:p>
          <a:p>
            <a:r>
              <a:rPr lang="en-US" dirty="0" smtClean="0"/>
              <a:t>   - Developing info system more than </a:t>
            </a:r>
            <a:r>
              <a:rPr lang="en-US" dirty="0" err="1" smtClean="0"/>
              <a:t>db</a:t>
            </a:r>
            <a:r>
              <a:rPr lang="en-US" dirty="0" smtClean="0"/>
              <a:t> development</a:t>
            </a:r>
          </a:p>
          <a:p>
            <a:r>
              <a:rPr lang="en-US" dirty="0" smtClean="0"/>
              <a:t>Student Loan System:</a:t>
            </a:r>
          </a:p>
          <a:p>
            <a:r>
              <a:rPr lang="en-US" dirty="0" smtClean="0"/>
              <a:t> - Environment: lenders, students, government agencies</a:t>
            </a:r>
          </a:p>
        </p:txBody>
      </p:sp>
    </p:spTree>
    <p:extLst>
      <p:ext uri="{BB962C8B-B14F-4D97-AF65-F5344CB8AC3E}">
        <p14:creationId xmlns:p14="http://schemas.microsoft.com/office/powerpoint/2010/main" val="3480307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database provides a common vocabulary for an organization.  Before a common database is implemented, different parts of an organization may have different terminology.  For example, there may be multiple formats for addresses, multiple ways to identify customers, and different ways to calculate interest rates. After a database is implemented, communication can improve among different parts of an organization.  Thus, a database can unify an organization by establishing a common vocabulary.</a:t>
            </a:r>
          </a:p>
          <a:p>
            <a:endParaRPr lang="en-US" dirty="0" smtClean="0"/>
          </a:p>
          <a:p>
            <a:r>
              <a:rPr lang="en-US" dirty="0" smtClean="0"/>
              <a:t>Define business rules</a:t>
            </a:r>
            <a:r>
              <a:rPr lang="en-US" baseline="0" dirty="0" smtClean="0"/>
              <a:t> to support organizational policies.</a:t>
            </a:r>
          </a:p>
          <a:p>
            <a:endParaRPr lang="en-US" baseline="0" dirty="0" smtClean="0"/>
          </a:p>
          <a:p>
            <a:r>
              <a:rPr lang="en-US" baseline="0" dirty="0" smtClean="0"/>
              <a:t>Ensure data quality</a:t>
            </a:r>
          </a:p>
          <a:p>
            <a:pPr marL="171450" indent="-171450">
              <a:buFontTx/>
              <a:buChar char="-"/>
            </a:pPr>
            <a:r>
              <a:rPr lang="en-US" baseline="0" dirty="0" smtClean="0"/>
              <a:t>Tradeoff of quality level and improved decision making</a:t>
            </a:r>
          </a:p>
          <a:p>
            <a:pPr marL="171450" indent="-171450">
              <a:buFontTx/>
              <a:buChar char="-"/>
            </a:pPr>
            <a:r>
              <a:rPr lang="en-US" baseline="0" dirty="0" smtClean="0"/>
              <a:t>Important for data warehouses for business intelligence</a:t>
            </a:r>
          </a:p>
          <a:p>
            <a:pPr marL="171450" indent="-171450">
              <a:buFontTx/>
              <a:buChar char="-"/>
            </a:pPr>
            <a:r>
              <a:rPr lang="en-US" baseline="0" dirty="0" smtClean="0"/>
              <a:t>Providing business rules achieves some level of quality</a:t>
            </a:r>
          </a:p>
          <a:p>
            <a:pPr marL="171450" indent="-171450">
              <a:buFontTx/>
              <a:buChar char="-"/>
            </a:pPr>
            <a:r>
              <a:rPr lang="en-US" baseline="0" dirty="0" smtClean="0"/>
              <a:t>Must provide ways to measure quality</a:t>
            </a:r>
          </a:p>
          <a:p>
            <a:pPr marL="0" indent="0">
              <a:buFontTx/>
              <a:buNone/>
            </a:pPr>
            <a:endParaRPr lang="en-US" baseline="0" dirty="0" smtClean="0"/>
          </a:p>
          <a:p>
            <a:pPr marL="0" indent="0">
              <a:buFontTx/>
              <a:buNone/>
            </a:pPr>
            <a:r>
              <a:rPr lang="en-US" baseline="0" dirty="0" smtClean="0"/>
              <a:t>Efficient implementation</a:t>
            </a:r>
          </a:p>
          <a:p>
            <a:pPr marL="171450" indent="-171450">
              <a:buFontTx/>
              <a:buChar char="-"/>
            </a:pPr>
            <a:r>
              <a:rPr lang="en-US" baseline="0" dirty="0" smtClean="0"/>
              <a:t>Overrides other concerns</a:t>
            </a:r>
          </a:p>
          <a:p>
            <a:pPr marL="171450" indent="-171450">
              <a:buFontTx/>
              <a:buChar char="-"/>
            </a:pPr>
            <a:r>
              <a:rPr lang="en-US" baseline="0" dirty="0" smtClean="0"/>
              <a:t>Not studied in this course</a:t>
            </a:r>
          </a:p>
          <a:p>
            <a:pPr marL="171450" indent="-171450">
              <a:buFontTx/>
              <a:buChar char="-"/>
            </a:pPr>
            <a:r>
              <a:rPr lang="en-US" baseline="0" dirty="0" smtClean="0"/>
              <a:t>Studied in the course about relational database support for data warehouses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30128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8BE2DD-2A6E-4609-85A2-17A8C6386840}" type="slidenum">
              <a:rPr lang="en-US" sz="1200" smtClean="0"/>
              <a:pPr/>
              <a:t>5</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This</a:t>
            </a:r>
            <a:r>
              <a:rPr lang="en-US" baseline="0" dirty="0" smtClean="0"/>
              <a:t> course covers conceptual data modeling and logical database design phases. </a:t>
            </a:r>
            <a:r>
              <a:rPr lang="en-US" baseline="0" smtClean="0"/>
              <a:t>This module focuses </a:t>
            </a:r>
            <a:r>
              <a:rPr lang="en-US" baseline="0" dirty="0" smtClean="0"/>
              <a:t>on the notation for entity relationship diagrams (ERDs). The fourth unit focuses on the process of conceptual data modeling.</a:t>
            </a:r>
          </a:p>
          <a:p>
            <a:endParaRPr lang="en-US" baseline="0" dirty="0" smtClean="0"/>
          </a:p>
          <a:p>
            <a:r>
              <a:rPr lang="en-US" baseline="0" dirty="0" smtClean="0"/>
              <a:t>The details of the distributed database design and physical database design phases depend on the processing architecture (transaction processing versus business intelligence processing). No details in this course on the last two phases. The third course (relational database support for data warehouse processing) covers physical design for data warehouses.</a:t>
            </a:r>
            <a:endParaRPr lang="en-US" dirty="0" smtClean="0"/>
          </a:p>
        </p:txBody>
      </p:sp>
    </p:spTree>
    <p:extLst>
      <p:ext uri="{BB962C8B-B14F-4D97-AF65-F5344CB8AC3E}">
        <p14:creationId xmlns:p14="http://schemas.microsoft.com/office/powerpoint/2010/main" val="105870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7C9CEF1-BA1C-4964-A9A8-623E55A5A597}" type="slidenum">
              <a:rPr kumimoji="0" lang="en-US" altLang="en-US" smtClean="0"/>
              <a:pPr>
                <a:spcBef>
                  <a:spcPct val="0"/>
                </a:spcBef>
              </a:pPr>
              <a:t>6</a:t>
            </a:fld>
            <a:endParaRPr kumimoji="0"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ltLang="en-US" dirty="0" smtClean="0"/>
              <a:t>Database is part of an information system,</a:t>
            </a:r>
            <a:r>
              <a:rPr lang="en-US" altLang="en-US" baseline="0" dirty="0" smtClean="0"/>
              <a:t> often the core part of systems for operating a business.</a:t>
            </a:r>
          </a:p>
          <a:p>
            <a:endParaRPr lang="en-US" altLang="en-US" baseline="0" dirty="0" smtClean="0"/>
          </a:p>
          <a:p>
            <a:r>
              <a:rPr lang="en-US" altLang="en-US" baseline="0" dirty="0" smtClean="0"/>
              <a:t>Goals</a:t>
            </a:r>
          </a:p>
          <a:p>
            <a:pPr marL="171450" indent="-171450">
              <a:buFontTx/>
              <a:buChar char="-"/>
            </a:pPr>
            <a:r>
              <a:rPr lang="en-US" altLang="en-US" baseline="0" dirty="0" smtClean="0"/>
              <a:t>Common vocabulary</a:t>
            </a:r>
          </a:p>
          <a:p>
            <a:pPr marL="171450" indent="-171450">
              <a:buFontTx/>
              <a:buChar char="-"/>
            </a:pPr>
            <a:r>
              <a:rPr lang="en-US" altLang="en-US" baseline="0" dirty="0" smtClean="0"/>
              <a:t>Business rules</a:t>
            </a:r>
          </a:p>
          <a:p>
            <a:pPr marL="171450" indent="-171450">
              <a:buFontTx/>
              <a:buChar char="-"/>
            </a:pPr>
            <a:r>
              <a:rPr lang="en-US" altLang="en-US" baseline="0" dirty="0" smtClean="0"/>
              <a:t>Data quality: covered in DW courses</a:t>
            </a:r>
          </a:p>
          <a:p>
            <a:pPr marL="171450" indent="-171450">
              <a:buFontTx/>
              <a:buChar char="-"/>
            </a:pPr>
            <a:r>
              <a:rPr lang="en-US" altLang="en-US" baseline="0" dirty="0" smtClean="0"/>
              <a:t>Efficient implementation: not covered in the track for operational databases</a:t>
            </a:r>
          </a:p>
          <a:p>
            <a:pPr marL="0" indent="0">
              <a:buFontTx/>
              <a:buNone/>
            </a:pPr>
            <a:endParaRPr lang="en-US" altLang="en-US" baseline="0" dirty="0" smtClean="0"/>
          </a:p>
          <a:p>
            <a:pPr marL="0" indent="0">
              <a:buFontTx/>
              <a:buNone/>
            </a:pPr>
            <a:r>
              <a:rPr lang="en-US" altLang="en-US" baseline="0" dirty="0" smtClean="0"/>
              <a:t>Conceptual data modeling coverage</a:t>
            </a:r>
          </a:p>
          <a:p>
            <a:pPr marL="171450" indent="-171450">
              <a:buFontTx/>
              <a:buChar char="-"/>
            </a:pPr>
            <a:r>
              <a:rPr lang="en-US" altLang="en-US" baseline="0" dirty="0" smtClean="0"/>
              <a:t>Analyzing narrative problems</a:t>
            </a:r>
          </a:p>
          <a:p>
            <a:pPr marL="171450" indent="-171450">
              <a:buFontTx/>
              <a:buChar char="-"/>
            </a:pPr>
            <a:r>
              <a:rPr lang="en-US" altLang="en-US" baseline="0" dirty="0" smtClean="0"/>
              <a:t>Refinements using standard transformations</a:t>
            </a:r>
          </a:p>
          <a:p>
            <a:pPr marL="0" indent="0">
              <a:buFontTx/>
              <a:buNone/>
            </a:pPr>
            <a:endParaRPr lang="en-US" altLang="en-US" baseline="0" dirty="0" smtClean="0"/>
          </a:p>
          <a:p>
            <a:pPr marL="0" indent="0">
              <a:buFontTx/>
              <a:buNone/>
            </a:pPr>
            <a:r>
              <a:rPr lang="en-US" altLang="en-US" baseline="0" dirty="0" smtClean="0"/>
              <a:t>Corporate database development typically involves a team to develop a complex data model with hundreds of entity types and relationships.</a:t>
            </a:r>
          </a:p>
          <a:p>
            <a:pPr marL="0" indent="0">
              <a:buFontTx/>
              <a:buNone/>
            </a:pPr>
            <a:endParaRPr lang="en-US" altLang="en-US" baseline="0" dirty="0" smtClean="0"/>
          </a:p>
          <a:p>
            <a:pPr marL="0" indent="0">
              <a:buFontTx/>
              <a:buNone/>
            </a:pPr>
            <a:r>
              <a:rPr lang="en-US" altLang="en-US" baseline="0" dirty="0" smtClean="0"/>
              <a:t>Opening question: Why is database development challenging and exciting?</a:t>
            </a:r>
          </a:p>
          <a:p>
            <a:pPr marL="171450" indent="-171450">
              <a:buFontTx/>
              <a:buChar char="-"/>
            </a:pPr>
            <a:r>
              <a:rPr lang="en-US" altLang="en-US" baseline="0" dirty="0" smtClean="0"/>
              <a:t>Ambiguity about requirements</a:t>
            </a:r>
          </a:p>
          <a:p>
            <a:pPr marL="171450" indent="-171450">
              <a:buFontTx/>
              <a:buChar char="-"/>
            </a:pPr>
            <a:r>
              <a:rPr lang="en-US" altLang="en-US" baseline="0" dirty="0" smtClean="0"/>
              <a:t>Involvement from many stakeholders as a database is a shared resource</a:t>
            </a:r>
          </a:p>
          <a:p>
            <a:pPr marL="171450" indent="-171450">
              <a:buFontTx/>
              <a:buChar char="-"/>
            </a:pPr>
            <a:r>
              <a:rPr lang="en-US" altLang="en-US" baseline="0" dirty="0" smtClean="0"/>
              <a:t>Exciting because you have the opportunity for creative problem solving and a large impact on an organization.</a:t>
            </a:r>
          </a:p>
          <a:p>
            <a:pPr marL="0" indent="0">
              <a:buFontTx/>
              <a:buNone/>
            </a:pPr>
            <a:endParaRPr lang="en-US" altLang="en-US" dirty="0" smtClean="0"/>
          </a:p>
        </p:txBody>
      </p:sp>
    </p:spTree>
    <p:extLst>
      <p:ext uri="{BB962C8B-B14F-4D97-AF65-F5344CB8AC3E}">
        <p14:creationId xmlns:p14="http://schemas.microsoft.com/office/powerpoint/2010/main" val="2992024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Module 6</a:t>
            </a:r>
            <a:br>
              <a:rPr lang="en-US" sz="3200" dirty="0" smtClean="0"/>
            </a:br>
            <a:r>
              <a:rPr lang="en-US" dirty="0" smtClean="0"/>
              <a:t>Notation for Entity Relationship Diagrams</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1: Database Development Goals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context for other database development modules</a:t>
            </a:r>
          </a:p>
          <a:p>
            <a:r>
              <a:rPr lang="en-US" dirty="0" smtClean="0"/>
              <a:t>Explain goals of database development</a:t>
            </a:r>
          </a:p>
          <a:p>
            <a:r>
              <a:rPr lang="en-US" dirty="0" smtClean="0"/>
              <a:t>Explain the position of this module in the database development process</a:t>
            </a:r>
          </a:p>
          <a:p>
            <a:endParaRPr lang="en-US" dirty="0"/>
          </a:p>
        </p:txBody>
      </p:sp>
    </p:spTree>
    <p:extLst>
      <p:ext uri="{BB962C8B-B14F-4D97-AF65-F5344CB8AC3E}">
        <p14:creationId xmlns:p14="http://schemas.microsoft.com/office/powerpoint/2010/main" val="4196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Grp="1" noChangeArrowheads="1"/>
          </p:cNvSpPr>
          <p:nvPr>
            <p:ph type="title"/>
          </p:nvPr>
        </p:nvSpPr>
        <p:spPr>
          <a:xfrm>
            <a:off x="685800" y="381000"/>
            <a:ext cx="8080375" cy="1143000"/>
          </a:xfrm>
        </p:spPr>
        <p:txBody>
          <a:bodyPr/>
          <a:lstStyle/>
          <a:p>
            <a:pPr eaLnBrk="1" hangingPunct="1"/>
            <a:r>
              <a:rPr lang="en-US" smtClean="0"/>
              <a:t>Information System</a:t>
            </a:r>
          </a:p>
        </p:txBody>
      </p:sp>
      <p:sp>
        <p:nvSpPr>
          <p:cNvPr id="1028" name="Rectangle 1042"/>
          <p:cNvSpPr>
            <a:spLocks noChangeArrowheads="1"/>
          </p:cNvSpPr>
          <p:nvPr/>
        </p:nvSpPr>
        <p:spPr bwMode="auto">
          <a:xfrm>
            <a:off x="2124075" y="2352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endParaRPr lang="en-US"/>
          </a:p>
        </p:txBody>
      </p:sp>
      <p:graphicFrame>
        <p:nvGraphicFramePr>
          <p:cNvPr id="1026" name="Object 1044"/>
          <p:cNvGraphicFramePr>
            <a:graphicFrameLocks noChangeAspect="1"/>
          </p:cNvGraphicFramePr>
          <p:nvPr>
            <p:extLst>
              <p:ext uri="{D42A27DB-BD31-4B8C-83A1-F6EECF244321}">
                <p14:modId xmlns:p14="http://schemas.microsoft.com/office/powerpoint/2010/main" val="611969326"/>
              </p:ext>
            </p:extLst>
          </p:nvPr>
        </p:nvGraphicFramePr>
        <p:xfrm>
          <a:off x="896239" y="1219200"/>
          <a:ext cx="7860792" cy="4585462"/>
        </p:xfrm>
        <a:graphic>
          <a:graphicData uri="http://schemas.openxmlformats.org/presentationml/2006/ole">
            <mc:AlternateContent xmlns:mc="http://schemas.openxmlformats.org/markup-compatibility/2006">
              <mc:Choice xmlns:v="urn:schemas-microsoft-com:vml" Requires="v">
                <p:oleObj spid="_x0000_s10276" name="Visio" r:id="rId4" imgW="4333240" imgH="2796540" progId="Visio.Drawing.11">
                  <p:embed/>
                </p:oleObj>
              </mc:Choice>
              <mc:Fallback>
                <p:oleObj name="Visio" r:id="rId4" imgW="4333240" imgH="27965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239" y="1219200"/>
                        <a:ext cx="7860792" cy="45854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Tree>
    <p:extLst>
      <p:ext uri="{BB962C8B-B14F-4D97-AF65-F5344CB8AC3E}">
        <p14:creationId xmlns:p14="http://schemas.microsoft.com/office/powerpoint/2010/main" val="2973941205"/>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Goals of Database Development</a:t>
            </a:r>
          </a:p>
        </p:txBody>
      </p:sp>
      <p:sp>
        <p:nvSpPr>
          <p:cNvPr id="27" name="Block Arc 26"/>
          <p:cNvSpPr/>
          <p:nvPr/>
        </p:nvSpPr>
        <p:spPr>
          <a:xfrm>
            <a:off x="-3070335" y="69259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Freeform 27"/>
          <p:cNvSpPr/>
          <p:nvPr/>
        </p:nvSpPr>
        <p:spPr>
          <a:xfrm>
            <a:off x="1984128" y="1709440"/>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Develop a common vocabulary</a:t>
            </a:r>
            <a:endParaRPr lang="en-US" sz="2700" kern="1200" dirty="0"/>
          </a:p>
        </p:txBody>
      </p:sp>
      <p:sp>
        <p:nvSpPr>
          <p:cNvPr id="29" name="Oval 28"/>
          <p:cNvSpPr/>
          <p:nvPr/>
        </p:nvSpPr>
        <p:spPr>
          <a:xfrm>
            <a:off x="1593375" y="1631289"/>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Freeform 29"/>
          <p:cNvSpPr/>
          <p:nvPr/>
        </p:nvSpPr>
        <p:spPr>
          <a:xfrm>
            <a:off x="2342573" y="2647411"/>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Define business rules</a:t>
            </a:r>
            <a:endParaRPr lang="en-US" sz="2700" kern="1200" dirty="0"/>
          </a:p>
        </p:txBody>
      </p:sp>
      <p:sp>
        <p:nvSpPr>
          <p:cNvPr id="31" name="Oval 30"/>
          <p:cNvSpPr/>
          <p:nvPr/>
        </p:nvSpPr>
        <p:spPr>
          <a:xfrm>
            <a:off x="1951819" y="2569260"/>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Freeform 31"/>
          <p:cNvSpPr/>
          <p:nvPr/>
        </p:nvSpPr>
        <p:spPr>
          <a:xfrm>
            <a:off x="2342573" y="3585382"/>
            <a:ext cx="5222240" cy="625205"/>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Ensure data quality</a:t>
            </a:r>
            <a:endParaRPr lang="en-US" sz="2700" kern="1200" dirty="0"/>
          </a:p>
        </p:txBody>
      </p:sp>
      <p:sp>
        <p:nvSpPr>
          <p:cNvPr id="33" name="Oval 32"/>
          <p:cNvSpPr/>
          <p:nvPr/>
        </p:nvSpPr>
        <p:spPr>
          <a:xfrm>
            <a:off x="1951819" y="3507232"/>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984128" y="4523353"/>
            <a:ext cx="5580684" cy="62520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496257" tIns="68580" rIns="68580" bIns="68580" numCol="1" spcCol="1270" anchor="ctr" anchorCtr="0">
            <a:noAutofit/>
          </a:bodyPr>
          <a:lstStyle/>
          <a:p>
            <a:pPr lvl="0" algn="l" defTabSz="1200150">
              <a:lnSpc>
                <a:spcPct val="90000"/>
              </a:lnSpc>
              <a:spcBef>
                <a:spcPct val="0"/>
              </a:spcBef>
              <a:spcAft>
                <a:spcPct val="35000"/>
              </a:spcAft>
            </a:pPr>
            <a:r>
              <a:rPr lang="en-US" sz="2700" kern="1200" dirty="0" smtClean="0"/>
              <a:t>Provide efficient implementation</a:t>
            </a:r>
            <a:endParaRPr lang="en-US" sz="2700" kern="1200" dirty="0"/>
          </a:p>
        </p:txBody>
      </p:sp>
      <p:sp>
        <p:nvSpPr>
          <p:cNvPr id="35" name="Oval 34"/>
          <p:cNvSpPr/>
          <p:nvPr/>
        </p:nvSpPr>
        <p:spPr>
          <a:xfrm>
            <a:off x="1593375" y="4445203"/>
            <a:ext cx="781507" cy="781507"/>
          </a:xfrm>
          <a:prstGeom prst="ellipse">
            <a:avLst/>
          </a:prstGeom>
          <a:solidFill>
            <a:srgbClr val="FF0000"/>
          </a:solidFill>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6111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381000"/>
            <a:ext cx="8080375" cy="1143000"/>
          </a:xfrm>
        </p:spPr>
        <p:txBody>
          <a:bodyPr/>
          <a:lstStyle/>
          <a:p>
            <a:pPr eaLnBrk="1" hangingPunct="1"/>
            <a:r>
              <a:rPr lang="en-US" sz="4000" smtClean="0"/>
              <a:t>Database Development Phases</a:t>
            </a:r>
          </a:p>
        </p:txBody>
      </p:sp>
      <p:sp>
        <p:nvSpPr>
          <p:cNvPr id="20484" name="AutoShape 3"/>
          <p:cNvSpPr>
            <a:spLocks noChangeArrowheads="1"/>
          </p:cNvSpPr>
          <p:nvPr/>
        </p:nvSpPr>
        <p:spPr bwMode="auto">
          <a:xfrm>
            <a:off x="2521656" y="1447800"/>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Conceptual Data </a:t>
            </a:r>
          </a:p>
          <a:p>
            <a:pPr algn="ctr"/>
            <a:r>
              <a:rPr lang="en-US" sz="1600" dirty="0">
                <a:solidFill>
                  <a:schemeClr val="bg2"/>
                </a:solidFill>
              </a:rPr>
              <a:t>Modeling</a:t>
            </a:r>
            <a:endParaRPr lang="en-US" dirty="0">
              <a:solidFill>
                <a:schemeClr val="bg2"/>
              </a:solidFill>
            </a:endParaRPr>
          </a:p>
        </p:txBody>
      </p:sp>
      <p:sp>
        <p:nvSpPr>
          <p:cNvPr id="20485" name="AutoShape 4"/>
          <p:cNvSpPr>
            <a:spLocks noChangeArrowheads="1"/>
          </p:cNvSpPr>
          <p:nvPr/>
        </p:nvSpPr>
        <p:spPr bwMode="auto">
          <a:xfrm>
            <a:off x="2521656" y="2580595"/>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Logical</a:t>
            </a:r>
            <a:r>
              <a:rPr lang="en-US" sz="2000" dirty="0">
                <a:solidFill>
                  <a:schemeClr val="bg2"/>
                </a:solidFill>
              </a:rPr>
              <a:t> </a:t>
            </a:r>
            <a:r>
              <a:rPr lang="en-US" sz="1600" dirty="0">
                <a:solidFill>
                  <a:schemeClr val="bg2"/>
                </a:solidFill>
              </a:rPr>
              <a:t>Database </a:t>
            </a:r>
          </a:p>
          <a:p>
            <a:pPr algn="ctr"/>
            <a:r>
              <a:rPr lang="en-US" sz="1600" dirty="0">
                <a:solidFill>
                  <a:schemeClr val="bg2"/>
                </a:solidFill>
              </a:rPr>
              <a:t>Design</a:t>
            </a:r>
            <a:endParaRPr lang="en-US" sz="2000" dirty="0">
              <a:solidFill>
                <a:schemeClr val="bg2"/>
              </a:solidFill>
            </a:endParaRPr>
          </a:p>
        </p:txBody>
      </p:sp>
      <p:sp>
        <p:nvSpPr>
          <p:cNvPr id="20486" name="AutoShape 5"/>
          <p:cNvSpPr>
            <a:spLocks noChangeArrowheads="1"/>
          </p:cNvSpPr>
          <p:nvPr/>
        </p:nvSpPr>
        <p:spPr bwMode="auto">
          <a:xfrm>
            <a:off x="2329745" y="3713390"/>
            <a:ext cx="2063045"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Distributed Database </a:t>
            </a:r>
          </a:p>
          <a:p>
            <a:pPr algn="ctr"/>
            <a:r>
              <a:rPr lang="en-US" sz="1600" dirty="0">
                <a:solidFill>
                  <a:schemeClr val="bg2"/>
                </a:solidFill>
              </a:rPr>
              <a:t>Design</a:t>
            </a:r>
            <a:endParaRPr lang="en-US" dirty="0">
              <a:solidFill>
                <a:schemeClr val="bg2"/>
              </a:solidFill>
            </a:endParaRPr>
          </a:p>
        </p:txBody>
      </p:sp>
      <p:sp>
        <p:nvSpPr>
          <p:cNvPr id="20487" name="AutoShape 6"/>
          <p:cNvSpPr>
            <a:spLocks noChangeArrowheads="1"/>
          </p:cNvSpPr>
          <p:nvPr/>
        </p:nvSpPr>
        <p:spPr bwMode="auto">
          <a:xfrm>
            <a:off x="2521656" y="4847331"/>
            <a:ext cx="1679222" cy="714726"/>
          </a:xfrm>
          <a:prstGeom prst="cube">
            <a:avLst>
              <a:gd name="adj" fmla="val 25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bg2"/>
            </a:solidFill>
            <a:miter lim="800000"/>
            <a:headEnd type="none" w="sm" len="sm"/>
            <a:tailEnd type="none" w="sm" len="sm"/>
          </a:ln>
        </p:spPr>
        <p:txBody>
          <a:bodyPr wrap="none" anchor="ctr"/>
          <a:lstStyle/>
          <a:p>
            <a:pPr algn="ctr"/>
            <a:r>
              <a:rPr lang="en-US" sz="1600" dirty="0">
                <a:solidFill>
                  <a:schemeClr val="bg2"/>
                </a:solidFill>
              </a:rPr>
              <a:t>Physical Database </a:t>
            </a:r>
          </a:p>
          <a:p>
            <a:pPr algn="ctr"/>
            <a:r>
              <a:rPr lang="en-US" sz="1600" dirty="0">
                <a:solidFill>
                  <a:schemeClr val="bg2"/>
                </a:solidFill>
              </a:rPr>
              <a:t>Design</a:t>
            </a:r>
            <a:endParaRPr lang="en-US" dirty="0">
              <a:solidFill>
                <a:schemeClr val="bg2"/>
              </a:solidFill>
            </a:endParaRPr>
          </a:p>
        </p:txBody>
      </p:sp>
      <p:sp>
        <p:nvSpPr>
          <p:cNvPr id="20488" name="AutoShape 7"/>
          <p:cNvSpPr>
            <a:spLocks noChangeArrowheads="1"/>
          </p:cNvSpPr>
          <p:nvPr/>
        </p:nvSpPr>
        <p:spPr bwMode="auto">
          <a:xfrm rot="5400000">
            <a:off x="3072885" y="2208857"/>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rot="10800000" vert="eaVert" wrap="none" anchor="ctr"/>
          <a:lstStyle/>
          <a:p>
            <a:pPr algn="ctr"/>
            <a:endParaRPr lang="en-US"/>
          </a:p>
        </p:txBody>
      </p:sp>
      <p:sp>
        <p:nvSpPr>
          <p:cNvPr id="20489" name="AutoShape 8"/>
          <p:cNvSpPr>
            <a:spLocks noChangeArrowheads="1"/>
          </p:cNvSpPr>
          <p:nvPr/>
        </p:nvSpPr>
        <p:spPr bwMode="auto">
          <a:xfrm rot="5400000">
            <a:off x="3120863" y="3308436"/>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0" name="AutoShape 9"/>
          <p:cNvSpPr>
            <a:spLocks noChangeArrowheads="1"/>
          </p:cNvSpPr>
          <p:nvPr/>
        </p:nvSpPr>
        <p:spPr bwMode="auto">
          <a:xfrm rot="5400000">
            <a:off x="3120863" y="4462993"/>
            <a:ext cx="384853" cy="383822"/>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1" name="Text Box 10"/>
          <p:cNvSpPr txBox="1">
            <a:spLocks noChangeArrowheads="1"/>
          </p:cNvSpPr>
          <p:nvPr/>
        </p:nvSpPr>
        <p:spPr bwMode="auto">
          <a:xfrm>
            <a:off x="3601157" y="2208342"/>
            <a:ext cx="671689"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ERD</a:t>
            </a:r>
          </a:p>
        </p:txBody>
      </p:sp>
      <p:sp>
        <p:nvSpPr>
          <p:cNvPr id="20492" name="Text Box 11"/>
          <p:cNvSpPr txBox="1">
            <a:spLocks noChangeArrowheads="1"/>
          </p:cNvSpPr>
          <p:nvPr/>
        </p:nvSpPr>
        <p:spPr bwMode="auto">
          <a:xfrm>
            <a:off x="3601157" y="3362899"/>
            <a:ext cx="1123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Tables</a:t>
            </a:r>
          </a:p>
        </p:txBody>
      </p:sp>
      <p:sp>
        <p:nvSpPr>
          <p:cNvPr id="20493" name="Text Box 12"/>
          <p:cNvSpPr txBox="1">
            <a:spLocks noChangeArrowheads="1"/>
          </p:cNvSpPr>
          <p:nvPr/>
        </p:nvSpPr>
        <p:spPr bwMode="auto">
          <a:xfrm>
            <a:off x="3601157" y="4462478"/>
            <a:ext cx="2266244"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Distribution Schema</a:t>
            </a:r>
          </a:p>
        </p:txBody>
      </p:sp>
      <p:sp>
        <p:nvSpPr>
          <p:cNvPr id="20494" name="AutoShape 13"/>
          <p:cNvSpPr>
            <a:spLocks noChangeArrowheads="1"/>
          </p:cNvSpPr>
          <p:nvPr/>
        </p:nvSpPr>
        <p:spPr bwMode="auto">
          <a:xfrm>
            <a:off x="4224867" y="4957288"/>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5" name="Text Box 14"/>
          <p:cNvSpPr txBox="1">
            <a:spLocks noChangeArrowheads="1"/>
          </p:cNvSpPr>
          <p:nvPr/>
        </p:nvSpPr>
        <p:spPr bwMode="auto">
          <a:xfrm>
            <a:off x="4656667" y="4968742"/>
            <a:ext cx="1744133" cy="646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Internal Schema, Populated DB</a:t>
            </a:r>
          </a:p>
        </p:txBody>
      </p:sp>
      <p:sp>
        <p:nvSpPr>
          <p:cNvPr id="20496" name="AutoShape 15"/>
          <p:cNvSpPr>
            <a:spLocks noChangeArrowheads="1"/>
          </p:cNvSpPr>
          <p:nvPr/>
        </p:nvSpPr>
        <p:spPr bwMode="auto">
          <a:xfrm>
            <a:off x="2161822" y="1658553"/>
            <a:ext cx="335844" cy="439831"/>
          </a:xfrm>
          <a:prstGeom prst="rightArrow">
            <a:avLst>
              <a:gd name="adj1" fmla="val 50000"/>
              <a:gd name="adj2" fmla="val 250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0497" name="Text Box 16"/>
          <p:cNvSpPr txBox="1">
            <a:spLocks noChangeArrowheads="1"/>
          </p:cNvSpPr>
          <p:nvPr/>
        </p:nvSpPr>
        <p:spPr bwMode="auto">
          <a:xfrm>
            <a:off x="914400" y="1823489"/>
            <a:ext cx="1447800" cy="61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t>Data </a:t>
            </a:r>
            <a:r>
              <a:rPr lang="en-US" sz="1600" dirty="0"/>
              <a:t>requirements</a:t>
            </a:r>
            <a:endParaRPr lang="en-US" dirty="0"/>
          </a:p>
        </p:txBody>
      </p:sp>
    </p:spTree>
    <p:extLst>
      <p:ext uri="{BB962C8B-B14F-4D97-AF65-F5344CB8AC3E}">
        <p14:creationId xmlns:p14="http://schemas.microsoft.com/office/powerpoint/2010/main" val="1458882195"/>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P spid="20486" grpId="0" animBg="1"/>
      <p:bldP spid="20487" grpId="0" animBg="1"/>
      <p:bldP spid="20488" grpId="0" animBg="1"/>
      <p:bldP spid="20489" grpId="0" animBg="1"/>
      <p:bldP spid="20490" grpId="0" animBg="1"/>
      <p:bldP spid="20491" grpId="0"/>
      <p:bldP spid="20492" grpId="0"/>
      <p:bldP spid="20493" grpId="0"/>
      <p:bldP spid="20494" grpId="0" animBg="1"/>
      <p:bldP spid="20495" grpId="0"/>
      <p:bldP spid="20496" grpId="0" animBg="1"/>
      <p:bldP spid="2049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AutoShape 2"/>
          <p:cNvSpPr>
            <a:spLocks noGrp="1" noChangeArrowheads="1"/>
          </p:cNvSpPr>
          <p:nvPr>
            <p:ph type="title"/>
          </p:nvPr>
        </p:nvSpPr>
        <p:spPr/>
        <p:txBody>
          <a:bodyPr/>
          <a:lstStyle/>
          <a:p>
            <a:pPr eaLnBrk="1" hangingPunct="1"/>
            <a:r>
              <a:rPr lang="en-US" altLang="en-US" sz="3200" dirty="0" smtClean="0"/>
              <a:t>Summary of Database Development</a:t>
            </a:r>
          </a:p>
        </p:txBody>
      </p:sp>
      <p:sp>
        <p:nvSpPr>
          <p:cNvPr id="254979" name="Rectangle 3"/>
          <p:cNvSpPr>
            <a:spLocks noGrp="1" noChangeArrowheads="1"/>
          </p:cNvSpPr>
          <p:nvPr>
            <p:ph type="body" idx="1"/>
          </p:nvPr>
        </p:nvSpPr>
        <p:spPr/>
        <p:txBody>
          <a:bodyPr/>
          <a:lstStyle/>
          <a:p>
            <a:pPr eaLnBrk="1" hangingPunct="1"/>
            <a:r>
              <a:rPr lang="en-US" altLang="en-US" dirty="0" smtClean="0"/>
              <a:t>Essential part of information systems development</a:t>
            </a:r>
          </a:p>
          <a:p>
            <a:pPr eaLnBrk="1" hangingPunct="1"/>
            <a:r>
              <a:rPr lang="en-US" altLang="en-US" dirty="0" smtClean="0"/>
              <a:t>Focus on development goals</a:t>
            </a:r>
          </a:p>
          <a:p>
            <a:pPr eaLnBrk="1" hangingPunct="1"/>
            <a:r>
              <a:rPr lang="en-US" altLang="en-US" dirty="0" smtClean="0"/>
              <a:t>Complex team development process</a:t>
            </a:r>
          </a:p>
          <a:p>
            <a:pPr eaLnBrk="1" hangingPunct="1"/>
            <a:r>
              <a:rPr lang="en-US" altLang="en-US" dirty="0" smtClean="0"/>
              <a:t>Initial emphasis on data modeling notation</a:t>
            </a:r>
          </a:p>
        </p:txBody>
      </p:sp>
    </p:spTree>
    <p:custDataLst>
      <p:tags r:id="rId1"/>
    </p:custDataLst>
    <p:extLst>
      <p:ext uri="{BB962C8B-B14F-4D97-AF65-F5344CB8AC3E}">
        <p14:creationId xmlns:p14="http://schemas.microsoft.com/office/powerpoint/2010/main" val="4274719169"/>
      </p:ext>
    </p:extLst>
  </p:cSld>
  <p:clrMapOvr>
    <a:masterClrMapping/>
  </p:clrMapOvr>
  <p:transition advTm="168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6 Notation for Entity Relationship Diagrams&amp;quot;&quot;/&gt;&lt;property id=&quot;20307&quot; value=&quot;256&quot;/&gt;&lt;/object&gt;&lt;object type=&quot;3&quot; unique_id=&quot;12511&quot;&gt;&lt;property id=&quot;20148&quot; value=&quot;5&quot;/&gt;&lt;property id=&quot;20300&quot; value=&quot;Slide 6 - &amp;quot;Summary of Database Development&amp;quot;&quot;/&gt;&lt;property id=&quot;20307&quot; value=&quot;268&quot;/&gt;&lt;/object&gt;&lt;object type=&quot;3&quot; unique_id=&quot;25969&quot;&gt;&lt;property id=&quot;20148&quot; value=&quot;5&quot;/&gt;&lt;property id=&quot;20300&quot; value=&quot;Slide 5 - &amp;quot;Database Development Phases&amp;quot;&quot;/&gt;&lt;property id=&quot;20307&quot; value=&quot;277&quot;/&gt;&lt;/object&gt;&lt;object type=&quot;3&quot; unique_id=&quot;26163&quot;&gt;&lt;property id=&quot;20148&quot; value=&quot;5&quot;/&gt;&lt;property id=&quot;20300&quot; value=&quot;Slide 4 - &amp;quot;Broad Goals of Database Development&amp;quot;&quot;/&gt;&lt;property id=&quot;20307&quot; value=&quot;280&quot;/&gt;&lt;/object&gt;&lt;object type=&quot;3&quot; unique_id=&quot;27459&quot;&gt;&lt;property id=&quot;20148&quot; value=&quot;5&quot;/&gt;&lt;property id=&quot;20300&quot; value=&quot;Slide 3 - &amp;quot;Information System&amp;quot;&quot;/&gt;&lt;property id=&quot;20307&quot; value=&quot;282&quot;/&gt;&lt;/object&gt;&lt;object type=&quot;3&quot; unique_id=&quot;27511&quot;&gt;&lt;property id=&quot;20148&quot; value=&quot;5&quot;/&gt;&lt;property id=&quot;20300&quot; value=&quot;Slide 2 - &amp;quot;Lesson Objectives&amp;quot;&quot;/&gt;&lt;property id=&quot;20307&quot; value=&quot;28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8.2|22.7|21.7|23.4|27.3"/>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5027</TotalTime>
  <Words>751</Words>
  <Application>Microsoft Office PowerPoint</Application>
  <PresentationFormat>On-screen Show (4:3)</PresentationFormat>
  <Paragraphs>104</Paragraphs>
  <Slides>6</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ＭＳ Ｐゴシック</vt:lpstr>
      <vt:lpstr>Arial</vt:lpstr>
      <vt:lpstr>Times New Roman</vt:lpstr>
      <vt:lpstr>Blank Presentation</vt:lpstr>
      <vt:lpstr>Visio</vt:lpstr>
      <vt:lpstr>Module 6 Notation for Entity Relationship Diagrams</vt:lpstr>
      <vt:lpstr>Lesson Objectives</vt:lpstr>
      <vt:lpstr>Information System</vt:lpstr>
      <vt:lpstr>Broad Goals of Database Development</vt:lpstr>
      <vt:lpstr>Database Development Phases</vt:lpstr>
      <vt:lpstr>Summary of Database Development</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Lesson 1: Database Development Goals</dc:title>
  <dc:subject>Query Formulation with SQL</dc:subject>
  <dc:creator>Michael Mannino</dc:creator>
  <cp:lastModifiedBy>Mannino, Michael</cp:lastModifiedBy>
  <cp:revision>866</cp:revision>
  <cp:lastPrinted>1601-01-01T00:00:00Z</cp:lastPrinted>
  <dcterms:created xsi:type="dcterms:W3CDTF">2000-07-15T18:34:14Z</dcterms:created>
  <dcterms:modified xsi:type="dcterms:W3CDTF">2015-08-10T23:19:03Z</dcterms:modified>
</cp:coreProperties>
</file>