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9" r:id="rId4"/>
    <p:sldId id="260" r:id="rId5"/>
    <p:sldId id="261" r:id="rId6"/>
    <p:sldId id="267" r:id="rId7"/>
    <p:sldId id="264" r:id="rId8"/>
    <p:sldId id="265" r:id="rId9"/>
    <p:sldId id="266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2 of Module 6 on Notation for Entity Relationship Diagrams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Opening question:</a:t>
            </a:r>
          </a:p>
          <a:p>
            <a:r>
              <a:rPr lang="en-US" baseline="0" dirty="0" smtClean="0"/>
              <a:t>Why have ERD standards not been developed and adopted?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 understand notation</a:t>
            </a:r>
          </a:p>
          <a:p>
            <a:r>
              <a:rPr lang="en-US" dirty="0" smtClean="0"/>
              <a:t>   - Entity types, relationships, attributes </a:t>
            </a:r>
          </a:p>
          <a:p>
            <a:r>
              <a:rPr lang="en-US" dirty="0" smtClean="0"/>
              <a:t>   - Cardinalities </a:t>
            </a:r>
          </a:p>
          <a:p>
            <a:r>
              <a:rPr lang="en-US" dirty="0" smtClean="0"/>
              <a:t>   - Use notation precisely</a:t>
            </a:r>
          </a:p>
          <a:p>
            <a:r>
              <a:rPr lang="en-US" dirty="0" smtClean="0"/>
              <a:t>   - Differentiate ERD notation from Oracle notation: slight differences</a:t>
            </a:r>
          </a:p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A268A11-39CE-4266-ABE7-151EF2614851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Entity type: </a:t>
            </a:r>
          </a:p>
          <a:p>
            <a:r>
              <a:rPr lang="en-US" smtClean="0"/>
              <a:t> - Collection of things of interest: persons, places, things, events</a:t>
            </a:r>
          </a:p>
          <a:p>
            <a:r>
              <a:rPr lang="en-US" smtClean="0"/>
              <a:t> - Contains attributes: like columns</a:t>
            </a:r>
          </a:p>
          <a:p>
            <a:r>
              <a:rPr lang="en-US" smtClean="0"/>
              <a:t> - Primary key</a:t>
            </a:r>
          </a:p>
          <a:p>
            <a:r>
              <a:rPr lang="en-US" smtClean="0"/>
              <a:t> - Entity: instance or member of an entity type</a:t>
            </a:r>
          </a:p>
          <a:p>
            <a:r>
              <a:rPr lang="en-US" smtClean="0"/>
              <a:t>Relationship: </a:t>
            </a:r>
          </a:p>
          <a:p>
            <a:r>
              <a:rPr lang="en-US" smtClean="0"/>
              <a:t> - Named association among entities: name is significant (gives it more status)</a:t>
            </a:r>
          </a:p>
          <a:p>
            <a:r>
              <a:rPr lang="en-US" smtClean="0"/>
              <a:t> - Similar to a foreign key in relational model except for name and cardinalities</a:t>
            </a:r>
          </a:p>
          <a:p>
            <a:r>
              <a:rPr lang="en-US" smtClean="0"/>
              <a:t> - Usually between two entity types: can involve multiple entity types and one</a:t>
            </a:r>
          </a:p>
          <a:p>
            <a:r>
              <a:rPr lang="en-US" smtClean="0"/>
              <a:t> - Bidirectional:</a:t>
            </a:r>
          </a:p>
          <a:p>
            <a:r>
              <a:rPr lang="en-US" smtClean="0"/>
              <a:t>   - Can be used to navigate in both directions</a:t>
            </a:r>
          </a:p>
          <a:p>
            <a:r>
              <a:rPr lang="en-US" smtClean="0"/>
              <a:t>   - Two names</a:t>
            </a:r>
          </a:p>
          <a:p>
            <a:r>
              <a:rPr lang="en-US" smtClean="0"/>
              <a:t>   - Course to Offering: Has, Provides</a:t>
            </a:r>
          </a:p>
          <a:p>
            <a:r>
              <a:rPr lang="en-US" smtClean="0"/>
              <a:t>   - Offering to Course: IsProvidedFor</a:t>
            </a:r>
          </a:p>
          <a:p>
            <a:r>
              <a:rPr lang="en-US" smtClean="0"/>
              <a:t>   - Which name to use: try to use active verb; not always possible</a:t>
            </a:r>
          </a:p>
          <a:p>
            <a:r>
              <a:rPr lang="en-US" smtClean="0"/>
              <a:t>Attribute: </a:t>
            </a:r>
          </a:p>
          <a:p>
            <a:r>
              <a:rPr lang="en-US" smtClean="0"/>
              <a:t> - Properties of entity types or relationships</a:t>
            </a:r>
          </a:p>
          <a:p>
            <a:r>
              <a:rPr lang="en-US" smtClean="0"/>
              <a:t> - Data type to indicate the kind of values and permissible operations on the attribute</a:t>
            </a:r>
          </a:p>
          <a:p>
            <a:r>
              <a:rPr lang="en-US" smtClean="0"/>
              <a:t> - Shown inside entity type or next to relationship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76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714EDE1-1E7C-4421-BC9A-5ECD87597A7D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Definition: </a:t>
            </a:r>
          </a:p>
          <a:p>
            <a:r>
              <a:rPr lang="en-US" smtClean="0"/>
              <a:t> - a constraint on the number of entities that participate in a relationship</a:t>
            </a:r>
          </a:p>
          <a:p>
            <a:r>
              <a:rPr lang="en-US" smtClean="0"/>
              <a:t> - Specify the minimum and maximum cardinalities in both directions</a:t>
            </a:r>
          </a:p>
          <a:p>
            <a:r>
              <a:rPr lang="en-US" smtClean="0"/>
              <a:t>Instance diagram:</a:t>
            </a:r>
          </a:p>
          <a:p>
            <a:r>
              <a:rPr lang="en-US" smtClean="0"/>
              <a:t> - Shows occurrences of entity types (entities)</a:t>
            </a:r>
          </a:p>
          <a:p>
            <a:r>
              <a:rPr lang="en-US" smtClean="0"/>
              <a:t> - Useful to understand some relationships (similar to sample table usage)</a:t>
            </a:r>
          </a:p>
          <a:p>
            <a:r>
              <a:rPr lang="en-US" smtClean="0"/>
              <a:t> - Lines show relationships among entities</a:t>
            </a:r>
          </a:p>
          <a:p>
            <a:r>
              <a:rPr lang="en-US" smtClean="0"/>
              <a:t> - Course1 related to Offering1, Offering2, and Offering3</a:t>
            </a:r>
          </a:p>
          <a:p>
            <a:r>
              <a:rPr lang="en-US" smtClean="0"/>
              <a:t> - Course2 related to Offering4</a:t>
            </a:r>
          </a:p>
          <a:p>
            <a:r>
              <a:rPr lang="en-US" smtClean="0"/>
              <a:t> - Course3 not related to any offerings</a:t>
            </a:r>
          </a:p>
          <a:p>
            <a:r>
              <a:rPr lang="en-US" smtClean="0"/>
              <a:t> - Course related to a minimum of 0 and maximum of many</a:t>
            </a:r>
          </a:p>
          <a:p>
            <a:r>
              <a:rPr lang="en-US" smtClean="0"/>
              <a:t> - Offering: each related to exactly one course</a:t>
            </a:r>
          </a:p>
        </p:txBody>
      </p:sp>
    </p:spTree>
    <p:extLst>
      <p:ext uri="{BB962C8B-B14F-4D97-AF65-F5344CB8AC3E}">
        <p14:creationId xmlns:p14="http://schemas.microsoft.com/office/powerpoint/2010/main" val="322569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E8FD3E-83A7-42EE-BF94-C5E0CA5AC857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Symbols:</a:t>
            </a:r>
          </a:p>
          <a:p>
            <a:r>
              <a:rPr lang="en-US" smtClean="0"/>
              <a:t> - Oval: means 0</a:t>
            </a:r>
          </a:p>
          <a:p>
            <a:r>
              <a:rPr lang="en-US" smtClean="0"/>
              <a:t> - Perpendicular line: means 1</a:t>
            </a:r>
          </a:p>
          <a:p>
            <a:r>
              <a:rPr lang="en-US" smtClean="0"/>
              <a:t> - Crow's foot: means many (0 or more); unconstrained</a:t>
            </a:r>
          </a:p>
          <a:p>
            <a:r>
              <a:rPr lang="en-US" smtClean="0"/>
              <a:t> - Some drawing tools support exact cardinalities (numbers)</a:t>
            </a:r>
          </a:p>
          <a:p>
            <a:r>
              <a:rPr lang="en-US" smtClean="0"/>
              <a:t>Placement:</a:t>
            </a:r>
          </a:p>
          <a:p>
            <a:r>
              <a:rPr lang="en-US" smtClean="0"/>
              <a:t> - Inside symbol: minimum cardinality</a:t>
            </a:r>
          </a:p>
          <a:p>
            <a:r>
              <a:rPr lang="en-US" smtClean="0"/>
              <a:t> - Outside symbol: maximum cardinality</a:t>
            </a:r>
          </a:p>
          <a:p>
            <a:r>
              <a:rPr lang="en-US" smtClean="0"/>
              <a:t> - Interpret the far cardinality symbols: near the other entity type</a:t>
            </a:r>
          </a:p>
          <a:p>
            <a:r>
              <a:rPr lang="en-US" smtClean="0"/>
              <a:t> - Course is related to a min of 0 and max of many offerings</a:t>
            </a:r>
          </a:p>
          <a:p>
            <a:r>
              <a:rPr lang="en-US" smtClean="0"/>
              <a:t> - Offering is related to a min of 1 and max of 1 courses (exactly one)</a:t>
            </a:r>
          </a:p>
        </p:txBody>
      </p:sp>
    </p:spTree>
    <p:extLst>
      <p:ext uri="{BB962C8B-B14F-4D97-AF65-F5344CB8AC3E}">
        <p14:creationId xmlns:p14="http://schemas.microsoft.com/office/powerpoint/2010/main" val="196961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by common values for minimum and maximum cardinalities</a:t>
            </a:r>
          </a:p>
          <a:p>
            <a:r>
              <a:rPr lang="en-US" dirty="0" smtClean="0"/>
              <a:t>Minimum cardinality based:</a:t>
            </a:r>
          </a:p>
          <a:p>
            <a:r>
              <a:rPr lang="en-US" dirty="0" smtClean="0"/>
              <a:t> - Min cardinality of one: mandatory; makes entity types existent dependent</a:t>
            </a:r>
          </a:p>
          <a:p>
            <a:r>
              <a:rPr lang="en-US" dirty="0" smtClean="0"/>
              <a:t> - Min cardinality of 0: optional; similar to a FK that allows null values</a:t>
            </a:r>
          </a:p>
          <a:p>
            <a:r>
              <a:rPr lang="en-US" dirty="0" smtClean="0"/>
              <a:t>Maximum cardinality based:</a:t>
            </a:r>
          </a:p>
          <a:p>
            <a:r>
              <a:rPr lang="en-US" dirty="0" smtClean="0"/>
              <a:t> - Functional: max cardinality of 1; mathematics based</a:t>
            </a:r>
          </a:p>
          <a:p>
            <a:r>
              <a:rPr lang="en-US" dirty="0" smtClean="0"/>
              <a:t> - 1-M: max cardinalities are 1 and M</a:t>
            </a:r>
          </a:p>
          <a:p>
            <a:r>
              <a:rPr lang="en-US" dirty="0" smtClean="0"/>
              <a:t> - M-N: max cardinalities are many in both directions</a:t>
            </a:r>
          </a:p>
          <a:p>
            <a:r>
              <a:rPr lang="en-US" dirty="0" smtClean="0"/>
              <a:t> - 1-1: max cardinality is one in both directions (not common)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Existence dependency: an entity that cannot exist unless another related entity exists. A mandatory relationship produces an existence dependency.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4B4351-FC51-4418-AC43-978E82A20F0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err="1" smtClean="0"/>
              <a:t>TeamTeaches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M-N</a:t>
            </a:r>
          </a:p>
          <a:p>
            <a:r>
              <a:rPr lang="en-US" dirty="0" smtClean="0"/>
              <a:t> - Optional in both directions</a:t>
            </a:r>
          </a:p>
          <a:p>
            <a:r>
              <a:rPr lang="en-US" dirty="0" err="1" smtClean="0"/>
              <a:t>WorksIn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- 1-1</a:t>
            </a:r>
          </a:p>
          <a:p>
            <a:r>
              <a:rPr lang="en-US" dirty="0" smtClean="0"/>
              <a:t> - Optional: office can be empty</a:t>
            </a:r>
          </a:p>
          <a:p>
            <a:r>
              <a:rPr lang="en-US" dirty="0" smtClean="0"/>
              <a:t> - Mandatory: faculty must be assigned to an office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1-1 relationships are specialized.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57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379E25B-991E-446C-AB49-DB7EA50EBCA0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Preference rather than one model being more powerful </a:t>
            </a:r>
          </a:p>
          <a:p>
            <a:endParaRPr lang="en-US" dirty="0" smtClean="0"/>
          </a:p>
          <a:p>
            <a:r>
              <a:rPr lang="en-US" dirty="0" smtClean="0"/>
              <a:t>Differences:</a:t>
            </a:r>
          </a:p>
          <a:p>
            <a:r>
              <a:rPr lang="en-US" dirty="0" smtClean="0"/>
              <a:t> - Named relationships: no name in relational model (FKs instead)</a:t>
            </a:r>
          </a:p>
          <a:p>
            <a:r>
              <a:rPr lang="en-US" dirty="0" smtClean="0"/>
              <a:t> - ERD does not need FKs: redundant with relationship</a:t>
            </a:r>
          </a:p>
          <a:p>
            <a:r>
              <a:rPr lang="en-US" dirty="0" smtClean="0"/>
              <a:t> - Child side of relationship: M cardinality is implied by lack of FK. Minimum cardinality</a:t>
            </a:r>
          </a:p>
          <a:p>
            <a:r>
              <a:rPr lang="en-US" baseline="0" dirty="0" smtClean="0"/>
              <a:t>   is not changeable. Course has a minimum of one offering is not enforced in the relational model.</a:t>
            </a:r>
            <a:endParaRPr lang="en-US" dirty="0" smtClean="0"/>
          </a:p>
          <a:p>
            <a:r>
              <a:rPr lang="en-US" dirty="0" smtClean="0"/>
              <a:t> - Different symbol</a:t>
            </a:r>
            <a:r>
              <a:rPr lang="en-US" baseline="0" dirty="0" smtClean="0"/>
              <a:t> on the parent side of a relationship: arrow instead of cardinality symbols. </a:t>
            </a:r>
          </a:p>
          <a:p>
            <a:r>
              <a:rPr lang="en-US" baseline="0" dirty="0" smtClean="0"/>
              <a:t> - Solid line denotes a mandatory relationship in the relational model diagram, not id dependency.</a:t>
            </a:r>
            <a:endParaRPr lang="en-US" dirty="0" smtClean="0"/>
          </a:p>
          <a:p>
            <a:r>
              <a:rPr lang="en-US" dirty="0" smtClean="0"/>
              <a:t> - Relationships with attributes: not permitted in the relational model</a:t>
            </a:r>
          </a:p>
          <a:p>
            <a:r>
              <a:rPr lang="en-US" dirty="0" smtClean="0"/>
              <a:t> -</a:t>
            </a:r>
            <a:r>
              <a:rPr lang="en-US" baseline="0" dirty="0" smtClean="0"/>
              <a:t> No M-N relationships in the relational model: must use associative table with FKs from 2 parent 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10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90B9C74-E361-447C-9E9A-E0327389914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Data modeling</a:t>
            </a:r>
          </a:p>
          <a:p>
            <a:r>
              <a:rPr lang="en-US" smtClean="0"/>
              <a:t> - Most important skill for database design</a:t>
            </a:r>
          </a:p>
          <a:p>
            <a:r>
              <a:rPr lang="en-US" smtClean="0"/>
              <a:t> - Must understand the notation before you can apply it well</a:t>
            </a:r>
          </a:p>
          <a:p>
            <a:r>
              <a:rPr lang="en-US" smtClean="0"/>
              <a:t> - Chapter 6 covers the application of the notation</a:t>
            </a:r>
          </a:p>
          <a:p>
            <a:r>
              <a:rPr lang="en-US" smtClean="0"/>
              <a:t> - Important to use the notation precisely just as you use a programming language</a:t>
            </a:r>
          </a:p>
          <a:p>
            <a:r>
              <a:rPr lang="en-US" smtClean="0"/>
              <a:t>   precisely</a:t>
            </a:r>
          </a:p>
          <a:p>
            <a:r>
              <a:rPr lang="en-US" smtClean="0"/>
              <a:t> - Differentiate ERD from relational model: foreign keys versus named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9108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smtClean="0"/>
              <a:t>Module 6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2: Basic ERD Notation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cardinality notation in an ERD</a:t>
            </a:r>
          </a:p>
          <a:p>
            <a:r>
              <a:rPr lang="en-US" dirty="0" smtClean="0"/>
              <a:t>Explain differences between ERD notation and relational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352023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Basic Symbols</a:t>
            </a:r>
          </a:p>
        </p:txBody>
      </p:sp>
      <p:sp>
        <p:nvSpPr>
          <p:cNvPr id="1030" name="Rectangle 1042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778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03131"/>
              </p:ext>
            </p:extLst>
          </p:nvPr>
        </p:nvGraphicFramePr>
        <p:xfrm>
          <a:off x="685800" y="1752600"/>
          <a:ext cx="76962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4" imgW="4688280" imgH="1823040" progId="Visio.Drawing.6">
                  <p:embed/>
                </p:oleObj>
              </mc:Choice>
              <mc:Fallback>
                <p:oleObj name="VISIO" r:id="rId4" imgW="4688280" imgH="1823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696200" cy="33575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949175"/>
      </p:ext>
    </p:extLst>
  </p:cSld>
  <p:clrMapOvr>
    <a:masterClrMapping/>
  </p:clrMapOvr>
  <p:transition advTm="12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Cardinalities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6427"/>
              </p:ext>
            </p:extLst>
          </p:nvPr>
        </p:nvGraphicFramePr>
        <p:xfrm>
          <a:off x="1524794" y="1524000"/>
          <a:ext cx="57150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4" imgW="2783880" imgH="1818360" progId="Visio.Drawing.6">
                  <p:embed/>
                </p:oleObj>
              </mc:Choice>
              <mc:Fallback>
                <p:oleObj name="VISIO" r:id="rId4" imgW="2783880" imgH="181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94" y="1524000"/>
                        <a:ext cx="5715000" cy="37306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755643"/>
      </p:ext>
    </p:extLst>
  </p:cSld>
  <p:clrMapOvr>
    <a:masterClrMapping/>
  </p:clrMapOvr>
  <p:transition advTm="7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Cardinality Notation</a:t>
            </a: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0538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169715"/>
              </p:ext>
            </p:extLst>
          </p:nvPr>
        </p:nvGraphicFramePr>
        <p:xfrm>
          <a:off x="685800" y="1524000"/>
          <a:ext cx="762000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4" imgW="4061918" imgH="1854794" progId="Visio.Drawing.6">
                  <p:embed/>
                </p:oleObj>
              </mc:Choice>
              <mc:Fallback>
                <p:oleObj name="Visio" r:id="rId4" imgW="4061918" imgH="185479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620000" cy="375443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790847"/>
      </p:ext>
    </p:extLst>
  </p:cSld>
  <p:clrMapOvr>
    <a:masterClrMapping/>
  </p:clrMapOvr>
  <p:transition advTm="112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Cardinalities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50437"/>
              </p:ext>
            </p:extLst>
          </p:nvPr>
        </p:nvGraphicFramePr>
        <p:xfrm>
          <a:off x="341376" y="1524000"/>
          <a:ext cx="8382000" cy="286512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3528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Cardinality Restrictions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Mandatory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cardinality</a:t>
                      </a:r>
                      <a:r>
                        <a:rPr lang="en-US" baseline="0" dirty="0" smtClean="0"/>
                        <a:t> ≥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cardinality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or single-valued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cardinality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= 1 in one direction; maximum cardinality &gt; 1 in the other direction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M-N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&gt; 1 in both directions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cardinality</a:t>
                      </a:r>
                      <a:r>
                        <a:rPr lang="en-US" baseline="0" dirty="0" smtClean="0"/>
                        <a:t> = 1 in both directions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More Relationship Examples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537259"/>
              </p:ext>
            </p:extLst>
          </p:nvPr>
        </p:nvGraphicFramePr>
        <p:xfrm>
          <a:off x="841375" y="2229422"/>
          <a:ext cx="7924800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4" imgW="5284089" imgH="979551" progId="Visio.Drawing.11">
                  <p:embed/>
                </p:oleObj>
              </mc:Choice>
              <mc:Fallback>
                <p:oleObj name="Visio" r:id="rId4" imgW="5284089" imgH="9795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229422"/>
                        <a:ext cx="7924800" cy="191611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761366"/>
      </p:ext>
    </p:extLst>
  </p:cSld>
  <p:clrMapOvr>
    <a:masterClrMapping/>
  </p:clrMapOvr>
  <p:transition advTm="10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80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Comparison to Oracle Notation</a:t>
            </a:r>
          </a:p>
        </p:txBody>
      </p:sp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2124075" y="2352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253841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93707"/>
              </p:ext>
            </p:extLst>
          </p:nvPr>
        </p:nvGraphicFramePr>
        <p:xfrm>
          <a:off x="1295400" y="1640682"/>
          <a:ext cx="6934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VISIO" r:id="rId5" imgW="3475800" imgH="732600" progId="Visio.Drawing.6">
                  <p:embed/>
                </p:oleObj>
              </mc:Choice>
              <mc:Fallback>
                <p:oleObj name="VISIO" r:id="rId5" imgW="3475800" imgH="73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40682"/>
                        <a:ext cx="6934200" cy="14605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81250" y="3699024"/>
            <a:ext cx="501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Oracle Relational Model Diagram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049" y="4267200"/>
            <a:ext cx="5857875" cy="141922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961095424"/>
      </p:ext>
    </p:extLst>
  </p:cSld>
  <p:clrMapOvr>
    <a:masterClrMapping/>
  </p:clrMapOvr>
  <p:transition advTm="15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Crow’s </a:t>
            </a:r>
            <a:r>
              <a:rPr lang="en-US" dirty="0" smtClean="0"/>
              <a:t>Foot ERD notation is widely used</a:t>
            </a:r>
          </a:p>
          <a:p>
            <a:pPr eaLnBrk="1" hangingPunct="1"/>
            <a:r>
              <a:rPr lang="en-US" dirty="0" smtClean="0"/>
              <a:t>Use notation precisely</a:t>
            </a:r>
          </a:p>
          <a:p>
            <a:pPr eaLnBrk="1" hangingPunct="1"/>
            <a:r>
              <a:rPr lang="en-US" dirty="0" smtClean="0"/>
              <a:t>Differentiate ERD notation from Relational Data Model</a:t>
            </a:r>
          </a:p>
          <a:p>
            <a:pPr eaLnBrk="1" hangingPunct="1"/>
            <a:r>
              <a:rPr lang="en-US" dirty="0" smtClean="0"/>
              <a:t>Understanding the ERD notation is a prerequisite to applying the notation on business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831376"/>
      </p:ext>
    </p:extLst>
  </p:cSld>
  <p:clrMapOvr>
    <a:masterClrMapping/>
  </p:clrMapOvr>
  <p:transition advTm="99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Basic Symbols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Cardinalities&amp;quot;&quot;/&gt;&lt;property id=&quot;20307&quot; value=&quot;260&quot;/&gt;&lt;/object&gt;&lt;object type=&quot;3&quot; unique_id=&quot;10023&quot;&gt;&lt;property id=&quot;20148&quot; value=&quot;5&quot;/&gt;&lt;property id=&quot;20300&quot; value=&quot;Slide 5 - &amp;quot;Cardinality Notation&amp;quot;&quot;/&gt;&lt;property id=&quot;20307&quot; value=&quot;261&quot;/&gt;&lt;/object&gt;&lt;object type=&quot;3&quot; unique_id=&quot;10025&quot;&gt;&lt;property id=&quot;20148&quot; value=&quot;5&quot;/&gt;&lt;property id=&quot;20300&quot; value=&quot;Slide 7 - &amp;quot;More Relationship Examples&amp;quot;&quot;/&gt;&lt;property id=&quot;20307&quot; value=&quot;264&quot;/&gt;&lt;/object&gt;&lt;object type=&quot;3&quot; unique_id=&quot;10026&quot;&gt;&lt;property id=&quot;20148&quot; value=&quot;5&quot;/&gt;&lt;property id=&quot;20300&quot; value=&quot;Slide 8 - &amp;quot;Comparison to Oracle Notation&amp;quot;&quot;/&gt;&lt;property id=&quot;20307&quot; value=&quot;265&quot;/&gt;&lt;/object&gt;&lt;object type=&quot;3&quot; unique_id=&quot;10027&quot;&gt;&lt;property id=&quot;20148&quot; value=&quot;5&quot;/&gt;&lt;property id=&quot;20300&quot; value=&quot;Slide 9 - &amp;quot;Summary&amp;quot;&quot;/&gt;&lt;property id=&quot;20307&quot; value=&quot;266&quot;/&gt;&lt;/object&gt;&lt;object type=&quot;3&quot; unique_id=&quot;27093&quot;&gt;&lt;property id=&quot;20148&quot; value=&quot;5&quot;/&gt;&lt;property id=&quot;20300&quot; value=&quot;Slide 6 - &amp;quot;Important Cardinalities&amp;quot;&quot;/&gt;&lt;property id=&quot;20307&quot; value=&quot;267&quot;/&gt;&lt;/object&gt;&lt;object type=&quot;3&quot; unique_id=&quot;27671&quot;&gt;&lt;property id=&quot;20148&quot; value=&quot;5&quot;/&gt;&lt;property id=&quot;20300&quot; value=&quot;Slide 2 - &amp;quot;Lesson Objectives&amp;quot;&quot;/&gt;&lt;property id=&quot;20307&quot; value=&quot;268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6.7|15.7|31.6|15.7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971</Words>
  <Application>Microsoft Office PowerPoint</Application>
  <PresentationFormat>On-screen Show (4:3)</PresentationFormat>
  <Paragraphs>134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Times New Roman</vt:lpstr>
      <vt:lpstr>Blank Presentation</vt:lpstr>
      <vt:lpstr>VISIO</vt:lpstr>
      <vt:lpstr>Visio</vt:lpstr>
      <vt:lpstr>Module 6 Notation for Entity Relationship Diagrams</vt:lpstr>
      <vt:lpstr>Lesson Objectives</vt:lpstr>
      <vt:lpstr>Basic Symbols</vt:lpstr>
      <vt:lpstr>Cardinalities</vt:lpstr>
      <vt:lpstr>Cardinality Notation</vt:lpstr>
      <vt:lpstr>Important Cardinalities</vt:lpstr>
      <vt:lpstr>More Relationship Examples</vt:lpstr>
      <vt:lpstr>Comparison to Oracle Notation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Lesson 2: Basic ERD Notation</dc:title>
  <dc:subject>Query Formulation with SQL</dc:subject>
  <dc:creator>Michael Mannino</dc:creator>
  <cp:lastModifiedBy>Mannino, Michael</cp:lastModifiedBy>
  <cp:revision>800</cp:revision>
  <cp:lastPrinted>1601-01-01T00:00:00Z</cp:lastPrinted>
  <dcterms:created xsi:type="dcterms:W3CDTF">2000-07-15T18:34:14Z</dcterms:created>
  <dcterms:modified xsi:type="dcterms:W3CDTF">2015-08-10T23:19:42Z</dcterms:modified>
</cp:coreProperties>
</file>