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6" r:id="rId3"/>
    <p:sldId id="258" r:id="rId4"/>
    <p:sldId id="259" r:id="rId5"/>
    <p:sldId id="260" r:id="rId6"/>
    <p:sldId id="264" r:id="rId7"/>
    <p:sldId id="277" r:id="rId8"/>
    <p:sldId id="275" r:id="rId9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81982" autoAdjust="0"/>
  </p:normalViewPr>
  <p:slideViewPr>
    <p:cSldViewPr>
      <p:cViewPr varScale="1">
        <p:scale>
          <a:sx n="79" d="100"/>
          <a:sy n="79" d="100"/>
        </p:scale>
        <p:origin x="108" y="4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2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8.xml"/><Relationship Id="rId2" Type="http://schemas.openxmlformats.org/officeDocument/2006/relationships/slide" Target="slides/slide6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D239F2F7-C06B-4DFD-A900-99338B3C6C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8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BD0E479-FEE3-4A7D-BB6A-B260D0FC36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241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69BE062-688E-4EE8-9D2C-41B35AB90E4F}" type="slidenum">
              <a:rPr lang="en-US" sz="1200" smtClean="0"/>
              <a:pPr/>
              <a:t>1</a:t>
            </a:fld>
            <a:endParaRPr lang="en-US" sz="120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 smtClean="0"/>
              <a:t>Welcome to Lesson</a:t>
            </a:r>
            <a:r>
              <a:rPr lang="en-US" baseline="0" dirty="0" smtClean="0"/>
              <a:t> 3 of Module 6 on </a:t>
            </a:r>
            <a:r>
              <a:rPr lang="en-US" dirty="0" smtClean="0"/>
              <a:t>Notation for Entity Relationship Diagrams</a:t>
            </a:r>
          </a:p>
          <a:p>
            <a:endParaRPr lang="en-US" dirty="0" smtClean="0"/>
          </a:p>
          <a:p>
            <a:r>
              <a:rPr lang="en-US" dirty="0" smtClean="0"/>
              <a:t>Data modeling is challenging</a:t>
            </a:r>
          </a:p>
          <a:p>
            <a:r>
              <a:rPr lang="en-US" dirty="0" smtClean="0"/>
              <a:t>   - Ambiguity: part science, part art</a:t>
            </a:r>
          </a:p>
          <a:p>
            <a:r>
              <a:rPr lang="en-US" dirty="0" smtClean="0"/>
              <a:t>   - Opportunity for some creative problem solving</a:t>
            </a:r>
          </a:p>
          <a:p>
            <a:r>
              <a:rPr lang="en-US" dirty="0" smtClean="0"/>
              <a:t>   - Emphasis on database design not database</a:t>
            </a:r>
            <a:r>
              <a:rPr lang="en-US" baseline="0" dirty="0" smtClean="0"/>
              <a:t> usage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Opening</a:t>
            </a:r>
            <a:r>
              <a:rPr lang="en-US" baseline="0" dirty="0" smtClean="0"/>
              <a:t> question: </a:t>
            </a:r>
          </a:p>
          <a:p>
            <a:r>
              <a:rPr lang="en-US" baseline="0" dirty="0" smtClean="0"/>
              <a:t>- What is the difference between existence dependency and identification dependency?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2894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Objectives:</a:t>
            </a:r>
          </a:p>
          <a:p>
            <a:r>
              <a:rPr lang="en-US" baseline="0" dirty="0" smtClean="0"/>
              <a:t> </a:t>
            </a:r>
            <a:r>
              <a:rPr lang="en-US" dirty="0" smtClean="0"/>
              <a:t>- Deepen understanding of ERD notation</a:t>
            </a:r>
          </a:p>
          <a:p>
            <a:r>
              <a:rPr lang="en-US" dirty="0" smtClean="0"/>
              <a:t> - Specialized kinds of relationships: identification dependency, M-N relationships with attributes, M-way relationships, generalization hierarchies</a:t>
            </a:r>
          </a:p>
          <a:p>
            <a:r>
              <a:rPr lang="en-US" dirty="0" smtClean="0"/>
              <a:t> - Understand so that you do not overuse</a:t>
            </a:r>
          </a:p>
          <a:p>
            <a:r>
              <a:rPr lang="en-US" dirty="0" smtClean="0"/>
              <a:t> - Common sources of diagram errors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0E479-FEE3-4A7D-BB6A-B260D0FC360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52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A5E8E286-5748-47F1-AE9B-FE641485E6E2}" type="slidenum">
              <a:rPr lang="en-US" sz="1200"/>
              <a:pPr/>
              <a:t>3</a:t>
            </a:fld>
            <a:endParaRPr lang="en-US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smtClean="0"/>
              <a:t>Concept:</a:t>
            </a:r>
          </a:p>
          <a:p>
            <a:r>
              <a:rPr lang="en-US" smtClean="0"/>
              <a:t> - Some entity types borrow part or entire PK</a:t>
            </a:r>
          </a:p>
          <a:p>
            <a:r>
              <a:rPr lang="en-US" smtClean="0"/>
              <a:t> - Specialized concept: important when it occurs but not too common</a:t>
            </a:r>
          </a:p>
          <a:p>
            <a:r>
              <a:rPr lang="en-US" smtClean="0"/>
              <a:t> - Similar to FK part of PK in relational model</a:t>
            </a:r>
          </a:p>
          <a:p>
            <a:r>
              <a:rPr lang="en-US" smtClean="0"/>
              <a:t> - Closely related entities: physical containment</a:t>
            </a:r>
          </a:p>
          <a:p>
            <a:r>
              <a:rPr lang="en-US" smtClean="0"/>
              <a:t> - Room is physically contained in a building</a:t>
            </a:r>
          </a:p>
          <a:p>
            <a:r>
              <a:rPr lang="en-US" smtClean="0"/>
              <a:t> - Identification of room includes building</a:t>
            </a:r>
          </a:p>
          <a:p>
            <a:r>
              <a:rPr lang="en-US" smtClean="0"/>
              <a:t> - Others: country-state, order-orderline</a:t>
            </a:r>
          </a:p>
          <a:p>
            <a:r>
              <a:rPr lang="en-US" smtClean="0"/>
              <a:t>Symbols:</a:t>
            </a:r>
          </a:p>
          <a:p>
            <a:r>
              <a:rPr lang="en-US" smtClean="0"/>
              <a:t> - Weak entity:</a:t>
            </a:r>
          </a:p>
          <a:p>
            <a:r>
              <a:rPr lang="en-US" smtClean="0"/>
              <a:t>    - Borrows part or all of PK </a:t>
            </a:r>
          </a:p>
          <a:p>
            <a:r>
              <a:rPr lang="en-US" smtClean="0"/>
              <a:t>    - Diagonal lines in the corners</a:t>
            </a:r>
          </a:p>
          <a:p>
            <a:r>
              <a:rPr lang="en-US" smtClean="0"/>
              <a:t> - Identifying relationship: </a:t>
            </a:r>
          </a:p>
          <a:p>
            <a:r>
              <a:rPr lang="en-US" smtClean="0"/>
              <a:t>     - Solid line</a:t>
            </a:r>
          </a:p>
          <a:p>
            <a:r>
              <a:rPr lang="en-US" smtClean="0"/>
              <a:t>     - Indicates the source of PK</a:t>
            </a:r>
          </a:p>
          <a:p>
            <a:r>
              <a:rPr lang="en-US" smtClean="0"/>
              <a:t>     - Ambiguity if entity type participates in more than one relationship</a:t>
            </a:r>
          </a:p>
          <a:p>
            <a:r>
              <a:rPr lang="en-US" smtClean="0"/>
              <a:t>Example:</a:t>
            </a:r>
          </a:p>
          <a:p>
            <a:r>
              <a:rPr lang="en-US" smtClean="0"/>
              <a:t> - PK of Room is a combination of RoomNo (local key) and BldgID (borrowed attribute)</a:t>
            </a:r>
          </a:p>
          <a:p>
            <a:r>
              <a:rPr lang="en-US" smtClean="0"/>
              <a:t> - Cardinality of weak entity in the identifying relationship must be 1-1</a:t>
            </a:r>
          </a:p>
          <a:p>
            <a:r>
              <a:rPr lang="en-US" smtClean="0"/>
              <a:t> - Room cannot exist unless associated building exists</a:t>
            </a:r>
          </a:p>
          <a:p>
            <a:r>
              <a:rPr lang="en-US" smtClean="0"/>
              <a:t> - Identification dependency involves existence dependency:</a:t>
            </a:r>
          </a:p>
          <a:p>
            <a:r>
              <a:rPr lang="en-US" smtClean="0"/>
              <a:t>   - Weak entity is existent dependent on other entity</a:t>
            </a:r>
          </a:p>
          <a:p>
            <a:r>
              <a:rPr lang="en-US" smtClean="0"/>
              <a:t>   - Also borrows part of all of PK</a:t>
            </a:r>
          </a:p>
        </p:txBody>
      </p:sp>
    </p:spTree>
    <p:extLst>
      <p:ext uri="{BB962C8B-B14F-4D97-AF65-F5344CB8AC3E}">
        <p14:creationId xmlns:p14="http://schemas.microsoft.com/office/powerpoint/2010/main" val="2179803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FE72DB67-E65F-45BA-9105-12175E3B647C}" type="slidenum">
              <a:rPr lang="en-US" sz="1200"/>
              <a:pPr/>
              <a:t>4</a:t>
            </a:fld>
            <a:endParaRPr lang="en-US" sz="12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smtClean="0"/>
              <a:t>Relationships are first class citizens</a:t>
            </a:r>
          </a:p>
          <a:p>
            <a:r>
              <a:rPr lang="en-US" smtClean="0"/>
              <a:t> - Can have attributes just like entity types</a:t>
            </a:r>
          </a:p>
          <a:p>
            <a:r>
              <a:rPr lang="en-US" smtClean="0"/>
              <a:t> - Most typical for M-N relationships</a:t>
            </a:r>
          </a:p>
          <a:p>
            <a:r>
              <a:rPr lang="en-US" smtClean="0"/>
              <a:t> - Attribute depends on both entity types, not just one entity type</a:t>
            </a:r>
          </a:p>
          <a:p>
            <a:r>
              <a:rPr lang="en-US" smtClean="0"/>
              <a:t> - 1-M relationships with attributes is controversial</a:t>
            </a:r>
          </a:p>
          <a:p>
            <a:r>
              <a:rPr lang="en-US" smtClean="0"/>
              <a:t>Example:</a:t>
            </a:r>
          </a:p>
          <a:p>
            <a:r>
              <a:rPr lang="en-US" smtClean="0"/>
              <a:t> - EnrGrade: grade recorded for a student in a particular course</a:t>
            </a:r>
          </a:p>
          <a:p>
            <a:r>
              <a:rPr lang="en-US" smtClean="0"/>
              <a:t> - Depends on the combination of Student and Offering</a:t>
            </a:r>
          </a:p>
          <a:p>
            <a:r>
              <a:rPr lang="en-US" smtClean="0"/>
              <a:t> -EnrGrade is not part of the Student or Offering entity types</a:t>
            </a:r>
          </a:p>
        </p:txBody>
      </p:sp>
    </p:spTree>
    <p:extLst>
      <p:ext uri="{BB962C8B-B14F-4D97-AF65-F5344CB8AC3E}">
        <p14:creationId xmlns:p14="http://schemas.microsoft.com/office/powerpoint/2010/main" val="1256402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61AE70B3-2770-4CE1-B604-5572A2248C2C}" type="slidenum">
              <a:rPr lang="en-US" sz="1200"/>
              <a:pPr/>
              <a:t>5</a:t>
            </a:fld>
            <a:endParaRPr 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smtClean="0"/>
              <a:t>AuthOrder: the order in which the author’s name appears in the title of a book</a:t>
            </a:r>
          </a:p>
          <a:p>
            <a:r>
              <a:rPr lang="en-US" smtClean="0"/>
              <a:t> - Record order of authors: important in publishing disciplines</a:t>
            </a:r>
          </a:p>
          <a:p>
            <a:r>
              <a:rPr lang="en-US" smtClean="0"/>
              <a:t> - AuthOrder is part of the Writes relationship (combination of Author and Book)</a:t>
            </a:r>
          </a:p>
          <a:p>
            <a:r>
              <a:rPr lang="en-US" smtClean="0"/>
              <a:t> - AuthOrder is not part of the Author or Book entity types</a:t>
            </a:r>
          </a:p>
          <a:p>
            <a:endParaRPr lang="en-US" smtClean="0"/>
          </a:p>
          <a:p>
            <a:r>
              <a:rPr lang="en-US" smtClean="0"/>
              <a:t>Qty: quantity of part supplied by a supplier; quantity varies by part and supplier</a:t>
            </a:r>
          </a:p>
        </p:txBody>
      </p:sp>
    </p:spTree>
    <p:extLst>
      <p:ext uri="{BB962C8B-B14F-4D97-AF65-F5344CB8AC3E}">
        <p14:creationId xmlns:p14="http://schemas.microsoft.com/office/powerpoint/2010/main" val="3905237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132E3F19-BEA6-45FC-8DFD-DD244FDAECF9}" type="slidenum">
              <a:rPr lang="en-US" sz="1200"/>
              <a:pPr/>
              <a:t>6</a:t>
            </a:fld>
            <a:endParaRPr lang="en-US" sz="1200"/>
          </a:p>
        </p:txBody>
      </p:sp>
      <p:sp>
        <p:nvSpPr>
          <p:cNvPr id="2867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smtClean="0"/>
              <a:t>Similar to Relational Model representation:</a:t>
            </a:r>
          </a:p>
          <a:p>
            <a:r>
              <a:rPr lang="en-US" smtClean="0"/>
              <a:t> - associative or linking table</a:t>
            </a:r>
          </a:p>
          <a:p>
            <a:r>
              <a:rPr lang="en-US" smtClean="0"/>
              <a:t> - 2 FKs</a:t>
            </a:r>
          </a:p>
          <a:p>
            <a:r>
              <a:rPr lang="en-US" smtClean="0"/>
              <a:t>Choice:</a:t>
            </a:r>
          </a:p>
          <a:p>
            <a:r>
              <a:rPr lang="en-US" smtClean="0"/>
              <a:t> - Some students find associative entity type easier to understand than M-N relationship</a:t>
            </a:r>
          </a:p>
          <a:p>
            <a:r>
              <a:rPr lang="en-US" smtClean="0"/>
              <a:t> - Neither representation is inherently better</a:t>
            </a:r>
          </a:p>
          <a:p>
            <a:r>
              <a:rPr lang="en-US" smtClean="0"/>
              <a:t> - Associative entity type is more flexible in some situations (next slide)</a:t>
            </a:r>
          </a:p>
          <a:p>
            <a:r>
              <a:rPr lang="en-US" smtClean="0"/>
              <a:t>Applies to M-way relationships</a:t>
            </a:r>
          </a:p>
          <a:p>
            <a:r>
              <a:rPr lang="en-US" smtClean="0"/>
              <a:t> - Some ERD notations do not directly support M-way relationships such as the Crow’s Foot notation</a:t>
            </a:r>
          </a:p>
          <a:p>
            <a:r>
              <a:rPr lang="en-US" smtClean="0"/>
              <a:t> - Replace with associative entity and M identifying 1-M relationships</a:t>
            </a:r>
          </a:p>
        </p:txBody>
      </p:sp>
    </p:spTree>
    <p:extLst>
      <p:ext uri="{BB962C8B-B14F-4D97-AF65-F5344CB8AC3E}">
        <p14:creationId xmlns:p14="http://schemas.microsoft.com/office/powerpoint/2010/main" val="732123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056A3E9E-2BC7-4159-AE51-CFF8124CAFFE}" type="slidenum">
              <a:rPr lang="en-US" sz="1200"/>
              <a:pPr/>
              <a:t>8</a:t>
            </a:fld>
            <a:endParaRPr 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dirty="0" smtClean="0"/>
              <a:t>Specialized relationships</a:t>
            </a:r>
          </a:p>
          <a:p>
            <a:r>
              <a:rPr lang="en-US" dirty="0" smtClean="0"/>
              <a:t> - Not common</a:t>
            </a:r>
          </a:p>
          <a:p>
            <a:r>
              <a:rPr lang="en-US" dirty="0" smtClean="0"/>
              <a:t> - Important parts of a diagram when occurring</a:t>
            </a:r>
          </a:p>
          <a:p>
            <a:r>
              <a:rPr lang="en-US" dirty="0" smtClean="0"/>
              <a:t> - Do not overuse</a:t>
            </a:r>
          </a:p>
          <a:p>
            <a:r>
              <a:rPr lang="en-US" dirty="0" smtClean="0"/>
              <a:t> - Common source of notation errors and design errors</a:t>
            </a:r>
          </a:p>
          <a:p>
            <a:r>
              <a:rPr lang="en-US" dirty="0" smtClean="0"/>
              <a:t>Part 3 </a:t>
            </a:r>
            <a:r>
              <a:rPr lang="en-US" smtClean="0"/>
              <a:t>of Unit 3: </a:t>
            </a:r>
            <a:r>
              <a:rPr lang="en-US" dirty="0" smtClean="0"/>
              <a:t>diagram rules to avoid notation errors</a:t>
            </a:r>
          </a:p>
          <a:p>
            <a:r>
              <a:rPr lang="en-US" dirty="0" smtClean="0"/>
              <a:t>Use the notation precisely</a:t>
            </a:r>
          </a:p>
        </p:txBody>
      </p:sp>
    </p:spTree>
    <p:extLst>
      <p:ext uri="{BB962C8B-B14F-4D97-AF65-F5344CB8AC3E}">
        <p14:creationId xmlns:p14="http://schemas.microsoft.com/office/powerpoint/2010/main" val="4278798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-1249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 algn="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iStock_000018487654Medium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5517232"/>
            <a:ext cx="2555775" cy="134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/>
                </a:solidFill>
              </a:rPr>
              <a:t>Information Systems</a:t>
            </a:r>
            <a:r>
              <a:rPr lang="en-US" sz="1800" baseline="0" dirty="0" smtClean="0">
                <a:solidFill>
                  <a:schemeClr val="bg1"/>
                </a:solidFill>
              </a:rPr>
              <a:t> Program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3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0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0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16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390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60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6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35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299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942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527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 smtClean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318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4.bin"/><Relationship Id="rId2" Type="http://schemas.openxmlformats.org/officeDocument/2006/relationships/tags" Target="../tags/tag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Module 6</a:t>
            </a:r>
            <a:br>
              <a:rPr lang="en-US" sz="3200" dirty="0" smtClean="0"/>
            </a:br>
            <a:r>
              <a:rPr lang="en-US" dirty="0"/>
              <a:t>Notation for Entity Relationship Diagrams</a:t>
            </a:r>
            <a:endParaRPr lang="en-US" sz="3200" dirty="0" smtClean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45434" y="3864321"/>
            <a:ext cx="7260536" cy="858336"/>
          </a:xfrm>
          <a:noFill/>
          <a:ln w="25400"/>
        </p:spPr>
        <p:txBody>
          <a:bodyPr/>
          <a:lstStyle/>
          <a:p>
            <a:pPr eaLnBrk="1" hangingPunct="1"/>
            <a:r>
              <a:rPr lang="en-US" altLang="en-US" dirty="0" smtClean="0"/>
              <a:t>Part 3: Relationship Variations I</a:t>
            </a:r>
          </a:p>
        </p:txBody>
      </p:sp>
    </p:spTree>
    <p:extLst>
      <p:ext uri="{BB962C8B-B14F-4D97-AF65-F5344CB8AC3E}">
        <p14:creationId xmlns:p14="http://schemas.microsoft.com/office/powerpoint/2010/main" val="2477198662"/>
      </p:ext>
    </p:extLst>
  </p:cSld>
  <p:clrMapOvr>
    <a:masterClrMapping/>
  </p:clrMapOvr>
  <p:transition advTm="53917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Explain an example involving identification dependency</a:t>
            </a:r>
          </a:p>
          <a:p>
            <a:r>
              <a:rPr lang="en-US" dirty="0" smtClean="0"/>
              <a:t>Apply relationship equivalency between M-N relationship and associative entity type</a:t>
            </a:r>
          </a:p>
          <a:p>
            <a:r>
              <a:rPr lang="en-US" dirty="0" smtClean="0"/>
              <a:t>Appreciate specialized relationships but resist temptation to overuse them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914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685800"/>
            <a:ext cx="8080375" cy="1143000"/>
          </a:xfrm>
        </p:spPr>
        <p:txBody>
          <a:bodyPr/>
          <a:lstStyle/>
          <a:p>
            <a:pPr eaLnBrk="1" hangingPunct="1"/>
            <a:r>
              <a:rPr lang="en-US" smtClean="0"/>
              <a:t>Identification Dependency</a:t>
            </a:r>
          </a:p>
        </p:txBody>
      </p:sp>
      <p:graphicFrame>
        <p:nvGraphicFramePr>
          <p:cNvPr id="8296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778649"/>
              </p:ext>
            </p:extLst>
          </p:nvPr>
        </p:nvGraphicFramePr>
        <p:xfrm>
          <a:off x="1295400" y="1676400"/>
          <a:ext cx="7162800" cy="376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" name="VISIO" r:id="rId4" imgW="4276080" imgH="2048040" progId="Visio.Drawing.6">
                  <p:embed/>
                </p:oleObj>
              </mc:Choice>
              <mc:Fallback>
                <p:oleObj name="VISIO" r:id="rId4" imgW="4276080" imgH="20480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676400"/>
                        <a:ext cx="7162800" cy="3762375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chemeClr val="accent5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5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5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5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  <a:tileRect/>
                      </a:gra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0082468"/>
      </p:ext>
    </p:extLst>
  </p:cSld>
  <p:clrMapOvr>
    <a:masterClrMapping/>
  </p:clrMapOvr>
  <p:transition advTm="158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609600"/>
            <a:ext cx="7924800" cy="1143000"/>
          </a:xfrm>
        </p:spPr>
        <p:txBody>
          <a:bodyPr/>
          <a:lstStyle/>
          <a:p>
            <a:pPr eaLnBrk="1" hangingPunct="1"/>
            <a:r>
              <a:rPr lang="en-US" smtClean="0"/>
              <a:t>M-N Relationships with Attributes</a:t>
            </a:r>
          </a:p>
        </p:txBody>
      </p:sp>
      <p:graphicFrame>
        <p:nvGraphicFramePr>
          <p:cNvPr id="2050" name="Object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0849683"/>
              </p:ext>
            </p:extLst>
          </p:nvPr>
        </p:nvGraphicFramePr>
        <p:xfrm>
          <a:off x="868363" y="1981200"/>
          <a:ext cx="7818437" cy="251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Visio" r:id="rId4" imgW="3626632" imgH="1168481" progId="Visio.Drawing.11">
                  <p:embed/>
                </p:oleObj>
              </mc:Choice>
              <mc:Fallback>
                <p:oleObj name="Visio" r:id="rId4" imgW="3626632" imgH="116848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363" y="1981200"/>
                        <a:ext cx="7818437" cy="2519363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chemeClr val="accent5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5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5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5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  <a:tileRect/>
                      </a:gra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5361711"/>
      </p:ext>
    </p:extLst>
  </p:cSld>
  <p:clrMapOvr>
    <a:masterClrMapping/>
  </p:clrMapOvr>
  <p:transition advTm="85000">
    <p:blinds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AutoShap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458200" cy="1143000"/>
          </a:xfrm>
        </p:spPr>
        <p:txBody>
          <a:bodyPr/>
          <a:lstStyle/>
          <a:p>
            <a:pPr eaLnBrk="1" hangingPunct="1"/>
            <a:r>
              <a:rPr lang="en-US" smtClean="0"/>
              <a:t>M-N Relationships with Attributes (II)</a:t>
            </a:r>
          </a:p>
        </p:txBody>
      </p:sp>
      <p:graphicFrame>
        <p:nvGraphicFramePr>
          <p:cNvPr id="1925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909466"/>
              </p:ext>
            </p:extLst>
          </p:nvPr>
        </p:nvGraphicFramePr>
        <p:xfrm>
          <a:off x="876300" y="3733800"/>
          <a:ext cx="7543800" cy="216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4" name="VISIO" r:id="rId5" imgW="3512520" imgH="1037520" progId="Visio.Drawing.6">
                  <p:embed/>
                </p:oleObj>
              </mc:Choice>
              <mc:Fallback>
                <p:oleObj name="VISIO" r:id="rId5" imgW="3512520" imgH="10375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3733800"/>
                        <a:ext cx="7543800" cy="2160588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chemeClr val="accent5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5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5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5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  <a:tileRect/>
                      </a:gra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2987320"/>
              </p:ext>
            </p:extLst>
          </p:nvPr>
        </p:nvGraphicFramePr>
        <p:xfrm>
          <a:off x="794004" y="1524000"/>
          <a:ext cx="7620000" cy="203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5" name="Visio" r:id="rId7" imgW="3435401" imgH="1007211" progId="Visio.Drawing.6">
                  <p:embed/>
                </p:oleObj>
              </mc:Choice>
              <mc:Fallback>
                <p:oleObj name="Visio" r:id="rId7" imgW="3435401" imgH="1007211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004" y="1524000"/>
                        <a:ext cx="7620000" cy="2033588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chemeClr val="accent5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5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5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5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  <a:tileRect/>
                      </a:gra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98473088"/>
      </p:ext>
    </p:extLst>
  </p:cSld>
  <p:clrMapOvr>
    <a:masterClrMapping/>
  </p:clrMapOvr>
  <p:transition advTm="73000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M-N Relationship Equivalency Rule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382000" cy="3581400"/>
          </a:xfrm>
        </p:spPr>
        <p:txBody>
          <a:bodyPr/>
          <a:lstStyle/>
          <a:p>
            <a:pPr eaLnBrk="1" hangingPunct="1"/>
            <a:r>
              <a:rPr lang="en-US" dirty="0" smtClean="0"/>
              <a:t>Replace M-N relationship </a:t>
            </a:r>
          </a:p>
          <a:p>
            <a:pPr lvl="1" eaLnBrk="1" hangingPunct="1"/>
            <a:r>
              <a:rPr lang="en-US" dirty="0" smtClean="0"/>
              <a:t>Associative entity type</a:t>
            </a:r>
          </a:p>
          <a:p>
            <a:pPr lvl="1" eaLnBrk="1" hangingPunct="1"/>
            <a:r>
              <a:rPr lang="en-US" dirty="0" smtClean="0"/>
              <a:t>Two identifying 1-M relationships</a:t>
            </a:r>
          </a:p>
          <a:p>
            <a:pPr eaLnBrk="1" hangingPunct="1"/>
            <a:r>
              <a:rPr lang="en-US" dirty="0" smtClean="0"/>
              <a:t>M-N relationship versus associative entity type</a:t>
            </a:r>
          </a:p>
          <a:p>
            <a:pPr lvl="1" eaLnBrk="1" hangingPunct="1"/>
            <a:r>
              <a:rPr lang="en-US" dirty="0" smtClean="0"/>
              <a:t>Largely preference</a:t>
            </a:r>
          </a:p>
          <a:p>
            <a:pPr lvl="1" eaLnBrk="1" hangingPunct="1"/>
            <a:r>
              <a:rPr lang="en-US" dirty="0" smtClean="0"/>
              <a:t>Associative entity type is more flexible in some situations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1246825"/>
      </p:ext>
    </p:extLst>
  </p:cSld>
  <p:clrMapOvr>
    <a:masterClrMapping/>
  </p:clrMapOvr>
  <p:transition advTm="94000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Equivalency Example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8868063"/>
              </p:ext>
            </p:extLst>
          </p:nvPr>
        </p:nvGraphicFramePr>
        <p:xfrm>
          <a:off x="1941094" y="3611880"/>
          <a:ext cx="5109411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Visio" r:id="rId3" imgW="3743232" imgH="1571670" progId="Visio.Drawing.11">
                  <p:embed/>
                </p:oleObj>
              </mc:Choice>
              <mc:Fallback>
                <p:oleObj name="Visio" r:id="rId3" imgW="3743232" imgH="157167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094" y="3611880"/>
                        <a:ext cx="5109411" cy="2133600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chemeClr val="accent5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5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5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5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  <a:tileRect/>
                      </a:gra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3629758"/>
              </p:ext>
            </p:extLst>
          </p:nvPr>
        </p:nvGraphicFramePr>
        <p:xfrm>
          <a:off x="1561681" y="1278447"/>
          <a:ext cx="5940425" cy="2045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Visio" r:id="rId5" imgW="4038487" imgH="1390770" progId="Visio.Drawing.11">
                  <p:embed/>
                </p:oleObj>
              </mc:Choice>
              <mc:Fallback>
                <p:oleObj name="Visio" r:id="rId5" imgW="4038487" imgH="139077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1681" y="1278447"/>
                        <a:ext cx="5940425" cy="2045586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chemeClr val="accent5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5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5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5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  <a:tileRect/>
                      </a:gra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0421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AutoShap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Specialized relationships are not common but important when necessary</a:t>
            </a:r>
          </a:p>
          <a:p>
            <a:pPr eaLnBrk="1" hangingPunct="1"/>
            <a:r>
              <a:rPr lang="en-US" dirty="0" smtClean="0"/>
              <a:t>Do not overuse specialized relationships</a:t>
            </a:r>
          </a:p>
          <a:p>
            <a:pPr eaLnBrk="1" hangingPunct="1"/>
            <a:r>
              <a:rPr lang="en-US" dirty="0" smtClean="0"/>
              <a:t>Avoid notation errors with specialized relationships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8284716"/>
      </p:ext>
    </p:extLst>
  </p:cSld>
  <p:clrMapOvr>
    <a:masterClrMapping/>
  </p:clrMapOvr>
  <p:transition advTm="86000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464"/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Module 6 Notation for Entity Relationship Diagrams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M-N Relationships with Attributes&amp;quot;&quot;/&gt;&lt;property id=&quot;20307&quot; value=&quot;259&quot;/&gt;&lt;/object&gt;&lt;object type=&quot;3&quot; unique_id=&quot;10006&quot;&gt;&lt;property id=&quot;20148&quot; value=&quot;5&quot;/&gt;&lt;property id=&quot;20300&quot; value=&quot;Slide 5 - &amp;quot;M-N Relationships with Attributes (II)&amp;quot;&quot;/&gt;&lt;property id=&quot;20307&quot; value=&quot;260&quot;/&gt;&lt;/object&gt;&lt;object type=&quot;3&quot; unique_id=&quot;10022&quot;&gt;&lt;property id=&quot;20148&quot; value=&quot;5&quot;/&gt;&lt;property id=&quot;20300&quot; value=&quot;Slide 3 - &amp;quot;Identification Dependency&amp;quot;&quot;/&gt;&lt;property id=&quot;20307&quot; value=&quot;258&quot;/&gt;&lt;/object&gt;&lt;object type=&quot;3&quot; unique_id=&quot;10025&quot;&gt;&lt;property id=&quot;20148&quot; value=&quot;5&quot;/&gt;&lt;property id=&quot;20300&quot; value=&quot;Slide 6 - &amp;quot;M-N Relationship Equivalency Rule&amp;quot;&quot;/&gt;&lt;property id=&quot;20307&quot; value=&quot;264&quot;/&gt;&lt;/object&gt;&lt;object type=&quot;3&quot; unique_id=&quot;27175&quot;&gt;&lt;property id=&quot;20148&quot; value=&quot;5&quot;/&gt;&lt;property id=&quot;20300&quot; value=&quot;Slide 8 - &amp;quot;Summary&amp;quot;&quot;/&gt;&lt;property id=&quot;20307&quot; value=&quot;275&quot;/&gt;&lt;/object&gt;&lt;object type=&quot;3&quot; unique_id=&quot;28055&quot;&gt;&lt;property id=&quot;20148&quot; value=&quot;5&quot;/&gt;&lt;property id=&quot;20300&quot; value=&quot;Slide 2 - &amp;quot;Lesson Objectives&amp;quot;&quot;/&gt;&lt;property id=&quot;20307&quot; value=&quot;276&quot;/&gt;&lt;/object&gt;&lt;object type=&quot;3&quot; unique_id=&quot;28056&quot;&gt;&lt;property id=&quot;20148&quot; value=&quot;5&quot;/&gt;&lt;property id=&quot;20300&quot; value=&quot;Slide 7 - &amp;quot;Relationship Equivalency Example&amp;quot;&quot;/&gt;&lt;property id=&quot;20307&quot; value=&quot;277&quot;/&gt;&lt;/object&gt;&lt;/object&gt;&lt;/object&gt;&lt;/database&gt;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22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2|26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4.1|5.5|29.4"/>
</p:tagLst>
</file>

<file path=ppt/theme/theme1.xml><?xml version="1.0" encoding="utf-8"?>
<a:theme xmlns:a="http://schemas.openxmlformats.org/drawingml/2006/main" name="Blank Presentation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S-MOOC-IS_ppt_template-UPDATED" id="{CF58B004-F55F-4979-8D1F-E2CE5DFDB3F9}" vid="{B5EC966A-F621-4322-A6B3-BDD81BF11C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3371</TotalTime>
  <Words>686</Words>
  <Application>Microsoft Office PowerPoint</Application>
  <PresentationFormat>On-screen Show (4:3)</PresentationFormat>
  <Paragraphs>97</Paragraphs>
  <Slides>8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ＭＳ Ｐゴシック</vt:lpstr>
      <vt:lpstr>Arial</vt:lpstr>
      <vt:lpstr>Times New Roman</vt:lpstr>
      <vt:lpstr>Blank Presentation</vt:lpstr>
      <vt:lpstr>VISIO</vt:lpstr>
      <vt:lpstr>Visio</vt:lpstr>
      <vt:lpstr>Module 6 Notation for Entity Relationship Diagrams</vt:lpstr>
      <vt:lpstr>Lesson Objectives</vt:lpstr>
      <vt:lpstr>Identification Dependency</vt:lpstr>
      <vt:lpstr>M-N Relationships with Attributes</vt:lpstr>
      <vt:lpstr>M-N Relationships with Attributes (II)</vt:lpstr>
      <vt:lpstr>M-N Relationship Equivalency Rule</vt:lpstr>
      <vt:lpstr>Relationship Equivalency Example</vt:lpstr>
      <vt:lpstr>Summary</vt:lpstr>
    </vt:vector>
  </TitlesOfParts>
  <Company>UCD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6, Part 3: Relationship Variations I</dc:title>
  <dc:subject>Query Formulation with SQL</dc:subject>
  <dc:creator>Michael Mannino</dc:creator>
  <cp:lastModifiedBy>Mannino, Michael</cp:lastModifiedBy>
  <cp:revision>798</cp:revision>
  <cp:lastPrinted>1601-01-01T00:00:00Z</cp:lastPrinted>
  <dcterms:created xsi:type="dcterms:W3CDTF">2000-07-15T18:34:14Z</dcterms:created>
  <dcterms:modified xsi:type="dcterms:W3CDTF">2015-08-10T23:20:08Z</dcterms:modified>
</cp:coreProperties>
</file>