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62" r:id="rId4"/>
    <p:sldId id="261" r:id="rId5"/>
    <p:sldId id="263" r:id="rId6"/>
    <p:sldId id="275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3 of Module 6 on </a:t>
            </a:r>
            <a:r>
              <a:rPr lang="en-US" dirty="0" smtClean="0"/>
              <a:t>Notation for Entity Relationship Diagrams</a:t>
            </a:r>
          </a:p>
          <a:p>
            <a:endParaRPr lang="en-US" dirty="0" smtClean="0"/>
          </a:p>
          <a:p>
            <a:r>
              <a:rPr lang="en-US" dirty="0" smtClean="0"/>
              <a:t>Data modeling is challenging</a:t>
            </a:r>
          </a:p>
          <a:p>
            <a:r>
              <a:rPr lang="en-US" dirty="0" smtClean="0"/>
              <a:t>   - Ambiguity: part science, part art</a:t>
            </a:r>
          </a:p>
          <a:p>
            <a:r>
              <a:rPr lang="en-US" dirty="0" smtClean="0"/>
              <a:t>   - Opportunity for some creative problem solving</a:t>
            </a:r>
          </a:p>
          <a:p>
            <a:r>
              <a:rPr lang="en-US" dirty="0" smtClean="0"/>
              <a:t>   - Emphasis on database design not database</a:t>
            </a:r>
            <a:r>
              <a:rPr lang="en-US" baseline="0" dirty="0" smtClean="0"/>
              <a:t> usage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data</a:t>
            </a:r>
            <a:r>
              <a:rPr lang="en-US" baseline="0" dirty="0" smtClean="0"/>
              <a:t> modeling concept reminds me of </a:t>
            </a:r>
            <a:r>
              <a:rPr lang="en-US" baseline="0" smtClean="0"/>
              <a:t>Cincinnati chili?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>- Deepen understanding of ERD notation</a:t>
            </a:r>
          </a:p>
          <a:p>
            <a:r>
              <a:rPr lang="en-US" dirty="0" smtClean="0"/>
              <a:t> - Specialized kinds of relationships: identification dependency, M-N relationships with attributes, M-way relationships, generalization hierarchies</a:t>
            </a:r>
          </a:p>
          <a:p>
            <a:r>
              <a:rPr lang="en-US" dirty="0" smtClean="0"/>
              <a:t> - Understand so that you do not overuse</a:t>
            </a:r>
          </a:p>
          <a:p>
            <a:r>
              <a:rPr lang="en-US" dirty="0" smtClean="0"/>
              <a:t> - Common sources of diagram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169F7A5-C6CF-4CFF-AADF-5D3B639055A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Relationship connects entity type to itself</a:t>
            </a:r>
          </a:p>
          <a:p>
            <a:r>
              <a:rPr lang="en-US" smtClean="0"/>
              <a:t>Position of cardinalities is not important: relationship involves the same entity type</a:t>
            </a:r>
          </a:p>
          <a:p>
            <a:r>
              <a:rPr lang="en-US" smtClean="0"/>
              <a:t>Otherwise, nothing is different about self-referencing relationships</a:t>
            </a:r>
          </a:p>
          <a:p>
            <a:r>
              <a:rPr lang="en-US" smtClean="0"/>
              <a:t>Key point: </a:t>
            </a:r>
          </a:p>
          <a:p>
            <a:r>
              <a:rPr lang="en-US" smtClean="0"/>
              <a:t> - 1-M vs. M-N</a:t>
            </a:r>
          </a:p>
          <a:p>
            <a:r>
              <a:rPr lang="en-US" smtClean="0"/>
              <a:t> - Use instance diagrams to help you reason</a:t>
            </a:r>
          </a:p>
        </p:txBody>
      </p:sp>
    </p:spTree>
    <p:extLst>
      <p:ext uri="{BB962C8B-B14F-4D97-AF65-F5344CB8AC3E}">
        <p14:creationId xmlns:p14="http://schemas.microsoft.com/office/powerpoint/2010/main" val="154262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14F90C0-DB04-4C40-AE5E-213F2A528AA2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Basic idea:</a:t>
            </a:r>
          </a:p>
          <a:p>
            <a:r>
              <a:rPr lang="en-US" smtClean="0"/>
              <a:t> - Associations among members of the same set</a:t>
            </a:r>
          </a:p>
          <a:p>
            <a:r>
              <a:rPr lang="en-US" smtClean="0"/>
              <a:t> - Employees: supervisory relationships</a:t>
            </a:r>
          </a:p>
          <a:p>
            <a:r>
              <a:rPr lang="en-US" smtClean="0"/>
              <a:t> - Courses: prerequisite structures</a:t>
            </a:r>
          </a:p>
          <a:p>
            <a:r>
              <a:rPr lang="en-US" smtClean="0"/>
              <a:t> - Specialized concept: important when occurs but not too common</a:t>
            </a:r>
          </a:p>
          <a:p>
            <a:r>
              <a:rPr lang="en-US" smtClean="0"/>
              <a:t>Instance diagram:</a:t>
            </a:r>
          </a:p>
          <a:p>
            <a:r>
              <a:rPr lang="en-US" smtClean="0"/>
              <a:t> - Useful to depict self-referencing relationships</a:t>
            </a:r>
          </a:p>
          <a:p>
            <a:r>
              <a:rPr lang="en-US" smtClean="0"/>
              <a:t> - 1-M self-referencing: at most one upward connection (traditional org chart)</a:t>
            </a:r>
          </a:p>
          <a:p>
            <a:r>
              <a:rPr lang="en-US" smtClean="0"/>
              <a:t> - M-N self-referencing: more than one upward connection</a:t>
            </a:r>
          </a:p>
          <a:p>
            <a:r>
              <a:rPr lang="en-US" smtClean="0"/>
              <a:t> - IS461 has multiple prerequisites (IS480 and IS460) </a:t>
            </a:r>
          </a:p>
          <a:p>
            <a:r>
              <a:rPr lang="en-US" smtClean="0"/>
              <a:t> - IS320 is the prerequisite for multiple courses</a:t>
            </a:r>
          </a:p>
        </p:txBody>
      </p:sp>
    </p:spTree>
    <p:extLst>
      <p:ext uri="{BB962C8B-B14F-4D97-AF65-F5344CB8AC3E}">
        <p14:creationId xmlns:p14="http://schemas.microsoft.com/office/powerpoint/2010/main" val="397322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6A564F2-A48B-419D-A6A5-7FFB5CEA78D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Basic concept:</a:t>
            </a:r>
          </a:p>
          <a:p>
            <a:r>
              <a:rPr lang="en-US" dirty="0" smtClean="0"/>
              <a:t> - Relationships can involve more than 2 entity types</a:t>
            </a:r>
          </a:p>
          <a:p>
            <a:r>
              <a:rPr lang="en-US" dirty="0" smtClean="0"/>
              <a:t> - Specialized concept: important when occurs but not common</a:t>
            </a:r>
          </a:p>
          <a:p>
            <a:r>
              <a:rPr lang="en-US" dirty="0" smtClean="0"/>
              <a:t> - Difficult concept: easy to use inappropriately</a:t>
            </a:r>
          </a:p>
          <a:p>
            <a:r>
              <a:rPr lang="en-US" dirty="0" smtClean="0"/>
              <a:t> - Track interaction of 3 entity types: 3 way relationship</a:t>
            </a:r>
          </a:p>
          <a:p>
            <a:r>
              <a:rPr lang="en-US" dirty="0" smtClean="0"/>
              <a:t> - 3 way relationship tracks who supplies a part on a specified project</a:t>
            </a:r>
          </a:p>
          <a:p>
            <a:r>
              <a:rPr lang="en-US" dirty="0" smtClean="0"/>
              <a:t> - Do not use when only who supplies a part and what parts are used on what projects</a:t>
            </a:r>
          </a:p>
          <a:p>
            <a:r>
              <a:rPr lang="en-US" dirty="0" smtClean="0"/>
              <a:t> - Local purchasing: suppliers chosen for each project rather than centrally</a:t>
            </a:r>
          </a:p>
          <a:p>
            <a:r>
              <a:rPr lang="en-US" dirty="0" smtClean="0"/>
              <a:t> - Need</a:t>
            </a:r>
            <a:r>
              <a:rPr lang="en-US" baseline="0" dirty="0" smtClean="0"/>
              <a:t> to </a:t>
            </a:r>
            <a:r>
              <a:rPr lang="en-US" dirty="0" smtClean="0"/>
              <a:t>provide ways to reason about the need for M-way relationships</a:t>
            </a:r>
          </a:p>
          <a:p>
            <a:r>
              <a:rPr lang="en-US" dirty="0" smtClean="0"/>
              <a:t>ERD notation:</a:t>
            </a:r>
          </a:p>
          <a:p>
            <a:r>
              <a:rPr lang="en-US" dirty="0" smtClean="0"/>
              <a:t> - Crow's Foot does not support M-way relationships</a:t>
            </a:r>
          </a:p>
          <a:p>
            <a:r>
              <a:rPr lang="en-US" dirty="0" smtClean="0"/>
              <a:t> - Some ERD notations do support</a:t>
            </a:r>
          </a:p>
          <a:p>
            <a:r>
              <a:rPr lang="en-US" dirty="0" smtClean="0"/>
              <a:t> - Use an associative entity type and identifying relationships</a:t>
            </a:r>
          </a:p>
          <a:p>
            <a:r>
              <a:rPr lang="en-US" dirty="0" smtClean="0"/>
              <a:t> - Associative entity type:</a:t>
            </a:r>
          </a:p>
          <a:p>
            <a:r>
              <a:rPr lang="en-US" dirty="0" smtClean="0"/>
              <a:t>   - Weak entity that depends on two or more entity types</a:t>
            </a:r>
          </a:p>
          <a:p>
            <a:r>
              <a:rPr lang="en-US" dirty="0" smtClean="0"/>
              <a:t>   - Replacement for M-N or M-way relationship</a:t>
            </a:r>
          </a:p>
          <a:p>
            <a:r>
              <a:rPr lang="en-US" dirty="0" smtClean="0"/>
              <a:t>   - Usually borrows entire PK</a:t>
            </a:r>
          </a:p>
        </p:txBody>
      </p:sp>
    </p:spTree>
    <p:extLst>
      <p:ext uri="{BB962C8B-B14F-4D97-AF65-F5344CB8AC3E}">
        <p14:creationId xmlns:p14="http://schemas.microsoft.com/office/powerpoint/2010/main" val="419895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56A3E9E-2BC7-4159-AE51-CFF8124CAFFE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Specialized relationships</a:t>
            </a:r>
          </a:p>
          <a:p>
            <a:r>
              <a:rPr lang="en-US" dirty="0" smtClean="0"/>
              <a:t> - Not common</a:t>
            </a:r>
          </a:p>
          <a:p>
            <a:r>
              <a:rPr lang="en-US" dirty="0" smtClean="0"/>
              <a:t> - Important parts of a diagram when occurring</a:t>
            </a:r>
          </a:p>
          <a:p>
            <a:r>
              <a:rPr lang="en-US" dirty="0" smtClean="0"/>
              <a:t> - Do not overuse</a:t>
            </a:r>
          </a:p>
          <a:p>
            <a:r>
              <a:rPr lang="en-US" dirty="0" smtClean="0"/>
              <a:t> - Common source of notation errors and design errors</a:t>
            </a:r>
          </a:p>
          <a:p>
            <a:r>
              <a:rPr lang="en-US" dirty="0" smtClean="0"/>
              <a:t>Part 3 </a:t>
            </a:r>
            <a:r>
              <a:rPr lang="en-US" smtClean="0"/>
              <a:t>of Unit 3: </a:t>
            </a:r>
            <a:r>
              <a:rPr lang="en-US" dirty="0" smtClean="0"/>
              <a:t>diagram rules to avoid notation errors</a:t>
            </a:r>
          </a:p>
          <a:p>
            <a:r>
              <a:rPr lang="en-US" dirty="0" smtClean="0"/>
              <a:t>Use the notation precisely</a:t>
            </a:r>
          </a:p>
        </p:txBody>
      </p:sp>
    </p:spTree>
    <p:extLst>
      <p:ext uri="{BB962C8B-B14F-4D97-AF65-F5344CB8AC3E}">
        <p14:creationId xmlns:p14="http://schemas.microsoft.com/office/powerpoint/2010/main" val="427879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Module 6</a:t>
            </a:r>
            <a:br>
              <a:rPr lang="en-US" sz="3200" dirty="0" smtClean="0"/>
            </a:br>
            <a:r>
              <a:rPr lang="en-US" dirty="0"/>
              <a:t>Notation for Entity Relationship Diagrams</a:t>
            </a:r>
            <a:endParaRPr lang="en-US" sz="3200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Part 4: Relationship Variations II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instance diagrams to depict self-referencing relationships</a:t>
            </a:r>
          </a:p>
          <a:p>
            <a:r>
              <a:rPr lang="en-US" dirty="0" smtClean="0"/>
              <a:t>Explain an example depicting an M-way relationship</a:t>
            </a:r>
          </a:p>
          <a:p>
            <a:r>
              <a:rPr lang="en-US" dirty="0" smtClean="0"/>
              <a:t>Appreciate specialized relationships but resist temptation to overuse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ERD Notation for Self-Referencing Relationships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09423"/>
              </p:ext>
            </p:extLst>
          </p:nvPr>
        </p:nvGraphicFramePr>
        <p:xfrm>
          <a:off x="990600" y="2667000"/>
          <a:ext cx="80010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Visio" r:id="rId4" imgW="4179418" imgH="1247729" progId="Visio.Drawing.11">
                  <p:embed/>
                </p:oleObj>
              </mc:Choice>
              <mc:Fallback>
                <p:oleObj name="Visio" r:id="rId4" imgW="4179418" imgH="12477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8001000" cy="23891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515893"/>
      </p:ext>
    </p:extLst>
  </p:cSld>
  <p:clrMapOvr>
    <a:masterClrMapping/>
  </p:clrMapOvr>
  <p:transition advTm="9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Instance Diagrams for Self-Referencing Relationships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446243"/>
              </p:ext>
            </p:extLst>
          </p:nvPr>
        </p:nvGraphicFramePr>
        <p:xfrm>
          <a:off x="977392" y="2286000"/>
          <a:ext cx="7723188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VISIO" r:id="rId4" imgW="4751280" imgH="2116440" progId="Visio.Drawing.6">
                  <p:embed/>
                </p:oleObj>
              </mc:Choice>
              <mc:Fallback>
                <p:oleObj name="VISIO" r:id="rId4" imgW="4751280" imgH="2116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92" y="2286000"/>
                        <a:ext cx="7723188" cy="344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830036"/>
      </p:ext>
    </p:extLst>
  </p:cSld>
  <p:clrMapOvr>
    <a:masterClrMapping/>
  </p:clrMapOvr>
  <p:transition advTm="13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>
          <a:xfrm>
            <a:off x="646112" y="3810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Associative Entity Types for </a:t>
            </a:r>
            <a:br>
              <a:rPr lang="en-US" dirty="0" smtClean="0"/>
            </a:br>
            <a:r>
              <a:rPr lang="en-US" dirty="0" smtClean="0"/>
              <a:t>M-way Relationships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765305"/>
              </p:ext>
            </p:extLst>
          </p:nvPr>
        </p:nvGraphicFramePr>
        <p:xfrm>
          <a:off x="1142999" y="1752600"/>
          <a:ext cx="7086600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VISIO" r:id="rId4" imgW="3665520" imgH="2065320" progId="Visio.Drawing.6">
                  <p:embed/>
                </p:oleObj>
              </mc:Choice>
              <mc:Fallback>
                <p:oleObj name="VISIO" r:id="rId4" imgW="3665520" imgH="206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9" y="1752600"/>
                        <a:ext cx="7086600" cy="399415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464772"/>
      </p:ext>
    </p:extLst>
  </p:cSld>
  <p:clrMapOvr>
    <a:masterClrMapping/>
  </p:clrMapOvr>
  <p:transition advTm="157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Specialized relationships are not common but important when in some situations</a:t>
            </a:r>
          </a:p>
          <a:p>
            <a:pPr eaLnBrk="1" hangingPunct="1"/>
            <a:r>
              <a:rPr lang="en-US" dirty="0" smtClean="0"/>
              <a:t>Do not overuse specialized relationships</a:t>
            </a:r>
          </a:p>
          <a:p>
            <a:pPr eaLnBrk="1" hangingPunct="1"/>
            <a:r>
              <a:rPr lang="en-US" dirty="0" smtClean="0"/>
              <a:t>Avoid notation errors with specialized relationships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284716"/>
      </p:ext>
    </p:extLst>
  </p:cSld>
  <p:clrMapOvr>
    <a:masterClrMapping/>
  </p:clrMapOvr>
  <p:transition advTm="86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6 Notation for Entity Relationship Diagrams&amp;quot;&quot;/&gt;&lt;property id=&quot;20307&quot; value=&quot;256&quot;/&gt;&lt;/object&gt;&lt;object type=&quot;3&quot; unique_id=&quot;10021&quot;&gt;&lt;property id=&quot;20148&quot; value=&quot;5&quot;/&gt;&lt;property id=&quot;20300&quot; value=&quot;Slide 5 - &amp;quot;Associative Entity Types for  M-way Relationships&amp;quot;&quot;/&gt;&lt;property id=&quot;20307&quot; value=&quot;263&quot;/&gt;&lt;/object&gt;&lt;object type=&quot;3&quot; unique_id=&quot;10023&quot;&gt;&lt;property id=&quot;20148&quot; value=&quot;5&quot;/&gt;&lt;property id=&quot;20300&quot; value=&quot;Slide 4 - &amp;quot;Instance Diagrams for Self-Referencing Relationships&amp;quot;&quot;/&gt;&lt;property id=&quot;20307&quot; value=&quot;261&quot;/&gt;&lt;/object&gt;&lt;object type=&quot;3&quot; unique_id=&quot;10024&quot;&gt;&lt;property id=&quot;20148&quot; value=&quot;5&quot;/&gt;&lt;property id=&quot;20300&quot; value=&quot;Slide 3 - &amp;quot;ERD Notation for Self-Referencing Relationships&amp;quot;&quot;/&gt;&lt;property id=&quot;20307&quot; value=&quot;262&quot;/&gt;&lt;/object&gt;&lt;object type=&quot;3&quot; unique_id=&quot;27175&quot;&gt;&lt;property id=&quot;20148&quot; value=&quot;5&quot;/&gt;&lt;property id=&quot;20300&quot; value=&quot;Slide 6 - &amp;quot;Summary&amp;quot;&quot;/&gt;&lt;property id=&quot;20307&quot; value=&quot;275&quot;/&gt;&lt;/object&gt;&lt;object type=&quot;3&quot; unique_id=&quot;28055&quot;&gt;&lt;property id=&quot;20148&quot; value=&quot;5&quot;/&gt;&lt;property id=&quot;20300&quot; value=&quot;Slide 2 - &amp;quot;Lesson Objectives&amp;quot;&quot;/&gt;&lt;property id=&quot;20307&quot; value=&quot;27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.1|5.5|29.4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522</Words>
  <Application>Microsoft Office PowerPoint</Application>
  <PresentationFormat>On-screen Show (4:3)</PresentationFormat>
  <Paragraphs>73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Times New Roman</vt:lpstr>
      <vt:lpstr>Blank Presentation</vt:lpstr>
      <vt:lpstr>Visio</vt:lpstr>
      <vt:lpstr>VISIO</vt:lpstr>
      <vt:lpstr>Module 6 Notation for Entity Relationship Diagrams</vt:lpstr>
      <vt:lpstr>Lesson Objectives</vt:lpstr>
      <vt:lpstr>ERD Notation for Self-Referencing Relationships</vt:lpstr>
      <vt:lpstr>Instance Diagrams for Self-Referencing Relationships</vt:lpstr>
      <vt:lpstr>Associative Entity Types for  M-way Relationships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6, Part 4: Relationship Variations II</dc:title>
  <dc:subject>Query Formulation with SQL</dc:subject>
  <dc:creator>Michael Mannino</dc:creator>
  <cp:lastModifiedBy>Mannino, Michael</cp:lastModifiedBy>
  <cp:revision>797</cp:revision>
  <cp:lastPrinted>1601-01-01T00:00:00Z</cp:lastPrinted>
  <dcterms:created xsi:type="dcterms:W3CDTF">2000-07-15T18:34:14Z</dcterms:created>
  <dcterms:modified xsi:type="dcterms:W3CDTF">2015-08-10T23:20:54Z</dcterms:modified>
</cp:coreProperties>
</file>