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3"/>
  </p:notesMasterIdLst>
  <p:handoutMasterIdLst>
    <p:handoutMasterId r:id="rId14"/>
  </p:handoutMasterIdLst>
  <p:sldIdLst>
    <p:sldId id="256" r:id="rId2"/>
    <p:sldId id="273" r:id="rId3"/>
    <p:sldId id="260" r:id="rId4"/>
    <p:sldId id="265" r:id="rId5"/>
    <p:sldId id="272" r:id="rId6"/>
    <p:sldId id="266" r:id="rId7"/>
    <p:sldId id="267" r:id="rId8"/>
    <p:sldId id="268" r:id="rId9"/>
    <p:sldId id="269" r:id="rId10"/>
    <p:sldId id="274" r:id="rId11"/>
    <p:sldId id="270" r:id="rId12"/>
  </p:sldIdLst>
  <p:sldSz cx="9144000" cy="6858000" type="screen4x3"/>
  <p:notesSz cx="6858000" cy="9144000"/>
  <p:custDataLst>
    <p:tags r:id="rId15"/>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Mannino" initials="MM" lastIdx="1" clrIdx="0">
    <p:extLst>
      <p:ext uri="{19B8F6BF-5375-455C-9EA6-DF929625EA0E}">
        <p15:presenceInfo xmlns:p15="http://schemas.microsoft.com/office/powerpoint/2012/main" userId="S-1-5-21-3931225680-1871015619-2963001510-1295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1982" autoAdjust="0"/>
  </p:normalViewPr>
  <p:slideViewPr>
    <p:cSldViewPr>
      <p:cViewPr varScale="1">
        <p:scale>
          <a:sx n="79" d="100"/>
          <a:sy n="79" d="100"/>
        </p:scale>
        <p:origin x="108" y="42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31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11.xml"/><Relationship Id="rId5" Type="http://schemas.openxmlformats.org/officeDocument/2006/relationships/slide" Target="slides/slide9.xml"/><Relationship Id="rId4"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Welcome to Lesson 2 </a:t>
            </a:r>
            <a:r>
              <a:rPr lang="en-US" baseline="0" dirty="0" smtClean="0"/>
              <a:t>of Module 7 on </a:t>
            </a:r>
            <a:r>
              <a:rPr lang="en-US" dirty="0" smtClean="0"/>
              <a:t>ERD Rules and Problem</a:t>
            </a:r>
            <a:r>
              <a:rPr lang="en-US" baseline="0" dirty="0" smtClean="0"/>
              <a:t> Solving</a:t>
            </a:r>
            <a:endParaRPr lang="en-US" dirty="0" smtClean="0"/>
          </a:p>
          <a:p>
            <a:endParaRPr lang="en-US" dirty="0" smtClean="0"/>
          </a:p>
          <a:p>
            <a:r>
              <a:rPr lang="en-US" dirty="0" smtClean="0"/>
              <a:t>Opening</a:t>
            </a:r>
            <a:r>
              <a:rPr lang="en-US" baseline="0" dirty="0" smtClean="0"/>
              <a:t> question: Limits of diagram rules</a:t>
            </a:r>
          </a:p>
          <a:p>
            <a:r>
              <a:rPr lang="en-US" baseline="0" dirty="0" smtClean="0"/>
              <a:t>What kind of errors cannot be detected by identification </a:t>
            </a:r>
            <a:r>
              <a:rPr lang="en-US" baseline="0" smtClean="0"/>
              <a:t>dependency rules?</a:t>
            </a:r>
            <a:endParaRPr lang="en-US" dirty="0" smtClean="0"/>
          </a:p>
        </p:txBody>
      </p:sp>
    </p:spTree>
    <p:extLst>
      <p:ext uri="{BB962C8B-B14F-4D97-AF65-F5344CB8AC3E}">
        <p14:creationId xmlns:p14="http://schemas.microsoft.com/office/powerpoint/2010/main" val="1922894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The community edition of Visual Paradigm provides only limited support for diagram rules. Visual Paradigm supports basic rules involving connections of entity types and relationships through diagram construction. You can only connect two entity types via a relationship. Visual Paradigm provides limited support for identification dependency. It provides identifying relationships that contribute to the primary key of child entity types. However, it does not support the cardinality rule constraining minimum and maximum cardinalities. Since Visual Paradigm shows foreign keys in an ERD, it does not support the redundant foreign key rule.</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10</a:t>
            </a:fld>
            <a:endParaRPr lang="en-US"/>
          </a:p>
        </p:txBody>
      </p:sp>
    </p:spTree>
    <p:extLst>
      <p:ext uri="{BB962C8B-B14F-4D97-AF65-F5344CB8AC3E}">
        <p14:creationId xmlns:p14="http://schemas.microsoft.com/office/powerpoint/2010/main" val="1192924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76713B12-AD6D-4B40-8E4A-006F9D056F01}" type="slidenum">
              <a:rPr lang="en-US" sz="1200"/>
              <a:pPr/>
              <a:t>11</a:t>
            </a:fld>
            <a:endParaRPr lang="en-US"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smtClean="0"/>
              <a:t>Diagram rules</a:t>
            </a:r>
          </a:p>
          <a:p>
            <a:r>
              <a:rPr lang="en-US" smtClean="0"/>
              <a:t> - Diagram rules cover structure (similar to syntax for text language)</a:t>
            </a:r>
          </a:p>
          <a:p>
            <a:r>
              <a:rPr lang="en-US" smtClean="0"/>
              <a:t> - Provides some assurance of a correct diagram</a:t>
            </a:r>
          </a:p>
          <a:p>
            <a:r>
              <a:rPr lang="en-US" smtClean="0"/>
              <a:t> - Identification dependency is the most common source of notation errors</a:t>
            </a:r>
          </a:p>
          <a:p>
            <a:r>
              <a:rPr lang="en-US" smtClean="0"/>
              <a:t> - Important to use the notation precisely just as you use a programming language</a:t>
            </a:r>
          </a:p>
          <a:p>
            <a:r>
              <a:rPr lang="en-US" smtClean="0"/>
              <a:t>   precisely</a:t>
            </a:r>
          </a:p>
          <a:p>
            <a:r>
              <a:rPr lang="en-US" smtClean="0"/>
              <a:t> - Use the diagram rules by yourself and with Check Diagram feature of the ER Assistant</a:t>
            </a:r>
          </a:p>
        </p:txBody>
      </p:sp>
    </p:spTree>
    <p:extLst>
      <p:ext uri="{BB962C8B-B14F-4D97-AF65-F5344CB8AC3E}">
        <p14:creationId xmlns:p14="http://schemas.microsoft.com/office/powerpoint/2010/main" val="279338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modeling is challenging</a:t>
            </a:r>
          </a:p>
          <a:p>
            <a:r>
              <a:rPr lang="en-US" dirty="0" smtClean="0"/>
              <a:t>   - Ambiguity: part science, part art</a:t>
            </a:r>
          </a:p>
          <a:p>
            <a:r>
              <a:rPr lang="en-US" dirty="0" smtClean="0"/>
              <a:t>   - Opportunity for some creative problem solving</a:t>
            </a:r>
          </a:p>
          <a:p>
            <a:r>
              <a:rPr lang="en-US" dirty="0" smtClean="0"/>
              <a:t>   - Emphasis on database design not database</a:t>
            </a:r>
            <a:r>
              <a:rPr lang="en-US" baseline="0" dirty="0" smtClean="0"/>
              <a:t> usage</a:t>
            </a:r>
            <a:endParaRPr lang="en-US" dirty="0" smtClean="0"/>
          </a:p>
          <a:p>
            <a:endParaRPr lang="en-US" dirty="0" smtClean="0"/>
          </a:p>
          <a:p>
            <a:r>
              <a:rPr lang="en-US" dirty="0" smtClean="0"/>
              <a:t>Diagram rules are similar to syntax rules for a programming language</a:t>
            </a:r>
          </a:p>
          <a:p>
            <a:endParaRPr lang="en-US" dirty="0" smtClean="0"/>
          </a:p>
          <a:p>
            <a:r>
              <a:rPr lang="en-US" dirty="0" smtClean="0"/>
              <a:t>Objectives:</a:t>
            </a:r>
          </a:p>
          <a:p>
            <a:r>
              <a:rPr lang="en-US" dirty="0" smtClean="0"/>
              <a:t> - Apply rules to ensure complete and consistent diagrams</a:t>
            </a:r>
          </a:p>
          <a:p>
            <a:r>
              <a:rPr lang="en-US" dirty="0" smtClean="0"/>
              <a:t> - Review parts 1 and 2 of Unit 3 by focusing on diagram rules</a:t>
            </a:r>
          </a:p>
          <a:p>
            <a:r>
              <a:rPr lang="en-US" dirty="0" smtClean="0"/>
              <a:t> - Use the ER</a:t>
            </a:r>
            <a:r>
              <a:rPr lang="en-US" baseline="0" dirty="0" smtClean="0"/>
              <a:t> Assistant </a:t>
            </a:r>
            <a:r>
              <a:rPr lang="en-US" dirty="0" smtClean="0"/>
              <a:t> to check ERDs</a:t>
            </a:r>
          </a:p>
          <a:p>
            <a:r>
              <a:rPr lang="en-US" dirty="0" smtClean="0"/>
              <a:t> - Avoid obvious errors with diagram structure</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2</a:t>
            </a:fld>
            <a:endParaRPr lang="en-US"/>
          </a:p>
        </p:txBody>
      </p:sp>
    </p:spTree>
    <p:extLst>
      <p:ext uri="{BB962C8B-B14F-4D97-AF65-F5344CB8AC3E}">
        <p14:creationId xmlns:p14="http://schemas.microsoft.com/office/powerpoint/2010/main" val="3585933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3954F6F7-E5E6-4406-9205-290CA4F74FFA}" type="slidenum">
              <a:rPr lang="en-US" sz="1200"/>
              <a:pPr/>
              <a:t>3</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smtClean="0"/>
              <a:t>Apply these rules when completing an ERD to ensure that there are no notation errors in your ERD </a:t>
            </a:r>
          </a:p>
          <a:p>
            <a:endParaRPr lang="en-US" smtClean="0"/>
          </a:p>
          <a:p>
            <a:r>
              <a:rPr lang="en-US" smtClean="0"/>
              <a:t>Similar to syntax rules for a computer language:</a:t>
            </a:r>
          </a:p>
          <a:p>
            <a:pPr>
              <a:buFontTx/>
              <a:buChar char="-"/>
            </a:pPr>
            <a:r>
              <a:rPr lang="en-US" smtClean="0"/>
              <a:t>Ensures proper language structure, not correct meaning</a:t>
            </a:r>
          </a:p>
          <a:p>
            <a:pPr>
              <a:buFontTx/>
              <a:buChar char="-"/>
            </a:pPr>
            <a:r>
              <a:rPr lang="en-US" smtClean="0"/>
              <a:t>Diagram rules ensure proper structure among symbols</a:t>
            </a:r>
          </a:p>
          <a:p>
            <a:pPr>
              <a:buFontTx/>
              <a:buChar char="-"/>
            </a:pPr>
            <a:r>
              <a:rPr lang="en-US" smtClean="0"/>
              <a:t>Do </a:t>
            </a:r>
            <a:r>
              <a:rPr lang="en-US" u="sng" smtClean="0"/>
              <a:t>not</a:t>
            </a:r>
            <a:r>
              <a:rPr lang="en-US" smtClean="0"/>
              <a:t> ensure that you have considered multiple alternatives, correctly represented user requirements, and properly documented your design </a:t>
            </a:r>
          </a:p>
          <a:p>
            <a:pPr>
              <a:buFontTx/>
              <a:buChar char="-"/>
            </a:pPr>
            <a:endParaRPr lang="en-US" smtClean="0"/>
          </a:p>
          <a:p>
            <a:r>
              <a:rPr lang="en-US" smtClean="0"/>
              <a:t>Completeness rules: no missing symbols or specifications</a:t>
            </a:r>
          </a:p>
          <a:p>
            <a:r>
              <a:rPr lang="en-US" smtClean="0"/>
              <a:t>Consistency rules: no conflicts among symbols or specifications</a:t>
            </a:r>
          </a:p>
          <a:p>
            <a:r>
              <a:rPr lang="en-US" smtClean="0"/>
              <a:t>Second version of ER Assistant supports the diagram rules</a:t>
            </a:r>
          </a:p>
        </p:txBody>
      </p:sp>
    </p:spTree>
    <p:extLst>
      <p:ext uri="{BB962C8B-B14F-4D97-AF65-F5344CB8AC3E}">
        <p14:creationId xmlns:p14="http://schemas.microsoft.com/office/powerpoint/2010/main" val="1361566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3E3D4E1B-1021-4056-A117-18416020BF7E}" type="slidenum">
              <a:rPr lang="en-US" sz="1200"/>
              <a:pPr/>
              <a:t>4</a:t>
            </a:fld>
            <a:endParaRPr 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dirty="0" smtClean="0"/>
              <a:t>Connection Consistency rules: no conflicts or redundancies among relationships</a:t>
            </a:r>
          </a:p>
          <a:p>
            <a:r>
              <a:rPr lang="en-US" dirty="0" smtClean="0"/>
              <a:t>Relationship formation rules:</a:t>
            </a:r>
          </a:p>
          <a:p>
            <a:pPr>
              <a:buFontTx/>
              <a:buChar char="-"/>
            </a:pPr>
            <a:r>
              <a:rPr lang="en-US" dirty="0" smtClean="0"/>
              <a:t>Connect two entity types (not necessarily distinct)</a:t>
            </a:r>
          </a:p>
          <a:p>
            <a:pPr>
              <a:buFontTx/>
              <a:buChar char="-"/>
            </a:pPr>
            <a:r>
              <a:rPr lang="en-US" dirty="0" smtClean="0"/>
              <a:t>Do not connect relationships directly (connect through entity types)</a:t>
            </a:r>
          </a:p>
          <a:p>
            <a:pPr>
              <a:buFontTx/>
              <a:buChar char="-"/>
            </a:pPr>
            <a:r>
              <a:rPr lang="en-US" dirty="0" smtClean="0"/>
              <a:t>Self referencing relationships: connect the same entity type two times</a:t>
            </a:r>
          </a:p>
          <a:p>
            <a:pPr>
              <a:buFontTx/>
              <a:buChar char="-"/>
            </a:pPr>
            <a:endParaRPr lang="en-US" dirty="0" smtClean="0"/>
          </a:p>
          <a:p>
            <a:r>
              <a:rPr lang="en-US" dirty="0" smtClean="0"/>
              <a:t>Redundant foreign key rule: </a:t>
            </a:r>
          </a:p>
          <a:p>
            <a:pPr>
              <a:buFontTx/>
              <a:buChar char="-"/>
            </a:pPr>
            <a:r>
              <a:rPr lang="en-US" dirty="0" smtClean="0"/>
              <a:t>Foreign keys are redundant with 1-M relationships </a:t>
            </a:r>
          </a:p>
          <a:p>
            <a:pPr>
              <a:buFontTx/>
              <a:buChar char="-"/>
            </a:pPr>
            <a:r>
              <a:rPr lang="en-US" dirty="0" smtClean="0"/>
              <a:t>Use FKs in the relational model, not in ERDs</a:t>
            </a:r>
          </a:p>
          <a:p>
            <a:pPr>
              <a:buFontTx/>
              <a:buChar char="-"/>
            </a:pPr>
            <a:r>
              <a:rPr lang="en-US" dirty="0" smtClean="0"/>
              <a:t>Violation of this rule is common: confusion between the ERDs and relational table design</a:t>
            </a:r>
          </a:p>
          <a:p>
            <a:pPr>
              <a:buFontTx/>
              <a:buChar char="-"/>
            </a:pPr>
            <a:r>
              <a:rPr lang="en-US" dirty="0" smtClean="0"/>
              <a:t>Conversion replaces relationships with foreign keys</a:t>
            </a:r>
          </a:p>
          <a:p>
            <a:endParaRPr lang="en-US" dirty="0" smtClean="0"/>
          </a:p>
          <a:p>
            <a:r>
              <a:rPr lang="en-US" dirty="0" smtClean="0"/>
              <a:t>How to detect redundant FKs:</a:t>
            </a:r>
          </a:p>
          <a:p>
            <a:r>
              <a:rPr lang="en-US" dirty="0" smtClean="0"/>
              <a:t>- Column in a child entity type (entity type on the M side of the relationship) for a column name that matches the PK of the parent entity type (entity type on the 1 side of the relationship) </a:t>
            </a:r>
          </a:p>
        </p:txBody>
      </p:sp>
    </p:spTree>
    <p:extLst>
      <p:ext uri="{BB962C8B-B14F-4D97-AF65-F5344CB8AC3E}">
        <p14:creationId xmlns:p14="http://schemas.microsoft.com/office/powerpoint/2010/main" val="2595459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OfferNo</a:t>
            </a:r>
            <a:r>
              <a:rPr lang="en-US" dirty="0" smtClean="0"/>
              <a:t> is redundant</a:t>
            </a:r>
            <a:r>
              <a:rPr lang="en-US" baseline="0" dirty="0" smtClean="0"/>
              <a:t> with the Teaches relationship</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5</a:t>
            </a:fld>
            <a:endParaRPr lang="en-US"/>
          </a:p>
        </p:txBody>
      </p:sp>
    </p:spTree>
    <p:extLst>
      <p:ext uri="{BB962C8B-B14F-4D97-AF65-F5344CB8AC3E}">
        <p14:creationId xmlns:p14="http://schemas.microsoft.com/office/powerpoint/2010/main" val="1451555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5AC2E794-3137-4774-9F12-7DC6486A5EA2}" type="slidenum">
              <a:rPr lang="en-US" sz="1200"/>
              <a:pPr/>
              <a:t>6</a:t>
            </a:fld>
            <a:endParaRPr lang="en-US" sz="12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smtClean="0"/>
              <a:t>Identification Dependency Rules: </a:t>
            </a:r>
          </a:p>
          <a:p>
            <a:pPr>
              <a:buFontTx/>
              <a:buChar char="-"/>
            </a:pPr>
            <a:r>
              <a:rPr lang="en-US" smtClean="0"/>
              <a:t>no conflicts among components of identification dependency (weak entity, identifying relationships, cardinality specification)</a:t>
            </a:r>
          </a:p>
          <a:p>
            <a:pPr>
              <a:buFontTx/>
              <a:buChar char="-"/>
            </a:pPr>
            <a:r>
              <a:rPr lang="en-US" smtClean="0"/>
              <a:t>Common source of diagram errors</a:t>
            </a:r>
          </a:p>
          <a:p>
            <a:endParaRPr lang="en-US" smtClean="0"/>
          </a:p>
          <a:p>
            <a:r>
              <a:rPr lang="en-US" smtClean="0"/>
              <a:t>Weak entity rule</a:t>
            </a:r>
          </a:p>
          <a:p>
            <a:pPr>
              <a:buFontTx/>
              <a:buChar char="-"/>
            </a:pPr>
            <a:r>
              <a:rPr lang="en-US" smtClean="0"/>
              <a:t>At least one identifying relationship</a:t>
            </a:r>
          </a:p>
          <a:p>
            <a:pPr>
              <a:buFontTx/>
              <a:buChar char="-"/>
            </a:pPr>
            <a:r>
              <a:rPr lang="en-US" smtClean="0"/>
              <a:t>Cannot be a weak entity without at least one identifying relationship</a:t>
            </a:r>
          </a:p>
          <a:p>
            <a:endParaRPr lang="en-US" smtClean="0"/>
          </a:p>
          <a:p>
            <a:r>
              <a:rPr lang="en-US" smtClean="0"/>
              <a:t>Identifying relationship rule:</a:t>
            </a:r>
          </a:p>
          <a:p>
            <a:pPr>
              <a:buFontTx/>
              <a:buChar char="-"/>
            </a:pPr>
            <a:r>
              <a:rPr lang="en-US" smtClean="0"/>
              <a:t>At least one participating relationship must be weak</a:t>
            </a:r>
          </a:p>
          <a:p>
            <a:pPr>
              <a:buFontTx/>
              <a:buChar char="-"/>
            </a:pPr>
            <a:r>
              <a:rPr lang="en-US" smtClean="0"/>
              <a:t>Not an identifying relationship if there is not a weak entity</a:t>
            </a:r>
          </a:p>
          <a:p>
            <a:pPr>
              <a:buFontTx/>
              <a:buChar char="-"/>
            </a:pPr>
            <a:endParaRPr lang="en-US" smtClean="0"/>
          </a:p>
          <a:p>
            <a:r>
              <a:rPr lang="en-US" smtClean="0"/>
              <a:t>Identification dependency cardinality rule:</a:t>
            </a:r>
          </a:p>
          <a:p>
            <a:pPr>
              <a:buFontTx/>
              <a:buChar char="-"/>
            </a:pPr>
            <a:r>
              <a:rPr lang="en-US" smtClean="0"/>
              <a:t>Minimum and maximum cardinality must (1,1) for a weak entity in all identifying relationships</a:t>
            </a:r>
          </a:p>
          <a:p>
            <a:pPr>
              <a:buFontTx/>
              <a:buChar char="-"/>
            </a:pPr>
            <a:r>
              <a:rPr lang="en-US" smtClean="0"/>
              <a:t>(1,1) cardinality should appear near the parent entity type</a:t>
            </a:r>
          </a:p>
          <a:p>
            <a:pPr>
              <a:buFontTx/>
              <a:buChar char="-"/>
            </a:pPr>
            <a:r>
              <a:rPr lang="en-US" smtClean="0"/>
              <a:t>Common source of diagram errors</a:t>
            </a:r>
          </a:p>
        </p:txBody>
      </p:sp>
    </p:spTree>
    <p:extLst>
      <p:ext uri="{BB962C8B-B14F-4D97-AF65-F5344CB8AC3E}">
        <p14:creationId xmlns:p14="http://schemas.microsoft.com/office/powerpoint/2010/main" val="594952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ECFF0530-0FD4-4E83-A7BB-2B67994EA9AC}" type="slidenum">
              <a:rPr lang="en-US" sz="1200"/>
              <a:pPr/>
              <a:t>7</a:t>
            </a:fld>
            <a:endParaRPr lang="en-US" sz="1200"/>
          </a:p>
        </p:txBody>
      </p:sp>
      <p:sp>
        <p:nvSpPr>
          <p:cNvPr id="28675" name="Rectangle 2"/>
          <p:cNvSpPr>
            <a:spLocks noGrp="1" noRot="1" noChangeAspect="1" noChangeArrowheads="1" noTextEdit="1"/>
          </p:cNvSpPr>
          <p:nvPr>
            <p:ph type="sldImg"/>
          </p:nvPr>
        </p:nvSpPr>
        <p:spPr>
          <a:solidFill>
            <a:srgbClr val="FFFFFF"/>
          </a:solidFill>
          <a:ln/>
        </p:spPr>
      </p:sp>
      <p:sp>
        <p:nvSpPr>
          <p:cNvPr id="28676" name="Rectangle 3"/>
          <p:cNvSpPr>
            <a:spLocks noGrp="1" noChangeArrowheads="1"/>
          </p:cNvSpPr>
          <p:nvPr>
            <p:ph type="body" idx="1"/>
          </p:nvPr>
        </p:nvSpPr>
        <p:spPr>
          <a:solidFill>
            <a:srgbClr val="FFFFFF"/>
          </a:solidFill>
          <a:ln>
            <a:solidFill>
              <a:srgbClr val="000000"/>
            </a:solidFill>
          </a:ln>
        </p:spPr>
        <p:txBody>
          <a:bodyPr/>
          <a:lstStyle/>
          <a:p>
            <a:r>
              <a:rPr lang="en-US" dirty="0" smtClean="0"/>
              <a:t>Weak entity rule violation:</a:t>
            </a:r>
          </a:p>
          <a:p>
            <a:pPr>
              <a:buFontTx/>
              <a:buChar char="-"/>
            </a:pPr>
            <a:r>
              <a:rPr lang="en-US" dirty="0" smtClean="0"/>
              <a:t>Faculty is a weak entity but it is not involved in any identifying relationships</a:t>
            </a:r>
          </a:p>
          <a:p>
            <a:pPr>
              <a:buFontTx/>
              <a:buChar char="-"/>
            </a:pPr>
            <a:r>
              <a:rPr lang="en-US" dirty="0" smtClean="0"/>
              <a:t>Resolution: remove weak entity symbols</a:t>
            </a:r>
          </a:p>
          <a:p>
            <a:pPr>
              <a:buFontTx/>
              <a:buChar char="-"/>
            </a:pPr>
            <a:r>
              <a:rPr lang="en-US" dirty="0" smtClean="0"/>
              <a:t>In some cases, resolution involves changing a relationship to identifying</a:t>
            </a:r>
          </a:p>
          <a:p>
            <a:endParaRPr lang="en-US" dirty="0" smtClean="0"/>
          </a:p>
          <a:p>
            <a:r>
              <a:rPr lang="en-US" dirty="0" smtClean="0"/>
              <a:t>Identifying relationship rule violation:</a:t>
            </a:r>
          </a:p>
          <a:p>
            <a:pPr>
              <a:buFontTx/>
              <a:buChar char="-"/>
            </a:pPr>
            <a:r>
              <a:rPr lang="en-US" dirty="0" smtClean="0"/>
              <a:t>Has is an identifying relationship but neither Offering nor Course is a weak entity</a:t>
            </a:r>
          </a:p>
          <a:p>
            <a:pPr>
              <a:buFontTx/>
              <a:buChar char="-"/>
            </a:pPr>
            <a:r>
              <a:rPr lang="en-US" dirty="0" smtClean="0"/>
              <a:t>Resolution: make Has a regular (non-identifying) relationship</a:t>
            </a:r>
          </a:p>
          <a:p>
            <a:pPr>
              <a:buFontTx/>
              <a:buChar char="-"/>
            </a:pPr>
            <a:r>
              <a:rPr lang="en-US" dirty="0" smtClean="0"/>
              <a:t>Sometimes resolution involves making an entity type weak</a:t>
            </a:r>
          </a:p>
          <a:p>
            <a:pPr>
              <a:buFontTx/>
              <a:buChar char="-"/>
            </a:pPr>
            <a:endParaRPr lang="en-US" dirty="0" smtClean="0"/>
          </a:p>
          <a:p>
            <a:r>
              <a:rPr lang="en-US" dirty="0" smtClean="0"/>
              <a:t>Identification Dependency Cardinality rule:</a:t>
            </a:r>
          </a:p>
          <a:p>
            <a:pPr>
              <a:buFontTx/>
              <a:buChar char="-"/>
            </a:pPr>
            <a:r>
              <a:rPr lang="en-US" dirty="0" smtClean="0"/>
              <a:t>The min/max cardinality of the Registers relationship should be (1,1) near Student</a:t>
            </a:r>
          </a:p>
          <a:p>
            <a:pPr>
              <a:buFontTx/>
              <a:buChar char="-"/>
            </a:pPr>
            <a:r>
              <a:rPr lang="en-US" dirty="0" smtClean="0"/>
              <a:t>Resolution: reverse the cardinalities on the Registers relationship</a:t>
            </a:r>
          </a:p>
          <a:p>
            <a:pPr>
              <a:buFontTx/>
              <a:buChar char="-"/>
            </a:pPr>
            <a:r>
              <a:rPr lang="en-US" dirty="0" smtClean="0"/>
              <a:t>Sometimes the resolution does not involve reversing the cardinality but just changing one cardinality specification</a:t>
            </a:r>
          </a:p>
          <a:p>
            <a:pPr>
              <a:buFontTx/>
              <a:buChar char="-"/>
            </a:pPr>
            <a:endParaRPr lang="en-US" dirty="0" smtClean="0"/>
          </a:p>
        </p:txBody>
      </p:sp>
    </p:spTree>
    <p:extLst>
      <p:ext uri="{BB962C8B-B14F-4D97-AF65-F5344CB8AC3E}">
        <p14:creationId xmlns:p14="http://schemas.microsoft.com/office/powerpoint/2010/main" val="1001778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92DA7ECB-C9E0-4162-994A-734C0874FDE4}" type="slidenum">
              <a:rPr lang="en-US" sz="1200"/>
              <a:pPr/>
              <a:t>8</a:t>
            </a:fld>
            <a:endParaRPr 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dirty="0" smtClean="0"/>
              <a:t>Weak entity rule violation:</a:t>
            </a:r>
          </a:p>
          <a:p>
            <a:pPr>
              <a:buFontTx/>
              <a:buChar char="-"/>
            </a:pPr>
            <a:r>
              <a:rPr lang="en-US" dirty="0" smtClean="0"/>
              <a:t>Faculty is a weak entity but it is not involved in any identifying relationships</a:t>
            </a:r>
          </a:p>
          <a:p>
            <a:pPr>
              <a:buFontTx/>
              <a:buChar char="-"/>
            </a:pPr>
            <a:r>
              <a:rPr lang="en-US" dirty="0" smtClean="0"/>
              <a:t>Resolution: remove weak entity symbols</a:t>
            </a:r>
          </a:p>
          <a:p>
            <a:pPr>
              <a:buFontTx/>
              <a:buChar char="-"/>
            </a:pPr>
            <a:r>
              <a:rPr lang="en-US" dirty="0" smtClean="0"/>
              <a:t>In some cases, resolution involves changing a relationship to identifying</a:t>
            </a:r>
          </a:p>
          <a:p>
            <a:endParaRPr lang="en-US" dirty="0" smtClean="0"/>
          </a:p>
          <a:p>
            <a:r>
              <a:rPr lang="en-US" dirty="0" smtClean="0"/>
              <a:t>Identifying relationship rule violation:</a:t>
            </a:r>
          </a:p>
          <a:p>
            <a:pPr>
              <a:buFontTx/>
              <a:buChar char="-"/>
            </a:pPr>
            <a:r>
              <a:rPr lang="en-US" dirty="0" smtClean="0"/>
              <a:t>Has is an identifying relationship but neither Offering nor Course is a weak entity</a:t>
            </a:r>
          </a:p>
          <a:p>
            <a:pPr>
              <a:buFontTx/>
              <a:buChar char="-"/>
            </a:pPr>
            <a:r>
              <a:rPr lang="en-US" dirty="0" smtClean="0"/>
              <a:t>Resolution: make Has a regular (non-identifying) relationship</a:t>
            </a:r>
          </a:p>
          <a:p>
            <a:pPr>
              <a:buFontTx/>
              <a:buChar char="-"/>
            </a:pPr>
            <a:r>
              <a:rPr lang="en-US" dirty="0" smtClean="0"/>
              <a:t>Sometimes resolution involves making an entity type weak</a:t>
            </a:r>
          </a:p>
          <a:p>
            <a:pPr>
              <a:buFontTx/>
              <a:buChar char="-"/>
            </a:pPr>
            <a:endParaRPr lang="en-US" dirty="0" smtClean="0"/>
          </a:p>
          <a:p>
            <a:r>
              <a:rPr lang="en-US" dirty="0" smtClean="0"/>
              <a:t>Identification Dependency Cardinality rule:</a:t>
            </a:r>
          </a:p>
          <a:p>
            <a:pPr>
              <a:buFontTx/>
              <a:buChar char="-"/>
            </a:pPr>
            <a:r>
              <a:rPr lang="en-US" dirty="0" smtClean="0"/>
              <a:t>The min/max cardinality of the Registers relationship should be (1,1) near Student</a:t>
            </a:r>
          </a:p>
          <a:p>
            <a:pPr>
              <a:buFontTx/>
              <a:buChar char="-"/>
            </a:pPr>
            <a:r>
              <a:rPr lang="en-US" dirty="0" smtClean="0"/>
              <a:t>Resolution: reverse the cardinalities on the Registers relationship</a:t>
            </a:r>
          </a:p>
          <a:p>
            <a:pPr>
              <a:buFontTx/>
              <a:buChar char="-"/>
            </a:pPr>
            <a:r>
              <a:rPr lang="en-US" dirty="0" smtClean="0"/>
              <a:t>Sometimes the resolution does not involve reversing the cardinality but just changing one cardinality specification</a:t>
            </a:r>
          </a:p>
          <a:p>
            <a:pPr>
              <a:buFontTx/>
              <a:buChar char="-"/>
            </a:pPr>
            <a:endParaRPr lang="en-US" dirty="0" smtClean="0"/>
          </a:p>
        </p:txBody>
      </p:sp>
    </p:spTree>
    <p:extLst>
      <p:ext uri="{BB962C8B-B14F-4D97-AF65-F5344CB8AC3E}">
        <p14:creationId xmlns:p14="http://schemas.microsoft.com/office/powerpoint/2010/main" val="3933134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93CD7A73-14D8-4788-82A6-4D6CD05C8F30}" type="slidenum">
              <a:rPr lang="en-US" sz="1200"/>
              <a:pPr/>
              <a:t>9</a:t>
            </a:fld>
            <a:endParaRPr 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smtClean="0"/>
              <a:t>ER Assistant support:</a:t>
            </a:r>
          </a:p>
          <a:p>
            <a:pPr>
              <a:buFontTx/>
              <a:buChar char="-"/>
            </a:pPr>
            <a:r>
              <a:rPr lang="en-US" smtClean="0"/>
              <a:t>Construction of diagrams ensures that relationships connect two entity types (not necessarily distinct</a:t>
            </a:r>
          </a:p>
          <a:p>
            <a:pPr>
              <a:buFontTx/>
              <a:buChar char="-"/>
            </a:pPr>
            <a:r>
              <a:rPr lang="en-US" smtClean="0"/>
              <a:t>Check diagram button generates a report for violations of the other rules</a:t>
            </a:r>
          </a:p>
          <a:p>
            <a:pPr>
              <a:buFontTx/>
              <a:buChar char="-"/>
            </a:pPr>
            <a:r>
              <a:rPr lang="en-US" smtClean="0"/>
              <a:t>ER Assistant does not force corrections</a:t>
            </a:r>
          </a:p>
        </p:txBody>
      </p:sp>
    </p:spTree>
    <p:extLst>
      <p:ext uri="{BB962C8B-B14F-4D97-AF65-F5344CB8AC3E}">
        <p14:creationId xmlns:p14="http://schemas.microsoft.com/office/powerpoint/2010/main" val="7845400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pPr eaLnBrk="1" hangingPunct="1"/>
            <a:r>
              <a:rPr lang="en-US" sz="3200" dirty="0" smtClean="0"/>
              <a:t>Module 7</a:t>
            </a:r>
            <a:br>
              <a:rPr lang="en-US" sz="3200" dirty="0" smtClean="0"/>
            </a:br>
            <a:r>
              <a:rPr lang="en-US" sz="3200" dirty="0" smtClean="0"/>
              <a:t>ERD Rules and Problem Solving</a:t>
            </a:r>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smtClean="0"/>
              <a:t>Lesson 2: Extended Diagram Rules</a:t>
            </a:r>
          </a:p>
        </p:txBody>
      </p:sp>
    </p:spTree>
    <p:extLst>
      <p:ext uri="{BB962C8B-B14F-4D97-AF65-F5344CB8AC3E}">
        <p14:creationId xmlns:p14="http://schemas.microsoft.com/office/powerpoint/2010/main" val="2477198662"/>
      </p:ext>
    </p:extLst>
  </p:cSld>
  <p:clrMapOvr>
    <a:masterClrMapping/>
  </p:clrMapOvr>
  <p:transition advTm="53917"/>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in Visual Paradigm</a:t>
            </a:r>
            <a:endParaRPr lang="en-US" dirty="0"/>
          </a:p>
        </p:txBody>
      </p:sp>
      <p:sp>
        <p:nvSpPr>
          <p:cNvPr id="3" name="Content Placeholder 2"/>
          <p:cNvSpPr>
            <a:spLocks noGrp="1"/>
          </p:cNvSpPr>
          <p:nvPr>
            <p:ph idx="1"/>
          </p:nvPr>
        </p:nvSpPr>
        <p:spPr/>
        <p:txBody>
          <a:bodyPr/>
          <a:lstStyle/>
          <a:p>
            <a:r>
              <a:rPr lang="en-US" dirty="0" smtClean="0"/>
              <a:t>Feature rich tool with community and commercial editions</a:t>
            </a:r>
          </a:p>
          <a:p>
            <a:r>
              <a:rPr lang="en-US" dirty="0" smtClean="0"/>
              <a:t>Support for relationship rules through diagram construction</a:t>
            </a:r>
          </a:p>
          <a:p>
            <a:r>
              <a:rPr lang="en-US" dirty="0" smtClean="0"/>
              <a:t>Limited support for identification dependency rules</a:t>
            </a:r>
          </a:p>
          <a:p>
            <a:r>
              <a:rPr lang="en-US" dirty="0" smtClean="0"/>
              <a:t>Explicitly shows foreign keys</a:t>
            </a:r>
          </a:p>
          <a:p>
            <a:endParaRPr lang="en-US" dirty="0"/>
          </a:p>
        </p:txBody>
      </p:sp>
    </p:spTree>
    <p:extLst>
      <p:ext uri="{BB962C8B-B14F-4D97-AF65-F5344CB8AC3E}">
        <p14:creationId xmlns:p14="http://schemas.microsoft.com/office/powerpoint/2010/main" val="1135991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AutoShape 4"/>
          <p:cNvSpPr>
            <a:spLocks noGrp="1" noChangeArrowheads="1"/>
          </p:cNvSpPr>
          <p:nvPr>
            <p:ph type="title"/>
          </p:nvPr>
        </p:nvSpPr>
        <p:spPr/>
        <p:txBody>
          <a:bodyPr/>
          <a:lstStyle/>
          <a:p>
            <a:pPr eaLnBrk="1" hangingPunct="1"/>
            <a:r>
              <a:rPr lang="en-US" smtClean="0"/>
              <a:t>Summary</a:t>
            </a:r>
          </a:p>
        </p:txBody>
      </p:sp>
      <p:sp>
        <p:nvSpPr>
          <p:cNvPr id="11269" name="Rectangle 5"/>
          <p:cNvSpPr>
            <a:spLocks noGrp="1" noChangeArrowheads="1"/>
          </p:cNvSpPr>
          <p:nvPr>
            <p:ph type="body" idx="1"/>
          </p:nvPr>
        </p:nvSpPr>
        <p:spPr/>
        <p:txBody>
          <a:bodyPr/>
          <a:lstStyle/>
          <a:p>
            <a:pPr eaLnBrk="1" hangingPunct="1"/>
            <a:r>
              <a:rPr lang="en-US" dirty="0" smtClean="0"/>
              <a:t>Use the diagram rules to ensure structural consistency and completeness</a:t>
            </a:r>
          </a:p>
          <a:p>
            <a:pPr eaLnBrk="1" hangingPunct="1"/>
            <a:r>
              <a:rPr lang="en-US" dirty="0" smtClean="0"/>
              <a:t>Identification dependency is the most common source of errors</a:t>
            </a:r>
          </a:p>
          <a:p>
            <a:pPr eaLnBrk="1" hangingPunct="1"/>
            <a:r>
              <a:rPr lang="en-US" dirty="0" smtClean="0"/>
              <a:t>Use the ER Assistant for detection of notational errors</a:t>
            </a:r>
          </a:p>
        </p:txBody>
      </p:sp>
    </p:spTree>
    <p:custDataLst>
      <p:tags r:id="rId1"/>
    </p:custDataLst>
    <p:extLst>
      <p:ext uri="{BB962C8B-B14F-4D97-AF65-F5344CB8AC3E}">
        <p14:creationId xmlns:p14="http://schemas.microsoft.com/office/powerpoint/2010/main" val="1860042851"/>
      </p:ext>
    </p:extLst>
  </p:cSld>
  <p:clrMapOvr>
    <a:masterClrMapping/>
  </p:clrMapOvr>
  <p:transition advTm="107000">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Apply diagram rules to detect consistency errors in identification dependency representation</a:t>
            </a:r>
          </a:p>
          <a:p>
            <a:r>
              <a:rPr lang="en-US" dirty="0" smtClean="0"/>
              <a:t>Eliminate redundant foreign keys in an ERD</a:t>
            </a:r>
          </a:p>
          <a:p>
            <a:r>
              <a:rPr lang="en-US" dirty="0" smtClean="0"/>
              <a:t>Explain limitations of diagram rules</a:t>
            </a:r>
            <a:endParaRPr lang="en-US" dirty="0"/>
          </a:p>
        </p:txBody>
      </p:sp>
    </p:spTree>
    <p:extLst>
      <p:ext uri="{BB962C8B-B14F-4D97-AF65-F5344CB8AC3E}">
        <p14:creationId xmlns:p14="http://schemas.microsoft.com/office/powerpoint/2010/main" val="2494372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AutoShape 2"/>
          <p:cNvSpPr>
            <a:spLocks noGrp="1" noChangeArrowheads="1"/>
          </p:cNvSpPr>
          <p:nvPr>
            <p:ph type="title"/>
          </p:nvPr>
        </p:nvSpPr>
        <p:spPr/>
        <p:txBody>
          <a:bodyPr/>
          <a:lstStyle/>
          <a:p>
            <a:pPr eaLnBrk="1" hangingPunct="1"/>
            <a:r>
              <a:rPr lang="en-US" smtClean="0"/>
              <a:t>Diagram Rules</a:t>
            </a:r>
          </a:p>
        </p:txBody>
      </p:sp>
      <p:sp>
        <p:nvSpPr>
          <p:cNvPr id="174083" name="Rectangle 3"/>
          <p:cNvSpPr>
            <a:spLocks noGrp="1" noChangeArrowheads="1"/>
          </p:cNvSpPr>
          <p:nvPr>
            <p:ph type="body" idx="1"/>
          </p:nvPr>
        </p:nvSpPr>
        <p:spPr/>
        <p:txBody>
          <a:bodyPr/>
          <a:lstStyle/>
          <a:p>
            <a:pPr eaLnBrk="1" hangingPunct="1"/>
            <a:r>
              <a:rPr lang="en-US" dirty="0" smtClean="0"/>
              <a:t>Ensure that ERD notation is correctly used</a:t>
            </a:r>
          </a:p>
          <a:p>
            <a:pPr eaLnBrk="1" hangingPunct="1"/>
            <a:r>
              <a:rPr lang="en-US" dirty="0" smtClean="0"/>
              <a:t>Similar to syntax rules for a computer language</a:t>
            </a:r>
          </a:p>
          <a:p>
            <a:pPr eaLnBrk="1" hangingPunct="1"/>
            <a:r>
              <a:rPr lang="en-US" dirty="0" smtClean="0"/>
              <a:t>Consistency rules: no conflicts among specifications</a:t>
            </a:r>
          </a:p>
          <a:p>
            <a:pPr eaLnBrk="1" hangingPunct="1"/>
            <a:r>
              <a:rPr lang="en-US" dirty="0" smtClean="0"/>
              <a:t>Supported by the ER Assistant</a:t>
            </a:r>
          </a:p>
        </p:txBody>
      </p:sp>
    </p:spTree>
    <p:custDataLst>
      <p:tags r:id="rId1"/>
    </p:custDataLst>
    <p:extLst>
      <p:ext uri="{BB962C8B-B14F-4D97-AF65-F5344CB8AC3E}">
        <p14:creationId xmlns:p14="http://schemas.microsoft.com/office/powerpoint/2010/main" val="271554319"/>
      </p:ext>
    </p:extLst>
  </p:cSld>
  <p:clrMapOvr>
    <a:masterClrMapping/>
  </p:clrMapOvr>
  <p:transition advTm="67000">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0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0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6" name="AutoShape 2"/>
          <p:cNvSpPr>
            <a:spLocks noGrp="1" noChangeArrowheads="1"/>
          </p:cNvSpPr>
          <p:nvPr>
            <p:ph type="title"/>
          </p:nvPr>
        </p:nvSpPr>
        <p:spPr/>
        <p:txBody>
          <a:bodyPr/>
          <a:lstStyle/>
          <a:p>
            <a:pPr eaLnBrk="1" hangingPunct="1"/>
            <a:r>
              <a:rPr lang="en-US" smtClean="0"/>
              <a:t>Connection Consistency Rules</a:t>
            </a:r>
          </a:p>
        </p:txBody>
      </p:sp>
      <p:sp>
        <p:nvSpPr>
          <p:cNvPr id="206851" name="Rectangle 3"/>
          <p:cNvSpPr>
            <a:spLocks noGrp="1" noChangeArrowheads="1"/>
          </p:cNvSpPr>
          <p:nvPr>
            <p:ph type="body" idx="1"/>
          </p:nvPr>
        </p:nvSpPr>
        <p:spPr/>
        <p:txBody>
          <a:bodyPr/>
          <a:lstStyle/>
          <a:p>
            <a:pPr eaLnBrk="1" hangingPunct="1">
              <a:spcBef>
                <a:spcPct val="50000"/>
              </a:spcBef>
            </a:pPr>
            <a:r>
              <a:rPr lang="en-US" u="sng" smtClean="0"/>
              <a:t>Relationship/Entity Connection Rule</a:t>
            </a:r>
            <a:r>
              <a:rPr lang="en-US" smtClean="0"/>
              <a:t>: relationships connect two entity types (not necessarily distinct)</a:t>
            </a:r>
          </a:p>
          <a:p>
            <a:pPr eaLnBrk="1" hangingPunct="1">
              <a:spcBef>
                <a:spcPct val="50000"/>
              </a:spcBef>
            </a:pPr>
            <a:r>
              <a:rPr lang="en-US" u="sng" smtClean="0"/>
              <a:t>Relationship/Relationship Connection Rule</a:t>
            </a:r>
            <a:r>
              <a:rPr lang="en-US" smtClean="0"/>
              <a:t>: relationships are not connected to other relationships </a:t>
            </a:r>
          </a:p>
          <a:p>
            <a:pPr eaLnBrk="1" hangingPunct="1">
              <a:spcBef>
                <a:spcPct val="50000"/>
              </a:spcBef>
            </a:pPr>
            <a:r>
              <a:rPr lang="en-US" u="sng" smtClean="0"/>
              <a:t>Redundant Foreign Key Rule</a:t>
            </a:r>
            <a:r>
              <a:rPr lang="en-US" smtClean="0"/>
              <a:t>: foreign keys are not used.</a:t>
            </a:r>
          </a:p>
        </p:txBody>
      </p:sp>
    </p:spTree>
    <p:custDataLst>
      <p:tags r:id="rId1"/>
    </p:custDataLst>
    <p:extLst>
      <p:ext uri="{BB962C8B-B14F-4D97-AF65-F5344CB8AC3E}">
        <p14:creationId xmlns:p14="http://schemas.microsoft.com/office/powerpoint/2010/main" val="2790987927"/>
      </p:ext>
    </p:extLst>
  </p:cSld>
  <p:clrMapOvr>
    <a:masterClrMapping/>
  </p:clrMapOvr>
  <p:transition advTm="151000">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68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68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Redundant FK Violation</a:t>
            </a:r>
            <a:endParaRPr lang="en-US" dirty="0"/>
          </a:p>
        </p:txBody>
      </p:sp>
      <p:graphicFrame>
        <p:nvGraphicFramePr>
          <p:cNvPr id="5" name="Object 8"/>
          <p:cNvGraphicFramePr>
            <a:graphicFrameLocks noChangeAspect="1"/>
          </p:cNvGraphicFramePr>
          <p:nvPr>
            <p:extLst>
              <p:ext uri="{D42A27DB-BD31-4B8C-83A1-F6EECF244321}">
                <p14:modId xmlns:p14="http://schemas.microsoft.com/office/powerpoint/2010/main" val="561567004"/>
              </p:ext>
            </p:extLst>
          </p:nvPr>
        </p:nvGraphicFramePr>
        <p:xfrm>
          <a:off x="1125538" y="1685925"/>
          <a:ext cx="5411787" cy="3078163"/>
        </p:xfrm>
        <a:graphic>
          <a:graphicData uri="http://schemas.openxmlformats.org/presentationml/2006/ole">
            <mc:AlternateContent xmlns:mc="http://schemas.openxmlformats.org/markup-compatibility/2006">
              <mc:Choice xmlns:v="urn:schemas-microsoft-com:vml" Requires="v">
                <p:oleObj spid="_x0000_s19508" name="Visio" r:id="rId4" imgW="3608436" imgH="1573830" progId="Visio.Drawing.11">
                  <p:embed/>
                </p:oleObj>
              </mc:Choice>
              <mc:Fallback>
                <p:oleObj name="Visio" r:id="rId4" imgW="3608436" imgH="1573830" progId="Visio.Drawing.11">
                  <p:embed/>
                  <p:pic>
                    <p:nvPicPr>
                      <p:cNvPr id="0" name=""/>
                      <p:cNvPicPr>
                        <a:picLocks noChangeAspect="1" noChangeArrowheads="1"/>
                      </p:cNvPicPr>
                      <p:nvPr/>
                    </p:nvPicPr>
                    <p:blipFill>
                      <a:blip r:embed="rId5"/>
                      <a:srcRect/>
                      <a:stretch>
                        <a:fillRect/>
                      </a:stretch>
                    </p:blipFill>
                    <p:spPr bwMode="auto">
                      <a:xfrm>
                        <a:off x="1125538" y="1685925"/>
                        <a:ext cx="5411787" cy="307816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a:extLst/>
                    </p:spPr>
                  </p:pic>
                </p:oleObj>
              </mc:Fallback>
            </mc:AlternateContent>
          </a:graphicData>
        </a:graphic>
      </p:graphicFrame>
    </p:spTree>
    <p:extLst>
      <p:ext uri="{BB962C8B-B14F-4D97-AF65-F5344CB8AC3E}">
        <p14:creationId xmlns:p14="http://schemas.microsoft.com/office/powerpoint/2010/main" val="232493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AutoShape 2"/>
          <p:cNvSpPr>
            <a:spLocks noGrp="1" noChangeArrowheads="1"/>
          </p:cNvSpPr>
          <p:nvPr>
            <p:ph type="title"/>
          </p:nvPr>
        </p:nvSpPr>
        <p:spPr/>
        <p:txBody>
          <a:bodyPr/>
          <a:lstStyle/>
          <a:p>
            <a:pPr eaLnBrk="1" hangingPunct="1"/>
            <a:r>
              <a:rPr lang="en-US" sz="3200" dirty="0" smtClean="0"/>
              <a:t>Identification Dependency Rules</a:t>
            </a:r>
          </a:p>
        </p:txBody>
      </p:sp>
      <p:sp>
        <p:nvSpPr>
          <p:cNvPr id="208899" name="Rectangle 3"/>
          <p:cNvSpPr>
            <a:spLocks noGrp="1" noChangeArrowheads="1"/>
          </p:cNvSpPr>
          <p:nvPr>
            <p:ph type="body" idx="1"/>
          </p:nvPr>
        </p:nvSpPr>
        <p:spPr/>
        <p:txBody>
          <a:bodyPr/>
          <a:lstStyle/>
          <a:p>
            <a:pPr eaLnBrk="1" hangingPunct="1">
              <a:lnSpc>
                <a:spcPct val="80000"/>
              </a:lnSpc>
              <a:spcBef>
                <a:spcPct val="50000"/>
              </a:spcBef>
            </a:pPr>
            <a:r>
              <a:rPr lang="en-US" u="sng" dirty="0" smtClean="0"/>
              <a:t>Weak entity type rule</a:t>
            </a:r>
            <a:r>
              <a:rPr lang="en-US" dirty="0" smtClean="0"/>
              <a:t>: weak entity types have at least one identifying relationship </a:t>
            </a:r>
          </a:p>
          <a:p>
            <a:pPr eaLnBrk="1" hangingPunct="1">
              <a:lnSpc>
                <a:spcPct val="80000"/>
              </a:lnSpc>
              <a:spcBef>
                <a:spcPct val="50000"/>
              </a:spcBef>
            </a:pPr>
            <a:r>
              <a:rPr lang="en-US" u="sng" dirty="0" smtClean="0"/>
              <a:t>Identifying relationship rule</a:t>
            </a:r>
            <a:r>
              <a:rPr lang="en-US" dirty="0" smtClean="0"/>
              <a:t>: at least one participating entity type must be weak for each identifying relationship</a:t>
            </a:r>
          </a:p>
          <a:p>
            <a:pPr eaLnBrk="1" hangingPunct="1">
              <a:lnSpc>
                <a:spcPct val="80000"/>
              </a:lnSpc>
              <a:spcBef>
                <a:spcPct val="50000"/>
              </a:spcBef>
            </a:pPr>
            <a:r>
              <a:rPr lang="en-US" u="sng" dirty="0" smtClean="0"/>
              <a:t>Identification dependency cardinality rule</a:t>
            </a:r>
            <a:r>
              <a:rPr lang="en-US" dirty="0" smtClean="0"/>
              <a:t>: the minimum and maximum cardinality must equal 1 for a weak entity type in all identifying relationships</a:t>
            </a:r>
          </a:p>
        </p:txBody>
      </p:sp>
    </p:spTree>
    <p:custDataLst>
      <p:tags r:id="rId1"/>
    </p:custDataLst>
    <p:extLst>
      <p:ext uri="{BB962C8B-B14F-4D97-AF65-F5344CB8AC3E}">
        <p14:creationId xmlns:p14="http://schemas.microsoft.com/office/powerpoint/2010/main" val="1157712996"/>
      </p:ext>
    </p:extLst>
  </p:cSld>
  <p:clrMapOvr>
    <a:masterClrMapping/>
  </p:clrMapOvr>
  <p:transition advTm="103000">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88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88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AutoShape 2"/>
          <p:cNvSpPr>
            <a:spLocks noGrp="1" noChangeArrowheads="1"/>
          </p:cNvSpPr>
          <p:nvPr>
            <p:ph type="title"/>
          </p:nvPr>
        </p:nvSpPr>
        <p:spPr>
          <a:xfrm>
            <a:off x="838200" y="685800"/>
            <a:ext cx="8080375" cy="1143000"/>
          </a:xfrm>
        </p:spPr>
        <p:txBody>
          <a:bodyPr/>
          <a:lstStyle/>
          <a:p>
            <a:pPr eaLnBrk="1" hangingPunct="1"/>
            <a:r>
              <a:rPr lang="en-US" dirty="0" smtClean="0"/>
              <a:t>Identification Dependency Violations</a:t>
            </a:r>
          </a:p>
        </p:txBody>
      </p:sp>
      <p:graphicFrame>
        <p:nvGraphicFramePr>
          <p:cNvPr id="3074" name="Object 5"/>
          <p:cNvGraphicFramePr>
            <a:graphicFrameLocks noGrp="1" noChangeAspect="1"/>
          </p:cNvGraphicFramePr>
          <p:nvPr>
            <p:ph idx="1"/>
            <p:extLst>
              <p:ext uri="{D42A27DB-BD31-4B8C-83A1-F6EECF244321}">
                <p14:modId xmlns:p14="http://schemas.microsoft.com/office/powerpoint/2010/main" val="833573311"/>
              </p:ext>
            </p:extLst>
          </p:nvPr>
        </p:nvGraphicFramePr>
        <p:xfrm>
          <a:off x="1304925" y="1755775"/>
          <a:ext cx="6608763" cy="3490913"/>
        </p:xfrm>
        <a:graphic>
          <a:graphicData uri="http://schemas.openxmlformats.org/presentationml/2006/ole">
            <mc:AlternateContent xmlns:mc="http://schemas.openxmlformats.org/markup-compatibility/2006">
              <mc:Choice xmlns:v="urn:schemas-microsoft-com:vml" Requires="v">
                <p:oleObj spid="_x0000_s16460" name="Visio" r:id="rId4" imgW="6636086" imgH="3504600" progId="Visio.Drawing.11">
                  <p:embed/>
                </p:oleObj>
              </mc:Choice>
              <mc:Fallback>
                <p:oleObj name="Visio" r:id="rId4" imgW="6636086" imgH="3504600" progId="Visio.Drawing.11">
                  <p:embed/>
                  <p:pic>
                    <p:nvPicPr>
                      <p:cNvPr id="0" name=""/>
                      <p:cNvPicPr>
                        <a:picLocks noChangeAspect="1" noChangeArrowheads="1"/>
                      </p:cNvPicPr>
                      <p:nvPr/>
                    </p:nvPicPr>
                    <p:blipFill>
                      <a:blip r:embed="rId5"/>
                      <a:srcRect/>
                      <a:stretch>
                        <a:fillRect/>
                      </a:stretch>
                    </p:blipFill>
                    <p:spPr bwMode="auto">
                      <a:xfrm>
                        <a:off x="1304925" y="1755775"/>
                        <a:ext cx="6608763" cy="349091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a:extLst/>
                    </p:spPr>
                  </p:pic>
                </p:oleObj>
              </mc:Fallback>
            </mc:AlternateContent>
          </a:graphicData>
        </a:graphic>
      </p:graphicFrame>
    </p:spTree>
    <p:extLst>
      <p:ext uri="{BB962C8B-B14F-4D97-AF65-F5344CB8AC3E}">
        <p14:creationId xmlns:p14="http://schemas.microsoft.com/office/powerpoint/2010/main" val="2680871437"/>
      </p:ext>
    </p:extLst>
  </p:cSld>
  <p:clrMapOvr>
    <a:masterClrMapping/>
  </p:clrMapOvr>
  <p:transition advTm="145000">
    <p:blind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 name="AutoShape 2"/>
          <p:cNvSpPr>
            <a:spLocks noGrp="1" noChangeArrowheads="1"/>
          </p:cNvSpPr>
          <p:nvPr>
            <p:ph type="title"/>
          </p:nvPr>
        </p:nvSpPr>
        <p:spPr>
          <a:xfrm>
            <a:off x="762000" y="533400"/>
            <a:ext cx="8080375" cy="1143000"/>
          </a:xfrm>
        </p:spPr>
        <p:txBody>
          <a:bodyPr/>
          <a:lstStyle/>
          <a:p>
            <a:pPr eaLnBrk="1" hangingPunct="1"/>
            <a:r>
              <a:rPr lang="en-US" smtClean="0"/>
              <a:t>Corrected ERD</a:t>
            </a:r>
          </a:p>
        </p:txBody>
      </p:sp>
      <p:graphicFrame>
        <p:nvGraphicFramePr>
          <p:cNvPr id="5" name="Object 5"/>
          <p:cNvGraphicFramePr>
            <a:graphicFrameLocks noGrp="1" noChangeAspect="1"/>
          </p:cNvGraphicFramePr>
          <p:nvPr>
            <p:ph idx="1"/>
            <p:extLst>
              <p:ext uri="{D42A27DB-BD31-4B8C-83A1-F6EECF244321}">
                <p14:modId xmlns:p14="http://schemas.microsoft.com/office/powerpoint/2010/main" val="2533225811"/>
              </p:ext>
            </p:extLst>
          </p:nvPr>
        </p:nvGraphicFramePr>
        <p:xfrm>
          <a:off x="1295400" y="1828800"/>
          <a:ext cx="6400800" cy="3535362"/>
        </p:xfrm>
        <a:graphic>
          <a:graphicData uri="http://schemas.openxmlformats.org/presentationml/2006/ole">
            <mc:AlternateContent xmlns:mc="http://schemas.openxmlformats.org/markup-compatibility/2006">
              <mc:Choice xmlns:v="urn:schemas-microsoft-com:vml" Requires="v">
                <p:oleObj spid="_x0000_s17483" name="Visio" r:id="rId4" imgW="6448343" imgH="3562380" progId="Visio.Drawing.11">
                  <p:embed/>
                </p:oleObj>
              </mc:Choice>
              <mc:Fallback>
                <p:oleObj name="Visio" r:id="rId4" imgW="6448343" imgH="3562380" progId="Visio.Drawing.11">
                  <p:embed/>
                  <p:pic>
                    <p:nvPicPr>
                      <p:cNvPr id="0" name=""/>
                      <p:cNvPicPr>
                        <a:picLocks noChangeAspect="1" noChangeArrowheads="1"/>
                      </p:cNvPicPr>
                      <p:nvPr/>
                    </p:nvPicPr>
                    <p:blipFill>
                      <a:blip r:embed="rId5"/>
                      <a:srcRect/>
                      <a:stretch>
                        <a:fillRect/>
                      </a:stretch>
                    </p:blipFill>
                    <p:spPr bwMode="auto">
                      <a:xfrm>
                        <a:off x="1295400" y="1828800"/>
                        <a:ext cx="6400800" cy="3535362"/>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a:extLst/>
                    </p:spPr>
                  </p:pic>
                </p:oleObj>
              </mc:Fallback>
            </mc:AlternateContent>
          </a:graphicData>
        </a:graphic>
      </p:graphicFrame>
    </p:spTree>
    <p:extLst>
      <p:ext uri="{BB962C8B-B14F-4D97-AF65-F5344CB8AC3E}">
        <p14:creationId xmlns:p14="http://schemas.microsoft.com/office/powerpoint/2010/main" val="1590859643"/>
      </p:ext>
    </p:extLst>
  </p:cSld>
  <p:clrMapOvr>
    <a:masterClrMapping/>
  </p:clrMapOvr>
  <p:transition advTm="50000">
    <p:blind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AutoShape 2"/>
          <p:cNvSpPr>
            <a:spLocks noGrp="1" noChangeArrowheads="1"/>
          </p:cNvSpPr>
          <p:nvPr>
            <p:ph type="title"/>
          </p:nvPr>
        </p:nvSpPr>
        <p:spPr/>
        <p:txBody>
          <a:bodyPr/>
          <a:lstStyle/>
          <a:p>
            <a:pPr eaLnBrk="1" hangingPunct="1"/>
            <a:r>
              <a:rPr lang="en-US" dirty="0" smtClean="0"/>
              <a:t>Support in the ER Assistant</a:t>
            </a:r>
          </a:p>
        </p:txBody>
      </p:sp>
      <p:sp>
        <p:nvSpPr>
          <p:cNvPr id="214019" name="Rectangle 3"/>
          <p:cNvSpPr>
            <a:spLocks noGrp="1" noChangeArrowheads="1"/>
          </p:cNvSpPr>
          <p:nvPr>
            <p:ph type="body" idx="1"/>
          </p:nvPr>
        </p:nvSpPr>
        <p:spPr/>
        <p:txBody>
          <a:bodyPr/>
          <a:lstStyle/>
          <a:p>
            <a:pPr eaLnBrk="1" hangingPunct="1">
              <a:lnSpc>
                <a:spcPct val="80000"/>
              </a:lnSpc>
            </a:pPr>
            <a:r>
              <a:rPr lang="en-US" dirty="0" smtClean="0"/>
              <a:t>Relationship formation rules are supported by diagram construction</a:t>
            </a:r>
          </a:p>
          <a:p>
            <a:pPr eaLnBrk="1" hangingPunct="1">
              <a:lnSpc>
                <a:spcPct val="80000"/>
              </a:lnSpc>
            </a:pPr>
            <a:r>
              <a:rPr lang="en-US" dirty="0" smtClean="0"/>
              <a:t>Other rules are supported by the Check Diagram feature</a:t>
            </a:r>
          </a:p>
          <a:p>
            <a:pPr eaLnBrk="1" hangingPunct="1">
              <a:lnSpc>
                <a:spcPct val="80000"/>
              </a:lnSpc>
            </a:pPr>
            <a:r>
              <a:rPr lang="en-US" dirty="0" smtClean="0"/>
              <a:t>For the Redundant Foreign Key rule, the ER Assistant detects FKs that have the same name as the associated PKs</a:t>
            </a:r>
          </a:p>
        </p:txBody>
      </p:sp>
    </p:spTree>
    <p:custDataLst>
      <p:tags r:id="rId1"/>
    </p:custDataLst>
    <p:extLst>
      <p:ext uri="{BB962C8B-B14F-4D97-AF65-F5344CB8AC3E}">
        <p14:creationId xmlns:p14="http://schemas.microsoft.com/office/powerpoint/2010/main" val="1696067347"/>
      </p:ext>
    </p:extLst>
  </p:cSld>
  <p:clrMapOvr>
    <a:masterClrMapping/>
  </p:clrMapOvr>
  <p:transition advTm="85000">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40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40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4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7 ERD Rules and Problem Solving&amp;quot;&quot;/&gt;&lt;property id=&quot;20307&quot; value=&quot;256&quot;/&gt;&lt;/object&gt;&lt;object type=&quot;3&quot; unique_id=&quot;10006&quot;&gt;&lt;property id=&quot;20148&quot; value=&quot;5&quot;/&gt;&lt;property id=&quot;20300&quot; value=&quot;Slide 3 - &amp;quot;Diagram Rules&amp;quot;&quot;/&gt;&lt;property id=&quot;20307&quot; value=&quot;260&quot;/&gt;&lt;/object&gt;&lt;object type=&quot;3&quot; unique_id=&quot;10026&quot;&gt;&lt;property id=&quot;20148&quot; value=&quot;5&quot;/&gt;&lt;property id=&quot;20300&quot; value=&quot;Slide 4 - &amp;quot;Connection Consistency Rules&amp;quot;&quot;/&gt;&lt;property id=&quot;20307&quot; value=&quot;265&quot;/&gt;&lt;/object&gt;&lt;object type=&quot;3&quot; unique_id=&quot;10027&quot;&gt;&lt;property id=&quot;20148&quot; value=&quot;5&quot;/&gt;&lt;property id=&quot;20300&quot; value=&quot;Slide 6 - &amp;quot;Identification Dependency Rules&amp;quot;&quot;/&gt;&lt;property id=&quot;20307&quot; value=&quot;266&quot;/&gt;&lt;/object&gt;&lt;object type=&quot;3&quot; unique_id=&quot;11299&quot;&gt;&lt;property id=&quot;20148&quot; value=&quot;5&quot;/&gt;&lt;property id=&quot;20300&quot; value=&quot;Slide 5 - &amp;quot;Redundant FK Violation&amp;quot;&quot;/&gt;&lt;property id=&quot;20307&quot; value=&quot;272&quot;/&gt;&lt;/object&gt;&lt;object type=&quot;3&quot; unique_id=&quot;11300&quot;&gt;&lt;property id=&quot;20148&quot; value=&quot;5&quot;/&gt;&lt;property id=&quot;20300&quot; value=&quot;Slide 7 - &amp;quot;Identification Dependency Violations&amp;quot;&quot;/&gt;&lt;property id=&quot;20307&quot; value=&quot;267&quot;/&gt;&lt;/object&gt;&lt;object type=&quot;3&quot; unique_id=&quot;11301&quot;&gt;&lt;property id=&quot;20148&quot; value=&quot;5&quot;/&gt;&lt;property id=&quot;20300&quot; value=&quot;Slide 8 - &amp;quot;Corrected ERD&amp;quot;&quot;/&gt;&lt;property id=&quot;20307&quot; value=&quot;268&quot;/&gt;&lt;/object&gt;&lt;object type=&quot;3&quot; unique_id=&quot;11302&quot;&gt;&lt;property id=&quot;20148&quot; value=&quot;5&quot;/&gt;&lt;property id=&quot;20300&quot; value=&quot;Slide 9 - &amp;quot;Support in the ER Assistant&amp;quot;&quot;/&gt;&lt;property id=&quot;20307&quot; value=&quot;269&quot;/&gt;&lt;/object&gt;&lt;object type=&quot;3&quot; unique_id=&quot;11303&quot;&gt;&lt;property id=&quot;20148&quot; value=&quot;5&quot;/&gt;&lt;property id=&quot;20300&quot; value=&quot;Slide 10 - &amp;quot;Summary&amp;quot;&quot;/&gt;&lt;property id=&quot;20307&quot; value=&quot;270&quot;/&gt;&lt;/object&gt;&lt;object type=&quot;3&quot; unique_id=&quot;11468&quot;&gt;&lt;property id=&quot;20148&quot; value=&quot;5&quot;/&gt;&lt;property id=&quot;20300&quot; value=&quot;Slide 2 - &amp;quot;Lesson Objectives&amp;quot;&quot;/&gt;&lt;property id=&quot;20307&quot; value=&quot;273&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6.1|4.5|25.2|5.3|7.5"/>
</p:tagLst>
</file>

<file path=ppt/tags/tag3.xml><?xml version="1.0" encoding="utf-8"?>
<p:tagLst xmlns:a="http://schemas.openxmlformats.org/drawingml/2006/main" xmlns:r="http://schemas.openxmlformats.org/officeDocument/2006/relationships" xmlns:p="http://schemas.openxmlformats.org/presentationml/2006/main">
  <p:tag name="TIMING" val="|12.1|14.1|35.1"/>
</p:tagLst>
</file>

<file path=ppt/tags/tag4.xml><?xml version="1.0" encoding="utf-8"?>
<p:tagLst xmlns:a="http://schemas.openxmlformats.org/drawingml/2006/main" xmlns:r="http://schemas.openxmlformats.org/officeDocument/2006/relationships" xmlns:p="http://schemas.openxmlformats.org/presentationml/2006/main">
  <p:tag name="TIMING" val="|28.8|15.1|18.8"/>
</p:tagLst>
</file>

<file path=ppt/tags/tag5.xml><?xml version="1.0" encoding="utf-8"?>
<p:tagLst xmlns:a="http://schemas.openxmlformats.org/drawingml/2006/main" xmlns:r="http://schemas.openxmlformats.org/officeDocument/2006/relationships" xmlns:p="http://schemas.openxmlformats.org/presentationml/2006/main">
  <p:tag name="TIMING" val="|8.3|5.8|5.5|22.7"/>
</p:tagLst>
</file>

<file path=ppt/tags/tag6.xml><?xml version="1.0" encoding="utf-8"?>
<p:tagLst xmlns:a="http://schemas.openxmlformats.org/drawingml/2006/main" xmlns:r="http://schemas.openxmlformats.org/officeDocument/2006/relationships" xmlns:p="http://schemas.openxmlformats.org/presentationml/2006/main">
  <p:tag name="TIMING" val="|6.6|19.7|19.9"/>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4024</TotalTime>
  <Words>1169</Words>
  <Application>Microsoft Office PowerPoint</Application>
  <PresentationFormat>On-screen Show (4:3)</PresentationFormat>
  <Paragraphs>143</Paragraphs>
  <Slides>11</Slides>
  <Notes>11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ＭＳ Ｐゴシック</vt:lpstr>
      <vt:lpstr>Arial</vt:lpstr>
      <vt:lpstr>Times New Roman</vt:lpstr>
      <vt:lpstr>Blank Presentation</vt:lpstr>
      <vt:lpstr>Visio</vt:lpstr>
      <vt:lpstr>Module 7 ERD Rules and Problem Solving</vt:lpstr>
      <vt:lpstr>Lesson Objectives</vt:lpstr>
      <vt:lpstr>Diagram Rules</vt:lpstr>
      <vt:lpstr>Connection Consistency Rules</vt:lpstr>
      <vt:lpstr>Redundant FK Violation</vt:lpstr>
      <vt:lpstr>Identification Dependency Rules</vt:lpstr>
      <vt:lpstr>Identification Dependency Violations</vt:lpstr>
      <vt:lpstr>Corrected ERD</vt:lpstr>
      <vt:lpstr>Support in the ER Assistant</vt:lpstr>
      <vt:lpstr>Support in Visual Paradigm</vt:lpstr>
      <vt:lpstr>Summary</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Basic Query Formulation with SQL</dc:title>
  <dc:subject>Query Formulation with SQL</dc:subject>
  <dc:creator>Michael Mannino</dc:creator>
  <cp:lastModifiedBy>Michael Mannino</cp:lastModifiedBy>
  <cp:revision>850</cp:revision>
  <cp:lastPrinted>1601-01-01T00:00:00Z</cp:lastPrinted>
  <dcterms:created xsi:type="dcterms:W3CDTF">2000-07-15T18:34:14Z</dcterms:created>
  <dcterms:modified xsi:type="dcterms:W3CDTF">2018-04-27T23:35:34Z</dcterms:modified>
</cp:coreProperties>
</file>