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9"/>
  </p:notesMasterIdLst>
  <p:handoutMasterIdLst>
    <p:handoutMasterId r:id="rId10"/>
  </p:handoutMasterIdLst>
  <p:sldIdLst>
    <p:sldId id="256" r:id="rId2"/>
    <p:sldId id="279" r:id="rId3"/>
    <p:sldId id="273" r:id="rId4"/>
    <p:sldId id="277" r:id="rId5"/>
    <p:sldId id="274" r:id="rId6"/>
    <p:sldId id="278" r:id="rId7"/>
    <p:sldId id="270"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1"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54" y="37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27T17:28:20.382" idx="1">
    <p:pos x="4923" y="1236"/>
    <p:text>Revised bullet</p:text>
    <p:extLst>
      <p:ext uri="{C676402C-5697-4E1C-873F-D02D1690AC5C}">
        <p15:threadingInfo xmlns:p15="http://schemas.microsoft.com/office/powerpoint/2012/main" timeZoneBias="36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 3 </a:t>
            </a:r>
            <a:r>
              <a:rPr lang="en-US" baseline="0" dirty="0" smtClean="0"/>
              <a:t>of Module 7 on </a:t>
            </a:r>
            <a:r>
              <a:rPr lang="en-US" dirty="0" smtClean="0"/>
              <a:t>ERD Rules and Problem</a:t>
            </a:r>
            <a:r>
              <a:rPr lang="en-US" baseline="0" dirty="0" smtClean="0"/>
              <a:t> Solving</a:t>
            </a:r>
          </a:p>
          <a:p>
            <a:endParaRPr lang="en-US" baseline="0" dirty="0" smtClean="0"/>
          </a:p>
          <a:p>
            <a:r>
              <a:rPr lang="en-US" baseline="0" dirty="0" smtClean="0"/>
              <a:t>Opening question:</a:t>
            </a:r>
            <a:endParaRPr lang="en-US" dirty="0" smtClean="0"/>
          </a:p>
          <a:p>
            <a:r>
              <a:rPr lang="en-US" dirty="0" smtClean="0"/>
              <a:t>- Why is it important to use ERD notation precisely?</a:t>
            </a:r>
          </a:p>
          <a:p>
            <a:endParaRPr lang="en-US" dirty="0" smtClean="0"/>
          </a:p>
          <a:p>
            <a:r>
              <a:rPr lang="en-US" dirty="0" smtClean="0"/>
              <a:t>Data modeling is challenging</a:t>
            </a:r>
          </a:p>
          <a:p>
            <a:r>
              <a:rPr lang="en-US" dirty="0" smtClean="0"/>
              <a:t>   - Ambiguity: part science, part art</a:t>
            </a:r>
          </a:p>
          <a:p>
            <a:r>
              <a:rPr lang="en-US" dirty="0" smtClean="0"/>
              <a:t>   - Opportunity for some creative problem solving</a:t>
            </a:r>
          </a:p>
          <a:p>
            <a:r>
              <a:rPr lang="en-US" dirty="0" smtClean="0"/>
              <a:t>   - Emphasis on database design not database</a:t>
            </a:r>
            <a:r>
              <a:rPr lang="en-US" baseline="0" dirty="0" smtClean="0"/>
              <a:t> usage</a:t>
            </a:r>
            <a:endParaRPr lang="en-US" dirty="0" smtClean="0"/>
          </a:p>
          <a:p>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Cover only highlights of these problems. Complete solutions provided</a:t>
            </a:r>
            <a:r>
              <a:rPr lang="en-US" baseline="0" dirty="0" smtClean="0"/>
              <a:t> in a website document.</a:t>
            </a:r>
            <a:endParaRPr lang="en-US" dirty="0" smtClean="0"/>
          </a:p>
          <a:p>
            <a:endParaRPr lang="en-US" dirty="0" smtClean="0"/>
          </a:p>
          <a:p>
            <a:r>
              <a:rPr lang="en-US" dirty="0" smtClean="0"/>
              <a:t>Objectives:</a:t>
            </a:r>
          </a:p>
          <a:p>
            <a:r>
              <a:rPr lang="en-US" dirty="0" smtClean="0"/>
              <a:t> - Review ERD notation</a:t>
            </a:r>
          </a:p>
          <a:p>
            <a:r>
              <a:rPr lang="en-US" dirty="0" smtClean="0"/>
              <a:t> - Work problems for creating simple ERDs</a:t>
            </a:r>
          </a:p>
          <a:p>
            <a:r>
              <a:rPr lang="en-US" baseline="0" dirty="0" smtClean="0"/>
              <a:t> - Use the ER Assistant or another tool to draw diagrams</a:t>
            </a:r>
          </a:p>
          <a:p>
            <a:r>
              <a:rPr lang="en-US" baseline="0" dirty="0" smtClean="0"/>
              <a:t> - Cement understanding of ERD notation</a:t>
            </a:r>
            <a:endParaRPr lang="en-US" dirty="0" smtClean="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42554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Draw an ERD containing the </a:t>
            </a:r>
            <a:r>
              <a:rPr kumimoji="1" lang="en-US" sz="1200" i="1" kern="1200" dirty="0" smtClean="0">
                <a:solidFill>
                  <a:schemeClr val="tx1"/>
                </a:solidFill>
                <a:effectLst/>
                <a:latin typeface="Times New Roman" pitchFamily="18" charset="0"/>
                <a:ea typeface="+mn-ea"/>
                <a:cs typeface="+mn-cs"/>
              </a:rPr>
              <a:t>Order</a:t>
            </a:r>
            <a:r>
              <a:rPr kumimoji="1" lang="en-US" sz="1200" kern="1200" dirty="0" smtClean="0">
                <a:solidFill>
                  <a:schemeClr val="tx1"/>
                </a:solidFill>
                <a:effectLst/>
                <a:latin typeface="Times New Roman" pitchFamily="18" charset="0"/>
                <a:ea typeface="+mn-ea"/>
                <a:cs typeface="+mn-cs"/>
              </a:rPr>
              <a:t> and </a:t>
            </a:r>
            <a:r>
              <a:rPr kumimoji="1" lang="en-US" sz="1200" i="1" kern="1200" dirty="0" smtClean="0">
                <a:solidFill>
                  <a:schemeClr val="tx1"/>
                </a:solidFill>
                <a:effectLst/>
                <a:latin typeface="Times New Roman" pitchFamily="18" charset="0"/>
                <a:ea typeface="+mn-ea"/>
                <a:cs typeface="+mn-cs"/>
              </a:rPr>
              <a:t>Customer</a:t>
            </a:r>
            <a:r>
              <a:rPr kumimoji="1" lang="en-US" sz="1200" kern="1200" dirty="0" smtClean="0">
                <a:solidFill>
                  <a:schemeClr val="tx1"/>
                </a:solidFill>
                <a:effectLst/>
                <a:latin typeface="Times New Roman" pitchFamily="18" charset="0"/>
                <a:ea typeface="+mn-ea"/>
                <a:cs typeface="+mn-cs"/>
              </a:rPr>
              <a:t> entity types connected by a 1-M relationship from </a:t>
            </a:r>
            <a:r>
              <a:rPr kumimoji="1" lang="en-US" sz="1200" i="1" kern="1200" dirty="0" smtClean="0">
                <a:solidFill>
                  <a:schemeClr val="tx1"/>
                </a:solidFill>
                <a:effectLst/>
                <a:latin typeface="Times New Roman" pitchFamily="18" charset="0"/>
                <a:ea typeface="+mn-ea"/>
                <a:cs typeface="+mn-cs"/>
              </a:rPr>
              <a:t>Customer</a:t>
            </a:r>
            <a:r>
              <a:rPr kumimoji="1" lang="en-US" sz="1200" kern="1200" dirty="0" smtClean="0">
                <a:solidFill>
                  <a:schemeClr val="tx1"/>
                </a:solidFill>
                <a:effectLst/>
                <a:latin typeface="Times New Roman" pitchFamily="18" charset="0"/>
                <a:ea typeface="+mn-ea"/>
                <a:cs typeface="+mn-cs"/>
              </a:rPr>
              <a:t> to </a:t>
            </a:r>
            <a:r>
              <a:rPr kumimoji="1" lang="en-US" sz="1200" i="1" kern="1200" dirty="0" smtClean="0">
                <a:solidFill>
                  <a:schemeClr val="tx1"/>
                </a:solidFill>
                <a:effectLst/>
                <a:latin typeface="Times New Roman" pitchFamily="18" charset="0"/>
                <a:ea typeface="+mn-ea"/>
                <a:cs typeface="+mn-cs"/>
              </a:rPr>
              <a:t>Order</a:t>
            </a:r>
            <a:r>
              <a:rPr kumimoji="1" lang="en-US" sz="1200" kern="1200" dirty="0" smtClean="0">
                <a:solidFill>
                  <a:schemeClr val="tx1"/>
                </a:solidFill>
                <a:effectLst/>
                <a:latin typeface="Times New Roman" pitchFamily="18" charset="0"/>
                <a:ea typeface="+mn-ea"/>
                <a:cs typeface="+mn-cs"/>
              </a:rPr>
              <a:t>. Choose an appropriate relationship name using your common knowledge of interactions between customers and orders. Define minimum cardinalities so that an order is optional for a customer and a customer is mandatory for an order. For the </a:t>
            </a:r>
            <a:r>
              <a:rPr kumimoji="1" lang="en-US" sz="1200" i="1" kern="1200" dirty="0" smtClean="0">
                <a:solidFill>
                  <a:schemeClr val="tx1"/>
                </a:solidFill>
                <a:effectLst/>
                <a:latin typeface="Times New Roman" pitchFamily="18" charset="0"/>
                <a:ea typeface="+mn-ea"/>
                <a:cs typeface="+mn-cs"/>
              </a:rPr>
              <a:t>Customer</a:t>
            </a:r>
            <a:r>
              <a:rPr kumimoji="1" lang="en-US" sz="1200" kern="1200" dirty="0" smtClean="0">
                <a:solidFill>
                  <a:schemeClr val="tx1"/>
                </a:solidFill>
                <a:effectLst/>
                <a:latin typeface="Times New Roman" pitchFamily="18" charset="0"/>
                <a:ea typeface="+mn-ea"/>
                <a:cs typeface="+mn-cs"/>
              </a:rPr>
              <a:t> entity type, add attributes </a:t>
            </a:r>
            <a:r>
              <a:rPr kumimoji="1" lang="en-US" sz="1200" i="1" kern="1200" dirty="0" err="1" smtClean="0">
                <a:solidFill>
                  <a:schemeClr val="tx1"/>
                </a:solidFill>
                <a:effectLst/>
                <a:latin typeface="Times New Roman" pitchFamily="18" charset="0"/>
                <a:ea typeface="+mn-ea"/>
                <a:cs typeface="+mn-cs"/>
              </a:rPr>
              <a:t>CustNo</a:t>
            </a:r>
            <a:r>
              <a:rPr kumimoji="1" lang="en-US" sz="1200" kern="1200" dirty="0" smtClean="0">
                <a:solidFill>
                  <a:schemeClr val="tx1"/>
                </a:solidFill>
                <a:effectLst/>
                <a:latin typeface="Times New Roman" pitchFamily="18" charset="0"/>
                <a:ea typeface="+mn-ea"/>
                <a:cs typeface="+mn-cs"/>
              </a:rPr>
              <a:t> (primary key), </a:t>
            </a:r>
            <a:r>
              <a:rPr kumimoji="1" lang="en-US" sz="1200" i="1" kern="1200" dirty="0" err="1" smtClean="0">
                <a:solidFill>
                  <a:schemeClr val="tx1"/>
                </a:solidFill>
                <a:effectLst/>
                <a:latin typeface="Times New Roman" pitchFamily="18" charset="0"/>
                <a:ea typeface="+mn-ea"/>
                <a:cs typeface="+mn-cs"/>
              </a:rPr>
              <a:t>CustFirstName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CustLastName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CustStreet</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CustCity</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CustState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CustZip</a:t>
            </a:r>
            <a:r>
              <a:rPr kumimoji="1" lang="en-US" sz="1200" kern="1200" dirty="0" smtClean="0">
                <a:solidFill>
                  <a:schemeClr val="tx1"/>
                </a:solidFill>
                <a:effectLst/>
                <a:latin typeface="Times New Roman" pitchFamily="18" charset="0"/>
                <a:ea typeface="+mn-ea"/>
                <a:cs typeface="+mn-cs"/>
              </a:rPr>
              <a:t>, and </a:t>
            </a:r>
            <a:r>
              <a:rPr kumimoji="1" lang="en-US" sz="1200" i="1" kern="1200" dirty="0" err="1" smtClean="0">
                <a:solidFill>
                  <a:schemeClr val="tx1"/>
                </a:solidFill>
                <a:effectLst/>
                <a:latin typeface="Times New Roman" pitchFamily="18" charset="0"/>
                <a:ea typeface="+mn-ea"/>
                <a:cs typeface="+mn-cs"/>
              </a:rPr>
              <a:t>CustBal</a:t>
            </a:r>
            <a:r>
              <a:rPr kumimoji="1" lang="en-US" sz="1200" kern="1200" dirty="0" smtClean="0">
                <a:solidFill>
                  <a:schemeClr val="tx1"/>
                </a:solidFill>
                <a:effectLst/>
                <a:latin typeface="Times New Roman" pitchFamily="18" charset="0"/>
                <a:ea typeface="+mn-ea"/>
                <a:cs typeface="+mn-cs"/>
              </a:rPr>
              <a:t> (balance). For the </a:t>
            </a:r>
            <a:r>
              <a:rPr kumimoji="1" lang="en-US" sz="1200" i="1" kern="1200" dirty="0" smtClean="0">
                <a:solidFill>
                  <a:schemeClr val="tx1"/>
                </a:solidFill>
                <a:effectLst/>
                <a:latin typeface="Times New Roman" pitchFamily="18" charset="0"/>
                <a:ea typeface="+mn-ea"/>
                <a:cs typeface="+mn-cs"/>
              </a:rPr>
              <a:t>Order</a:t>
            </a:r>
            <a:r>
              <a:rPr kumimoji="1" lang="en-US" sz="1200" kern="1200" dirty="0" smtClean="0">
                <a:solidFill>
                  <a:schemeClr val="tx1"/>
                </a:solidFill>
                <a:effectLst/>
                <a:latin typeface="Times New Roman" pitchFamily="18" charset="0"/>
                <a:ea typeface="+mn-ea"/>
                <a:cs typeface="+mn-cs"/>
              </a:rPr>
              <a:t> entity type, add attributes for the </a:t>
            </a:r>
            <a:r>
              <a:rPr kumimoji="1" lang="en-US" sz="1200" i="1" kern="1200" dirty="0" err="1" smtClean="0">
                <a:solidFill>
                  <a:schemeClr val="tx1"/>
                </a:solidFill>
                <a:effectLst/>
                <a:latin typeface="Times New Roman" pitchFamily="18" charset="0"/>
                <a:ea typeface="+mn-ea"/>
                <a:cs typeface="+mn-cs"/>
              </a:rPr>
              <a:t>OrdNo</a:t>
            </a:r>
            <a:r>
              <a:rPr kumimoji="1" lang="en-US" sz="1200" kern="1200" dirty="0" smtClean="0">
                <a:solidFill>
                  <a:schemeClr val="tx1"/>
                </a:solidFill>
                <a:effectLst/>
                <a:latin typeface="Times New Roman" pitchFamily="18" charset="0"/>
                <a:ea typeface="+mn-ea"/>
                <a:cs typeface="+mn-cs"/>
              </a:rPr>
              <a:t> (primary key), </a:t>
            </a:r>
            <a:r>
              <a:rPr kumimoji="1" lang="en-US" sz="1200" i="1" kern="1200" dirty="0" err="1" smtClean="0">
                <a:solidFill>
                  <a:schemeClr val="tx1"/>
                </a:solidFill>
                <a:effectLst/>
                <a:latin typeface="Times New Roman" pitchFamily="18" charset="0"/>
                <a:ea typeface="+mn-ea"/>
                <a:cs typeface="+mn-cs"/>
              </a:rPr>
              <a:t>OrdDate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OrdName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OrdStreet</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OrdCity</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OrdState</a:t>
            </a:r>
            <a:r>
              <a:rPr kumimoji="1" lang="en-US" sz="1200" kern="1200" dirty="0" smtClean="0">
                <a:solidFill>
                  <a:schemeClr val="tx1"/>
                </a:solidFill>
                <a:effectLst/>
                <a:latin typeface="Times New Roman" pitchFamily="18" charset="0"/>
                <a:ea typeface="+mn-ea"/>
                <a:cs typeface="+mn-cs"/>
              </a:rPr>
              <a:t>, and </a:t>
            </a:r>
            <a:r>
              <a:rPr kumimoji="1" lang="en-US" sz="1200" i="1" kern="1200" dirty="0" err="1" smtClean="0">
                <a:solidFill>
                  <a:schemeClr val="tx1"/>
                </a:solidFill>
                <a:effectLst/>
                <a:latin typeface="Times New Roman" pitchFamily="18" charset="0"/>
                <a:ea typeface="+mn-ea"/>
                <a:cs typeface="+mn-cs"/>
              </a:rPr>
              <a:t>OrdZip</a:t>
            </a:r>
            <a:r>
              <a:rPr kumimoji="1" lang="en-US" sz="1200" kern="1200" dirty="0" smtClean="0">
                <a:solidFill>
                  <a:schemeClr val="tx1"/>
                </a:solidFill>
                <a:effectLst/>
                <a:latin typeface="Times New Roman" pitchFamily="18" charset="0"/>
                <a:ea typeface="+mn-ea"/>
                <a:cs typeface="+mn-cs"/>
              </a:rPr>
              <a:t>. If you are using a data modeling tool that supports data type specification, choose appropriate data types for the attributes based on your common knowledge.</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2951383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All data types should be variable length character strings (VARCHAR) except for </a:t>
            </a:r>
            <a:r>
              <a:rPr kumimoji="1" lang="en-US" sz="1200" kern="1200" dirty="0" err="1" smtClean="0">
                <a:solidFill>
                  <a:schemeClr val="tx1"/>
                </a:solidFill>
                <a:effectLst/>
                <a:latin typeface="Times New Roman" pitchFamily="18" charset="0"/>
                <a:ea typeface="+mn-ea"/>
                <a:cs typeface="+mn-cs"/>
              </a:rPr>
              <a:t>CustNo</a:t>
            </a:r>
            <a:r>
              <a:rPr kumimoji="1" lang="en-US" sz="1200" kern="1200" dirty="0" smtClean="0">
                <a:solidFill>
                  <a:schemeClr val="tx1"/>
                </a:solidFill>
                <a:effectLst/>
                <a:latin typeface="Times New Roman" pitchFamily="18" charset="0"/>
                <a:ea typeface="+mn-ea"/>
                <a:cs typeface="+mn-cs"/>
              </a:rPr>
              <a:t>, </a:t>
            </a:r>
            <a:r>
              <a:rPr kumimoji="1" lang="en-US" sz="1200" kern="1200" dirty="0" err="1" smtClean="0">
                <a:solidFill>
                  <a:schemeClr val="tx1"/>
                </a:solidFill>
                <a:effectLst/>
                <a:latin typeface="Times New Roman" pitchFamily="18" charset="0"/>
                <a:ea typeface="+mn-ea"/>
                <a:cs typeface="+mn-cs"/>
              </a:rPr>
              <a:t>OrdNo</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OrdDate</a:t>
            </a:r>
            <a:r>
              <a:rPr kumimoji="1" lang="en-US" sz="1200" kern="1200" dirty="0" smtClean="0">
                <a:solidFill>
                  <a:schemeClr val="tx1"/>
                </a:solidFill>
                <a:effectLst/>
                <a:latin typeface="Times New Roman" pitchFamily="18" charset="0"/>
                <a:ea typeface="+mn-ea"/>
                <a:cs typeface="+mn-cs"/>
              </a:rPr>
              <a:t>. </a:t>
            </a:r>
            <a:r>
              <a:rPr kumimoji="1" lang="en-US" sz="1200" kern="1200" dirty="0" err="1" smtClean="0">
                <a:solidFill>
                  <a:schemeClr val="tx1"/>
                </a:solidFill>
                <a:effectLst/>
                <a:latin typeface="Times New Roman" pitchFamily="18" charset="0"/>
                <a:ea typeface="+mn-ea"/>
                <a:cs typeface="+mn-cs"/>
              </a:rPr>
              <a:t>CustNo</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OrdNo</a:t>
            </a:r>
            <a:r>
              <a:rPr kumimoji="1" lang="en-US" sz="1200" kern="1200" dirty="0" smtClean="0">
                <a:solidFill>
                  <a:schemeClr val="tx1"/>
                </a:solidFill>
                <a:effectLst/>
                <a:latin typeface="Times New Roman" pitchFamily="18" charset="0"/>
                <a:ea typeface="+mn-ea"/>
                <a:cs typeface="+mn-cs"/>
              </a:rPr>
              <a:t> should be INTEGER. </a:t>
            </a:r>
            <a:r>
              <a:rPr kumimoji="1" lang="en-US" sz="1200" kern="1200" dirty="0" err="1" smtClean="0">
                <a:solidFill>
                  <a:schemeClr val="tx1"/>
                </a:solidFill>
                <a:effectLst/>
                <a:latin typeface="Times New Roman" pitchFamily="18" charset="0"/>
                <a:ea typeface="+mn-ea"/>
                <a:cs typeface="+mn-cs"/>
              </a:rPr>
              <a:t>OrdDate</a:t>
            </a:r>
            <a:r>
              <a:rPr kumimoji="1" lang="en-US" sz="1200" kern="1200" dirty="0" smtClean="0">
                <a:solidFill>
                  <a:schemeClr val="tx1"/>
                </a:solidFill>
                <a:effectLst/>
                <a:latin typeface="Times New Roman" pitchFamily="18" charset="0"/>
                <a:ea typeface="+mn-ea"/>
                <a:cs typeface="+mn-cs"/>
              </a:rPr>
              <a:t> can be either DATE or TIMESTAMP (include time and date).</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4</a:t>
            </a:fld>
            <a:endParaRPr lang="en-US"/>
          </a:p>
        </p:txBody>
      </p:sp>
    </p:spTree>
    <p:extLst>
      <p:ext uri="{BB962C8B-B14F-4D97-AF65-F5344CB8AC3E}">
        <p14:creationId xmlns:p14="http://schemas.microsoft.com/office/powerpoint/2010/main" val="3677926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Extend the ERD from problem 1 with the </a:t>
            </a:r>
            <a:r>
              <a:rPr kumimoji="1" lang="en-US" sz="1200" i="1" kern="1200" dirty="0" smtClean="0">
                <a:solidFill>
                  <a:schemeClr val="tx1"/>
                </a:solidFill>
                <a:effectLst/>
                <a:latin typeface="Times New Roman" pitchFamily="18" charset="0"/>
                <a:ea typeface="+mn-ea"/>
                <a:cs typeface="+mn-cs"/>
              </a:rPr>
              <a:t>Employee</a:t>
            </a:r>
            <a:r>
              <a:rPr kumimoji="1" lang="en-US" sz="1200" kern="1200" dirty="0" smtClean="0">
                <a:solidFill>
                  <a:schemeClr val="tx1"/>
                </a:solidFill>
                <a:effectLst/>
                <a:latin typeface="Times New Roman" pitchFamily="18" charset="0"/>
                <a:ea typeface="+mn-ea"/>
                <a:cs typeface="+mn-cs"/>
              </a:rPr>
              <a:t> entity type and a 1-M relationship from </a:t>
            </a:r>
            <a:r>
              <a:rPr kumimoji="1" lang="en-US" sz="1200" i="1" kern="1200" dirty="0" smtClean="0">
                <a:solidFill>
                  <a:schemeClr val="tx1"/>
                </a:solidFill>
                <a:effectLst/>
                <a:latin typeface="Times New Roman" pitchFamily="18" charset="0"/>
                <a:ea typeface="+mn-ea"/>
                <a:cs typeface="+mn-cs"/>
              </a:rPr>
              <a:t>Employee</a:t>
            </a:r>
            <a:r>
              <a:rPr kumimoji="1" lang="en-US" sz="1200" kern="1200" dirty="0" smtClean="0">
                <a:solidFill>
                  <a:schemeClr val="tx1"/>
                </a:solidFill>
                <a:effectLst/>
                <a:latin typeface="Times New Roman" pitchFamily="18" charset="0"/>
                <a:ea typeface="+mn-ea"/>
                <a:cs typeface="+mn-cs"/>
              </a:rPr>
              <a:t> to </a:t>
            </a:r>
            <a:r>
              <a:rPr kumimoji="1" lang="en-US" sz="1200" i="1" kern="1200" dirty="0" smtClean="0">
                <a:solidFill>
                  <a:schemeClr val="tx1"/>
                </a:solidFill>
                <a:effectLst/>
                <a:latin typeface="Times New Roman" pitchFamily="18" charset="0"/>
                <a:ea typeface="+mn-ea"/>
                <a:cs typeface="+mn-cs"/>
              </a:rPr>
              <a:t>Order</a:t>
            </a:r>
            <a:r>
              <a:rPr kumimoji="1" lang="en-US" sz="1200" kern="1200" dirty="0" smtClean="0">
                <a:solidFill>
                  <a:schemeClr val="tx1"/>
                </a:solidFill>
                <a:effectLst/>
                <a:latin typeface="Times New Roman" pitchFamily="18" charset="0"/>
                <a:ea typeface="+mn-ea"/>
                <a:cs typeface="+mn-cs"/>
              </a:rPr>
              <a:t>. Choose an appropriate relationship name using your common knowledge of interactions between employees and orders. Define minimum cardinalities so that an employee is optional to an order and an order is optional to an employee. For the </a:t>
            </a:r>
            <a:r>
              <a:rPr kumimoji="1" lang="en-US" sz="1200" i="1" kern="1200" dirty="0" smtClean="0">
                <a:solidFill>
                  <a:schemeClr val="tx1"/>
                </a:solidFill>
                <a:effectLst/>
                <a:latin typeface="Times New Roman" pitchFamily="18" charset="0"/>
                <a:ea typeface="+mn-ea"/>
                <a:cs typeface="+mn-cs"/>
              </a:rPr>
              <a:t>Employee</a:t>
            </a:r>
            <a:r>
              <a:rPr kumimoji="1" lang="en-US" sz="1200" kern="1200" dirty="0" smtClean="0">
                <a:solidFill>
                  <a:schemeClr val="tx1"/>
                </a:solidFill>
                <a:effectLst/>
                <a:latin typeface="Times New Roman" pitchFamily="18" charset="0"/>
                <a:ea typeface="+mn-ea"/>
                <a:cs typeface="+mn-cs"/>
              </a:rPr>
              <a:t> entity type, add attributes </a:t>
            </a:r>
            <a:r>
              <a:rPr kumimoji="1" lang="en-US" sz="1200" i="1" kern="1200" dirty="0" err="1" smtClean="0">
                <a:solidFill>
                  <a:schemeClr val="tx1"/>
                </a:solidFill>
                <a:effectLst/>
                <a:latin typeface="Times New Roman" pitchFamily="18" charset="0"/>
                <a:ea typeface="+mn-ea"/>
                <a:cs typeface="+mn-cs"/>
              </a:rPr>
              <a:t>EmpNo</a:t>
            </a:r>
            <a:r>
              <a:rPr kumimoji="1" lang="en-US" sz="1200" kern="1200" dirty="0" smtClean="0">
                <a:solidFill>
                  <a:schemeClr val="tx1"/>
                </a:solidFill>
                <a:effectLst/>
                <a:latin typeface="Times New Roman" pitchFamily="18" charset="0"/>
                <a:ea typeface="+mn-ea"/>
                <a:cs typeface="+mn-cs"/>
              </a:rPr>
              <a:t> (primary key), </a:t>
            </a:r>
            <a:r>
              <a:rPr kumimoji="1" lang="en-US" sz="1200" i="1" kern="1200" dirty="0" err="1" smtClean="0">
                <a:solidFill>
                  <a:schemeClr val="tx1"/>
                </a:solidFill>
                <a:effectLst/>
                <a:latin typeface="Times New Roman" pitchFamily="18" charset="0"/>
                <a:ea typeface="+mn-ea"/>
                <a:cs typeface="+mn-cs"/>
              </a:rPr>
              <a:t>EmpFirstName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EmpLastName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EmpPhone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EmpEmail</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EmpCommRate</a:t>
            </a:r>
            <a:r>
              <a:rPr kumimoji="1" lang="en-US" sz="1200" kern="1200" dirty="0" smtClean="0">
                <a:solidFill>
                  <a:schemeClr val="tx1"/>
                </a:solidFill>
                <a:effectLst/>
                <a:latin typeface="Times New Roman" pitchFamily="18" charset="0"/>
                <a:ea typeface="+mn-ea"/>
                <a:cs typeface="+mn-cs"/>
              </a:rPr>
              <a:t> (commission rate), and </a:t>
            </a:r>
            <a:r>
              <a:rPr kumimoji="1" lang="en-US" sz="1200" i="1" kern="1200" dirty="0" err="1" smtClean="0">
                <a:solidFill>
                  <a:schemeClr val="tx1"/>
                </a:solidFill>
                <a:effectLst/>
                <a:latin typeface="Times New Roman" pitchFamily="18" charset="0"/>
                <a:ea typeface="+mn-ea"/>
                <a:cs typeface="+mn-cs"/>
              </a:rPr>
              <a:t>EmpDeptName</a:t>
            </a:r>
            <a:r>
              <a:rPr kumimoji="1" lang="en-US" sz="1200" kern="1200" dirty="0" smtClean="0">
                <a:solidFill>
                  <a:schemeClr val="tx1"/>
                </a:solidFill>
                <a:effectLst/>
                <a:latin typeface="Times New Roman" pitchFamily="18" charset="0"/>
                <a:ea typeface="+mn-ea"/>
                <a:cs typeface="+mn-cs"/>
              </a:rPr>
              <a:t>. </a:t>
            </a: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Extend the ERD from problem 2 with a self-referencing 1-M relationship involving the </a:t>
            </a:r>
            <a:r>
              <a:rPr kumimoji="1" lang="en-US" sz="1200" i="1" kern="1200" dirty="0" smtClean="0">
                <a:solidFill>
                  <a:schemeClr val="tx1"/>
                </a:solidFill>
                <a:effectLst/>
                <a:latin typeface="Times New Roman" pitchFamily="18" charset="0"/>
                <a:ea typeface="+mn-ea"/>
                <a:cs typeface="+mn-cs"/>
              </a:rPr>
              <a:t>Employee</a:t>
            </a:r>
            <a:r>
              <a:rPr kumimoji="1" lang="en-US" sz="1200" kern="1200" dirty="0" smtClean="0">
                <a:solidFill>
                  <a:schemeClr val="tx1"/>
                </a:solidFill>
                <a:effectLst/>
                <a:latin typeface="Times New Roman" pitchFamily="18" charset="0"/>
                <a:ea typeface="+mn-ea"/>
                <a:cs typeface="+mn-cs"/>
              </a:rPr>
              <a:t> entity type. Choose an appropriate relationship name using your common knowledge of organizational relationships among employees. Define minimum cardinalities so that the relationship is optional in both directions.</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5</a:t>
            </a:fld>
            <a:endParaRPr lang="en-US"/>
          </a:p>
        </p:txBody>
      </p:sp>
    </p:spTree>
    <p:extLst>
      <p:ext uri="{BB962C8B-B14F-4D97-AF65-F5344CB8AC3E}">
        <p14:creationId xmlns:p14="http://schemas.microsoft.com/office/powerpoint/2010/main" val="1158387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All data types should be variable length character strings (VARCHAR) except for </a:t>
            </a:r>
            <a:r>
              <a:rPr kumimoji="1" lang="en-US" sz="1200" kern="1200" dirty="0" err="1" smtClean="0">
                <a:solidFill>
                  <a:schemeClr val="tx1"/>
                </a:solidFill>
                <a:effectLst/>
                <a:latin typeface="Times New Roman" pitchFamily="18" charset="0"/>
                <a:ea typeface="+mn-ea"/>
                <a:cs typeface="+mn-cs"/>
              </a:rPr>
              <a:t>EmpNo</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EmpCommRate</a:t>
            </a:r>
            <a:r>
              <a:rPr kumimoji="1" lang="en-US" sz="1200" kern="1200" dirty="0" smtClean="0">
                <a:solidFill>
                  <a:schemeClr val="tx1"/>
                </a:solidFill>
                <a:effectLst/>
                <a:latin typeface="Times New Roman" pitchFamily="18" charset="0"/>
                <a:ea typeface="+mn-ea"/>
                <a:cs typeface="+mn-cs"/>
              </a:rPr>
              <a:t>. </a:t>
            </a:r>
            <a:r>
              <a:rPr kumimoji="1" lang="en-US" sz="1200" kern="1200" dirty="0" err="1" smtClean="0">
                <a:solidFill>
                  <a:schemeClr val="tx1"/>
                </a:solidFill>
                <a:effectLst/>
                <a:latin typeface="Times New Roman" pitchFamily="18" charset="0"/>
                <a:ea typeface="+mn-ea"/>
                <a:cs typeface="+mn-cs"/>
              </a:rPr>
              <a:t>EmpNo</a:t>
            </a:r>
            <a:r>
              <a:rPr kumimoji="1" lang="en-US" sz="1200" kern="1200" dirty="0" smtClean="0">
                <a:solidFill>
                  <a:schemeClr val="tx1"/>
                </a:solidFill>
                <a:effectLst/>
                <a:latin typeface="Times New Roman" pitchFamily="18" charset="0"/>
                <a:ea typeface="+mn-ea"/>
                <a:cs typeface="+mn-cs"/>
              </a:rPr>
              <a:t> should be INTEGER, and </a:t>
            </a:r>
            <a:r>
              <a:rPr kumimoji="1" lang="en-US" sz="1200" kern="1200" dirty="0" err="1" smtClean="0">
                <a:solidFill>
                  <a:schemeClr val="tx1"/>
                </a:solidFill>
                <a:effectLst/>
                <a:latin typeface="Times New Roman" pitchFamily="18" charset="0"/>
                <a:ea typeface="+mn-ea"/>
                <a:cs typeface="+mn-cs"/>
              </a:rPr>
              <a:t>EmpCommRate</a:t>
            </a:r>
            <a:r>
              <a:rPr kumimoji="1" lang="en-US" sz="1200" kern="1200" dirty="0" smtClean="0">
                <a:solidFill>
                  <a:schemeClr val="tx1"/>
                </a:solidFill>
                <a:effectLst/>
                <a:latin typeface="Times New Roman" pitchFamily="18" charset="0"/>
                <a:ea typeface="+mn-ea"/>
                <a:cs typeface="+mn-cs"/>
              </a:rPr>
              <a:t> should be DECIMAL. </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6</a:t>
            </a:fld>
            <a:endParaRPr lang="en-US"/>
          </a:p>
        </p:txBody>
      </p:sp>
    </p:spTree>
    <p:extLst>
      <p:ext uri="{BB962C8B-B14F-4D97-AF65-F5344CB8AC3E}">
        <p14:creationId xmlns:p14="http://schemas.microsoft.com/office/powerpoint/2010/main" val="2722006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6713B12-AD6D-4B40-8E4A-006F9D056F01}" type="slidenum">
              <a:rPr lang="en-US" sz="1200"/>
              <a:pPr/>
              <a:t>7</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smtClean="0"/>
              <a:t>Assignment</a:t>
            </a:r>
            <a:r>
              <a:rPr lang="en-US" baseline="0" dirty="0" smtClean="0"/>
              <a:t> similar to the problems in the notes</a:t>
            </a:r>
          </a:p>
          <a:p>
            <a:endParaRPr lang="en-US" baseline="0" dirty="0" smtClean="0"/>
          </a:p>
          <a:p>
            <a:r>
              <a:rPr lang="en-US" baseline="0" dirty="0" smtClean="0"/>
              <a:t>Next unit will cover more difficult problems involving translating business requirements into an ERD.</a:t>
            </a:r>
          </a:p>
          <a:p>
            <a:endParaRPr lang="en-US" baseline="0" dirty="0" smtClean="0"/>
          </a:p>
          <a:p>
            <a:endParaRPr lang="en-US" dirty="0" smtClean="0"/>
          </a:p>
        </p:txBody>
      </p:sp>
    </p:spTree>
    <p:extLst>
      <p:ext uri="{BB962C8B-B14F-4D97-AF65-F5344CB8AC3E}">
        <p14:creationId xmlns:p14="http://schemas.microsoft.com/office/powerpoint/2010/main" val="2793386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r>
              <a:rPr lang="en-US" dirty="0" smtClean="0"/>
              <a:t>Module 7</a:t>
            </a:r>
            <a:r>
              <a:rPr lang="en-US" sz="3200" dirty="0" smtClean="0"/>
              <a:t/>
            </a:r>
            <a:br>
              <a:rPr lang="en-US" sz="3200" dirty="0" smtClean="0"/>
            </a:br>
            <a:r>
              <a:rPr lang="en-US" dirty="0"/>
              <a:t>ERD Rules and Problem Solving</a:t>
            </a:r>
            <a:endParaRPr lang="en-US" sz="3200" dirty="0" smtClean="0"/>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3: ERD Problems I</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Gain confidence to work </a:t>
            </a:r>
            <a:r>
              <a:rPr lang="en-US" smtClean="0"/>
              <a:t>assignment problems</a:t>
            </a:r>
            <a:endParaRPr lang="en-US" dirty="0" smtClean="0"/>
          </a:p>
          <a:p>
            <a:r>
              <a:rPr lang="en-US" dirty="0" smtClean="0"/>
              <a:t>Work problems with entity types and 1-M relationships</a:t>
            </a:r>
          </a:p>
          <a:p>
            <a:r>
              <a:rPr lang="en-US" dirty="0" smtClean="0"/>
              <a:t>Use the ER Assistant or another tool to draw ERDs</a:t>
            </a:r>
          </a:p>
          <a:p>
            <a:endParaRPr lang="en-US" dirty="0"/>
          </a:p>
        </p:txBody>
      </p:sp>
    </p:spTree>
    <p:extLst>
      <p:ext uri="{BB962C8B-B14F-4D97-AF65-F5344CB8AC3E}">
        <p14:creationId xmlns:p14="http://schemas.microsoft.com/office/powerpoint/2010/main" val="124732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1</a:t>
            </a:r>
            <a:endParaRPr lang="en-US" dirty="0"/>
          </a:p>
        </p:txBody>
      </p:sp>
      <p:sp>
        <p:nvSpPr>
          <p:cNvPr id="3" name="Content Placeholder 2"/>
          <p:cNvSpPr>
            <a:spLocks noGrp="1"/>
          </p:cNvSpPr>
          <p:nvPr>
            <p:ph idx="1"/>
          </p:nvPr>
        </p:nvSpPr>
        <p:spPr/>
        <p:txBody>
          <a:bodyPr/>
          <a:lstStyle/>
          <a:p>
            <a:r>
              <a:rPr lang="en-US" dirty="0" smtClean="0"/>
              <a:t>Draw an ERD containing Order and Customer entity types</a:t>
            </a:r>
          </a:p>
          <a:p>
            <a:pPr lvl="1"/>
            <a:r>
              <a:rPr lang="en-US" dirty="0" err="1" smtClean="0"/>
              <a:t>CustNo</a:t>
            </a:r>
            <a:r>
              <a:rPr lang="en-US" dirty="0" smtClean="0"/>
              <a:t> (PK), </a:t>
            </a:r>
            <a:r>
              <a:rPr lang="en-US" dirty="0" err="1" smtClean="0"/>
              <a:t>CustFirstName</a:t>
            </a:r>
            <a:r>
              <a:rPr lang="en-US" dirty="0" smtClean="0"/>
              <a:t>, </a:t>
            </a:r>
            <a:r>
              <a:rPr lang="en-US" dirty="0" err="1" smtClean="0"/>
              <a:t>CustLastName</a:t>
            </a:r>
            <a:r>
              <a:rPr lang="en-US" dirty="0" smtClean="0"/>
              <a:t>, address attributes, </a:t>
            </a:r>
            <a:r>
              <a:rPr lang="en-US" dirty="0" err="1" smtClean="0"/>
              <a:t>CustBal</a:t>
            </a:r>
            <a:endParaRPr lang="en-US" dirty="0" smtClean="0"/>
          </a:p>
          <a:p>
            <a:pPr lvl="1"/>
            <a:r>
              <a:rPr lang="en-US" dirty="0" err="1" smtClean="0"/>
              <a:t>OrdNo</a:t>
            </a:r>
            <a:r>
              <a:rPr lang="en-US" dirty="0" smtClean="0"/>
              <a:t> (PK), </a:t>
            </a:r>
            <a:r>
              <a:rPr lang="en-US" dirty="0" err="1" smtClean="0"/>
              <a:t>OrdDate</a:t>
            </a:r>
            <a:r>
              <a:rPr lang="en-US" dirty="0" smtClean="0"/>
              <a:t>, </a:t>
            </a:r>
            <a:r>
              <a:rPr lang="en-US" dirty="0" err="1" smtClean="0"/>
              <a:t>OrdName</a:t>
            </a:r>
            <a:r>
              <a:rPr lang="en-US" dirty="0" smtClean="0"/>
              <a:t>, address attributes</a:t>
            </a:r>
          </a:p>
          <a:p>
            <a:r>
              <a:rPr lang="en-US" dirty="0" smtClean="0"/>
              <a:t>Connect with a 1-M relationship</a:t>
            </a:r>
          </a:p>
          <a:p>
            <a:r>
              <a:rPr lang="en-US" dirty="0" smtClean="0"/>
              <a:t>Order optional for a customer</a:t>
            </a:r>
          </a:p>
          <a:p>
            <a:r>
              <a:rPr lang="en-US" dirty="0" smtClean="0"/>
              <a:t>Customer mandatory for an order</a:t>
            </a:r>
            <a:endParaRPr lang="en-US" dirty="0"/>
          </a:p>
        </p:txBody>
      </p:sp>
    </p:spTree>
    <p:extLst>
      <p:ext uri="{BB962C8B-B14F-4D97-AF65-F5344CB8AC3E}">
        <p14:creationId xmlns:p14="http://schemas.microsoft.com/office/powerpoint/2010/main" val="14198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1 Solution</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752659789"/>
              </p:ext>
            </p:extLst>
          </p:nvPr>
        </p:nvGraphicFramePr>
        <p:xfrm>
          <a:off x="596141" y="1752600"/>
          <a:ext cx="7799318" cy="2819400"/>
        </p:xfrm>
        <a:graphic>
          <a:graphicData uri="http://schemas.openxmlformats.org/presentationml/2006/ole">
            <mc:AlternateContent xmlns:mc="http://schemas.openxmlformats.org/markup-compatibility/2006">
              <mc:Choice xmlns:v="urn:schemas-microsoft-com:vml" Requires="v">
                <p:oleObj spid="_x0000_s22578" name="Visio" r:id="rId4" imgW="4852056" imgH="1757942" progId="Visio.Drawing.11">
                  <p:embed/>
                </p:oleObj>
              </mc:Choice>
              <mc:Fallback>
                <p:oleObj name="Visio" r:id="rId4" imgW="4852056" imgH="175794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41" y="1752600"/>
                        <a:ext cx="7799318" cy="28194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280803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2</a:t>
            </a:r>
            <a:endParaRPr lang="en-US" dirty="0"/>
          </a:p>
        </p:txBody>
      </p:sp>
      <p:sp>
        <p:nvSpPr>
          <p:cNvPr id="3" name="Content Placeholder 2"/>
          <p:cNvSpPr>
            <a:spLocks noGrp="1"/>
          </p:cNvSpPr>
          <p:nvPr>
            <p:ph idx="1"/>
          </p:nvPr>
        </p:nvSpPr>
        <p:spPr/>
        <p:txBody>
          <a:bodyPr/>
          <a:lstStyle/>
          <a:p>
            <a:r>
              <a:rPr lang="en-US" dirty="0" smtClean="0"/>
              <a:t>Add employee entity type</a:t>
            </a:r>
          </a:p>
          <a:p>
            <a:pPr lvl="1"/>
            <a:r>
              <a:rPr lang="en-US" dirty="0" err="1" smtClean="0"/>
              <a:t>EmpNo</a:t>
            </a:r>
            <a:r>
              <a:rPr lang="en-US" dirty="0" smtClean="0"/>
              <a:t> (PK), </a:t>
            </a:r>
            <a:r>
              <a:rPr lang="en-US" dirty="0" err="1" smtClean="0"/>
              <a:t>EmpFirstName</a:t>
            </a:r>
            <a:r>
              <a:rPr lang="en-US" dirty="0" smtClean="0"/>
              <a:t>, </a:t>
            </a:r>
            <a:r>
              <a:rPr lang="en-US" dirty="0" err="1" smtClean="0"/>
              <a:t>EmpLastName</a:t>
            </a:r>
            <a:r>
              <a:rPr lang="en-US" dirty="0" smtClean="0"/>
              <a:t>, </a:t>
            </a:r>
            <a:r>
              <a:rPr lang="en-US" dirty="0" err="1" smtClean="0"/>
              <a:t>EmpPhone</a:t>
            </a:r>
            <a:r>
              <a:rPr lang="en-US" dirty="0" smtClean="0"/>
              <a:t>, </a:t>
            </a:r>
            <a:r>
              <a:rPr lang="en-US" dirty="0" err="1" smtClean="0"/>
              <a:t>EmpEmail</a:t>
            </a:r>
            <a:r>
              <a:rPr lang="en-US" dirty="0" smtClean="0"/>
              <a:t>, </a:t>
            </a:r>
            <a:r>
              <a:rPr lang="en-US" dirty="0" err="1" smtClean="0"/>
              <a:t>EmpCommRate</a:t>
            </a:r>
            <a:r>
              <a:rPr lang="en-US" dirty="0" smtClean="0"/>
              <a:t>, </a:t>
            </a:r>
            <a:r>
              <a:rPr lang="en-US" dirty="0" err="1" smtClean="0"/>
              <a:t>EmpDeptName</a:t>
            </a:r>
            <a:endParaRPr lang="en-US" dirty="0" smtClean="0"/>
          </a:p>
          <a:p>
            <a:r>
              <a:rPr lang="en-US" dirty="0" smtClean="0"/>
              <a:t>1-M relationship from Employee to Order</a:t>
            </a:r>
          </a:p>
          <a:p>
            <a:r>
              <a:rPr lang="en-US" dirty="0" smtClean="0"/>
              <a:t>Employee optional to Order</a:t>
            </a:r>
          </a:p>
          <a:p>
            <a:r>
              <a:rPr lang="en-US" dirty="0" smtClean="0"/>
              <a:t>Employee not required to process any orders</a:t>
            </a:r>
          </a:p>
          <a:p>
            <a:r>
              <a:rPr lang="en-US" dirty="0" smtClean="0"/>
              <a:t>1-M self-referencing relationship for employee, optional in both directions</a:t>
            </a:r>
          </a:p>
          <a:p>
            <a:endParaRPr lang="en-US" dirty="0" smtClean="0"/>
          </a:p>
          <a:p>
            <a:endParaRPr lang="en-US" dirty="0"/>
          </a:p>
        </p:txBody>
      </p:sp>
    </p:spTree>
    <p:extLst>
      <p:ext uri="{BB962C8B-B14F-4D97-AF65-F5344CB8AC3E}">
        <p14:creationId xmlns:p14="http://schemas.microsoft.com/office/powerpoint/2010/main" val="13674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2 Solution</a:t>
            </a:r>
            <a:endParaRPr lang="en-US"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5734116"/>
              </p:ext>
            </p:extLst>
          </p:nvPr>
        </p:nvGraphicFramePr>
        <p:xfrm>
          <a:off x="1606550" y="1076325"/>
          <a:ext cx="5341938" cy="4927600"/>
        </p:xfrm>
        <a:graphic>
          <a:graphicData uri="http://schemas.openxmlformats.org/presentationml/2006/ole">
            <mc:AlternateContent xmlns:mc="http://schemas.openxmlformats.org/markup-compatibility/2006">
              <mc:Choice xmlns:v="urn:schemas-microsoft-com:vml" Requires="v">
                <p:oleObj spid="_x0000_s23604" name="Visio" r:id="rId4" imgW="4171933" imgH="3838590" progId="Visio.Drawing.11">
                  <p:embed/>
                </p:oleObj>
              </mc:Choice>
              <mc:Fallback>
                <p:oleObj name="Visio" r:id="rId4" imgW="4171933" imgH="3838590" progId="Visio.Drawing.11">
                  <p:embed/>
                  <p:pic>
                    <p:nvPicPr>
                      <p:cNvPr id="0" name="Object 3"/>
                      <p:cNvPicPr>
                        <a:picLocks noChangeAspect="1" noChangeArrowheads="1"/>
                      </p:cNvPicPr>
                      <p:nvPr/>
                    </p:nvPicPr>
                    <p:blipFill>
                      <a:blip r:embed="rId5"/>
                      <a:srcRect/>
                      <a:stretch>
                        <a:fillRect/>
                      </a:stretch>
                    </p:blipFill>
                    <p:spPr bwMode="auto">
                      <a:xfrm>
                        <a:off x="1606550" y="1076325"/>
                        <a:ext cx="5341938" cy="49276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2607922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AutoShape 4"/>
          <p:cNvSpPr>
            <a:spLocks noGrp="1" noChangeArrowheads="1"/>
          </p:cNvSpPr>
          <p:nvPr>
            <p:ph type="title"/>
          </p:nvPr>
        </p:nvSpPr>
        <p:spPr/>
        <p:txBody>
          <a:bodyPr/>
          <a:lstStyle/>
          <a:p>
            <a:pPr eaLnBrk="1" hangingPunct="1"/>
            <a:r>
              <a:rPr lang="en-US" dirty="0" smtClean="0"/>
              <a:t>Summary</a:t>
            </a:r>
          </a:p>
        </p:txBody>
      </p:sp>
      <p:sp>
        <p:nvSpPr>
          <p:cNvPr id="11269" name="Rectangle 5"/>
          <p:cNvSpPr>
            <a:spLocks noGrp="1" noChangeArrowheads="1"/>
          </p:cNvSpPr>
          <p:nvPr>
            <p:ph type="body" idx="1"/>
          </p:nvPr>
        </p:nvSpPr>
        <p:spPr/>
        <p:txBody>
          <a:bodyPr/>
          <a:lstStyle/>
          <a:p>
            <a:pPr eaLnBrk="1" hangingPunct="1"/>
            <a:r>
              <a:rPr lang="en-US" dirty="0" smtClean="0"/>
              <a:t>Work problems to gain confidence with the Crow’s Foot notation</a:t>
            </a:r>
          </a:p>
          <a:p>
            <a:pPr eaLnBrk="1" hangingPunct="1"/>
            <a:r>
              <a:rPr lang="en-US" dirty="0" smtClean="0"/>
              <a:t>Use the ER Assistant or Visual Paradigm for creating ERDs</a:t>
            </a:r>
          </a:p>
          <a:p>
            <a:pPr eaLnBrk="1" hangingPunct="1"/>
            <a:r>
              <a:rPr lang="en-US" dirty="0" smtClean="0"/>
              <a:t>Use notation precisely in business data modeling problems</a:t>
            </a:r>
          </a:p>
        </p:txBody>
      </p:sp>
    </p:spTree>
    <p:custDataLst>
      <p:tags r:id="rId1"/>
    </p:custDataLst>
    <p:extLst>
      <p:ext uri="{BB962C8B-B14F-4D97-AF65-F5344CB8AC3E}">
        <p14:creationId xmlns:p14="http://schemas.microsoft.com/office/powerpoint/2010/main" val="1860042851"/>
      </p:ext>
    </p:extLst>
  </p:cSld>
  <p:clrMapOvr>
    <a:masterClrMapping/>
  </p:clrMapOvr>
  <p:transition advTm="107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7 ERD Rules and Problem Solving&amp;quot;&quot;/&gt;&lt;property id=&quot;20307&quot; value=&quot;256&quot;/&gt;&lt;/object&gt;&lt;object type=&quot;3&quot; unique_id=&quot;10028&quot;&gt;&lt;property id=&quot;20148&quot; value=&quot;5&quot;/&gt;&lt;property id=&quot;20300&quot; value=&quot;Slide 3 - &amp;quot;ERD Notation Problem 1&amp;quot;&quot;/&gt;&lt;property id=&quot;20307&quot; value=&quot;273&quot;/&gt;&lt;/object&gt;&lt;object type=&quot;3&quot; unique_id=&quot;11297&quot;&gt;&lt;property id=&quot;20148&quot; value=&quot;5&quot;/&gt;&lt;property id=&quot;20300&quot; value=&quot;Slide 5 - &amp;quot;ERD Notation Problem 2&amp;quot;&quot;/&gt;&lt;property id=&quot;20307&quot; value=&quot;274&quot;/&gt;&lt;/object&gt;&lt;object type=&quot;3&quot; unique_id=&quot;11298&quot;&gt;&lt;property id=&quot;20148&quot; value=&quot;5&quot;/&gt;&lt;property id=&quot;20300&quot; value=&quot;Slide 4 - &amp;quot;ERD Notation Problem 1 Solution&amp;quot;&quot;/&gt;&lt;property id=&quot;20307&quot; value=&quot;277&quot;/&gt;&lt;/object&gt;&lt;object type=&quot;3&quot; unique_id=&quot;11299&quot;&gt;&lt;property id=&quot;20148&quot; value=&quot;5&quot;/&gt;&lt;property id=&quot;20300&quot; value=&quot;Slide 6 - &amp;quot;ERD Notation Problem 2 Solution&amp;quot;&quot;/&gt;&lt;property id=&quot;20307&quot; value=&quot;278&quot;/&gt;&lt;/object&gt;&lt;object type=&quot;3&quot; unique_id=&quot;11306&quot;&gt;&lt;property id=&quot;20148&quot; value=&quot;5&quot;/&gt;&lt;property id=&quot;20300&quot; value=&quot;Slide 7 - &amp;quot;Summary&amp;quot;&quot;/&gt;&lt;property id=&quot;20307&quot; value=&quot;270&quot;/&gt;&lt;/object&gt;&lt;object type=&quot;3&quot; unique_id=&quot;12083&quot;&gt;&lt;property id=&quot;20148&quot; value=&quot;5&quot;/&gt;&lt;property id=&quot;20300&quot; value=&quot;Slide 2 - &amp;quot;Lesson Objectives&amp;quot;&quot;/&gt;&lt;property id=&quot;20307&quot; value=&quot;279&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6.6|19.7|19.9"/>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3920</TotalTime>
  <Words>652</Words>
  <Application>Microsoft Office PowerPoint</Application>
  <PresentationFormat>On-screen Show (4:3)</PresentationFormat>
  <Paragraphs>58</Paragraphs>
  <Slides>7</Slides>
  <Notes>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ＭＳ Ｐゴシック</vt:lpstr>
      <vt:lpstr>Arial</vt:lpstr>
      <vt:lpstr>Times New Roman</vt:lpstr>
      <vt:lpstr>Blank Presentation</vt:lpstr>
      <vt:lpstr>Visio</vt:lpstr>
      <vt:lpstr>Module 7 ERD Rules and Problem Solving</vt:lpstr>
      <vt:lpstr>Lesson Objectives</vt:lpstr>
      <vt:lpstr>ERD Notation Problem 1</vt:lpstr>
      <vt:lpstr>ERD Notation Problem 1 Solution</vt:lpstr>
      <vt:lpstr>ERD Notation Problem 2</vt:lpstr>
      <vt:lpstr>ERD Notation Problem 2 Solution</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Basic Query Formulation with SQL</dc:title>
  <dc:subject>Query Formulation with SQL</dc:subject>
  <dc:creator>Michael Mannino</dc:creator>
  <cp:lastModifiedBy>Michael Mannino</cp:lastModifiedBy>
  <cp:revision>877</cp:revision>
  <cp:lastPrinted>1601-01-01T00:00:00Z</cp:lastPrinted>
  <dcterms:created xsi:type="dcterms:W3CDTF">2000-07-15T18:34:14Z</dcterms:created>
  <dcterms:modified xsi:type="dcterms:W3CDTF">2018-04-27T23:28:35Z</dcterms:modified>
</cp:coreProperties>
</file>