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8"/>
  </p:notesMasterIdLst>
  <p:handoutMasterIdLst>
    <p:handoutMasterId r:id="rId9"/>
  </p:handoutMasterIdLst>
  <p:sldIdLst>
    <p:sldId id="256" r:id="rId2"/>
    <p:sldId id="276" r:id="rId3"/>
    <p:sldId id="277" r:id="rId4"/>
    <p:sldId id="259" r:id="rId5"/>
    <p:sldId id="274" r:id="rId6"/>
    <p:sldId id="275" r:id="rId7"/>
  </p:sldIdLst>
  <p:sldSz cx="9144000" cy="6858000" type="screen4x3"/>
  <p:notesSz cx="6858000" cy="9144000"/>
  <p:custDataLst>
    <p:tags r:id="rId10"/>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982" autoAdjust="0"/>
  </p:normalViewPr>
  <p:slideViewPr>
    <p:cSldViewPr>
      <p:cViewPr varScale="1">
        <p:scale>
          <a:sx n="79" d="100"/>
          <a:sy n="79" d="100"/>
        </p:scale>
        <p:origin x="108" y="43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40F577-FC83-49D5-AC38-A3FDD35AB06A}" type="doc">
      <dgm:prSet loTypeId="urn:microsoft.com/office/officeart/2005/8/layout/target2" loCatId="relationship" qsTypeId="urn:microsoft.com/office/officeart/2005/8/quickstyle/simple3" qsCatId="simple" csTypeId="urn:microsoft.com/office/officeart/2005/8/colors/accent6_4" csCatId="accent6" phldr="1"/>
      <dgm:spPr/>
      <dgm:t>
        <a:bodyPr/>
        <a:lstStyle/>
        <a:p>
          <a:endParaRPr lang="en-US"/>
        </a:p>
      </dgm:t>
    </dgm:pt>
    <dgm:pt modelId="{F4301D78-5F64-4F2F-842D-115AE1012A46}">
      <dgm:prSet phldrT="[Text]" custT="1"/>
      <dgm:spPr/>
      <dgm:t>
        <a:bodyPr/>
        <a:lstStyle/>
        <a:p>
          <a:pPr algn="ctr"/>
          <a:r>
            <a:rPr lang="en-US" sz="4400" dirty="0" smtClean="0"/>
            <a:t>Structured Query Language (SQL)</a:t>
          </a:r>
          <a:endParaRPr lang="en-US" sz="4400" dirty="0"/>
        </a:p>
      </dgm:t>
    </dgm:pt>
    <dgm:pt modelId="{6FC585CF-1757-426A-B6D6-62CC2632F0E5}" type="parTrans" cxnId="{967A2F0D-1259-46A2-976A-C1B7014DB4EF}">
      <dgm:prSet/>
      <dgm:spPr/>
      <dgm:t>
        <a:bodyPr/>
        <a:lstStyle/>
        <a:p>
          <a:endParaRPr lang="en-US"/>
        </a:p>
      </dgm:t>
    </dgm:pt>
    <dgm:pt modelId="{F52FDA77-A572-4D79-9B4C-649E159F8075}" type="sibTrans" cxnId="{967A2F0D-1259-46A2-976A-C1B7014DB4EF}">
      <dgm:prSet/>
      <dgm:spPr/>
      <dgm:t>
        <a:bodyPr/>
        <a:lstStyle/>
        <a:p>
          <a:endParaRPr lang="en-US"/>
        </a:p>
      </dgm:t>
    </dgm:pt>
    <dgm:pt modelId="{B016A881-A00D-4CD8-A7D2-7DD78A79F21A}">
      <dgm:prSet phldrT="[Text]"/>
      <dgm:spPr/>
      <dgm:t>
        <a:bodyPr/>
        <a:lstStyle/>
        <a:p>
          <a:r>
            <a:rPr lang="en-US" dirty="0" smtClean="0"/>
            <a:t>Database definition, control, and manipulation</a:t>
          </a:r>
          <a:endParaRPr lang="en-US" dirty="0"/>
        </a:p>
      </dgm:t>
    </dgm:pt>
    <dgm:pt modelId="{67088078-74AC-46E2-B041-0F753093B9A6}" type="parTrans" cxnId="{DE994C48-07C5-4905-B398-6D8C4C750581}">
      <dgm:prSet/>
      <dgm:spPr/>
      <dgm:t>
        <a:bodyPr/>
        <a:lstStyle/>
        <a:p>
          <a:endParaRPr lang="en-US"/>
        </a:p>
      </dgm:t>
    </dgm:pt>
    <dgm:pt modelId="{70E921F3-DAD5-4195-A004-FDB1054EA1FE}" type="sibTrans" cxnId="{DE994C48-07C5-4905-B398-6D8C4C750581}">
      <dgm:prSet/>
      <dgm:spPr/>
      <dgm:t>
        <a:bodyPr/>
        <a:lstStyle/>
        <a:p>
          <a:endParaRPr lang="en-US"/>
        </a:p>
      </dgm:t>
    </dgm:pt>
    <dgm:pt modelId="{8E6F1872-05A3-429B-AA2F-8C2BBEC25577}">
      <dgm:prSet phldrT="[Text]"/>
      <dgm:spPr/>
      <dgm:t>
        <a:bodyPr/>
        <a:lstStyle/>
        <a:p>
          <a:r>
            <a:rPr lang="en-US" dirty="0" smtClean="0"/>
            <a:t>Standalone and embedded usage</a:t>
          </a:r>
          <a:endParaRPr lang="en-US" dirty="0"/>
        </a:p>
      </dgm:t>
    </dgm:pt>
    <dgm:pt modelId="{95CAD542-977B-4F18-8487-FBA842EB5CFD}" type="parTrans" cxnId="{3ECEFFC1-CEB5-4F17-B8A3-5ECC78E1A44F}">
      <dgm:prSet/>
      <dgm:spPr/>
      <dgm:t>
        <a:bodyPr/>
        <a:lstStyle/>
        <a:p>
          <a:endParaRPr lang="en-US"/>
        </a:p>
      </dgm:t>
    </dgm:pt>
    <dgm:pt modelId="{21275B08-C26B-4659-B97C-C3838559AD62}" type="sibTrans" cxnId="{3ECEFFC1-CEB5-4F17-B8A3-5ECC78E1A44F}">
      <dgm:prSet/>
      <dgm:spPr/>
      <dgm:t>
        <a:bodyPr/>
        <a:lstStyle/>
        <a:p>
          <a:endParaRPr lang="en-US"/>
        </a:p>
      </dgm:t>
    </dgm:pt>
    <dgm:pt modelId="{B5C609FB-59B7-40C3-9A9A-F203643EC327}">
      <dgm:prSet phldrT="[Text]"/>
      <dgm:spPr/>
      <dgm:t>
        <a:bodyPr/>
        <a:lstStyle/>
        <a:p>
          <a:r>
            <a:rPr lang="en-US" dirty="0" smtClean="0"/>
            <a:t>International standard</a:t>
          </a:r>
          <a:endParaRPr lang="en-US" dirty="0"/>
        </a:p>
      </dgm:t>
    </dgm:pt>
    <dgm:pt modelId="{8CEFD63E-D84C-4613-A797-32FD5792039E}" type="parTrans" cxnId="{7067AA09-25A9-4ACB-A2EE-BC1BD422EDCA}">
      <dgm:prSet/>
      <dgm:spPr/>
      <dgm:t>
        <a:bodyPr/>
        <a:lstStyle/>
        <a:p>
          <a:endParaRPr lang="en-US"/>
        </a:p>
      </dgm:t>
    </dgm:pt>
    <dgm:pt modelId="{E82C323B-EA30-463B-99BD-3CE071112801}" type="sibTrans" cxnId="{7067AA09-25A9-4ACB-A2EE-BC1BD422EDCA}">
      <dgm:prSet/>
      <dgm:spPr/>
      <dgm:t>
        <a:bodyPr/>
        <a:lstStyle/>
        <a:p>
          <a:endParaRPr lang="en-US"/>
        </a:p>
      </dgm:t>
    </dgm:pt>
    <dgm:pt modelId="{F6391194-A3A5-4C47-B1DF-929AE95CD8A6}" type="pres">
      <dgm:prSet presAssocID="{9D40F577-FC83-49D5-AC38-A3FDD35AB06A}" presName="Name0" presStyleCnt="0">
        <dgm:presLayoutVars>
          <dgm:chMax val="3"/>
          <dgm:chPref val="1"/>
          <dgm:dir/>
          <dgm:animLvl val="lvl"/>
          <dgm:resizeHandles/>
        </dgm:presLayoutVars>
      </dgm:prSet>
      <dgm:spPr/>
    </dgm:pt>
    <dgm:pt modelId="{4BB39E7E-30F6-432C-B424-4F7C7C7D1C4F}" type="pres">
      <dgm:prSet presAssocID="{9D40F577-FC83-49D5-AC38-A3FDD35AB06A}" presName="outerBox" presStyleCnt="0"/>
      <dgm:spPr/>
    </dgm:pt>
    <dgm:pt modelId="{EC1FCED9-54CE-4C72-B451-77E1F625EDB2}" type="pres">
      <dgm:prSet presAssocID="{9D40F577-FC83-49D5-AC38-A3FDD35AB06A}" presName="outerBoxParent" presStyleLbl="node1" presStyleIdx="0" presStyleCnt="1"/>
      <dgm:spPr/>
      <dgm:t>
        <a:bodyPr/>
        <a:lstStyle/>
        <a:p>
          <a:endParaRPr lang="en-US"/>
        </a:p>
      </dgm:t>
    </dgm:pt>
    <dgm:pt modelId="{2C13A4A8-B54C-48B9-AC0D-CB39AC63B093}" type="pres">
      <dgm:prSet presAssocID="{9D40F577-FC83-49D5-AC38-A3FDD35AB06A}" presName="outerBoxChildren" presStyleCnt="0"/>
      <dgm:spPr/>
    </dgm:pt>
    <dgm:pt modelId="{3E1C7B47-F970-4FDA-A1EF-894663970E5F}" type="pres">
      <dgm:prSet presAssocID="{B016A881-A00D-4CD8-A7D2-7DD78A79F21A}" presName="oChild" presStyleLbl="fgAcc1" presStyleIdx="0" presStyleCnt="3">
        <dgm:presLayoutVars>
          <dgm:bulletEnabled val="1"/>
        </dgm:presLayoutVars>
      </dgm:prSet>
      <dgm:spPr/>
      <dgm:t>
        <a:bodyPr/>
        <a:lstStyle/>
        <a:p>
          <a:endParaRPr lang="en-US"/>
        </a:p>
      </dgm:t>
    </dgm:pt>
    <dgm:pt modelId="{EF4FA6D2-4749-4392-AC1A-DEA47637BF8B}" type="pres">
      <dgm:prSet presAssocID="{70E921F3-DAD5-4195-A004-FDB1054EA1FE}" presName="outerSibTrans" presStyleCnt="0"/>
      <dgm:spPr/>
    </dgm:pt>
    <dgm:pt modelId="{210FC186-83C1-41FC-8AD5-735720D571AC}" type="pres">
      <dgm:prSet presAssocID="{B5C609FB-59B7-40C3-9A9A-F203643EC327}" presName="oChild" presStyleLbl="fgAcc1" presStyleIdx="1" presStyleCnt="3">
        <dgm:presLayoutVars>
          <dgm:bulletEnabled val="1"/>
        </dgm:presLayoutVars>
      </dgm:prSet>
      <dgm:spPr/>
      <dgm:t>
        <a:bodyPr/>
        <a:lstStyle/>
        <a:p>
          <a:endParaRPr lang="en-US"/>
        </a:p>
      </dgm:t>
    </dgm:pt>
    <dgm:pt modelId="{129EA109-AB64-4542-9C0D-2CB061935B3D}" type="pres">
      <dgm:prSet presAssocID="{E82C323B-EA30-463B-99BD-3CE071112801}" presName="outerSibTrans" presStyleCnt="0"/>
      <dgm:spPr/>
    </dgm:pt>
    <dgm:pt modelId="{A3A094ED-4E1D-4044-8167-52CCF992C9EA}" type="pres">
      <dgm:prSet presAssocID="{8E6F1872-05A3-429B-AA2F-8C2BBEC25577}" presName="oChild" presStyleLbl="fgAcc1" presStyleIdx="2" presStyleCnt="3">
        <dgm:presLayoutVars>
          <dgm:bulletEnabled val="1"/>
        </dgm:presLayoutVars>
      </dgm:prSet>
      <dgm:spPr/>
      <dgm:t>
        <a:bodyPr/>
        <a:lstStyle/>
        <a:p>
          <a:endParaRPr lang="en-US"/>
        </a:p>
      </dgm:t>
    </dgm:pt>
  </dgm:ptLst>
  <dgm:cxnLst>
    <dgm:cxn modelId="{7067AA09-25A9-4ACB-A2EE-BC1BD422EDCA}" srcId="{F4301D78-5F64-4F2F-842D-115AE1012A46}" destId="{B5C609FB-59B7-40C3-9A9A-F203643EC327}" srcOrd="1" destOrd="0" parTransId="{8CEFD63E-D84C-4613-A797-32FD5792039E}" sibTransId="{E82C323B-EA30-463B-99BD-3CE071112801}"/>
    <dgm:cxn modelId="{3ECEFFC1-CEB5-4F17-B8A3-5ECC78E1A44F}" srcId="{F4301D78-5F64-4F2F-842D-115AE1012A46}" destId="{8E6F1872-05A3-429B-AA2F-8C2BBEC25577}" srcOrd="2" destOrd="0" parTransId="{95CAD542-977B-4F18-8487-FBA842EB5CFD}" sibTransId="{21275B08-C26B-4659-B97C-C3838559AD62}"/>
    <dgm:cxn modelId="{16DE6438-7F78-4810-935A-96F79F8B88FB}" type="presOf" srcId="{B016A881-A00D-4CD8-A7D2-7DD78A79F21A}" destId="{3E1C7B47-F970-4FDA-A1EF-894663970E5F}" srcOrd="0" destOrd="0" presId="urn:microsoft.com/office/officeart/2005/8/layout/target2"/>
    <dgm:cxn modelId="{529DBC16-4D81-44AA-8CBF-5D1C7FB83227}" type="presOf" srcId="{B5C609FB-59B7-40C3-9A9A-F203643EC327}" destId="{210FC186-83C1-41FC-8AD5-735720D571AC}" srcOrd="0" destOrd="0" presId="urn:microsoft.com/office/officeart/2005/8/layout/target2"/>
    <dgm:cxn modelId="{FF3D985A-0AED-4A43-815A-560B34DA61E6}" type="presOf" srcId="{8E6F1872-05A3-429B-AA2F-8C2BBEC25577}" destId="{A3A094ED-4E1D-4044-8167-52CCF992C9EA}" srcOrd="0" destOrd="0" presId="urn:microsoft.com/office/officeart/2005/8/layout/target2"/>
    <dgm:cxn modelId="{DE994C48-07C5-4905-B398-6D8C4C750581}" srcId="{F4301D78-5F64-4F2F-842D-115AE1012A46}" destId="{B016A881-A00D-4CD8-A7D2-7DD78A79F21A}" srcOrd="0" destOrd="0" parTransId="{67088078-74AC-46E2-B041-0F753093B9A6}" sibTransId="{70E921F3-DAD5-4195-A004-FDB1054EA1FE}"/>
    <dgm:cxn modelId="{C573CA9A-A5CF-44C3-846D-21826E1744CA}" type="presOf" srcId="{F4301D78-5F64-4F2F-842D-115AE1012A46}" destId="{EC1FCED9-54CE-4C72-B451-77E1F625EDB2}" srcOrd="0" destOrd="0" presId="urn:microsoft.com/office/officeart/2005/8/layout/target2"/>
    <dgm:cxn modelId="{541D2FFE-42E4-42DB-9AC6-1E27FAEA8819}" type="presOf" srcId="{9D40F577-FC83-49D5-AC38-A3FDD35AB06A}" destId="{F6391194-A3A5-4C47-B1DF-929AE95CD8A6}" srcOrd="0" destOrd="0" presId="urn:microsoft.com/office/officeart/2005/8/layout/target2"/>
    <dgm:cxn modelId="{967A2F0D-1259-46A2-976A-C1B7014DB4EF}" srcId="{9D40F577-FC83-49D5-AC38-A3FDD35AB06A}" destId="{F4301D78-5F64-4F2F-842D-115AE1012A46}" srcOrd="0" destOrd="0" parTransId="{6FC585CF-1757-426A-B6D6-62CC2632F0E5}" sibTransId="{F52FDA77-A572-4D79-9B4C-649E159F8075}"/>
    <dgm:cxn modelId="{9DC6AC73-C90E-41FD-A1F5-60DA4ED61761}" type="presParOf" srcId="{F6391194-A3A5-4C47-B1DF-929AE95CD8A6}" destId="{4BB39E7E-30F6-432C-B424-4F7C7C7D1C4F}" srcOrd="0" destOrd="0" presId="urn:microsoft.com/office/officeart/2005/8/layout/target2"/>
    <dgm:cxn modelId="{85841AFC-A41B-4073-9B85-1CF5F8C2CB5A}" type="presParOf" srcId="{4BB39E7E-30F6-432C-B424-4F7C7C7D1C4F}" destId="{EC1FCED9-54CE-4C72-B451-77E1F625EDB2}" srcOrd="0" destOrd="0" presId="urn:microsoft.com/office/officeart/2005/8/layout/target2"/>
    <dgm:cxn modelId="{65590C59-B9F0-473E-BD73-138008B8F56F}" type="presParOf" srcId="{4BB39E7E-30F6-432C-B424-4F7C7C7D1C4F}" destId="{2C13A4A8-B54C-48B9-AC0D-CB39AC63B093}" srcOrd="1" destOrd="0" presId="urn:microsoft.com/office/officeart/2005/8/layout/target2"/>
    <dgm:cxn modelId="{5EED0B12-8BA6-4E51-A1C4-8AE4436C64A1}" type="presParOf" srcId="{2C13A4A8-B54C-48B9-AC0D-CB39AC63B093}" destId="{3E1C7B47-F970-4FDA-A1EF-894663970E5F}" srcOrd="0" destOrd="0" presId="urn:microsoft.com/office/officeart/2005/8/layout/target2"/>
    <dgm:cxn modelId="{9B14EC1A-5889-41BC-9533-49BC1700DE3D}" type="presParOf" srcId="{2C13A4A8-B54C-48B9-AC0D-CB39AC63B093}" destId="{EF4FA6D2-4749-4392-AC1A-DEA47637BF8B}" srcOrd="1" destOrd="0" presId="urn:microsoft.com/office/officeart/2005/8/layout/target2"/>
    <dgm:cxn modelId="{2B302594-342A-4B93-B6B1-151A56C106CC}" type="presParOf" srcId="{2C13A4A8-B54C-48B9-AC0D-CB39AC63B093}" destId="{210FC186-83C1-41FC-8AD5-735720D571AC}" srcOrd="2" destOrd="0" presId="urn:microsoft.com/office/officeart/2005/8/layout/target2"/>
    <dgm:cxn modelId="{5CF8FF92-DC12-4A27-A5FF-349EDECA8C1F}" type="presParOf" srcId="{2C13A4A8-B54C-48B9-AC0D-CB39AC63B093}" destId="{129EA109-AB64-4542-9C0D-2CB061935B3D}" srcOrd="3" destOrd="0" presId="urn:microsoft.com/office/officeart/2005/8/layout/target2"/>
    <dgm:cxn modelId="{00DDE452-0A44-426B-B271-CF0A1057AADF}" type="presParOf" srcId="{2C13A4A8-B54C-48B9-AC0D-CB39AC63B093}" destId="{A3A094ED-4E1D-4044-8167-52CCF992C9EA}"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1FCED9-54CE-4C72-B451-77E1F625EDB2}">
      <dsp:nvSpPr>
        <dsp:cNvPr id="0" name=""/>
        <dsp:cNvSpPr/>
      </dsp:nvSpPr>
      <dsp:spPr>
        <a:xfrm>
          <a:off x="0" y="0"/>
          <a:ext cx="8382000" cy="4495800"/>
        </a:xfrm>
        <a:prstGeom prst="roundRect">
          <a:avLst>
            <a:gd name="adj" fmla="val 8500"/>
          </a:avLst>
        </a:prstGeom>
        <a:gradFill rotWithShape="0">
          <a:gsLst>
            <a:gs pos="0">
              <a:schemeClr val="accent6">
                <a:shade val="50000"/>
                <a:hueOff val="0"/>
                <a:satOff val="0"/>
                <a:lumOff val="0"/>
                <a:alphaOff val="0"/>
                <a:tint val="50000"/>
                <a:satMod val="300000"/>
              </a:schemeClr>
            </a:gs>
            <a:gs pos="35000">
              <a:schemeClr val="accent6">
                <a:shade val="50000"/>
                <a:hueOff val="0"/>
                <a:satOff val="0"/>
                <a:lumOff val="0"/>
                <a:alphaOff val="0"/>
                <a:tint val="37000"/>
                <a:satMod val="300000"/>
              </a:schemeClr>
            </a:gs>
            <a:gs pos="100000">
              <a:schemeClr val="accent6">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7640" tIns="167640" rIns="167640" bIns="2775532" numCol="1" spcCol="1270" anchor="t" anchorCtr="0">
          <a:noAutofit/>
        </a:bodyPr>
        <a:lstStyle/>
        <a:p>
          <a:pPr lvl="0" algn="ctr" defTabSz="1955800">
            <a:lnSpc>
              <a:spcPct val="90000"/>
            </a:lnSpc>
            <a:spcBef>
              <a:spcPct val="0"/>
            </a:spcBef>
            <a:spcAft>
              <a:spcPct val="35000"/>
            </a:spcAft>
          </a:pPr>
          <a:r>
            <a:rPr lang="en-US" sz="4400" kern="1200" dirty="0" smtClean="0"/>
            <a:t>Structured Query Language (SQL)</a:t>
          </a:r>
          <a:endParaRPr lang="en-US" sz="4400" kern="1200" dirty="0"/>
        </a:p>
      </dsp:txBody>
      <dsp:txXfrm>
        <a:off x="111926" y="111926"/>
        <a:ext cx="8158148" cy="4271948"/>
      </dsp:txXfrm>
    </dsp:sp>
    <dsp:sp modelId="{3E1C7B47-F970-4FDA-A1EF-894663970E5F}">
      <dsp:nvSpPr>
        <dsp:cNvPr id="0" name=""/>
        <dsp:cNvSpPr/>
      </dsp:nvSpPr>
      <dsp:spPr>
        <a:xfrm>
          <a:off x="209550" y="2023110"/>
          <a:ext cx="2624490" cy="2023110"/>
        </a:xfrm>
        <a:prstGeom prst="roundRect">
          <a:avLst>
            <a:gd name="adj" fmla="val 10500"/>
          </a:avLst>
        </a:prstGeom>
        <a:solidFill>
          <a:schemeClr val="lt1">
            <a:alpha val="90000"/>
            <a:hueOff val="0"/>
            <a:satOff val="0"/>
            <a:lumOff val="0"/>
            <a:alphaOff val="0"/>
          </a:schemeClr>
        </a:solidFill>
        <a:ln w="9525" cap="flat" cmpd="sng" algn="ctr">
          <a:solidFill>
            <a:schemeClr val="accent6">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Database definition, control, and manipulation</a:t>
          </a:r>
          <a:endParaRPr lang="en-US" sz="3100" kern="1200" dirty="0"/>
        </a:p>
      </dsp:txBody>
      <dsp:txXfrm>
        <a:off x="271768" y="2085328"/>
        <a:ext cx="2500054" cy="1898674"/>
      </dsp:txXfrm>
    </dsp:sp>
    <dsp:sp modelId="{210FC186-83C1-41FC-8AD5-735720D571AC}">
      <dsp:nvSpPr>
        <dsp:cNvPr id="0" name=""/>
        <dsp:cNvSpPr/>
      </dsp:nvSpPr>
      <dsp:spPr>
        <a:xfrm>
          <a:off x="2875480" y="2023110"/>
          <a:ext cx="2624490" cy="2023110"/>
        </a:xfrm>
        <a:prstGeom prst="roundRect">
          <a:avLst>
            <a:gd name="adj" fmla="val 10500"/>
          </a:avLst>
        </a:prstGeom>
        <a:solidFill>
          <a:schemeClr val="lt1">
            <a:alpha val="90000"/>
            <a:hueOff val="0"/>
            <a:satOff val="0"/>
            <a:lumOff val="0"/>
            <a:alphaOff val="0"/>
          </a:schemeClr>
        </a:solidFill>
        <a:ln w="9525" cap="flat" cmpd="sng" algn="ctr">
          <a:solidFill>
            <a:schemeClr val="accent6">
              <a:shade val="50000"/>
              <a:hueOff val="0"/>
              <a:satOff val="-24950"/>
              <a:lumOff val="3310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International standard</a:t>
          </a:r>
          <a:endParaRPr lang="en-US" sz="3100" kern="1200" dirty="0"/>
        </a:p>
      </dsp:txBody>
      <dsp:txXfrm>
        <a:off x="2937698" y="2085328"/>
        <a:ext cx="2500054" cy="1898674"/>
      </dsp:txXfrm>
    </dsp:sp>
    <dsp:sp modelId="{A3A094ED-4E1D-4044-8167-52CCF992C9EA}">
      <dsp:nvSpPr>
        <dsp:cNvPr id="0" name=""/>
        <dsp:cNvSpPr/>
      </dsp:nvSpPr>
      <dsp:spPr>
        <a:xfrm>
          <a:off x="5541410" y="2023110"/>
          <a:ext cx="2624490" cy="2023110"/>
        </a:xfrm>
        <a:prstGeom prst="roundRect">
          <a:avLst>
            <a:gd name="adj" fmla="val 10500"/>
          </a:avLst>
        </a:prstGeom>
        <a:solidFill>
          <a:schemeClr val="lt1">
            <a:alpha val="90000"/>
            <a:hueOff val="0"/>
            <a:satOff val="0"/>
            <a:lumOff val="0"/>
            <a:alphaOff val="0"/>
          </a:schemeClr>
        </a:solidFill>
        <a:ln w="9525" cap="flat" cmpd="sng" algn="ctr">
          <a:solidFill>
            <a:schemeClr val="accent6">
              <a:shade val="50000"/>
              <a:hueOff val="0"/>
              <a:satOff val="-24950"/>
              <a:lumOff val="3310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Standalone and embedded usage</a:t>
          </a:r>
          <a:endParaRPr lang="en-US" sz="3100" kern="1200" dirty="0"/>
        </a:p>
      </dsp:txBody>
      <dsp:txXfrm>
        <a:off x="5603628" y="2085328"/>
        <a:ext cx="2500054" cy="1898674"/>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Welcome to lesson</a:t>
            </a:r>
            <a:r>
              <a:rPr lang="en-US" baseline="0" dirty="0" smtClean="0"/>
              <a:t> 1 of Module 4 on basic </a:t>
            </a:r>
            <a:r>
              <a:rPr lang="en-US" dirty="0" smtClean="0"/>
              <a:t>query formulation with SQL</a:t>
            </a:r>
          </a:p>
          <a:p>
            <a:endParaRPr lang="en-US" dirty="0" smtClean="0"/>
          </a:p>
          <a:p>
            <a:r>
              <a:rPr lang="en-US" dirty="0" smtClean="0"/>
              <a:t>Query formulation is an important skill in application development</a:t>
            </a:r>
          </a:p>
          <a:p>
            <a:r>
              <a:rPr lang="en-US" dirty="0" smtClean="0"/>
              <a:t>Everyone involved in the application development must be competent in query formulation.</a:t>
            </a:r>
          </a:p>
          <a:p>
            <a:r>
              <a:rPr lang="en-US" dirty="0" smtClean="0"/>
              <a:t>Most students will be involved (at least initially) in application development rather than in a role as a database specialist. Database specialists must also understand query formulation and SQL.</a:t>
            </a:r>
          </a:p>
          <a:p>
            <a:endParaRPr lang="en-US" dirty="0" smtClean="0"/>
          </a:p>
          <a:p>
            <a:r>
              <a:rPr lang="en-US" dirty="0" smtClean="0"/>
              <a:t>Opening questions:</a:t>
            </a:r>
          </a:p>
          <a:p>
            <a:pPr marL="171450" indent="-171450">
              <a:buFontTx/>
              <a:buChar char="-"/>
            </a:pPr>
            <a:r>
              <a:rPr lang="en-US" baseline="0" dirty="0" smtClean="0"/>
              <a:t>How do you pronounce SQL?</a:t>
            </a:r>
            <a:endParaRPr lang="en-US" dirty="0" smtClean="0"/>
          </a:p>
          <a:p>
            <a:pPr marL="171450" indent="-171450">
              <a:buFontTx/>
              <a:buChar char="-"/>
            </a:pPr>
            <a:r>
              <a:rPr lang="en-US" dirty="0" smtClean="0"/>
              <a:t>How</a:t>
            </a:r>
            <a:r>
              <a:rPr lang="en-US" baseline="0" dirty="0" smtClean="0"/>
              <a:t> does compliance of the SQL standard compare to the web standards such as HTML5?</a:t>
            </a:r>
          </a:p>
          <a:p>
            <a:endParaRPr lang="en-US" dirty="0" smtClean="0"/>
          </a:p>
        </p:txBody>
      </p:sp>
    </p:spTree>
    <p:extLst>
      <p:ext uri="{BB962C8B-B14F-4D97-AF65-F5344CB8AC3E}">
        <p14:creationId xmlns:p14="http://schemas.microsoft.com/office/powerpoint/2010/main" val="192289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SQL Scope:</a:t>
            </a:r>
            <a:r>
              <a:rPr lang="en-US" baseline="0" dirty="0" smtClean="0"/>
              <a:t> types of statements</a:t>
            </a:r>
          </a:p>
          <a:p>
            <a:endParaRPr lang="en-US" baseline="0" dirty="0" smtClean="0"/>
          </a:p>
          <a:p>
            <a:r>
              <a:rPr lang="en-US" baseline="0" dirty="0" smtClean="0"/>
              <a:t>Insight: portability versus vendor control </a:t>
            </a:r>
            <a:r>
              <a:rPr lang="en-US" baseline="0" smtClean="0"/>
              <a:t>and innovation</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3538803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Pronunciation: sequel due to its original name</a:t>
            </a:r>
          </a:p>
          <a:p>
            <a:r>
              <a:rPr lang="en-US" dirty="0" smtClean="0"/>
              <a:t>Comprehensive database language</a:t>
            </a:r>
          </a:p>
          <a:p>
            <a:r>
              <a:rPr lang="en-US" dirty="0" smtClean="0"/>
              <a:t> - Database definition: CREATE TABLE</a:t>
            </a:r>
          </a:p>
          <a:p>
            <a:r>
              <a:rPr lang="en-US" dirty="0" smtClean="0"/>
              <a:t> - Manipulation: retrieval and modification of rows</a:t>
            </a:r>
          </a:p>
          <a:p>
            <a:r>
              <a:rPr lang="en-US" dirty="0" smtClean="0"/>
              <a:t> - Control: integrity and security constraints</a:t>
            </a:r>
          </a:p>
          <a:p>
            <a:r>
              <a:rPr lang="en-US" dirty="0" smtClean="0"/>
              <a:t>Standards:</a:t>
            </a:r>
          </a:p>
          <a:p>
            <a:r>
              <a:rPr lang="en-US" dirty="0" smtClean="0"/>
              <a:t> - American National Standards Institute (ANSI), International Standards Organization (ISO)</a:t>
            </a:r>
          </a:p>
          <a:p>
            <a:r>
              <a:rPr lang="en-US" dirty="0" smtClean="0"/>
              <a:t> - SQL-86: 1986 (1989 revision to SQL-89)</a:t>
            </a:r>
          </a:p>
          <a:p>
            <a:r>
              <a:rPr lang="en-US" dirty="0" smtClean="0"/>
              <a:t> - SQL-92: 1992</a:t>
            </a:r>
          </a:p>
          <a:p>
            <a:r>
              <a:rPr lang="en-US" dirty="0" smtClean="0"/>
              <a:t> - SQL:1999: major revision</a:t>
            </a:r>
          </a:p>
          <a:p>
            <a:r>
              <a:rPr lang="en-US" dirty="0" smtClean="0"/>
              <a:t> - SQL:2011 current standard containing incremental revisions since SQL:1999</a:t>
            </a:r>
          </a:p>
          <a:p>
            <a:r>
              <a:rPr lang="en-US" dirty="0" smtClean="0"/>
              <a:t>Usage contexts:</a:t>
            </a:r>
          </a:p>
          <a:p>
            <a:r>
              <a:rPr lang="en-US" dirty="0" smtClean="0"/>
              <a:t> - Write and execute statements using a specialized editor (standalone)</a:t>
            </a:r>
          </a:p>
          <a:p>
            <a:r>
              <a:rPr lang="en-US" dirty="0" smtClean="0"/>
              <a:t> - Embed statements into a procedural language (embedded)</a:t>
            </a:r>
          </a:p>
          <a:p>
            <a:r>
              <a:rPr lang="en-US" dirty="0" smtClean="0"/>
              <a:t>Michael </a:t>
            </a:r>
            <a:r>
              <a:rPr lang="en-US" dirty="0" err="1" smtClean="0"/>
              <a:t>Stonebraker</a:t>
            </a:r>
            <a:r>
              <a:rPr lang="en-US" dirty="0" smtClean="0"/>
              <a:t> called SQL “intergalactic database speak”</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3</a:t>
            </a:fld>
            <a:endParaRPr lang="en-US"/>
          </a:p>
        </p:txBody>
      </p:sp>
    </p:spTree>
    <p:extLst>
      <p:ext uri="{BB962C8B-B14F-4D97-AF65-F5344CB8AC3E}">
        <p14:creationId xmlns:p14="http://schemas.microsoft.com/office/powerpoint/2010/main" val="4159965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11A94EE-7E1D-482A-AFA5-4817413F1F2F}" type="slidenum">
              <a:rPr lang="en-US" sz="1200" smtClean="0"/>
              <a:pPr/>
              <a:t>4</a:t>
            </a:fld>
            <a:endParaRPr lang="en-US" sz="1200" smtClean="0"/>
          </a:p>
        </p:txBody>
      </p:sp>
      <p:sp>
        <p:nvSpPr>
          <p:cNvPr id="25603" name="Rectangle 2"/>
          <p:cNvSpPr>
            <a:spLocks noGrp="1" noRot="1" noChangeAspect="1" noChangeArrowheads="1" noTextEdit="1"/>
          </p:cNvSpPr>
          <p:nvPr>
            <p:ph type="sldImg"/>
          </p:nvPr>
        </p:nvSpPr>
        <p:spPr>
          <a:solidFill>
            <a:srgbClr val="FFFFFF"/>
          </a:solidFill>
          <a:ln/>
        </p:spPr>
      </p:sp>
      <p:sp>
        <p:nvSpPr>
          <p:cNvPr id="25604" name="Rectangle 3"/>
          <p:cNvSpPr>
            <a:spLocks noGrp="1" noChangeArrowheads="1"/>
          </p:cNvSpPr>
          <p:nvPr>
            <p:ph type="body" idx="1"/>
          </p:nvPr>
        </p:nvSpPr>
        <p:spPr>
          <a:solidFill>
            <a:srgbClr val="FFFFFF"/>
          </a:solidFill>
          <a:ln>
            <a:solidFill>
              <a:srgbClr val="000000"/>
            </a:solidFill>
          </a:ln>
        </p:spPr>
        <p:txBody>
          <a:bodyPr/>
          <a:lstStyle/>
          <a:p>
            <a:r>
              <a:rPr lang="en-US" dirty="0" smtClean="0"/>
              <a:t>Categories:</a:t>
            </a:r>
          </a:p>
          <a:p>
            <a:r>
              <a:rPr lang="en-US" dirty="0" smtClean="0"/>
              <a:t>  - Definition: create objects such as tables</a:t>
            </a:r>
          </a:p>
          <a:p>
            <a:r>
              <a:rPr lang="en-US" dirty="0" smtClean="0"/>
              <a:t>  - Manipulation:</a:t>
            </a:r>
            <a:r>
              <a:rPr lang="en-US" baseline="0" dirty="0" smtClean="0"/>
              <a:t> retrieve or change rows</a:t>
            </a:r>
            <a:endParaRPr lang="en-US" dirty="0" smtClean="0"/>
          </a:p>
          <a:p>
            <a:r>
              <a:rPr lang="en-US" dirty="0" smtClean="0"/>
              <a:t>  - Control: ensure proper</a:t>
            </a:r>
            <a:r>
              <a:rPr lang="en-US" baseline="0" dirty="0" smtClean="0"/>
              <a:t> usage of a database (integrity rules and security)</a:t>
            </a:r>
            <a:endParaRPr lang="en-US" dirty="0" smtClean="0"/>
          </a:p>
          <a:p>
            <a:r>
              <a:rPr lang="en-US" dirty="0" smtClean="0"/>
              <a:t>  </a:t>
            </a:r>
          </a:p>
          <a:p>
            <a:r>
              <a:rPr lang="en-US" dirty="0" smtClean="0"/>
              <a:t>SELECT</a:t>
            </a:r>
            <a:r>
              <a:rPr lang="en-US" baseline="0" dirty="0" smtClean="0"/>
              <a:t> statement is the most complex and important part of the SQL standard.</a:t>
            </a:r>
          </a:p>
          <a:p>
            <a:endParaRPr lang="en-US" baseline="0" dirty="0" smtClean="0"/>
          </a:p>
          <a:p>
            <a:r>
              <a:rPr lang="en-US" baseline="0" dirty="0" smtClean="0"/>
              <a:t>This course covers basic query formulation with the SELECT statement.</a:t>
            </a:r>
          </a:p>
          <a:p>
            <a:endParaRPr lang="en-US" baseline="0" dirty="0" smtClean="0"/>
          </a:p>
          <a:p>
            <a:r>
              <a:rPr lang="en-US" baseline="0" dirty="0" smtClean="0"/>
              <a:t>The data warehouse courses in the specialization cover extended parts of query formulation for summary data and analytical problems.</a:t>
            </a:r>
            <a:endParaRPr lang="en-US" dirty="0" smtClean="0"/>
          </a:p>
        </p:txBody>
      </p:sp>
    </p:spTree>
    <p:extLst>
      <p:ext uri="{BB962C8B-B14F-4D97-AF65-F5344CB8AC3E}">
        <p14:creationId xmlns:p14="http://schemas.microsoft.com/office/powerpoint/2010/main" val="2606367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BF7C804-3421-4C18-BE2C-7EE57F0A2EA9}" type="slidenum">
              <a:rPr lang="en-US" sz="1200" smtClean="0"/>
              <a:pPr/>
              <a:t>5</a:t>
            </a:fld>
            <a:endParaRPr lang="en-US"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dirty="0" smtClean="0"/>
              <a:t>The weakness of the SQL standards is the lack of conformance or compliance testing. Until 1996, the U.S. Department of Commerce’s National Institute of Standards and Technology conducted conformance tests to provide assurance that government software can be ported among conforming DBMSs. Since 1996, however, DBMS vendor claims have substituted for independent conformance testing. Even for Core SQL, the major vendors lack support for some features and provide proprietary support for other features. With the optional parts, conformance has much greater variance. Writing portable SQL code requires careful study for Core SQL but is not possible for advanced parts of SQL. </a:t>
            </a:r>
          </a:p>
          <a:p>
            <a:endParaRPr lang="en-US" dirty="0" smtClean="0"/>
          </a:p>
          <a:p>
            <a:r>
              <a:rPr lang="en-US" dirty="0" smtClean="0"/>
              <a:t>In comparison,</a:t>
            </a:r>
            <a:r>
              <a:rPr lang="en-US" baseline="0" dirty="0" smtClean="0"/>
              <a:t> compliance of Web standards such as HTML5 is strong. The W3C has a validation service. There is a web standards project with a variety of standard compliance test pages (Acid3).</a:t>
            </a:r>
            <a:endParaRPr lang="en-US" dirty="0" smtClean="0"/>
          </a:p>
          <a:p>
            <a:r>
              <a:rPr lang="en-US" dirty="0" smtClean="0"/>
              <a:t> </a:t>
            </a:r>
          </a:p>
        </p:txBody>
      </p:sp>
    </p:spTree>
    <p:extLst>
      <p:ext uri="{BB962C8B-B14F-4D97-AF65-F5344CB8AC3E}">
        <p14:creationId xmlns:p14="http://schemas.microsoft.com/office/powerpoint/2010/main" val="547119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0BE22F8-CCA8-4ACC-8565-A344E704A862}" type="slidenum">
              <a:rPr lang="en-US" sz="1200" smtClean="0"/>
              <a:pPr/>
              <a:t>6</a:t>
            </a:fld>
            <a:endParaRPr lang="en-US" sz="1200"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SQL breadth: database definition, manipulation, and control</a:t>
            </a:r>
          </a:p>
          <a:p>
            <a:endParaRPr lang="en-US" dirty="0" smtClean="0"/>
          </a:p>
          <a:p>
            <a:r>
              <a:rPr lang="en-US" baseline="0" dirty="0" smtClean="0"/>
              <a:t>Compliance testing insight: </a:t>
            </a:r>
          </a:p>
          <a:p>
            <a:pPr marL="171450" indent="-171450">
              <a:buFontTx/>
              <a:buChar char="-"/>
            </a:pPr>
            <a:r>
              <a:rPr lang="en-US" baseline="0" dirty="0" smtClean="0"/>
              <a:t>Weak compliance testing compared to other standards such as Web standards</a:t>
            </a:r>
          </a:p>
          <a:p>
            <a:pPr marL="171450" indent="-171450">
              <a:buFontTx/>
              <a:buChar char="-"/>
            </a:pPr>
            <a:r>
              <a:rPr lang="en-US" baseline="0" dirty="0" smtClean="0"/>
              <a:t>Less portability</a:t>
            </a:r>
          </a:p>
          <a:p>
            <a:pPr marL="171450" indent="-171450">
              <a:buFontTx/>
              <a:buChar char="-"/>
            </a:pPr>
            <a:r>
              <a:rPr lang="en-US" baseline="0" dirty="0" smtClean="0"/>
              <a:t>More vendor power compared to Web environment</a:t>
            </a:r>
            <a:endParaRPr lang="en-US" dirty="0" smtClean="0"/>
          </a:p>
          <a:p>
            <a:endParaRPr lang="en-US" dirty="0" smtClean="0"/>
          </a:p>
          <a:p>
            <a:r>
              <a:rPr lang="en-US" dirty="0" smtClean="0"/>
              <a:t>Lots of practice</a:t>
            </a:r>
          </a:p>
          <a:p>
            <a:r>
              <a:rPr lang="en-US" dirty="0" smtClean="0"/>
              <a:t> - Work many problems without seeing the solutions</a:t>
            </a:r>
          </a:p>
          <a:p>
            <a:r>
              <a:rPr lang="en-US" dirty="0" smtClean="0"/>
              <a:t> - 50 problems to develop understanding of query formulation and SQL</a:t>
            </a:r>
          </a:p>
          <a:p>
            <a:r>
              <a:rPr lang="en-US" dirty="0" smtClean="0"/>
              <a:t> - Do not rely on visual query tools; use SQL directly</a:t>
            </a:r>
          </a:p>
        </p:txBody>
      </p:sp>
    </p:spTree>
    <p:extLst>
      <p:ext uri="{BB962C8B-B14F-4D97-AF65-F5344CB8AC3E}">
        <p14:creationId xmlns:p14="http://schemas.microsoft.com/office/powerpoint/2010/main" val="30812768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2362200"/>
            <a:ext cx="7693025" cy="3724275"/>
          </a:xfrm>
        </p:spPr>
        <p:txBody>
          <a:bodyPr/>
          <a:lstStyle/>
          <a:p>
            <a:pPr lvl="0"/>
            <a:endParaRPr lang="en-US" noProof="0" smtClean="0"/>
          </a:p>
        </p:txBody>
      </p:sp>
      <p:sp>
        <p:nvSpPr>
          <p:cNvPr id="4" name="Rectangle 11"/>
          <p:cNvSpPr>
            <a:spLocks noGrp="1" noChangeArrowheads="1"/>
          </p:cNvSpPr>
          <p:nvPr>
            <p:ph type="dt" sz="half" idx="10"/>
          </p:nvPr>
        </p:nvSpPr>
        <p:spPr>
          <a:xfrm>
            <a:off x="2438400" y="6248400"/>
            <a:ext cx="2130425" cy="474663"/>
          </a:xfrm>
          <a:prstGeom prst="rect">
            <a:avLst/>
          </a:prstGeom>
          <a:ln/>
        </p:spPr>
        <p:txBody>
          <a:bodyPr/>
          <a:lstStyle>
            <a:lvl1pPr>
              <a:defRPr/>
            </a:lvl1pPr>
          </a:lstStyle>
          <a:p>
            <a:pPr>
              <a:defRPr/>
            </a:pPr>
            <a:r>
              <a:rPr lang="en-US"/>
              <a:t>ISMG6080</a:t>
            </a:r>
          </a:p>
        </p:txBody>
      </p:sp>
      <p:sp>
        <p:nvSpPr>
          <p:cNvPr id="5" name="Rectangle 12"/>
          <p:cNvSpPr>
            <a:spLocks noGrp="1" noChangeArrowheads="1"/>
          </p:cNvSpPr>
          <p:nvPr>
            <p:ph type="ftr" sz="quarter" idx="11"/>
          </p:nvPr>
        </p:nvSpPr>
        <p:spPr>
          <a:xfrm>
            <a:off x="5791200" y="6248400"/>
            <a:ext cx="2897188" cy="474663"/>
          </a:xfrm>
          <a:prstGeom prst="rect">
            <a:avLst/>
          </a:prstGeom>
          <a:ln/>
        </p:spPr>
        <p:txBody>
          <a:bodyPr/>
          <a:lstStyle>
            <a:lvl1pPr>
              <a:defRPr/>
            </a:lvl1pPr>
          </a:lstStyle>
          <a:p>
            <a:pPr>
              <a:defRPr/>
            </a:pPr>
            <a:r>
              <a:rPr lang="en-US"/>
              <a:t>Fall 2009</a:t>
            </a:r>
          </a:p>
        </p:txBody>
      </p:sp>
      <p:sp>
        <p:nvSpPr>
          <p:cNvPr id="6" name="Rectangle 13"/>
          <p:cNvSpPr>
            <a:spLocks noGrp="1" noChangeArrowheads="1"/>
          </p:cNvSpPr>
          <p:nvPr>
            <p:ph type="sldNum" sz="quarter" idx="12"/>
          </p:nvPr>
        </p:nvSpPr>
        <p:spPr>
          <a:xfrm>
            <a:off x="84138" y="6242050"/>
            <a:ext cx="587375" cy="488950"/>
          </a:xfrm>
          <a:prstGeom prst="rect">
            <a:avLst/>
          </a:prstGeom>
          <a:ln/>
        </p:spPr>
        <p:txBody>
          <a:bodyPr/>
          <a:lstStyle>
            <a:lvl1pPr>
              <a:defRPr/>
            </a:lvl1pPr>
          </a:lstStyle>
          <a:p>
            <a:pPr>
              <a:defRPr/>
            </a:pPr>
            <a:fld id="{985677C4-2209-4B6E-9F97-B4BE65669157}" type="slidenum">
              <a:rPr lang="en-US"/>
              <a:pPr>
                <a:defRPr/>
              </a:pPr>
              <a:t>‹#›</a:t>
            </a:fld>
            <a:endParaRPr lang="en-US"/>
          </a:p>
        </p:txBody>
      </p:sp>
    </p:spTree>
    <p:extLst>
      <p:ext uri="{BB962C8B-B14F-4D97-AF65-F5344CB8AC3E}">
        <p14:creationId xmlns:p14="http://schemas.microsoft.com/office/powerpoint/2010/main" val="505217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pPr eaLnBrk="1" hangingPunct="1"/>
            <a:r>
              <a:rPr lang="en-US" sz="3200" dirty="0" smtClean="0"/>
              <a:t>Module 4</a:t>
            </a:r>
            <a:br>
              <a:rPr lang="en-US" sz="3200" dirty="0" smtClean="0"/>
            </a:br>
            <a:r>
              <a:rPr lang="en-US" sz="3200" dirty="0" smtClean="0"/>
              <a:t>Basic Query Formulation with SQL</a:t>
            </a:r>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1: SQL Overview</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Briefly explain the three types of SQL statements</a:t>
            </a:r>
          </a:p>
          <a:p>
            <a:r>
              <a:rPr lang="en-US" dirty="0" smtClean="0"/>
              <a:t>Gain insight about the level of </a:t>
            </a:r>
            <a:r>
              <a:rPr lang="en-US" dirty="0" smtClean="0"/>
              <a:t>conformance for the SQL standard</a:t>
            </a:r>
            <a:endParaRPr lang="en-US" dirty="0" smtClean="0"/>
          </a:p>
          <a:p>
            <a:endParaRPr lang="en-US" dirty="0"/>
          </a:p>
        </p:txBody>
      </p:sp>
    </p:spTree>
    <p:extLst>
      <p:ext uri="{BB962C8B-B14F-4D97-AF65-F5344CB8AC3E}">
        <p14:creationId xmlns:p14="http://schemas.microsoft.com/office/powerpoint/2010/main" val="228353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08032041"/>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343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AutoShape 2"/>
          <p:cNvSpPr>
            <a:spLocks noGrp="1" noChangeArrowheads="1"/>
          </p:cNvSpPr>
          <p:nvPr>
            <p:ph type="title"/>
          </p:nvPr>
        </p:nvSpPr>
        <p:spPr/>
        <p:txBody>
          <a:bodyPr/>
          <a:lstStyle/>
          <a:p>
            <a:pPr eaLnBrk="1" hangingPunct="1"/>
            <a:r>
              <a:rPr lang="en-US" dirty="0" smtClean="0"/>
              <a:t>Major SQL Statements</a:t>
            </a:r>
          </a:p>
        </p:txBody>
      </p:sp>
      <p:graphicFrame>
        <p:nvGraphicFramePr>
          <p:cNvPr id="70871" name="Group 215"/>
          <p:cNvGraphicFramePr>
            <a:graphicFrameLocks noGrp="1"/>
          </p:cNvGraphicFramePr>
          <p:nvPr>
            <p:ph idx="1"/>
            <p:extLst>
              <p:ext uri="{D42A27DB-BD31-4B8C-83A1-F6EECF244321}">
                <p14:modId xmlns:p14="http://schemas.microsoft.com/office/powerpoint/2010/main" val="4062983182"/>
              </p:ext>
            </p:extLst>
          </p:nvPr>
        </p:nvGraphicFramePr>
        <p:xfrm>
          <a:off x="990600" y="1752600"/>
          <a:ext cx="6324600" cy="3566160"/>
        </p:xfrm>
        <a:graphic>
          <a:graphicData uri="http://schemas.openxmlformats.org/drawingml/2006/table">
            <a:tbl>
              <a:tblPr firstRow="1">
                <a:tableStyleId>{0660B408-B3CF-4A94-85FC-2B1E0A45F4A2}</a:tableStyleId>
              </a:tblPr>
              <a:tblGrid>
                <a:gridCol w="3733800"/>
                <a:gridCol w="2590800"/>
              </a:tblGrid>
              <a:tr h="37306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Statement</a:t>
                      </a:r>
                      <a:endParaRPr kumimoji="0" lang="en-US" sz="20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Statement Type</a:t>
                      </a:r>
                      <a:endParaRPr kumimoji="0" lang="en-US" sz="2000" b="1" i="0" u="none" strike="noStrike" cap="none" normalizeH="0" baseline="0" dirty="0" smtClean="0">
                        <a:ln>
                          <a:noFill/>
                        </a:ln>
                        <a:solidFill>
                          <a:schemeClr val="tx1"/>
                        </a:solidFill>
                        <a:effectLst/>
                        <a:latin typeface="Arial" charset="0"/>
                      </a:endParaRPr>
                    </a:p>
                  </a:txBody>
                  <a:tcPr horzOverflow="overflow"/>
                </a:tc>
              </a:tr>
              <a:tr h="37306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smtClean="0">
                          <a:ln>
                            <a:noFill/>
                          </a:ln>
                          <a:effectLst/>
                        </a:rPr>
                        <a:t>CREATE TABLE</a:t>
                      </a:r>
                      <a:endParaRPr kumimoji="0" lang="en-US" sz="20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smtClean="0">
                          <a:ln>
                            <a:noFill/>
                          </a:ln>
                          <a:solidFill>
                            <a:schemeClr val="dk1"/>
                          </a:solidFill>
                          <a:effectLst/>
                          <a:latin typeface="+mn-lt"/>
                        </a:rPr>
                        <a:t>Definitional, Control</a:t>
                      </a:r>
                      <a:endParaRPr kumimoji="0" lang="en-US" sz="2000" b="0" i="0" u="none" strike="noStrike" cap="none" normalizeH="0" baseline="0" dirty="0" smtClean="0">
                        <a:ln>
                          <a:noFill/>
                        </a:ln>
                        <a:solidFill>
                          <a:schemeClr val="tx1"/>
                        </a:solidFill>
                        <a:effectLst/>
                        <a:latin typeface="Arial" charset="0"/>
                      </a:endParaRPr>
                    </a:p>
                  </a:txBody>
                  <a:tcPr horzOverflow="overflow"/>
                </a:tc>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CREATE VIEW</a:t>
                      </a:r>
                      <a:endParaRPr kumimoji="0" lang="en-US" sz="20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Definitional</a:t>
                      </a:r>
                      <a:endParaRPr kumimoji="0" lang="en-US" sz="2000" b="0" i="0" u="none" strike="noStrike" cap="none" normalizeH="0" baseline="0" dirty="0" smtClean="0">
                        <a:ln>
                          <a:noFill/>
                        </a:ln>
                        <a:solidFill>
                          <a:schemeClr val="tx1"/>
                        </a:solidFill>
                        <a:effectLst/>
                        <a:latin typeface="Arial" charset="0"/>
                      </a:endParaRPr>
                    </a:p>
                  </a:txBody>
                  <a:tcPr horzOverflow="overflow"/>
                </a:tc>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CREATE TYPE</a:t>
                      </a:r>
                      <a:endParaRPr kumimoji="0" lang="en-US" sz="20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Definitional</a:t>
                      </a:r>
                      <a:endParaRPr kumimoji="0" lang="en-US" sz="2000" b="0" i="0" u="none" strike="noStrike" cap="none" normalizeH="0" baseline="0" dirty="0" smtClean="0">
                        <a:ln>
                          <a:noFill/>
                        </a:ln>
                        <a:solidFill>
                          <a:schemeClr val="tx1"/>
                        </a:solidFill>
                        <a:effectLst/>
                        <a:latin typeface="Arial" charset="0"/>
                      </a:endParaRPr>
                    </a:p>
                  </a:txBody>
                  <a:tcPr horzOverflow="overflow"/>
                </a:tc>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SELECT</a:t>
                      </a:r>
                      <a:endParaRPr kumimoji="0" lang="en-US" sz="20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smtClean="0">
                          <a:ln>
                            <a:noFill/>
                          </a:ln>
                          <a:solidFill>
                            <a:schemeClr val="dk1"/>
                          </a:solidFill>
                          <a:effectLst/>
                          <a:latin typeface="+mn-lt"/>
                        </a:rPr>
                        <a:t>Manipulation</a:t>
                      </a:r>
                      <a:endParaRPr kumimoji="0" lang="en-US" sz="2000" b="0" i="0" u="none" strike="noStrike" cap="none" normalizeH="0" baseline="0" dirty="0" smtClean="0">
                        <a:ln>
                          <a:noFill/>
                        </a:ln>
                        <a:solidFill>
                          <a:schemeClr val="tx1"/>
                        </a:solidFill>
                        <a:effectLst/>
                        <a:latin typeface="Arial" charset="0"/>
                      </a:endParaRPr>
                    </a:p>
                  </a:txBody>
                  <a:tcPr horzOverflow="overflow"/>
                </a:tc>
              </a:tr>
              <a:tr h="37306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INSERT, UPDATE, DELETE</a:t>
                      </a:r>
                      <a:endParaRPr kumimoji="0" lang="en-US" sz="20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Manipulation</a:t>
                      </a:r>
                      <a:endParaRPr kumimoji="0" lang="en-US" sz="2000" b="0" i="0" u="none" strike="noStrike" cap="none" normalizeH="0" baseline="0" dirty="0" smtClean="0">
                        <a:ln>
                          <a:noFill/>
                        </a:ln>
                        <a:solidFill>
                          <a:schemeClr val="tx1"/>
                        </a:solidFill>
                        <a:effectLst/>
                        <a:latin typeface="Arial" charset="0"/>
                      </a:endParaRPr>
                    </a:p>
                  </a:txBody>
                  <a:tcPr horzOverflow="overflow"/>
                </a:tc>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COMMIT, ROLLBACK</a:t>
                      </a:r>
                      <a:endParaRPr kumimoji="0" lang="en-US" sz="20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Manipulation</a:t>
                      </a:r>
                      <a:endParaRPr kumimoji="0" lang="en-US" sz="2000" b="0" i="0" u="none" strike="noStrike" cap="none" normalizeH="0" baseline="0" dirty="0" smtClean="0">
                        <a:ln>
                          <a:noFill/>
                        </a:ln>
                        <a:solidFill>
                          <a:schemeClr val="tx1"/>
                        </a:solidFill>
                        <a:effectLst/>
                        <a:latin typeface="Arial" charset="0"/>
                      </a:endParaRPr>
                    </a:p>
                  </a:txBody>
                  <a:tcPr horzOverflow="overflow"/>
                </a:tc>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CREATE TRIGGER</a:t>
                      </a:r>
                      <a:endParaRPr kumimoji="0" lang="en-US" sz="20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smtClean="0">
                          <a:ln>
                            <a:noFill/>
                          </a:ln>
                          <a:solidFill>
                            <a:schemeClr val="dk1"/>
                          </a:solidFill>
                          <a:effectLst/>
                          <a:latin typeface="+mn-lt"/>
                        </a:rPr>
                        <a:t>Control, Manipulation</a:t>
                      </a:r>
                      <a:endParaRPr kumimoji="0" lang="en-US" sz="2000" b="0" i="0" u="none" strike="noStrike" cap="none" normalizeH="0" baseline="0" dirty="0" smtClean="0">
                        <a:ln>
                          <a:noFill/>
                        </a:ln>
                        <a:solidFill>
                          <a:schemeClr val="tx1"/>
                        </a:solidFill>
                        <a:effectLst/>
                        <a:latin typeface="Arial" charset="0"/>
                      </a:endParaRPr>
                    </a:p>
                  </a:txBody>
                  <a:tcPr horzOverflow="overflow"/>
                </a:tc>
              </a:tr>
              <a:tr h="37306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smtClean="0">
                          <a:ln>
                            <a:noFill/>
                          </a:ln>
                          <a:effectLst/>
                        </a:rPr>
                        <a:t>GRANT, REVOKE</a:t>
                      </a:r>
                      <a:endParaRPr kumimoji="0" lang="en-US" sz="20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Control</a:t>
                      </a:r>
                      <a:endParaRPr kumimoji="0" lang="en-US" sz="2000" b="0" i="0" u="none" strike="noStrike" cap="none" normalizeH="0" baseline="0" dirty="0" smtClean="0">
                        <a:ln>
                          <a:noFill/>
                        </a:ln>
                        <a:solidFill>
                          <a:schemeClr val="tx1"/>
                        </a:solidFill>
                        <a:effectLst/>
                        <a:latin typeface="Arial" charset="0"/>
                      </a:endParaRPr>
                    </a:p>
                  </a:txBody>
                  <a:tcPr horzOverflow="overflow"/>
                </a:tc>
              </a:tr>
            </a:tbl>
          </a:graphicData>
        </a:graphic>
      </p:graphicFrame>
    </p:spTree>
    <p:extLst>
      <p:ext uri="{BB962C8B-B14F-4D97-AF65-F5344CB8AC3E}">
        <p14:creationId xmlns:p14="http://schemas.microsoft.com/office/powerpoint/2010/main" val="1583322517"/>
      </p:ext>
    </p:extLst>
  </p:cSld>
  <p:clrMapOvr>
    <a:masterClrMapping/>
  </p:clrMapOvr>
  <p:transition advTm="55976"/>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SQL Conformance</a:t>
            </a:r>
          </a:p>
        </p:txBody>
      </p:sp>
      <p:sp>
        <p:nvSpPr>
          <p:cNvPr id="9219" name="Rectangle 3"/>
          <p:cNvSpPr>
            <a:spLocks noGrp="1" noChangeArrowheads="1"/>
          </p:cNvSpPr>
          <p:nvPr>
            <p:ph type="body" idx="1"/>
          </p:nvPr>
        </p:nvSpPr>
        <p:spPr/>
        <p:txBody>
          <a:bodyPr/>
          <a:lstStyle/>
          <a:p>
            <a:pPr eaLnBrk="1" hangingPunct="1"/>
            <a:r>
              <a:rPr lang="en-US" smtClean="0"/>
              <a:t>No official conformance testing</a:t>
            </a:r>
          </a:p>
          <a:p>
            <a:pPr eaLnBrk="1" hangingPunct="1"/>
            <a:r>
              <a:rPr lang="en-US" smtClean="0"/>
              <a:t>Vendor claims about conformance</a:t>
            </a:r>
          </a:p>
          <a:p>
            <a:pPr eaLnBrk="1" hangingPunct="1"/>
            <a:r>
              <a:rPr lang="en-US" smtClean="0"/>
              <a:t>Reasonable conformance on Core SQL</a:t>
            </a:r>
          </a:p>
          <a:p>
            <a:pPr eaLnBrk="1" hangingPunct="1"/>
            <a:r>
              <a:rPr lang="en-US" smtClean="0"/>
              <a:t>Large variance on conformance outside of Core SQL</a:t>
            </a:r>
          </a:p>
          <a:p>
            <a:pPr eaLnBrk="1" hangingPunct="1"/>
            <a:r>
              <a:rPr lang="en-US" smtClean="0"/>
              <a:t>Difficult to write portable SQL code outside of Core SQL</a:t>
            </a:r>
          </a:p>
        </p:txBody>
      </p:sp>
    </p:spTree>
    <p:extLst>
      <p:ext uri="{BB962C8B-B14F-4D97-AF65-F5344CB8AC3E}">
        <p14:creationId xmlns:p14="http://schemas.microsoft.com/office/powerpoint/2010/main" val="1468273121"/>
      </p:ext>
    </p:extLst>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AutoShape 4"/>
          <p:cNvSpPr>
            <a:spLocks noGrp="1" noChangeArrowheads="1"/>
          </p:cNvSpPr>
          <p:nvPr>
            <p:ph type="title"/>
          </p:nvPr>
        </p:nvSpPr>
        <p:spPr/>
        <p:txBody>
          <a:bodyPr/>
          <a:lstStyle/>
          <a:p>
            <a:pPr eaLnBrk="1" hangingPunct="1"/>
            <a:r>
              <a:rPr lang="en-US" dirty="0" smtClean="0"/>
              <a:t>Summary</a:t>
            </a:r>
          </a:p>
        </p:txBody>
      </p:sp>
      <p:sp>
        <p:nvSpPr>
          <p:cNvPr id="20485" name="Rectangle 5"/>
          <p:cNvSpPr>
            <a:spLocks noGrp="1" noChangeArrowheads="1"/>
          </p:cNvSpPr>
          <p:nvPr>
            <p:ph type="body" idx="1"/>
          </p:nvPr>
        </p:nvSpPr>
        <p:spPr/>
        <p:txBody>
          <a:bodyPr/>
          <a:lstStyle/>
          <a:p>
            <a:pPr eaLnBrk="1" hangingPunct="1"/>
            <a:r>
              <a:rPr lang="en-US" dirty="0" smtClean="0"/>
              <a:t>SQL: broad language with weak </a:t>
            </a:r>
            <a:r>
              <a:rPr lang="en-US" dirty="0" smtClean="0"/>
              <a:t>conformance</a:t>
            </a:r>
            <a:endParaRPr lang="en-US" dirty="0" smtClean="0"/>
          </a:p>
          <a:p>
            <a:pPr eaLnBrk="1" hangingPunct="1"/>
            <a:r>
              <a:rPr lang="en-US" dirty="0" smtClean="0"/>
              <a:t>SELECT statement: important and complex</a:t>
            </a:r>
          </a:p>
          <a:p>
            <a:pPr eaLnBrk="1" hangingPunct="1"/>
            <a:r>
              <a:rPr lang="en-US" dirty="0" smtClean="0"/>
              <a:t>Lots of practice to master query formulation and </a:t>
            </a:r>
            <a:r>
              <a:rPr lang="en-US" dirty="0" smtClean="0"/>
              <a:t>the SELECT statement</a:t>
            </a:r>
            <a:endParaRPr lang="en-US" dirty="0" smtClean="0"/>
          </a:p>
        </p:txBody>
      </p:sp>
    </p:spTree>
    <p:custDataLst>
      <p:tags r:id="rId1"/>
    </p:custDataLst>
    <p:extLst>
      <p:ext uri="{BB962C8B-B14F-4D97-AF65-F5344CB8AC3E}">
        <p14:creationId xmlns:p14="http://schemas.microsoft.com/office/powerpoint/2010/main" val="1709558222"/>
      </p:ext>
    </p:extLst>
  </p:cSld>
  <p:clrMapOvr>
    <a:masterClrMapping/>
  </p:clrMapOvr>
  <p:transition advTm="116882"/>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4 Basic Query Formulation with SQL&amp;quot;&quot;/&gt;&lt;property id=&quot;20307&quot; value=&quot;256&quot;/&gt;&lt;/object&gt;&lt;object type=&quot;3&quot; unique_id=&quot;10005&quot;&gt;&lt;property id=&quot;20148&quot; value=&quot;5&quot;/&gt;&lt;property id=&quot;20300&quot; value=&quot;Slide 4 - &amp;quot;Major SQL Statements&amp;quot;&quot;/&gt;&lt;property id=&quot;20307&quot; value=&quot;259&quot;/&gt;&lt;/object&gt;&lt;object type=&quot;3&quot; unique_id=&quot;10022&quot;&gt;&lt;property id=&quot;20148&quot; value=&quot;5&quot;/&gt;&lt;property id=&quot;20300&quot; value=&quot;Slide 3 - &amp;quot;What is SQL?&amp;quot;&quot;/&gt;&lt;property id=&quot;20307&quot; value=&quot;258&quot;/&gt;&lt;/object&gt;&lt;object type=&quot;3&quot; unique_id=&quot;11297&quot;&gt;&lt;property id=&quot;20148&quot; value=&quot;5&quot;/&gt;&lt;property id=&quot;20300&quot; value=&quot;Slide 5 - &amp;quot;SQL Conformance&amp;quot;&quot;/&gt;&lt;property id=&quot;20307&quot; value=&quot;274&quot;/&gt;&lt;/object&gt;&lt;object type=&quot;3&quot; unique_id=&quot;26313&quot;&gt;&lt;property id=&quot;20148&quot; value=&quot;5&quot;/&gt;&lt;property id=&quot;20300&quot; value=&quot;Slide 6 - &amp;quot;Summary&amp;quot;&quot;/&gt;&lt;property id=&quot;20307&quot; value=&quot;275&quot;/&gt;&lt;/object&gt;&lt;object type=&quot;3&quot; unique_id=&quot;26485&quot;&gt;&lt;property id=&quot;20148&quot; value=&quot;5&quot;/&gt;&lt;property id=&quot;20300&quot; value=&quot;Slide 2 - &amp;quot;Lesson Objectives&amp;quot;&quot;/&gt;&lt;property id=&quot;20307&quot; value=&quot;276&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6.8|14.5|34.2"/>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3581</TotalTime>
  <Words>664</Words>
  <Application>Microsoft Office PowerPoint</Application>
  <PresentationFormat>On-screen Show (4:3)</PresentationFormat>
  <Paragraphs>96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ＭＳ Ｐゴシック</vt:lpstr>
      <vt:lpstr>Arial</vt:lpstr>
      <vt:lpstr>Times New Roman</vt:lpstr>
      <vt:lpstr>Wingdings</vt:lpstr>
      <vt:lpstr>Blank Presentation</vt:lpstr>
      <vt:lpstr>Module 4 Basic Query Formulation with SQL</vt:lpstr>
      <vt:lpstr>Lesson Objectives</vt:lpstr>
      <vt:lpstr>PowerPoint Presentation</vt:lpstr>
      <vt:lpstr>Major SQL Statements</vt:lpstr>
      <vt:lpstr>SQL Conformance</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Lesson 1: SQL Overview</dc:title>
  <dc:subject>Query Formulation with SQL</dc:subject>
  <dc:creator>Michael Mannino</dc:creator>
  <cp:lastModifiedBy>Mike</cp:lastModifiedBy>
  <cp:revision>790</cp:revision>
  <cp:lastPrinted>1601-01-01T00:00:00Z</cp:lastPrinted>
  <dcterms:created xsi:type="dcterms:W3CDTF">2000-07-15T18:34:14Z</dcterms:created>
  <dcterms:modified xsi:type="dcterms:W3CDTF">2015-07-11T20:57:19Z</dcterms:modified>
</cp:coreProperties>
</file>