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86" r:id="rId4"/>
    <p:sldId id="292" r:id="rId5"/>
    <p:sldId id="291" r:id="rId6"/>
    <p:sldId id="293" r:id="rId7"/>
    <p:sldId id="28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2 of Module 5 on extended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r>
              <a:rPr lang="en-US" dirty="0" smtClean="0"/>
              <a:t>- Why are multiple table problems common in both</a:t>
            </a:r>
            <a:r>
              <a:rPr lang="en-US" baseline="0" dirty="0" smtClean="0"/>
              <a:t> transaction processing and data warehouse environments?</a:t>
            </a:r>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lots of practice to improve query formulation skills</a:t>
            </a:r>
          </a:p>
          <a:p>
            <a:endParaRPr lang="en-US" baseline="0" dirty="0" smtClean="0"/>
          </a:p>
          <a:p>
            <a:r>
              <a:rPr lang="en-US" baseline="0" dirty="0" smtClean="0"/>
              <a:t>Use the critical questions explicitly at first, then implicitly</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0C081B-6C32-45CA-BAEB-6B8E03A8B6F9}" type="slidenum">
              <a:rPr lang="en-US" sz="1200" smtClean="0"/>
              <a:pPr/>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sym typeface="Symbol" pitchFamily="18" charset="2"/>
              </a:rPr>
              <a:t>Use</a:t>
            </a:r>
            <a:r>
              <a:rPr lang="en-US" baseline="0" dirty="0" smtClean="0">
                <a:sym typeface="Symbol" pitchFamily="18" charset="2"/>
              </a:rPr>
              <a:t> database diagram to answer critical questions</a:t>
            </a:r>
          </a:p>
          <a:p>
            <a:endParaRPr lang="en-US" baseline="0" dirty="0" smtClean="0">
              <a:sym typeface="Symbol" pitchFamily="18" charset="2"/>
            </a:endParaRPr>
          </a:p>
          <a:p>
            <a:r>
              <a:rPr lang="en-US" baseline="0" dirty="0" smtClean="0">
                <a:sym typeface="Symbol" pitchFamily="18" charset="2"/>
              </a:rPr>
              <a:t>The examples in the next slides involve the 3, 4, and 5 tables connected by relationships. Try to identify them in the problem statement. </a:t>
            </a:r>
            <a:endParaRPr lang="en-US" dirty="0" smtClean="0">
              <a:sym typeface="Symbol" pitchFamily="18" charset="2"/>
            </a:endParaRPr>
          </a:p>
        </p:txBody>
      </p:sp>
    </p:spTree>
    <p:extLst>
      <p:ext uri="{BB962C8B-B14F-4D97-AF65-F5344CB8AC3E}">
        <p14:creationId xmlns:p14="http://schemas.microsoft.com/office/powerpoint/2010/main" val="131805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4</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Faculty:</a:t>
            </a:r>
            <a:r>
              <a:rPr lang="en-US" baseline="0" dirty="0" smtClean="0"/>
              <a:t> Leonard Vince is a faculty member</a:t>
            </a:r>
          </a:p>
          <a:p>
            <a:pPr marL="171450" indent="-171450">
              <a:buFontTx/>
              <a:buChar char="-"/>
            </a:pPr>
            <a:r>
              <a:rPr lang="en-US" baseline="0" dirty="0" smtClean="0"/>
              <a:t>Offering: need offering days, location, and time</a:t>
            </a:r>
          </a:p>
          <a:p>
            <a:pPr marL="171450" indent="-171450">
              <a:buFontTx/>
              <a:buChar char="-"/>
            </a:pPr>
            <a:r>
              <a:rPr lang="en-US" baseline="0" dirty="0" smtClean="0"/>
              <a:t>Course: need number of units; </a:t>
            </a:r>
            <a:r>
              <a:rPr lang="en-US" baseline="0" dirty="0" err="1" smtClean="0"/>
              <a:t>CourseNo</a:t>
            </a:r>
            <a:r>
              <a:rPr lang="en-US" baseline="0" dirty="0" smtClean="0"/>
              <a:t> can come from either Course or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226446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5</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not needed: </a:t>
            </a:r>
            <a:r>
              <a:rPr lang="en-US" baseline="0" dirty="0" err="1" smtClean="0"/>
              <a:t>CourseNo</a:t>
            </a:r>
            <a:r>
              <a:rPr lang="en-US" baseline="0" dirty="0" smtClean="0"/>
              <a:t> can come from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360021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6</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needed: </a:t>
            </a:r>
            <a:r>
              <a:rPr lang="en-US" baseline="0" dirty="0" err="1" smtClean="0"/>
              <a:t>CourseNo</a:t>
            </a:r>
            <a:r>
              <a:rPr lang="en-US" baseline="0" dirty="0" smtClean="0"/>
              <a:t> can come from Offering but course units from the course table</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a:p>
            <a:endParaRPr lang="en-US" b="0" dirty="0" smtClean="0"/>
          </a:p>
        </p:txBody>
      </p:sp>
    </p:spTree>
    <p:extLst>
      <p:ext uri="{BB962C8B-B14F-4D97-AF65-F5344CB8AC3E}">
        <p14:creationId xmlns:p14="http://schemas.microsoft.com/office/powerpoint/2010/main" val="94673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Query</a:t>
            </a:r>
            <a:r>
              <a:rPr lang="en-US" altLang="en-US" baseline="0" dirty="0" smtClean="0"/>
              <a:t> formulation process</a:t>
            </a:r>
          </a:p>
          <a:p>
            <a:pPr marL="171450" indent="-171450">
              <a:buFontTx/>
              <a:buChar char="-"/>
            </a:pPr>
            <a:r>
              <a:rPr lang="en-US" altLang="en-US" baseline="0" dirty="0" smtClean="0"/>
              <a:t>Transform problem statement into a database representation using the critical questions</a:t>
            </a:r>
          </a:p>
          <a:p>
            <a:pPr marL="171450" indent="-171450">
              <a:buFontTx/>
              <a:buChar char="-"/>
            </a:pPr>
            <a:r>
              <a:rPr lang="en-US" altLang="en-US" baseline="0" dirty="0" smtClean="0"/>
              <a:t>Convert database representation into a SELECT statement using similar examples.</a:t>
            </a:r>
            <a:endParaRPr lang="en-US" altLang="en-US" dirty="0" smtClean="0"/>
          </a:p>
          <a:p>
            <a:endParaRPr lang="en-US" altLang="en-US" dirty="0" smtClean="0"/>
          </a:p>
          <a:p>
            <a:r>
              <a:rPr lang="en-US" altLang="en-US" dirty="0" smtClean="0"/>
              <a:t>The critical questions and database diagrams are the most important</a:t>
            </a:r>
            <a:r>
              <a:rPr lang="en-US" altLang="en-US" baseline="0" dirty="0" smtClean="0"/>
              <a:t> problem solving aids.</a:t>
            </a:r>
          </a:p>
          <a:p>
            <a:endParaRPr lang="en-US" altLang="en-US" baseline="0" dirty="0" smtClean="0"/>
          </a:p>
          <a:p>
            <a:r>
              <a:rPr lang="en-US" altLang="en-US" baseline="0" dirty="0" smtClean="0"/>
              <a:t>Joins are common in both decision making for transaction processing and business intelligence because database designs typically have tens to hundreds of tables. Combining tables is necessary to answer questions about operational decision making and higher level decision making.</a:t>
            </a:r>
          </a:p>
          <a:p>
            <a:endParaRPr lang="en-US" altLang="en-US" baseline="0" dirty="0" smtClean="0"/>
          </a:p>
          <a:p>
            <a:endParaRPr lang="en-US" altLang="en-US" baseline="0" dirty="0" smtClean="0"/>
          </a:p>
        </p:txBody>
      </p:sp>
    </p:spTree>
    <p:extLst>
      <p:ext uri="{BB962C8B-B14F-4D97-AF65-F5344CB8AC3E}">
        <p14:creationId xmlns:p14="http://schemas.microsoft.com/office/powerpoint/2010/main" val="386582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2: Multiple Table Problems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Use </a:t>
            </a:r>
            <a:r>
              <a:rPr lang="en-US" dirty="0"/>
              <a:t>the critical questions to analyze </a:t>
            </a:r>
            <a:r>
              <a:rPr lang="en-US" dirty="0" smtClean="0"/>
              <a:t>more complex problem </a:t>
            </a:r>
            <a:r>
              <a:rPr lang="en-US" dirty="0"/>
              <a:t>statements</a:t>
            </a:r>
          </a:p>
          <a:p>
            <a:r>
              <a:rPr lang="en-US" dirty="0" smtClean="0"/>
              <a:t>Write SELECT statements for more complex problems involving more than 2 tables</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dirty="0" smtClean="0"/>
              <a:t>University Database Diagram</a:t>
            </a:r>
          </a:p>
        </p:txBody>
      </p:sp>
      <p:pic>
        <p:nvPicPr>
          <p:cNvPr id="6" name="Picture 5"/>
          <p:cNvPicPr>
            <a:picLocks noChangeAspect="1"/>
          </p:cNvPicPr>
          <p:nvPr/>
        </p:nvPicPr>
        <p:blipFill>
          <a:blip r:embed="rId3"/>
          <a:stretch>
            <a:fillRect/>
          </a:stretch>
        </p:blipFill>
        <p:spPr>
          <a:xfrm>
            <a:off x="1676400" y="990600"/>
            <a:ext cx="5371359" cy="4938712"/>
          </a:xfrm>
          <a:prstGeom prst="rect">
            <a:avLst/>
          </a:prstGeom>
        </p:spPr>
      </p:pic>
    </p:spTree>
    <p:extLst>
      <p:ext uri="{BB962C8B-B14F-4D97-AF65-F5344CB8AC3E}">
        <p14:creationId xmlns:p14="http://schemas.microsoft.com/office/powerpoint/2010/main" val="2784419031"/>
      </p:ext>
    </p:extLst>
  </p:cSld>
  <p:clrMapOvr>
    <a:masterClrMapping/>
  </p:clrMapOvr>
  <p:transition advTm="5110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3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1</a:t>
            </a:r>
            <a:r>
              <a:rPr lang="en-US" sz="2000" dirty="0" smtClean="0">
                <a:latin typeface="+mn-lt"/>
                <a:cs typeface="Courier New" pitchFamily="49" charset="0"/>
              </a:rPr>
              <a:t>: </a:t>
            </a:r>
            <a:r>
              <a:rPr lang="en-US" sz="2000" dirty="0">
                <a:latin typeface="+mn-lt"/>
                <a:cs typeface="Courier New" pitchFamily="49" charset="0"/>
              </a:rPr>
              <a:t>List Leonard Vince’s teaching schedule in fall 2012.  For each course, list the offering number, course number, number of units, days, location, and time.</a:t>
            </a:r>
          </a:p>
        </p:txBody>
      </p:sp>
      <p:sp>
        <p:nvSpPr>
          <p:cNvPr id="2" name="Rectangle 1"/>
          <p:cNvSpPr/>
          <p:nvPr/>
        </p:nvSpPr>
        <p:spPr>
          <a:xfrm>
            <a:off x="289560" y="2689086"/>
            <a:ext cx="7863840" cy="230832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Course, Offering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2016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'FALL'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 'LEONARD'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FacLastName</a:t>
            </a:r>
            <a:r>
              <a:rPr lang="en-US" sz="1800" dirty="0">
                <a:latin typeface="Courier New" pitchFamily="49" charset="0"/>
                <a:cs typeface="Times New Roman" pitchFamily="18" charset="0"/>
              </a:rPr>
              <a:t> = 'VINCE';</a:t>
            </a:r>
          </a:p>
        </p:txBody>
      </p:sp>
    </p:spTree>
    <p:custDataLst>
      <p:tags r:id="rId1"/>
    </p:custDataLst>
    <p:extLst>
      <p:ext uri="{BB962C8B-B14F-4D97-AF65-F5344CB8AC3E}">
        <p14:creationId xmlns:p14="http://schemas.microsoft.com/office/powerpoint/2010/main" val="1229009813"/>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4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2</a:t>
            </a:r>
            <a:r>
              <a:rPr lang="en-US" sz="2000" dirty="0" smtClean="0">
                <a:latin typeface="+mn-lt"/>
                <a:cs typeface="Courier New" pitchFamily="49" charset="0"/>
              </a:rPr>
              <a:t>: </a:t>
            </a:r>
            <a:r>
              <a:rPr lang="en-US" sz="2000" dirty="0">
                <a:latin typeface="+mn-lt"/>
                <a:cs typeface="Courier New" pitchFamily="49" charset="0"/>
              </a:rPr>
              <a:t>List Bob Norbert’s course schedule in spring </a:t>
            </a:r>
            <a:r>
              <a:rPr lang="en-US" sz="2000" dirty="0" smtClean="0">
                <a:latin typeface="+mn-lt"/>
                <a:cs typeface="Courier New" pitchFamily="49" charset="0"/>
              </a:rPr>
              <a:t>2017.  </a:t>
            </a:r>
            <a:r>
              <a:rPr lang="en-US" sz="2000" dirty="0">
                <a:latin typeface="+mn-lt"/>
                <a:cs typeface="Courier New" pitchFamily="49" charset="0"/>
              </a:rPr>
              <a:t>For each course, list the offering number, course number, days, location, time, and faculty name</a:t>
            </a:r>
            <a:r>
              <a:rPr lang="en-US" sz="2000" dirty="0" smtClean="0">
                <a:latin typeface="+mn-lt"/>
                <a:cs typeface="Courier New" pitchFamily="49" charset="0"/>
              </a:rPr>
              <a:t>.</a:t>
            </a:r>
            <a:endParaRPr lang="en-US" sz="2000" dirty="0">
              <a:latin typeface="+mn-lt"/>
              <a:cs typeface="Courier New" pitchFamily="49" charset="0"/>
            </a:endParaRPr>
          </a:p>
        </p:txBody>
      </p:sp>
      <p:sp>
        <p:nvSpPr>
          <p:cNvPr id="2" name="Rectangle 1"/>
          <p:cNvSpPr/>
          <p:nvPr/>
        </p:nvSpPr>
        <p:spPr>
          <a:xfrm>
            <a:off x="533400" y="2743200"/>
            <a:ext cx="7839583"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2017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007232596"/>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5 Tables</a:t>
            </a:r>
          </a:p>
        </p:txBody>
      </p:sp>
      <p:sp>
        <p:nvSpPr>
          <p:cNvPr id="105475" name="Rectangle 3"/>
          <p:cNvSpPr>
            <a:spLocks noChangeArrowheads="1"/>
          </p:cNvSpPr>
          <p:nvPr/>
        </p:nvSpPr>
        <p:spPr bwMode="auto">
          <a:xfrm>
            <a:off x="292608" y="12192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3</a:t>
            </a:r>
            <a:r>
              <a:rPr lang="en-US" sz="2000" dirty="0" smtClean="0">
                <a:latin typeface="+mn-lt"/>
                <a:cs typeface="Courier New" pitchFamily="49" charset="0"/>
              </a:rPr>
              <a:t>: </a:t>
            </a:r>
            <a:r>
              <a:rPr lang="en-US" sz="2000" dirty="0">
                <a:latin typeface="+mn-lt"/>
              </a:rPr>
              <a:t>List Bob Norbert’s course schedule in spring 2013.  For each course, list the offering number, course number, days, location, time, </a:t>
            </a:r>
            <a:r>
              <a:rPr lang="en-US" sz="2000" u="sng" dirty="0">
                <a:latin typeface="+mn-lt"/>
              </a:rPr>
              <a:t>course units</a:t>
            </a:r>
            <a:r>
              <a:rPr lang="en-US" sz="2000" dirty="0">
                <a:latin typeface="+mn-lt"/>
              </a:rPr>
              <a:t>, and faculty name</a:t>
            </a:r>
            <a:r>
              <a:rPr lang="en-US" sz="2000" dirty="0" smtClean="0">
                <a:latin typeface="+mn-lt"/>
              </a:rPr>
              <a:t>.</a:t>
            </a:r>
            <a:endParaRPr lang="en-US" sz="2000" dirty="0">
              <a:latin typeface="+mn-lt"/>
              <a:cs typeface="Courier New" pitchFamily="49" charset="0"/>
            </a:endParaRPr>
          </a:p>
        </p:txBody>
      </p:sp>
      <p:sp>
        <p:nvSpPr>
          <p:cNvPr id="2" name="Rectangle 1"/>
          <p:cNvSpPr/>
          <p:nvPr/>
        </p:nvSpPr>
        <p:spPr>
          <a:xfrm>
            <a:off x="543541" y="2590800"/>
            <a:ext cx="7763382" cy="313932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smtClean="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Course</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2017 </a:t>
            </a:r>
            <a:r>
              <a:rPr lang="en-US" sz="1800" dirty="0">
                <a:latin typeface="Courier New" pitchFamily="49" charset="0"/>
                <a:cs typeface="Times New Roman" pitchFamily="18" charset="0"/>
              </a:rPr>
              <a:t>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441625121"/>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Have a mental image of the query formulation process</a:t>
            </a:r>
          </a:p>
          <a:p>
            <a:r>
              <a:rPr lang="en-US" dirty="0" smtClean="0"/>
              <a:t>Use critical </a:t>
            </a:r>
            <a:r>
              <a:rPr lang="en-US" dirty="0"/>
              <a:t>questions for converting </a:t>
            </a:r>
            <a:r>
              <a:rPr lang="en-US" dirty="0" smtClean="0"/>
              <a:t>a problem </a:t>
            </a:r>
            <a:r>
              <a:rPr lang="en-US" dirty="0"/>
              <a:t>statement into a database representation</a:t>
            </a:r>
          </a:p>
          <a:p>
            <a:pPr eaLnBrk="1" hangingPunct="1"/>
            <a:r>
              <a:rPr lang="en-US" altLang="en-US" dirty="0" smtClean="0"/>
              <a:t>Use a database diagram for connections among tables</a:t>
            </a:r>
          </a:p>
        </p:txBody>
      </p:sp>
    </p:spTree>
    <p:extLst>
      <p:ext uri="{BB962C8B-B14F-4D97-AF65-F5344CB8AC3E}">
        <p14:creationId xmlns:p14="http://schemas.microsoft.com/office/powerpoint/2010/main" val="6342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323&quot;&gt;&lt;property id=&quot;20148&quot; value=&quot;5&quot;/&gt;&lt;property id=&quot;20300&quot; value=&quot;Slide 3 - &amp;quot;University Database Diagram&amp;quot;&quot;/&gt;&lt;property id=&quot;20307&quot; value=&quot;286&quot;/&gt;&lt;/object&gt;&lt;object type=&quot;3&quot; unique_id=&quot;28324&quot;&gt;&lt;property id=&quot;20148&quot; value=&quot;5&quot;/&gt;&lt;property id=&quot;20300&quot; value=&quot;Slide 4 - &amp;quot;Combining 3 Tables&amp;quot;&quot;/&gt;&lt;property id=&quot;20307&quot; value=&quot;292&quot;/&gt;&lt;/object&gt;&lt;object type=&quot;3&quot; unique_id=&quot;28325&quot;&gt;&lt;property id=&quot;20148&quot; value=&quot;5&quot;/&gt;&lt;property id=&quot;20300&quot; value=&quot;Slide 5 - &amp;quot;Combining 4 Tables&amp;quot;&quot;/&gt;&lt;property id=&quot;20307&quot; value=&quot;291&quot;/&gt;&lt;/object&gt;&lt;object type=&quot;3&quot; unique_id=&quot;28326&quot;&gt;&lt;property id=&quot;20148&quot; value=&quot;5&quot;/&gt;&lt;property id=&quot;20300&quot; value=&quot;Slide 6 - &amp;quot;Combining 5 Tables&amp;quot;&quot;/&gt;&lt;property id=&quot;20307&quot; value=&quot;293&quot;/&gt;&lt;/object&gt;&lt;object type=&quot;3&quot; unique_id=&quot;28327&quot;&gt;&lt;property id=&quot;20148&quot; value=&quot;5&quot;/&gt;&lt;property id=&quot;20300&quot; value=&quot;Slide 7 - &amp;quot;Summary&amp;quot;&quot;/&gt;&lt;property id=&quot;20307&quot; value=&quot;28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24.8|9.9"/>
</p:tagLst>
</file>

<file path=ppt/tags/tag3.xml><?xml version="1.0" encoding="utf-8"?>
<p:tagLst xmlns:a="http://schemas.openxmlformats.org/drawingml/2006/main" xmlns:r="http://schemas.openxmlformats.org/officeDocument/2006/relationships" xmlns:p="http://schemas.openxmlformats.org/presentationml/2006/main">
  <p:tag name="TIMING" val="|5.7|24.8|9.9"/>
</p:tagLst>
</file>

<file path=ppt/tags/tag4.xml><?xml version="1.0" encoding="utf-8"?>
<p:tagLst xmlns:a="http://schemas.openxmlformats.org/drawingml/2006/main" xmlns:r="http://schemas.openxmlformats.org/officeDocument/2006/relationships" xmlns:p="http://schemas.openxmlformats.org/presentationml/2006/main">
  <p:tag name="TIMING" val="|5.7|24.8|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4263</TotalTime>
  <Words>904</Words>
  <Application>Microsoft Office PowerPoint</Application>
  <PresentationFormat>On-screen Show (4:3)</PresentationFormat>
  <Paragraphs>113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Symbol</vt:lpstr>
      <vt:lpstr>Times New Roman</vt:lpstr>
      <vt:lpstr>Blank Presentation</vt:lpstr>
      <vt:lpstr>Module 5 Extended Query Formulation with SQL</vt:lpstr>
      <vt:lpstr>Lesson Objectives</vt:lpstr>
      <vt:lpstr>University Database Diagram</vt:lpstr>
      <vt:lpstr>Combining 3 Tables</vt:lpstr>
      <vt:lpstr>Combining 4 Tables</vt:lpstr>
      <vt:lpstr>Combining 5 Tables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969</cp:revision>
  <cp:lastPrinted>1601-01-01T00:00:00Z</cp:lastPrinted>
  <dcterms:created xsi:type="dcterms:W3CDTF">2000-07-15T18:34:14Z</dcterms:created>
  <dcterms:modified xsi:type="dcterms:W3CDTF">2018-04-27T23:23:22Z</dcterms:modified>
</cp:coreProperties>
</file>