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9"/>
  </p:notesMasterIdLst>
  <p:handoutMasterIdLst>
    <p:handoutMasterId r:id="rId10"/>
  </p:handoutMasterIdLst>
  <p:sldIdLst>
    <p:sldId id="256" r:id="rId2"/>
    <p:sldId id="275" r:id="rId3"/>
    <p:sldId id="286" r:id="rId4"/>
    <p:sldId id="291" r:id="rId5"/>
    <p:sldId id="292" r:id="rId6"/>
    <p:sldId id="290" r:id="rId7"/>
    <p:sldId id="289" r:id="rId8"/>
  </p:sldIdLst>
  <p:sldSz cx="9144000" cy="6858000" type="screen4x3"/>
  <p:notesSz cx="6858000" cy="9144000"/>
  <p:custDataLst>
    <p:tags r:id="rId11"/>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Mannino" initials="MM" lastIdx="3" clrIdx="0">
    <p:extLst>
      <p:ext uri="{19B8F6BF-5375-455C-9EA6-DF929625EA0E}">
        <p15:presenceInfo xmlns:p15="http://schemas.microsoft.com/office/powerpoint/2012/main" userId="S-1-5-21-3931225680-1871015619-2963001510-1295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1982" autoAdjust="0"/>
  </p:normalViewPr>
  <p:slideViewPr>
    <p:cSldViewPr>
      <p:cViewPr varScale="1">
        <p:scale>
          <a:sx n="79" d="100"/>
          <a:sy n="79" d="100"/>
        </p:scale>
        <p:origin x="108" y="42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31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1.xml"/><Relationship Id="rId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Welcome to lesson</a:t>
            </a:r>
            <a:r>
              <a:rPr lang="en-US" baseline="0" dirty="0" smtClean="0"/>
              <a:t> 3 of Module 5 on extended </a:t>
            </a:r>
            <a:r>
              <a:rPr lang="en-US" dirty="0" smtClean="0"/>
              <a:t>query formulation with SQL</a:t>
            </a:r>
          </a:p>
          <a:p>
            <a:endParaRPr lang="en-US" dirty="0" smtClean="0"/>
          </a:p>
          <a:p>
            <a:r>
              <a:rPr lang="en-US" dirty="0" smtClean="0"/>
              <a:t>Query formulation is an important skill in application development.</a:t>
            </a:r>
          </a:p>
          <a:p>
            <a:r>
              <a:rPr lang="en-US" dirty="0" smtClean="0"/>
              <a:t>Everyone involved in the application development must be competent in query formulation.</a:t>
            </a:r>
          </a:p>
          <a:p>
            <a:r>
              <a:rPr lang="en-US" dirty="0" smtClean="0"/>
              <a:t>Most students will be involved (at least initially) in application development rather than in a role as a database specialist. Database specialists must also understand query formulation and SQL.</a:t>
            </a:r>
          </a:p>
          <a:p>
            <a:endParaRPr lang="en-US" dirty="0" smtClean="0"/>
          </a:p>
          <a:p>
            <a:r>
              <a:rPr lang="en-US" dirty="0" smtClean="0"/>
              <a:t>Opening question: </a:t>
            </a:r>
          </a:p>
          <a:p>
            <a:r>
              <a:rPr lang="en-US" dirty="0" smtClean="0"/>
              <a:t>- Why are join operations and grouping a powerful combination especially in data warehouse processing?</a:t>
            </a:r>
          </a:p>
        </p:txBody>
      </p:sp>
    </p:spTree>
    <p:extLst>
      <p:ext uri="{BB962C8B-B14F-4D97-AF65-F5344CB8AC3E}">
        <p14:creationId xmlns:p14="http://schemas.microsoft.com/office/powerpoint/2010/main" val="192289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Need lots of practice to improve query formulation skills</a:t>
            </a:r>
          </a:p>
          <a:p>
            <a:endParaRPr lang="en-US" baseline="0" dirty="0" smtClean="0"/>
          </a:p>
          <a:p>
            <a:r>
              <a:rPr lang="en-US" baseline="0" dirty="0" smtClean="0"/>
              <a:t>Use the critical questions explicitly at first, then implicitly</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2</a:t>
            </a:fld>
            <a:endParaRPr lang="en-US"/>
          </a:p>
        </p:txBody>
      </p:sp>
    </p:spTree>
    <p:extLst>
      <p:ext uri="{BB962C8B-B14F-4D97-AF65-F5344CB8AC3E}">
        <p14:creationId xmlns:p14="http://schemas.microsoft.com/office/powerpoint/2010/main" val="2807682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60C081B-6C32-45CA-BAEB-6B8E03A8B6F9}" type="slidenum">
              <a:rPr lang="en-US" sz="1200" smtClean="0"/>
              <a:pPr/>
              <a:t>3</a:t>
            </a:fld>
            <a:endParaRPr lang="en-US" sz="120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sym typeface="Symbol" pitchFamily="18" charset="2"/>
              </a:rPr>
              <a:t>Use</a:t>
            </a:r>
            <a:r>
              <a:rPr lang="en-US" baseline="0" dirty="0" smtClean="0">
                <a:sym typeface="Symbol" pitchFamily="18" charset="2"/>
              </a:rPr>
              <a:t> database diagram to answer critical questions</a:t>
            </a:r>
          </a:p>
          <a:p>
            <a:endParaRPr lang="en-US" baseline="0" dirty="0" smtClean="0">
              <a:sym typeface="Symbol" pitchFamily="18" charset="2"/>
            </a:endParaRPr>
          </a:p>
          <a:p>
            <a:r>
              <a:rPr lang="en-US" baseline="0" dirty="0" smtClean="0">
                <a:sym typeface="Symbol" pitchFamily="18" charset="2"/>
              </a:rPr>
              <a:t>The examples in the next slides involve the 2, 3, and 4 tables connected by relationships. Try to identify them in the problem statement. </a:t>
            </a:r>
            <a:endParaRPr lang="en-US" dirty="0" smtClean="0">
              <a:sym typeface="Symbol" pitchFamily="18" charset="2"/>
            </a:endParaRPr>
          </a:p>
        </p:txBody>
      </p:sp>
    </p:spTree>
    <p:extLst>
      <p:ext uri="{BB962C8B-B14F-4D97-AF65-F5344CB8AC3E}">
        <p14:creationId xmlns:p14="http://schemas.microsoft.com/office/powerpoint/2010/main" val="1318051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94E0A8D-EF9A-432D-AAEE-6E9971FAC3FE}" type="slidenum">
              <a:rPr lang="en-US" sz="1200" smtClean="0"/>
              <a:pPr/>
              <a:t>4</a:t>
            </a:fld>
            <a:endParaRPr lang="en-US" sz="1200" smtClean="0"/>
          </a:p>
        </p:txBody>
      </p:sp>
      <p:sp>
        <p:nvSpPr>
          <p:cNvPr id="22531" name="Rectangle 2"/>
          <p:cNvSpPr>
            <a:spLocks noGrp="1" noRot="1" noChangeAspect="1" noChangeArrowheads="1" noTextEdit="1"/>
          </p:cNvSpPr>
          <p:nvPr>
            <p:ph type="sldImg"/>
          </p:nvPr>
        </p:nvSpPr>
        <p:spPr>
          <a:solidFill>
            <a:srgbClr val="FFFFFF"/>
          </a:solidFill>
          <a:ln/>
        </p:spPr>
      </p:sp>
      <p:sp>
        <p:nvSpPr>
          <p:cNvPr id="22532" name="Rectangle 3"/>
          <p:cNvSpPr>
            <a:spLocks noGrp="1" noChangeArrowheads="1"/>
          </p:cNvSpPr>
          <p:nvPr>
            <p:ph type="body" idx="1"/>
          </p:nvPr>
        </p:nvSpPr>
        <p:spPr>
          <a:solidFill>
            <a:srgbClr val="FFFFFF"/>
          </a:solidFill>
          <a:ln>
            <a:solidFill>
              <a:srgbClr val="000000"/>
            </a:solidFill>
          </a:ln>
        </p:spPr>
        <p:txBody>
          <a:bodyPr/>
          <a:lstStyle/>
          <a:p>
            <a:r>
              <a:rPr lang="en-US" u="none" dirty="0" smtClean="0"/>
              <a:t>What tables?</a:t>
            </a:r>
          </a:p>
          <a:p>
            <a:pPr marL="171450" indent="-171450">
              <a:buFontTx/>
              <a:buChar char="-"/>
            </a:pPr>
            <a:r>
              <a:rPr lang="en-US" u="none" dirty="0" smtClean="0"/>
              <a:t>Enrollment:</a:t>
            </a:r>
            <a:r>
              <a:rPr lang="en-US" u="none" baseline="0" dirty="0" smtClean="0"/>
              <a:t> need the number of students enrolled</a:t>
            </a:r>
          </a:p>
          <a:p>
            <a:pPr marL="171450" indent="-171450">
              <a:buFontTx/>
              <a:buChar char="-"/>
            </a:pPr>
            <a:r>
              <a:rPr lang="en-US" u="none" baseline="0" dirty="0" smtClean="0"/>
              <a:t>Offering: condition on offering year</a:t>
            </a:r>
          </a:p>
          <a:p>
            <a:pPr marL="171450" indent="-171450">
              <a:buFontTx/>
              <a:buChar char="-"/>
            </a:pPr>
            <a:r>
              <a:rPr lang="en-US" u="none" baseline="0" dirty="0" smtClean="0"/>
              <a:t>Student: need a condition on average </a:t>
            </a:r>
            <a:r>
              <a:rPr lang="en-US" u="none" baseline="0" dirty="0" err="1" smtClean="0"/>
              <a:t>StdGPA</a:t>
            </a:r>
            <a:endParaRPr lang="en-US" u="none" baseline="0" dirty="0" smtClean="0"/>
          </a:p>
          <a:p>
            <a:pPr marL="0" indent="0">
              <a:buFontTx/>
              <a:buNone/>
            </a:pPr>
            <a:endParaRPr lang="en-US" u="none" dirty="0" smtClean="0"/>
          </a:p>
          <a:p>
            <a:r>
              <a:rPr lang="en-US" u="none" dirty="0" smtClean="0"/>
              <a:t>What connections among tables?</a:t>
            </a:r>
          </a:p>
          <a:p>
            <a:pPr marL="171450" indent="-171450">
              <a:buFontTx/>
              <a:buChar char="-"/>
            </a:pPr>
            <a:r>
              <a:rPr lang="en-US" u="none" dirty="0" err="1" smtClean="0"/>
              <a:t>StdNo</a:t>
            </a:r>
            <a:r>
              <a:rPr lang="en-US" u="none" dirty="0" smtClean="0"/>
              <a:t>: PK</a:t>
            </a:r>
            <a:r>
              <a:rPr lang="en-US" u="none" baseline="0" dirty="0" smtClean="0"/>
              <a:t> (Student), FK (Enrollment)</a:t>
            </a:r>
          </a:p>
          <a:p>
            <a:pPr marL="171450" indent="-171450">
              <a:buFontTx/>
              <a:buChar char="-"/>
            </a:pPr>
            <a:r>
              <a:rPr lang="en-US" u="none" baseline="0" dirty="0" err="1" smtClean="0"/>
              <a:t>OfferNo</a:t>
            </a:r>
            <a:r>
              <a:rPr lang="en-US" u="none" baseline="0" dirty="0" smtClean="0"/>
              <a:t>: PK (Offering), FK (Enrollment)</a:t>
            </a:r>
            <a:endParaRPr lang="en-US" u="none" dirty="0" smtClean="0"/>
          </a:p>
          <a:p>
            <a:endParaRPr lang="en-US" u="none" dirty="0" smtClean="0"/>
          </a:p>
          <a:p>
            <a:r>
              <a:rPr lang="en-US" u="none" dirty="0" smtClean="0"/>
              <a:t>Individual rows versus row summaries?</a:t>
            </a:r>
          </a:p>
          <a:p>
            <a:pPr marL="171450" indent="-171450">
              <a:buFontTx/>
              <a:buChar char="-"/>
            </a:pPr>
            <a:r>
              <a:rPr lang="en-US" u="none" dirty="0" smtClean="0"/>
              <a:t>Two aggregate functions in result: average</a:t>
            </a:r>
            <a:r>
              <a:rPr lang="en-US" u="none" baseline="0" dirty="0" smtClean="0"/>
              <a:t> GPA, count of students enrolled</a:t>
            </a:r>
          </a:p>
          <a:p>
            <a:pPr marL="171450" indent="-171450">
              <a:buFontTx/>
              <a:buChar char="-"/>
            </a:pPr>
            <a:r>
              <a:rPr lang="en-US" u="none" baseline="0" dirty="0" smtClean="0"/>
              <a:t>One condition involving an aggregate function: average GPA &gt; 3.3</a:t>
            </a:r>
            <a:endParaRPr lang="en-US" u="none" dirty="0" smtClean="0"/>
          </a:p>
          <a:p>
            <a:endParaRPr lang="en-US" u="none" dirty="0" smtClean="0"/>
          </a:p>
        </p:txBody>
      </p:sp>
    </p:spTree>
    <p:extLst>
      <p:ext uri="{BB962C8B-B14F-4D97-AF65-F5344CB8AC3E}">
        <p14:creationId xmlns:p14="http://schemas.microsoft.com/office/powerpoint/2010/main" val="3600215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77AF811-7264-493C-8EA0-4035FA56540D}" type="slidenum">
              <a:rPr lang="en-US" sz="1200" smtClean="0"/>
              <a:pPr/>
              <a:t>5</a:t>
            </a:fld>
            <a:endParaRPr lang="en-US" sz="1200"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u="none" dirty="0" smtClean="0"/>
              <a:t>What tables?</a:t>
            </a:r>
          </a:p>
          <a:p>
            <a:pPr marL="171450" indent="-171450">
              <a:buFontTx/>
              <a:buChar char="-"/>
            </a:pPr>
            <a:r>
              <a:rPr lang="en-US" u="none" dirty="0" smtClean="0"/>
              <a:t>Enrollment:</a:t>
            </a:r>
            <a:r>
              <a:rPr lang="en-US" u="none" baseline="0" dirty="0" smtClean="0"/>
              <a:t> need the number of students enrolled</a:t>
            </a:r>
          </a:p>
          <a:p>
            <a:pPr marL="171450" indent="-171450">
              <a:buFontTx/>
              <a:buChar char="-"/>
            </a:pPr>
            <a:r>
              <a:rPr lang="en-US" u="none" baseline="0" dirty="0" smtClean="0"/>
              <a:t>Offering: conditions on offering year and term</a:t>
            </a:r>
          </a:p>
          <a:p>
            <a:pPr marL="0" indent="0">
              <a:buFontTx/>
              <a:buNone/>
            </a:pPr>
            <a:endParaRPr lang="en-US" u="none" dirty="0" smtClean="0"/>
          </a:p>
          <a:p>
            <a:r>
              <a:rPr lang="en-US" u="none" dirty="0" smtClean="0"/>
              <a:t>What connections among tables?</a:t>
            </a:r>
          </a:p>
          <a:p>
            <a:pPr marL="171450" indent="-171450">
              <a:buFontTx/>
              <a:buChar char="-"/>
            </a:pPr>
            <a:r>
              <a:rPr lang="en-US" u="none" baseline="0" dirty="0" err="1" smtClean="0"/>
              <a:t>OfferNo</a:t>
            </a:r>
            <a:r>
              <a:rPr lang="en-US" u="none" baseline="0" dirty="0" smtClean="0"/>
              <a:t>: PK (Offering), FK (Enrollment)</a:t>
            </a:r>
            <a:endParaRPr lang="en-US" u="none" dirty="0" smtClean="0"/>
          </a:p>
          <a:p>
            <a:endParaRPr lang="en-US" u="none" dirty="0" smtClean="0"/>
          </a:p>
          <a:p>
            <a:r>
              <a:rPr lang="en-US" u="none" dirty="0" smtClean="0"/>
              <a:t>Individual rows versus row summaries?</a:t>
            </a:r>
          </a:p>
          <a:p>
            <a:pPr marL="171450" indent="-171450">
              <a:buFontTx/>
              <a:buChar char="-"/>
            </a:pPr>
            <a:r>
              <a:rPr lang="en-US" u="none" dirty="0" smtClean="0"/>
              <a:t>One aggregate function in result: </a:t>
            </a:r>
            <a:r>
              <a:rPr lang="en-US" u="none" baseline="0" dirty="0" smtClean="0"/>
              <a:t>count of students enrolled</a:t>
            </a:r>
            <a:endParaRPr lang="en-US" dirty="0" smtClean="0">
              <a:cs typeface="Times New Roman" pitchFamily="18" charset="0"/>
            </a:endParaRPr>
          </a:p>
          <a:p>
            <a:endParaRPr lang="en-US" dirty="0" smtClean="0">
              <a:cs typeface="Times New Roman" pitchFamily="18" charset="0"/>
            </a:endParaRPr>
          </a:p>
          <a:p>
            <a:r>
              <a:rPr lang="en-US" dirty="0" smtClean="0">
                <a:cs typeface="Times New Roman" pitchFamily="18" charset="0"/>
              </a:rPr>
              <a:t>After studying Example 2, you might be confused about the necessity to group on both </a:t>
            </a:r>
            <a:r>
              <a:rPr lang="en-US" i="1" dirty="0" err="1" smtClean="0">
                <a:cs typeface="Times New Roman" pitchFamily="18" charset="0"/>
              </a:rPr>
              <a:t>OfferNo</a:t>
            </a:r>
            <a:r>
              <a:rPr lang="en-US" dirty="0" smtClean="0">
                <a:cs typeface="Times New Roman" pitchFamily="18" charset="0"/>
              </a:rPr>
              <a:t> and </a:t>
            </a:r>
            <a:r>
              <a:rPr lang="en-US" i="1" dirty="0" err="1" smtClean="0">
                <a:cs typeface="Times New Roman" pitchFamily="18" charset="0"/>
              </a:rPr>
              <a:t>CourseNo</a:t>
            </a:r>
            <a:r>
              <a:rPr lang="en-US" dirty="0" smtClean="0">
                <a:cs typeface="Times New Roman" pitchFamily="18" charset="0"/>
              </a:rPr>
              <a:t>.  One simple explanation is that any columns appearing in SELECT must be either a grouping column or an </a:t>
            </a:r>
            <a:r>
              <a:rPr lang="en-US" dirty="0" err="1" smtClean="0">
                <a:cs typeface="Times New Roman" pitchFamily="18" charset="0"/>
              </a:rPr>
              <a:t>aggregrate</a:t>
            </a:r>
            <a:r>
              <a:rPr lang="en-US" dirty="0" smtClean="0">
                <a:cs typeface="Times New Roman" pitchFamily="18" charset="0"/>
              </a:rPr>
              <a:t> expression.  However, this explanation does not quite tell the entire story.  Grouping on </a:t>
            </a:r>
            <a:r>
              <a:rPr lang="en-US" i="1" dirty="0" err="1" smtClean="0">
                <a:cs typeface="Times New Roman" pitchFamily="18" charset="0"/>
              </a:rPr>
              <a:t>OfferNo</a:t>
            </a:r>
            <a:r>
              <a:rPr lang="en-US" dirty="0" smtClean="0">
                <a:cs typeface="Times New Roman" pitchFamily="18" charset="0"/>
              </a:rPr>
              <a:t> alone produces the same values for the computed column (</a:t>
            </a:r>
            <a:r>
              <a:rPr lang="en-US" i="1" dirty="0" err="1" smtClean="0">
                <a:cs typeface="Times New Roman" pitchFamily="18" charset="0"/>
              </a:rPr>
              <a:t>NumStudents</a:t>
            </a:r>
            <a:r>
              <a:rPr lang="en-US" dirty="0" smtClean="0">
                <a:cs typeface="Times New Roman" pitchFamily="18" charset="0"/>
              </a:rPr>
              <a:t>) because </a:t>
            </a:r>
            <a:r>
              <a:rPr lang="en-US" i="1" dirty="0" err="1" smtClean="0">
                <a:cs typeface="Times New Roman" pitchFamily="18" charset="0"/>
              </a:rPr>
              <a:t>OfferNo</a:t>
            </a:r>
            <a:r>
              <a:rPr lang="en-US" dirty="0" smtClean="0">
                <a:cs typeface="Times New Roman" pitchFamily="18" charset="0"/>
              </a:rPr>
              <a:t> is the unique in the result.  Including non-unique columns such as </a:t>
            </a:r>
            <a:r>
              <a:rPr lang="en-US" i="1" dirty="0" err="1" smtClean="0">
                <a:cs typeface="Times New Roman" pitchFamily="18" charset="0"/>
              </a:rPr>
              <a:t>CourseNo</a:t>
            </a:r>
            <a:r>
              <a:rPr lang="en-US" dirty="0" smtClean="0">
                <a:cs typeface="Times New Roman" pitchFamily="18" charset="0"/>
              </a:rPr>
              <a:t> adds information to each result row but does not change the aggregate calculations.  If you do not understand this point, use sample tables to demonstrate it. When evaluating your sample tables, remember that joins occur before grouping.</a:t>
            </a:r>
            <a:endParaRPr lang="en-US" dirty="0" smtClean="0"/>
          </a:p>
        </p:txBody>
      </p:sp>
    </p:spTree>
    <p:extLst>
      <p:ext uri="{BB962C8B-B14F-4D97-AF65-F5344CB8AC3E}">
        <p14:creationId xmlns:p14="http://schemas.microsoft.com/office/powerpoint/2010/main" val="3545566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77AF811-7264-493C-8EA0-4035FA56540D}" type="slidenum">
              <a:rPr lang="en-US" sz="1200" smtClean="0"/>
              <a:pPr/>
              <a:t>6</a:t>
            </a:fld>
            <a:endParaRPr lang="en-US" sz="1200"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kumimoji="1" lang="en-US" sz="1200" kern="1200" dirty="0" smtClean="0">
                <a:solidFill>
                  <a:schemeClr val="tx1"/>
                </a:solidFill>
                <a:effectLst/>
                <a:latin typeface="Times New Roman" pitchFamily="18" charset="0"/>
                <a:ea typeface="+mn-ea"/>
                <a:cs typeface="+mn-cs"/>
              </a:rPr>
              <a:t>Critical questions:</a:t>
            </a:r>
          </a:p>
          <a:p>
            <a:pPr marL="171450" indent="-171450">
              <a:buFontTx/>
              <a:buChar char="-"/>
            </a:pPr>
            <a:r>
              <a:rPr kumimoji="1" lang="en-US" sz="1200" kern="1200" dirty="0" smtClean="0">
                <a:solidFill>
                  <a:schemeClr val="tx1"/>
                </a:solidFill>
                <a:effectLst/>
                <a:latin typeface="Times New Roman" pitchFamily="18" charset="0"/>
                <a:ea typeface="+mn-ea"/>
                <a:cs typeface="+mn-cs"/>
              </a:rPr>
              <a:t>What tables?</a:t>
            </a:r>
          </a:p>
          <a:p>
            <a:pPr marL="628650" lvl="1" indent="-171450">
              <a:buFontTx/>
              <a:buChar char="-"/>
            </a:pPr>
            <a:r>
              <a:rPr kumimoji="1" lang="en-US" sz="1200" kern="1200" dirty="0" smtClean="0">
                <a:solidFill>
                  <a:schemeClr val="tx1"/>
                </a:solidFill>
                <a:effectLst/>
                <a:latin typeface="Times New Roman" pitchFamily="18" charset="0"/>
                <a:ea typeface="+mn-ea"/>
                <a:cs typeface="+mn-cs"/>
              </a:rPr>
              <a:t>Student</a:t>
            </a:r>
            <a:r>
              <a:rPr kumimoji="1" lang="en-US" sz="1200" kern="1200" baseline="0" dirty="0" smtClean="0">
                <a:solidFill>
                  <a:schemeClr val="tx1"/>
                </a:solidFill>
                <a:effectLst/>
                <a:latin typeface="Times New Roman" pitchFamily="18" charset="0"/>
                <a:ea typeface="+mn-ea"/>
                <a:cs typeface="+mn-cs"/>
              </a:rPr>
              <a:t> because student GPA column used</a:t>
            </a:r>
          </a:p>
          <a:p>
            <a:pPr marL="628650" lvl="1" indent="-171450">
              <a:buFontTx/>
              <a:buChar char="-"/>
            </a:pPr>
            <a:r>
              <a:rPr kumimoji="1" lang="en-US" sz="1200" kern="1200" baseline="0" dirty="0" smtClean="0">
                <a:solidFill>
                  <a:schemeClr val="tx1"/>
                </a:solidFill>
                <a:effectLst/>
                <a:latin typeface="Times New Roman" pitchFamily="18" charset="0"/>
                <a:ea typeface="+mn-ea"/>
                <a:cs typeface="+mn-cs"/>
              </a:rPr>
              <a:t>Offering because conditions on year and term as well as course number in the result</a:t>
            </a:r>
          </a:p>
          <a:p>
            <a:pPr marL="628650" lvl="1" indent="-171450">
              <a:buFontTx/>
              <a:buChar char="-"/>
            </a:pPr>
            <a:r>
              <a:rPr kumimoji="1" lang="en-US" sz="1200" kern="1200" baseline="0" dirty="0" smtClean="0">
                <a:solidFill>
                  <a:schemeClr val="tx1"/>
                </a:solidFill>
                <a:effectLst/>
                <a:latin typeface="Times New Roman" pitchFamily="18" charset="0"/>
                <a:ea typeface="+mn-ea"/>
                <a:cs typeface="+mn-cs"/>
              </a:rPr>
              <a:t>Faculty because first and last name columns required in the result</a:t>
            </a:r>
          </a:p>
          <a:p>
            <a:pPr marL="628650" lvl="1" indent="-171450">
              <a:buFontTx/>
              <a:buChar char="-"/>
            </a:pPr>
            <a:r>
              <a:rPr kumimoji="1" lang="en-US" sz="1200" kern="1200" baseline="0" dirty="0" smtClean="0">
                <a:solidFill>
                  <a:schemeClr val="tx1"/>
                </a:solidFill>
                <a:effectLst/>
                <a:latin typeface="Times New Roman" pitchFamily="18" charset="0"/>
                <a:ea typeface="+mn-ea"/>
                <a:cs typeface="+mn-cs"/>
              </a:rPr>
              <a:t>Enrollment: connecting Student and Offering</a:t>
            </a:r>
            <a:endParaRPr kumimoji="1" lang="en-US" sz="1200" kern="1200" dirty="0" smtClean="0">
              <a:solidFill>
                <a:schemeClr val="tx1"/>
              </a:solidFill>
              <a:effectLst/>
              <a:latin typeface="Times New Roman" pitchFamily="18" charset="0"/>
              <a:ea typeface="+mn-ea"/>
              <a:cs typeface="+mn-cs"/>
            </a:endParaRPr>
          </a:p>
          <a:p>
            <a:pPr marL="171450" indent="-171450">
              <a:buFontTx/>
              <a:buChar char="-"/>
            </a:pPr>
            <a:r>
              <a:rPr kumimoji="1" lang="en-US" sz="1200" kern="1200" dirty="0" smtClean="0">
                <a:solidFill>
                  <a:schemeClr val="tx1"/>
                </a:solidFill>
                <a:effectLst/>
                <a:latin typeface="Times New Roman" pitchFamily="18" charset="0"/>
                <a:ea typeface="+mn-ea"/>
                <a:cs typeface="+mn-cs"/>
              </a:rPr>
              <a:t>How connected? PK-FK</a:t>
            </a:r>
          </a:p>
          <a:p>
            <a:pPr marL="171450" indent="-171450">
              <a:buFontTx/>
              <a:buChar char="-"/>
            </a:pPr>
            <a:r>
              <a:rPr kumimoji="1" lang="en-US" sz="1200" kern="1200" dirty="0" smtClean="0">
                <a:solidFill>
                  <a:schemeClr val="tx1"/>
                </a:solidFill>
                <a:effectLst/>
                <a:latin typeface="Times New Roman" pitchFamily="18" charset="0"/>
                <a:ea typeface="+mn-ea"/>
                <a:cs typeface="+mn-cs"/>
              </a:rPr>
              <a:t>Individual</a:t>
            </a:r>
            <a:r>
              <a:rPr kumimoji="1" lang="en-US" sz="1200" kern="1200" baseline="0" dirty="0" smtClean="0">
                <a:solidFill>
                  <a:schemeClr val="tx1"/>
                </a:solidFill>
                <a:effectLst/>
                <a:latin typeface="Times New Roman" pitchFamily="18" charset="0"/>
                <a:ea typeface="+mn-ea"/>
                <a:cs typeface="+mn-cs"/>
              </a:rPr>
              <a:t> r</a:t>
            </a:r>
            <a:r>
              <a:rPr kumimoji="1" lang="en-US" sz="1200" kern="1200" dirty="0" smtClean="0">
                <a:solidFill>
                  <a:schemeClr val="tx1"/>
                </a:solidFill>
                <a:effectLst/>
                <a:latin typeface="Times New Roman" pitchFamily="18" charset="0"/>
                <a:ea typeface="+mn-ea"/>
                <a:cs typeface="+mn-cs"/>
              </a:rPr>
              <a:t>ows versus row summaries: row summaries because of average</a:t>
            </a:r>
            <a:r>
              <a:rPr kumimoji="1" lang="en-US" sz="1200" kern="1200" baseline="0" dirty="0" smtClean="0">
                <a:solidFill>
                  <a:schemeClr val="tx1"/>
                </a:solidFill>
                <a:effectLst/>
                <a:latin typeface="Times New Roman" pitchFamily="18" charset="0"/>
                <a:ea typeface="+mn-ea"/>
                <a:cs typeface="+mn-cs"/>
              </a:rPr>
              <a:t> GPA in the result and condition on average GPA.</a:t>
            </a:r>
            <a:endParaRPr kumimoji="1" lang="en-US" sz="1200" kern="1200" dirty="0" smtClean="0">
              <a:solidFill>
                <a:schemeClr val="tx1"/>
              </a:solidFill>
              <a:effectLst/>
              <a:latin typeface="Times New Roman" pitchFamily="18" charset="0"/>
              <a:ea typeface="+mn-ea"/>
              <a:cs typeface="+mn-cs"/>
            </a:endParaRPr>
          </a:p>
          <a:p>
            <a:endParaRPr kumimoji="1" lang="en-US" sz="1200" kern="1200" dirty="0" smtClean="0">
              <a:solidFill>
                <a:schemeClr val="tx1"/>
              </a:solidFill>
              <a:effectLst/>
              <a:latin typeface="Times New Roman" pitchFamily="18" charset="0"/>
              <a:ea typeface="+mn-ea"/>
              <a:cs typeface="+mn-cs"/>
            </a:endParaRPr>
          </a:p>
          <a:p>
            <a:pPr marL="171450" indent="-171450">
              <a:buFontTx/>
              <a:buChar char="-"/>
            </a:pPr>
            <a:endParaRPr lang="en-US" dirty="0" smtClean="0"/>
          </a:p>
        </p:txBody>
      </p:sp>
    </p:spTree>
    <p:extLst>
      <p:ext uri="{BB962C8B-B14F-4D97-AF65-F5344CB8AC3E}">
        <p14:creationId xmlns:p14="http://schemas.microsoft.com/office/powerpoint/2010/main" val="1787335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7</a:t>
            </a:fld>
            <a:endParaRPr kumimoji="0" lang="en-US" altLang="en-US" sz="1200"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smtClean="0"/>
              <a:t>Query</a:t>
            </a:r>
            <a:r>
              <a:rPr lang="en-US" altLang="en-US" baseline="0" dirty="0" smtClean="0"/>
              <a:t> formulation process</a:t>
            </a:r>
          </a:p>
          <a:p>
            <a:pPr marL="171450" indent="-171450">
              <a:buFontTx/>
              <a:buChar char="-"/>
            </a:pPr>
            <a:r>
              <a:rPr lang="en-US" altLang="en-US" baseline="0" dirty="0" smtClean="0"/>
              <a:t>Transform problem statement into a database representation using the critical questions</a:t>
            </a:r>
          </a:p>
          <a:p>
            <a:pPr marL="171450" indent="-171450">
              <a:buFontTx/>
              <a:buChar char="-"/>
            </a:pPr>
            <a:r>
              <a:rPr lang="en-US" altLang="en-US" baseline="0" dirty="0" smtClean="0"/>
              <a:t>Convert database representation into a SELECT statement using similar examples.</a:t>
            </a:r>
            <a:endParaRPr lang="en-US" altLang="en-US" dirty="0" smtClean="0"/>
          </a:p>
          <a:p>
            <a:endParaRPr lang="en-US" altLang="en-US" dirty="0" smtClean="0"/>
          </a:p>
          <a:p>
            <a:r>
              <a:rPr lang="en-US" altLang="en-US" dirty="0" smtClean="0"/>
              <a:t>The critical questions and database diagrams are the most important</a:t>
            </a:r>
            <a:r>
              <a:rPr lang="en-US" altLang="en-US" baseline="0" dirty="0" smtClean="0"/>
              <a:t> problem solving aids.</a:t>
            </a:r>
          </a:p>
          <a:p>
            <a:endParaRPr lang="en-US" altLang="en-US" baseline="0" dirty="0" smtClean="0"/>
          </a:p>
          <a:p>
            <a:r>
              <a:rPr lang="en-US" altLang="en-US" baseline="0" dirty="0" smtClean="0"/>
              <a:t>Joins and grouping are a powerful combination in data warehouse queries due to the nature of business intelligence queries (produce summary results) and data warehouse schema designs with lots of tables. You will see many queries in the third course (relational database support for data warehouses) with joins </a:t>
            </a:r>
            <a:r>
              <a:rPr lang="en-US" altLang="en-US" baseline="0" smtClean="0"/>
              <a:t>and grouping.</a:t>
            </a:r>
            <a:endParaRPr lang="en-US" altLang="en-US" baseline="0" dirty="0" smtClean="0"/>
          </a:p>
          <a:p>
            <a:endParaRPr lang="en-US" altLang="en-US" baseline="0" dirty="0" smtClean="0"/>
          </a:p>
          <a:p>
            <a:endParaRPr lang="en-US" altLang="en-US" baseline="0" dirty="0" smtClean="0"/>
          </a:p>
          <a:p>
            <a:endParaRPr lang="en-US" altLang="en-US" baseline="0" dirty="0" smtClean="0"/>
          </a:p>
        </p:txBody>
      </p:sp>
    </p:spTree>
    <p:extLst>
      <p:ext uri="{BB962C8B-B14F-4D97-AF65-F5344CB8AC3E}">
        <p14:creationId xmlns:p14="http://schemas.microsoft.com/office/powerpoint/2010/main" val="3865823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pPr eaLnBrk="1" hangingPunct="1"/>
            <a:r>
              <a:rPr lang="en-US" sz="3200" dirty="0" smtClean="0"/>
              <a:t>Module </a:t>
            </a:r>
            <a:r>
              <a:rPr lang="en-US" dirty="0"/>
              <a:t>5</a:t>
            </a:r>
            <a:r>
              <a:rPr lang="en-US" sz="3200" dirty="0" smtClean="0"/>
              <a:t/>
            </a:r>
            <a:br>
              <a:rPr lang="en-US" sz="3200" dirty="0" smtClean="0"/>
            </a:br>
            <a:r>
              <a:rPr lang="en-US" sz="3200" dirty="0" smtClean="0"/>
              <a:t>Extended Query Formulation with SQL</a:t>
            </a:r>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smtClean="0"/>
              <a:t>Lesson 3: Problems involving joins and grouping</a:t>
            </a:r>
          </a:p>
        </p:txBody>
      </p:sp>
    </p:spTree>
    <p:extLst>
      <p:ext uri="{BB962C8B-B14F-4D97-AF65-F5344CB8AC3E}">
        <p14:creationId xmlns:p14="http://schemas.microsoft.com/office/powerpoint/2010/main" val="2477198662"/>
      </p:ext>
    </p:extLst>
  </p:cSld>
  <p:clrMapOvr>
    <a:masterClrMapping/>
  </p:clrMapOvr>
  <p:transition advTm="53917"/>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Use the critical questions to analyze problem statements</a:t>
            </a:r>
          </a:p>
          <a:p>
            <a:r>
              <a:rPr lang="en-US" dirty="0" smtClean="0"/>
              <a:t>Write SELECT statements involving joins and grouping</a:t>
            </a:r>
          </a:p>
        </p:txBody>
      </p:sp>
    </p:spTree>
    <p:extLst>
      <p:ext uri="{BB962C8B-B14F-4D97-AF65-F5344CB8AC3E}">
        <p14:creationId xmlns:p14="http://schemas.microsoft.com/office/powerpoint/2010/main" val="358653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2"/>
          <p:cNvSpPr>
            <a:spLocks noGrp="1" noChangeArrowheads="1"/>
          </p:cNvSpPr>
          <p:nvPr>
            <p:ph type="title"/>
          </p:nvPr>
        </p:nvSpPr>
        <p:spPr/>
        <p:txBody>
          <a:bodyPr/>
          <a:lstStyle/>
          <a:p>
            <a:pPr eaLnBrk="1" hangingPunct="1"/>
            <a:r>
              <a:rPr lang="en-US" smtClean="0"/>
              <a:t>University Database</a:t>
            </a:r>
          </a:p>
        </p:txBody>
      </p:sp>
      <p:pic>
        <p:nvPicPr>
          <p:cNvPr id="6" name="Picture 5"/>
          <p:cNvPicPr>
            <a:picLocks noChangeAspect="1"/>
          </p:cNvPicPr>
          <p:nvPr/>
        </p:nvPicPr>
        <p:blipFill>
          <a:blip r:embed="rId3"/>
          <a:stretch>
            <a:fillRect/>
          </a:stretch>
        </p:blipFill>
        <p:spPr>
          <a:xfrm>
            <a:off x="1676400" y="990600"/>
            <a:ext cx="5371359" cy="4938712"/>
          </a:xfrm>
          <a:prstGeom prst="rect">
            <a:avLst/>
          </a:prstGeom>
        </p:spPr>
      </p:pic>
    </p:spTree>
    <p:extLst>
      <p:ext uri="{BB962C8B-B14F-4D97-AF65-F5344CB8AC3E}">
        <p14:creationId xmlns:p14="http://schemas.microsoft.com/office/powerpoint/2010/main" val="2784419031"/>
      </p:ext>
    </p:extLst>
  </p:cSld>
  <p:clrMapOvr>
    <a:masterClrMapping/>
  </p:clrMapOvr>
  <p:transition advTm="51109"/>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2"/>
          <p:cNvSpPr>
            <a:spLocks noGrp="1" noChangeArrowheads="1"/>
          </p:cNvSpPr>
          <p:nvPr>
            <p:ph type="title"/>
          </p:nvPr>
        </p:nvSpPr>
        <p:spPr>
          <a:xfrm>
            <a:off x="228600" y="533400"/>
            <a:ext cx="8080375" cy="685800"/>
          </a:xfrm>
        </p:spPr>
        <p:txBody>
          <a:bodyPr/>
          <a:lstStyle/>
          <a:p>
            <a:pPr eaLnBrk="1" hangingPunct="1"/>
            <a:r>
              <a:rPr lang="en-US" dirty="0" smtClean="0"/>
              <a:t>Joins and Summarization I</a:t>
            </a:r>
          </a:p>
        </p:txBody>
      </p:sp>
      <p:sp>
        <p:nvSpPr>
          <p:cNvPr id="105475" name="Rectangle 3"/>
          <p:cNvSpPr>
            <a:spLocks noChangeArrowheads="1"/>
          </p:cNvSpPr>
          <p:nvPr/>
        </p:nvSpPr>
        <p:spPr bwMode="auto">
          <a:xfrm>
            <a:off x="259080" y="1371600"/>
            <a:ext cx="826524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pPr algn="just"/>
            <a:r>
              <a:rPr lang="en-US" sz="2000" dirty="0" smtClean="0">
                <a:latin typeface="+mn-lt"/>
                <a:cs typeface="Courier New" pitchFamily="49" charset="0"/>
              </a:rPr>
              <a:t>Example </a:t>
            </a:r>
            <a:r>
              <a:rPr lang="en-US" sz="2000" dirty="0">
                <a:latin typeface="+mn-lt"/>
                <a:cs typeface="Courier New" pitchFamily="49" charset="0"/>
              </a:rPr>
              <a:t>1</a:t>
            </a:r>
            <a:r>
              <a:rPr lang="en-US" sz="2000" dirty="0" smtClean="0">
                <a:latin typeface="+mn-lt"/>
                <a:cs typeface="Courier New" pitchFamily="49" charset="0"/>
              </a:rPr>
              <a:t>: </a:t>
            </a:r>
            <a:r>
              <a:rPr lang="en-US" sz="2000" dirty="0">
                <a:latin typeface="+mn-lt"/>
                <a:cs typeface="Courier New" pitchFamily="49" charset="0"/>
              </a:rPr>
              <a:t>List the </a:t>
            </a:r>
            <a:r>
              <a:rPr lang="en-US" sz="2000" dirty="0" smtClean="0">
                <a:latin typeface="+mn-lt"/>
                <a:cs typeface="Courier New" pitchFamily="49" charset="0"/>
              </a:rPr>
              <a:t>offering number, number </a:t>
            </a:r>
            <a:r>
              <a:rPr lang="en-US" sz="2000" dirty="0">
                <a:latin typeface="+mn-lt"/>
                <a:cs typeface="Courier New" pitchFamily="49" charset="0"/>
              </a:rPr>
              <a:t>of students </a:t>
            </a:r>
            <a:r>
              <a:rPr lang="en-US" sz="2000" dirty="0" smtClean="0">
                <a:latin typeface="+mn-lt"/>
                <a:cs typeface="Courier New" pitchFamily="49" charset="0"/>
              </a:rPr>
              <a:t>enrolled, and the average GPA in </a:t>
            </a:r>
            <a:r>
              <a:rPr lang="en-US" sz="2000" dirty="0">
                <a:cs typeface="Courier New" pitchFamily="49" charset="0"/>
              </a:rPr>
              <a:t>in each </a:t>
            </a:r>
            <a:r>
              <a:rPr lang="en-US" sz="2000" dirty="0" smtClean="0">
                <a:cs typeface="Courier New" pitchFamily="49" charset="0"/>
              </a:rPr>
              <a:t>2017 </a:t>
            </a:r>
            <a:r>
              <a:rPr lang="en-US" sz="2000" dirty="0">
                <a:cs typeface="Courier New" pitchFamily="49" charset="0"/>
              </a:rPr>
              <a:t>offering</a:t>
            </a:r>
            <a:r>
              <a:rPr lang="en-US" sz="2000" dirty="0" smtClean="0">
                <a:latin typeface="+mn-lt"/>
                <a:cs typeface="Courier New" pitchFamily="49" charset="0"/>
              </a:rPr>
              <a:t>. Only include offerings with an average GPA greater than 3.3.</a:t>
            </a:r>
            <a:endParaRPr lang="en-US" sz="2000" dirty="0">
              <a:latin typeface="+mn-lt"/>
              <a:cs typeface="Courier New" pitchFamily="49" charset="0"/>
            </a:endParaRPr>
          </a:p>
        </p:txBody>
      </p:sp>
      <p:sp>
        <p:nvSpPr>
          <p:cNvPr id="2" name="Rectangle 1"/>
          <p:cNvSpPr/>
          <p:nvPr/>
        </p:nvSpPr>
        <p:spPr>
          <a:xfrm>
            <a:off x="838200" y="2895600"/>
            <a:ext cx="6556375" cy="258532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r>
              <a:rPr lang="en-US" sz="1800" dirty="0">
                <a:latin typeface="Courier New" pitchFamily="49" charset="0"/>
                <a:cs typeface="Times New Roman" pitchFamily="18" charset="0"/>
              </a:rPr>
              <a:t> SELECT </a:t>
            </a:r>
            <a:r>
              <a:rPr lang="en-US" sz="1800" dirty="0" err="1">
                <a:latin typeface="Courier New" pitchFamily="49" charset="0"/>
                <a:cs typeface="Times New Roman" pitchFamily="18" charset="0"/>
              </a:rPr>
              <a:t>Offering.OfferNo</a:t>
            </a:r>
            <a:r>
              <a:rPr lang="en-US" sz="1800" dirty="0">
                <a:latin typeface="Courier New" pitchFamily="49" charset="0"/>
                <a:cs typeface="Times New Roman" pitchFamily="18" charset="0"/>
              </a:rPr>
              <a:t>, </a:t>
            </a:r>
          </a:p>
          <a:p>
            <a:r>
              <a:rPr lang="en-US" sz="1800" dirty="0">
                <a:latin typeface="Courier New" pitchFamily="49" charset="0"/>
                <a:cs typeface="Times New Roman" pitchFamily="18" charset="0"/>
              </a:rPr>
              <a:t>        COUNT(*) AS </a:t>
            </a:r>
            <a:r>
              <a:rPr lang="en-US" sz="1800" dirty="0" err="1">
                <a:latin typeface="Courier New" pitchFamily="49" charset="0"/>
                <a:cs typeface="Times New Roman" pitchFamily="18" charset="0"/>
              </a:rPr>
              <a:t>NumStudents</a:t>
            </a:r>
            <a:r>
              <a:rPr lang="en-US" sz="1800" dirty="0">
                <a:latin typeface="Courier New" pitchFamily="49" charset="0"/>
                <a:cs typeface="Times New Roman" pitchFamily="18" charset="0"/>
              </a:rPr>
              <a:t>,</a:t>
            </a:r>
          </a:p>
          <a:p>
            <a:r>
              <a:rPr lang="en-US" sz="1800" dirty="0">
                <a:latin typeface="Courier New" pitchFamily="49" charset="0"/>
                <a:cs typeface="Times New Roman" pitchFamily="18" charset="0"/>
              </a:rPr>
              <a:t>        AVG(</a:t>
            </a:r>
            <a:r>
              <a:rPr lang="en-US" sz="1800" dirty="0" err="1">
                <a:latin typeface="Courier New" pitchFamily="49" charset="0"/>
                <a:cs typeface="Times New Roman" pitchFamily="18" charset="0"/>
              </a:rPr>
              <a:t>StdGPA</a:t>
            </a:r>
            <a:r>
              <a:rPr lang="en-US" sz="1800" dirty="0">
                <a:latin typeface="Courier New" pitchFamily="49" charset="0"/>
                <a:cs typeface="Times New Roman" pitchFamily="18" charset="0"/>
              </a:rPr>
              <a:t>) AS </a:t>
            </a:r>
            <a:r>
              <a:rPr lang="en-US" sz="1800" dirty="0" err="1">
                <a:latin typeface="Courier New" pitchFamily="49" charset="0"/>
                <a:cs typeface="Times New Roman" pitchFamily="18" charset="0"/>
              </a:rPr>
              <a:t>AvgGPA</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FROM Enrollment, Offering, Student  </a:t>
            </a:r>
          </a:p>
          <a:p>
            <a:r>
              <a:rPr lang="en-US" sz="1800" dirty="0">
                <a:latin typeface="Courier New" pitchFamily="49" charset="0"/>
                <a:cs typeface="Times New Roman" pitchFamily="18" charset="0"/>
              </a:rPr>
              <a:t>  WHERE </a:t>
            </a:r>
            <a:r>
              <a:rPr lang="en-US" sz="1800" dirty="0" err="1">
                <a:latin typeface="Courier New" pitchFamily="49" charset="0"/>
                <a:cs typeface="Times New Roman" pitchFamily="18" charset="0"/>
              </a:rPr>
              <a:t>Offering.OfferNo</a:t>
            </a:r>
            <a:r>
              <a:rPr lang="en-US" sz="1800" dirty="0">
                <a:latin typeface="Courier New" pitchFamily="49" charset="0"/>
                <a:cs typeface="Times New Roman" pitchFamily="18" charset="0"/>
              </a:rPr>
              <a:t> = </a:t>
            </a:r>
            <a:r>
              <a:rPr lang="en-US" sz="1800" dirty="0" err="1">
                <a:latin typeface="Courier New" pitchFamily="49" charset="0"/>
                <a:cs typeface="Times New Roman" pitchFamily="18" charset="0"/>
              </a:rPr>
              <a:t>Enrollment.OfferNo</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Student.StdNo</a:t>
            </a:r>
            <a:r>
              <a:rPr lang="en-US" sz="1800" dirty="0">
                <a:latin typeface="Courier New" pitchFamily="49" charset="0"/>
                <a:cs typeface="Times New Roman" pitchFamily="18" charset="0"/>
              </a:rPr>
              <a:t> = </a:t>
            </a:r>
            <a:r>
              <a:rPr lang="en-US" sz="1800" dirty="0" err="1">
                <a:latin typeface="Courier New" pitchFamily="49" charset="0"/>
                <a:cs typeface="Times New Roman" pitchFamily="18" charset="0"/>
              </a:rPr>
              <a:t>Enrollment.StdNo</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OffYear</a:t>
            </a:r>
            <a:r>
              <a:rPr lang="en-US" sz="1800" dirty="0">
                <a:latin typeface="Courier New" pitchFamily="49" charset="0"/>
                <a:cs typeface="Times New Roman" pitchFamily="18" charset="0"/>
              </a:rPr>
              <a:t> = </a:t>
            </a:r>
            <a:r>
              <a:rPr lang="en-US" sz="1800" dirty="0" smtClean="0">
                <a:latin typeface="Courier New" pitchFamily="49" charset="0"/>
                <a:cs typeface="Times New Roman" pitchFamily="18" charset="0"/>
              </a:rPr>
              <a:t>2017</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GROUP BY </a:t>
            </a:r>
            <a:r>
              <a:rPr lang="en-US" sz="1800" dirty="0" err="1">
                <a:latin typeface="Courier New" pitchFamily="49" charset="0"/>
                <a:cs typeface="Times New Roman" pitchFamily="18" charset="0"/>
              </a:rPr>
              <a:t>Offering.OfferNo</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HAVING AVG(</a:t>
            </a:r>
            <a:r>
              <a:rPr lang="en-US" sz="1800" dirty="0" err="1">
                <a:latin typeface="Courier New" pitchFamily="49" charset="0"/>
                <a:cs typeface="Times New Roman" pitchFamily="18" charset="0"/>
              </a:rPr>
              <a:t>StdGPA</a:t>
            </a:r>
            <a:r>
              <a:rPr lang="en-US" sz="1800" dirty="0">
                <a:latin typeface="Courier New" pitchFamily="49" charset="0"/>
                <a:cs typeface="Times New Roman" pitchFamily="18" charset="0"/>
              </a:rPr>
              <a:t>) &gt; </a:t>
            </a:r>
            <a:r>
              <a:rPr lang="en-US" sz="1800" dirty="0" smtClean="0">
                <a:latin typeface="Courier New" pitchFamily="49" charset="0"/>
                <a:cs typeface="Times New Roman" pitchFamily="18" charset="0"/>
              </a:rPr>
              <a:t>3.3;</a:t>
            </a:r>
            <a:endParaRPr lang="en-US" sz="1800" dirty="0">
              <a:cs typeface="Courier New" pitchFamily="49" charset="0"/>
            </a:endParaRPr>
          </a:p>
        </p:txBody>
      </p:sp>
    </p:spTree>
    <p:custDataLst>
      <p:tags r:id="rId1"/>
    </p:custDataLst>
    <p:extLst>
      <p:ext uri="{BB962C8B-B14F-4D97-AF65-F5344CB8AC3E}">
        <p14:creationId xmlns:p14="http://schemas.microsoft.com/office/powerpoint/2010/main" val="1007232596"/>
      </p:ext>
    </p:extLst>
  </p:cSld>
  <p:clrMapOvr>
    <a:masterClrMapping/>
  </p:clrMapOvr>
  <p:transition advTm="9803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AutoShape 2"/>
          <p:cNvSpPr>
            <a:spLocks noGrp="1" noChangeArrowheads="1"/>
          </p:cNvSpPr>
          <p:nvPr>
            <p:ph type="title"/>
          </p:nvPr>
        </p:nvSpPr>
        <p:spPr/>
        <p:txBody>
          <a:bodyPr/>
          <a:lstStyle/>
          <a:p>
            <a:pPr eaLnBrk="1" hangingPunct="1"/>
            <a:r>
              <a:rPr lang="en-US" dirty="0" smtClean="0"/>
              <a:t>Multiple Column Grouping</a:t>
            </a:r>
          </a:p>
        </p:txBody>
      </p:sp>
      <p:sp>
        <p:nvSpPr>
          <p:cNvPr id="128003" name="Rectangle 3"/>
          <p:cNvSpPr>
            <a:spLocks noGrp="1" noChangeArrowheads="1"/>
          </p:cNvSpPr>
          <p:nvPr>
            <p:ph type="body" idx="1"/>
          </p:nvPr>
        </p:nvSpPr>
        <p:spPr>
          <a:xfrm>
            <a:off x="304800" y="1600200"/>
            <a:ext cx="8232775" cy="1143000"/>
          </a:xfrm>
        </p:spPr>
        <p:txBody>
          <a:bodyPr/>
          <a:lstStyle/>
          <a:p>
            <a:pPr marL="0" indent="0" eaLnBrk="1" hangingPunct="1">
              <a:buFont typeface="Wingdings" pitchFamily="2" charset="2"/>
              <a:buNone/>
            </a:pPr>
            <a:r>
              <a:rPr lang="en-US" sz="2000" dirty="0" smtClean="0">
                <a:cs typeface="Times New Roman" pitchFamily="18" charset="0"/>
              </a:rPr>
              <a:t>Example </a:t>
            </a:r>
            <a:r>
              <a:rPr lang="en-US" sz="2000" dirty="0">
                <a:cs typeface="Times New Roman" pitchFamily="18" charset="0"/>
              </a:rPr>
              <a:t>2</a:t>
            </a:r>
            <a:r>
              <a:rPr lang="en-US" sz="2000" dirty="0" smtClean="0">
                <a:cs typeface="Times New Roman" pitchFamily="18" charset="0"/>
              </a:rPr>
              <a:t>: List the course number, the offering number, and the number of students enrolled.  Only include courses offered in spring 2017</a:t>
            </a:r>
            <a:r>
              <a:rPr lang="en-US" sz="2400" dirty="0" smtClean="0">
                <a:cs typeface="Times New Roman" pitchFamily="18" charset="0"/>
              </a:rPr>
              <a:t>.</a:t>
            </a:r>
            <a:endParaRPr lang="en-US" sz="2400" dirty="0" smtClean="0"/>
          </a:p>
        </p:txBody>
      </p:sp>
      <p:sp>
        <p:nvSpPr>
          <p:cNvPr id="2" name="Rectangle 1"/>
          <p:cNvSpPr/>
          <p:nvPr/>
        </p:nvSpPr>
        <p:spPr>
          <a:xfrm>
            <a:off x="457200" y="2895600"/>
            <a:ext cx="6553200" cy="1754326"/>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pPr marL="0" indent="0" eaLnBrk="1" hangingPunct="1">
              <a:buFont typeface="Wingdings" pitchFamily="2" charset="2"/>
              <a:buNone/>
            </a:pPr>
            <a:r>
              <a:rPr lang="en-US" sz="1800" dirty="0" smtClean="0">
                <a:latin typeface="Courier New" pitchFamily="49" charset="0"/>
                <a:cs typeface="Courier New" pitchFamily="49" charset="0"/>
              </a:rPr>
              <a:t>SELECT </a:t>
            </a:r>
            <a:r>
              <a:rPr lang="en-US" sz="1800" dirty="0" err="1">
                <a:latin typeface="Courier New" pitchFamily="49" charset="0"/>
                <a:cs typeface="Courier New" pitchFamily="49" charset="0"/>
              </a:rPr>
              <a:t>CourseNo</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Enrollment.OfferNo</a:t>
            </a:r>
            <a:r>
              <a:rPr lang="en-US" sz="1800" dirty="0">
                <a:latin typeface="Courier New" pitchFamily="49" charset="0"/>
                <a:cs typeface="Courier New" pitchFamily="49" charset="0"/>
              </a:rPr>
              <a:t>, </a:t>
            </a:r>
          </a:p>
          <a:p>
            <a:pPr marL="0" indent="0" eaLnBrk="1" hangingPunct="1">
              <a:buFont typeface="Wingdings" pitchFamily="2" charset="2"/>
              <a:buNone/>
            </a:pPr>
            <a:r>
              <a:rPr lang="en-US" sz="1800" dirty="0">
                <a:latin typeface="Courier New" pitchFamily="49" charset="0"/>
                <a:cs typeface="Courier New" pitchFamily="49" charset="0"/>
              </a:rPr>
              <a:t>       Count(*) AS </a:t>
            </a:r>
            <a:r>
              <a:rPr lang="en-US" sz="1800" dirty="0" err="1">
                <a:latin typeface="Courier New" pitchFamily="49" charset="0"/>
                <a:cs typeface="Courier New" pitchFamily="49" charset="0"/>
              </a:rPr>
              <a:t>NumStudents</a:t>
            </a:r>
            <a:endParaRPr lang="en-US" sz="1800" dirty="0">
              <a:latin typeface="Courier New" pitchFamily="49" charset="0"/>
              <a:cs typeface="Courier New" pitchFamily="49" charset="0"/>
            </a:endParaRPr>
          </a:p>
          <a:p>
            <a:pPr marL="0" indent="0" eaLnBrk="1" hangingPunct="1">
              <a:buFont typeface="Wingdings" pitchFamily="2" charset="2"/>
              <a:buNone/>
            </a:pPr>
            <a:r>
              <a:rPr lang="en-US" sz="1800" dirty="0">
                <a:latin typeface="Courier New" pitchFamily="49" charset="0"/>
                <a:cs typeface="Courier New" pitchFamily="49" charset="0"/>
              </a:rPr>
              <a:t> FROM Offering, Enrollment</a:t>
            </a:r>
          </a:p>
          <a:p>
            <a:pPr marL="0" indent="0" eaLnBrk="1" hangingPunct="1">
              <a:buFont typeface="Wingdings" pitchFamily="2" charset="2"/>
              <a:buNone/>
            </a:pPr>
            <a:r>
              <a:rPr lang="en-US" sz="1800" dirty="0">
                <a:latin typeface="Courier New" pitchFamily="49" charset="0"/>
                <a:cs typeface="Courier New" pitchFamily="49" charset="0"/>
              </a:rPr>
              <a:t> WHERE </a:t>
            </a:r>
            <a:r>
              <a:rPr lang="en-US" sz="1800" dirty="0" err="1">
                <a:latin typeface="Courier New" pitchFamily="49" charset="0"/>
                <a:cs typeface="Courier New" pitchFamily="49" charset="0"/>
              </a:rPr>
              <a:t>Offering.OfferNo</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Enrollment.OfferNo</a:t>
            </a:r>
            <a:endParaRPr lang="en-US" sz="1800" dirty="0">
              <a:latin typeface="Courier New" pitchFamily="49" charset="0"/>
              <a:cs typeface="Courier New" pitchFamily="49" charset="0"/>
            </a:endParaRPr>
          </a:p>
          <a:p>
            <a:pPr marL="0" indent="0" eaLnBrk="1" hangingPunct="1">
              <a:buFont typeface="Wingdings" pitchFamily="2" charset="2"/>
              <a:buNone/>
            </a:pPr>
            <a:r>
              <a:rPr lang="en-US" sz="1800" dirty="0">
                <a:latin typeface="Courier New" pitchFamily="49" charset="0"/>
                <a:cs typeface="Courier New" pitchFamily="49" charset="0"/>
              </a:rPr>
              <a:t>   AND </a:t>
            </a:r>
            <a:r>
              <a:rPr lang="en-US" sz="1800" dirty="0" err="1">
                <a:latin typeface="Courier New" pitchFamily="49" charset="0"/>
                <a:cs typeface="Courier New" pitchFamily="49" charset="0"/>
              </a:rPr>
              <a:t>OffYear</a:t>
            </a:r>
            <a:r>
              <a:rPr lang="en-US" sz="1800" dirty="0">
                <a:latin typeface="Courier New" pitchFamily="49" charset="0"/>
                <a:cs typeface="Courier New" pitchFamily="49" charset="0"/>
              </a:rPr>
              <a:t> = </a:t>
            </a:r>
            <a:r>
              <a:rPr lang="en-US" sz="1800" dirty="0" smtClean="0">
                <a:latin typeface="Courier New" pitchFamily="49" charset="0"/>
                <a:cs typeface="Courier New" pitchFamily="49" charset="0"/>
              </a:rPr>
              <a:t>2017 </a:t>
            </a:r>
            <a:r>
              <a:rPr lang="en-US" sz="1800" dirty="0">
                <a:latin typeface="Courier New" pitchFamily="49" charset="0"/>
                <a:cs typeface="Courier New" pitchFamily="49" charset="0"/>
              </a:rPr>
              <a:t>AND </a:t>
            </a:r>
            <a:r>
              <a:rPr lang="en-US" sz="1800" dirty="0" err="1">
                <a:latin typeface="Courier New" pitchFamily="49" charset="0"/>
                <a:cs typeface="Courier New" pitchFamily="49" charset="0"/>
              </a:rPr>
              <a:t>OffTerm</a:t>
            </a:r>
            <a:r>
              <a:rPr lang="en-US" sz="1800" dirty="0">
                <a:latin typeface="Courier New" pitchFamily="49" charset="0"/>
                <a:cs typeface="Courier New" pitchFamily="49" charset="0"/>
              </a:rPr>
              <a:t> = 'SPRING' </a:t>
            </a:r>
          </a:p>
          <a:p>
            <a:pPr marL="0" indent="0" eaLnBrk="1" hangingPunct="1">
              <a:buFont typeface="Wingdings" pitchFamily="2" charset="2"/>
              <a:buNone/>
            </a:pPr>
            <a:r>
              <a:rPr lang="en-US" sz="1800" dirty="0">
                <a:latin typeface="Courier New" pitchFamily="49" charset="0"/>
                <a:cs typeface="Times New Roman" pitchFamily="18" charset="0"/>
              </a:rPr>
              <a:t> GROUP BY </a:t>
            </a:r>
            <a:r>
              <a:rPr lang="en-US" sz="1800" dirty="0" err="1">
                <a:latin typeface="Courier New" pitchFamily="49" charset="0"/>
                <a:cs typeface="Times New Roman" pitchFamily="18" charset="0"/>
              </a:rPr>
              <a:t>Enrollment.OfferNo</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CourseNo</a:t>
            </a:r>
            <a:r>
              <a:rPr lang="en-US" sz="1800" dirty="0">
                <a:latin typeface="Courier New" pitchFamily="49" charset="0"/>
                <a:cs typeface="Times New Roman" pitchFamily="18" charset="0"/>
              </a:rPr>
              <a:t>;</a:t>
            </a:r>
            <a:r>
              <a:rPr lang="en-US" sz="1800" dirty="0">
                <a:latin typeface="Courier New" pitchFamily="49" charset="0"/>
              </a:rPr>
              <a:t> </a:t>
            </a:r>
          </a:p>
        </p:txBody>
      </p:sp>
    </p:spTree>
    <p:custDataLst>
      <p:tags r:id="rId1"/>
    </p:custDataLst>
    <p:extLst>
      <p:ext uri="{BB962C8B-B14F-4D97-AF65-F5344CB8AC3E}">
        <p14:creationId xmlns:p14="http://schemas.microsoft.com/office/powerpoint/2010/main" val="1854340384"/>
      </p:ext>
    </p:extLst>
  </p:cSld>
  <p:clrMapOvr>
    <a:masterClrMapping/>
  </p:clrMapOvr>
  <p:transition advTm="14165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AutoShape 2"/>
          <p:cNvSpPr>
            <a:spLocks noGrp="1" noChangeArrowheads="1"/>
          </p:cNvSpPr>
          <p:nvPr>
            <p:ph type="title"/>
          </p:nvPr>
        </p:nvSpPr>
        <p:spPr/>
        <p:txBody>
          <a:bodyPr/>
          <a:lstStyle/>
          <a:p>
            <a:r>
              <a:rPr lang="en-US" dirty="0"/>
              <a:t>Joins and Summarization </a:t>
            </a:r>
            <a:r>
              <a:rPr lang="en-US" dirty="0" smtClean="0"/>
              <a:t>II</a:t>
            </a:r>
          </a:p>
        </p:txBody>
      </p:sp>
      <p:sp>
        <p:nvSpPr>
          <p:cNvPr id="128003" name="Rectangle 3"/>
          <p:cNvSpPr>
            <a:spLocks noGrp="1" noChangeArrowheads="1"/>
          </p:cNvSpPr>
          <p:nvPr>
            <p:ph type="body" idx="1"/>
          </p:nvPr>
        </p:nvSpPr>
        <p:spPr>
          <a:xfrm>
            <a:off x="304800" y="1143000"/>
            <a:ext cx="8610600" cy="1219200"/>
          </a:xfrm>
        </p:spPr>
        <p:txBody>
          <a:bodyPr/>
          <a:lstStyle/>
          <a:p>
            <a:pPr marL="0" indent="0">
              <a:buNone/>
            </a:pPr>
            <a:r>
              <a:rPr lang="en-US" sz="2000" dirty="0" smtClean="0">
                <a:cs typeface="Times New Roman" pitchFamily="18" charset="0"/>
              </a:rPr>
              <a:t>Example </a:t>
            </a:r>
            <a:r>
              <a:rPr lang="en-US" sz="2000" dirty="0">
                <a:cs typeface="Times New Roman" pitchFamily="18" charset="0"/>
              </a:rPr>
              <a:t>3</a:t>
            </a:r>
            <a:r>
              <a:rPr lang="en-US" sz="2000" dirty="0" smtClean="0">
                <a:cs typeface="Times New Roman" pitchFamily="18" charset="0"/>
              </a:rPr>
              <a:t>: List the offering number, </a:t>
            </a:r>
            <a:r>
              <a:rPr lang="en-US" sz="2000" dirty="0">
                <a:cs typeface="Times New Roman" pitchFamily="18" charset="0"/>
              </a:rPr>
              <a:t>course number, faculty first name, faculty last name, </a:t>
            </a:r>
            <a:r>
              <a:rPr lang="en-US" sz="2000" dirty="0" smtClean="0">
                <a:cs typeface="Times New Roman" pitchFamily="18" charset="0"/>
              </a:rPr>
              <a:t>and average GPA.  Only include courses offered in </a:t>
            </a:r>
            <a:r>
              <a:rPr lang="en-US" sz="2000" smtClean="0">
                <a:cs typeface="Times New Roman" pitchFamily="18" charset="0"/>
              </a:rPr>
              <a:t>fall 2016 </a:t>
            </a:r>
            <a:r>
              <a:rPr lang="en-US" sz="2000" dirty="0" smtClean="0">
                <a:cs typeface="Times New Roman" pitchFamily="18" charset="0"/>
              </a:rPr>
              <a:t>in which the average GPA is greater than 3.0.</a:t>
            </a:r>
            <a:endParaRPr lang="en-US" sz="2000" dirty="0" smtClean="0"/>
          </a:p>
        </p:txBody>
      </p:sp>
      <p:sp>
        <p:nvSpPr>
          <p:cNvPr id="2" name="Rectangle 1"/>
          <p:cNvSpPr/>
          <p:nvPr/>
        </p:nvSpPr>
        <p:spPr>
          <a:xfrm>
            <a:off x="304800" y="2514600"/>
            <a:ext cx="8229600" cy="2862322"/>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pPr marL="0" indent="0">
              <a:buNone/>
            </a:pPr>
            <a:r>
              <a:rPr lang="en-US" sz="1800" dirty="0">
                <a:latin typeface="Courier New" pitchFamily="49" charset="0"/>
                <a:cs typeface="Courier New" pitchFamily="49" charset="0"/>
              </a:rPr>
              <a:t>SELECT </a:t>
            </a:r>
            <a:r>
              <a:rPr lang="en-US" sz="1800" dirty="0" err="1">
                <a:latin typeface="Courier New" pitchFamily="49" charset="0"/>
                <a:cs typeface="Courier New" pitchFamily="49" charset="0"/>
              </a:rPr>
              <a:t>Enrollment.OfferNo</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CourseNo</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FacFirstName</a:t>
            </a:r>
            <a:r>
              <a:rPr lang="en-US" sz="1800" dirty="0">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FacLastName</a:t>
            </a:r>
            <a:r>
              <a:rPr lang="en-US" sz="1800" dirty="0">
                <a:latin typeface="Courier New" pitchFamily="49" charset="0"/>
                <a:cs typeface="Courier New" pitchFamily="49" charset="0"/>
              </a:rPr>
              <a:t>, </a:t>
            </a:r>
            <a:r>
              <a:rPr lang="en-US" sz="1800" dirty="0">
                <a:latin typeface="Courier New" pitchFamily="49" charset="0"/>
                <a:cs typeface="Times New Roman" pitchFamily="18" charset="0"/>
              </a:rPr>
              <a:t>AVG(</a:t>
            </a:r>
            <a:r>
              <a:rPr lang="en-US" sz="1800" dirty="0" err="1">
                <a:latin typeface="Courier New" pitchFamily="49" charset="0"/>
                <a:cs typeface="Times New Roman" pitchFamily="18" charset="0"/>
              </a:rPr>
              <a:t>StdGPA</a:t>
            </a:r>
            <a:r>
              <a:rPr lang="en-US" sz="1800" dirty="0">
                <a:latin typeface="Courier New" pitchFamily="49" charset="0"/>
                <a:cs typeface="Times New Roman" pitchFamily="18" charset="0"/>
              </a:rPr>
              <a:t>) </a:t>
            </a:r>
            <a:r>
              <a:rPr lang="en-US" sz="1800" dirty="0">
                <a:latin typeface="Courier New" pitchFamily="49" charset="0"/>
                <a:cs typeface="Courier New" pitchFamily="49" charset="0"/>
              </a:rPr>
              <a:t>AS </a:t>
            </a:r>
            <a:r>
              <a:rPr lang="en-US" sz="1800" dirty="0" err="1">
                <a:latin typeface="Courier New" pitchFamily="49" charset="0"/>
                <a:cs typeface="Courier New" pitchFamily="49" charset="0"/>
              </a:rPr>
              <a:t>AvgGPA</a:t>
            </a:r>
            <a:endParaRPr lang="en-US" sz="1800" dirty="0">
              <a:latin typeface="Courier New" pitchFamily="49" charset="0"/>
              <a:cs typeface="Courier New" pitchFamily="49" charset="0"/>
            </a:endParaRPr>
          </a:p>
          <a:p>
            <a:pPr marL="0" indent="0" eaLnBrk="1" hangingPunct="1">
              <a:buFont typeface="Wingdings" pitchFamily="2" charset="2"/>
              <a:buNone/>
            </a:pPr>
            <a:r>
              <a:rPr lang="en-US" sz="1800" dirty="0">
                <a:latin typeface="Courier New" pitchFamily="49" charset="0"/>
                <a:cs typeface="Courier New" pitchFamily="49" charset="0"/>
              </a:rPr>
              <a:t> FROM Offering, Enrollment, Student, Faculty</a:t>
            </a:r>
          </a:p>
          <a:p>
            <a:pPr marL="0" indent="0" eaLnBrk="1" hangingPunct="1">
              <a:buFont typeface="Wingdings" pitchFamily="2" charset="2"/>
              <a:buNone/>
            </a:pPr>
            <a:r>
              <a:rPr lang="en-US" sz="1800" dirty="0">
                <a:latin typeface="Courier New" pitchFamily="49" charset="0"/>
                <a:cs typeface="Courier New" pitchFamily="49" charset="0"/>
              </a:rPr>
              <a:t> WHERE </a:t>
            </a:r>
            <a:r>
              <a:rPr lang="en-US" sz="1800" dirty="0" err="1">
                <a:latin typeface="Courier New" pitchFamily="49" charset="0"/>
                <a:cs typeface="Courier New" pitchFamily="49" charset="0"/>
              </a:rPr>
              <a:t>Offering.OfferNo</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Enrollment.OfferNo</a:t>
            </a:r>
            <a:endParaRPr lang="en-US" sz="1800" dirty="0">
              <a:latin typeface="Courier New" pitchFamily="49" charset="0"/>
              <a:cs typeface="Courier New" pitchFamily="49" charset="0"/>
            </a:endParaRPr>
          </a:p>
          <a:p>
            <a:pPr marL="0" indent="0" eaLnBrk="1" hangingPunct="1">
              <a:buFont typeface="Wingdings" pitchFamily="2" charset="2"/>
              <a:buNone/>
            </a:pPr>
            <a:r>
              <a:rPr lang="en-US" sz="1800" dirty="0">
                <a:latin typeface="Courier New" pitchFamily="49" charset="0"/>
                <a:cs typeface="Courier New" pitchFamily="49" charset="0"/>
              </a:rPr>
              <a:t>   AND </a:t>
            </a:r>
            <a:r>
              <a:rPr lang="en-US" sz="1800" dirty="0" err="1">
                <a:latin typeface="Courier New" pitchFamily="49" charset="0"/>
                <a:cs typeface="Courier New" pitchFamily="49" charset="0"/>
              </a:rPr>
              <a:t>Student.StdNo</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Enrollment.StdNo</a:t>
            </a:r>
            <a:endParaRPr lang="en-US" sz="1800" dirty="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AND </a:t>
            </a:r>
            <a:r>
              <a:rPr lang="en-US" sz="1800" dirty="0" err="1">
                <a:latin typeface="Courier New" pitchFamily="49" charset="0"/>
                <a:cs typeface="Courier New" pitchFamily="49" charset="0"/>
              </a:rPr>
              <a:t>Faculty.FacNo</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Offering.FacNo</a:t>
            </a:r>
            <a:r>
              <a:rPr lang="en-US" sz="1800" dirty="0">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   AND </a:t>
            </a:r>
            <a:r>
              <a:rPr lang="en-US" sz="1800" dirty="0" err="1">
                <a:latin typeface="Courier New" pitchFamily="49" charset="0"/>
                <a:cs typeface="Courier New" pitchFamily="49" charset="0"/>
              </a:rPr>
              <a:t>OffYear</a:t>
            </a:r>
            <a:r>
              <a:rPr lang="en-US" sz="1800" dirty="0">
                <a:latin typeface="Courier New" pitchFamily="49" charset="0"/>
                <a:cs typeface="Courier New" pitchFamily="49" charset="0"/>
              </a:rPr>
              <a:t> = </a:t>
            </a:r>
            <a:r>
              <a:rPr lang="en-US" sz="1800" dirty="0" smtClean="0">
                <a:latin typeface="Courier New" pitchFamily="49" charset="0"/>
                <a:cs typeface="Courier New" pitchFamily="49" charset="0"/>
              </a:rPr>
              <a:t>2016 </a:t>
            </a:r>
            <a:r>
              <a:rPr lang="en-US" sz="1800" dirty="0">
                <a:latin typeface="Courier New" pitchFamily="49" charset="0"/>
                <a:cs typeface="Courier New" pitchFamily="49" charset="0"/>
              </a:rPr>
              <a:t>AND </a:t>
            </a:r>
            <a:r>
              <a:rPr lang="en-US" sz="1800" dirty="0" err="1">
                <a:latin typeface="Courier New" pitchFamily="49" charset="0"/>
                <a:cs typeface="Courier New" pitchFamily="49" charset="0"/>
              </a:rPr>
              <a:t>OffTerm</a:t>
            </a:r>
            <a:r>
              <a:rPr lang="en-US" sz="1800" dirty="0">
                <a:latin typeface="Courier New" pitchFamily="49" charset="0"/>
                <a:cs typeface="Courier New" pitchFamily="49" charset="0"/>
              </a:rPr>
              <a:t> = 'FALL' </a:t>
            </a:r>
          </a:p>
          <a:p>
            <a:pPr marL="0" indent="0">
              <a:buNone/>
            </a:pPr>
            <a:r>
              <a:rPr lang="en-US" sz="1800" dirty="0">
                <a:latin typeface="Courier New" pitchFamily="49" charset="0"/>
                <a:cs typeface="Times New Roman" pitchFamily="18" charset="0"/>
              </a:rPr>
              <a:t> GROUP BY </a:t>
            </a:r>
            <a:r>
              <a:rPr lang="en-US" sz="1800" dirty="0" err="1">
                <a:latin typeface="Courier New" pitchFamily="49" charset="0"/>
                <a:cs typeface="Times New Roman" pitchFamily="18" charset="0"/>
              </a:rPr>
              <a:t>Enrollment.OfferNo</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CourseNo</a:t>
            </a:r>
            <a:r>
              <a:rPr lang="en-US" sz="1800" dirty="0">
                <a:latin typeface="Courier New" pitchFamily="49" charset="0"/>
                <a:cs typeface="Times New Roman" pitchFamily="18" charset="0"/>
              </a:rPr>
              <a:t>, </a:t>
            </a:r>
          </a:p>
          <a:p>
            <a:pPr marL="0" indent="0">
              <a:buNone/>
            </a:pP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FacFirstName</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FacLastName</a:t>
            </a:r>
            <a:endParaRPr lang="en-US" sz="1800" dirty="0">
              <a:latin typeface="Courier New" pitchFamily="49" charset="0"/>
              <a:cs typeface="Times New Roman" pitchFamily="18" charset="0"/>
            </a:endParaRPr>
          </a:p>
          <a:p>
            <a:pPr marL="0" indent="0">
              <a:buNone/>
            </a:pPr>
            <a:r>
              <a:rPr lang="en-US" sz="1800" dirty="0">
                <a:latin typeface="Courier New" pitchFamily="49" charset="0"/>
                <a:cs typeface="Times New Roman" pitchFamily="18" charset="0"/>
              </a:rPr>
              <a:t> HAVING AVG(</a:t>
            </a:r>
            <a:r>
              <a:rPr lang="en-US" sz="1800" dirty="0" err="1">
                <a:latin typeface="Courier New" pitchFamily="49" charset="0"/>
                <a:cs typeface="Times New Roman" pitchFamily="18" charset="0"/>
              </a:rPr>
              <a:t>StdGPA</a:t>
            </a:r>
            <a:r>
              <a:rPr lang="en-US" sz="1800" dirty="0">
                <a:latin typeface="Courier New" pitchFamily="49" charset="0"/>
                <a:cs typeface="Times New Roman" pitchFamily="18" charset="0"/>
              </a:rPr>
              <a:t>) &gt; 3.0;</a:t>
            </a:r>
            <a:endParaRPr lang="en-US" sz="1800" dirty="0">
              <a:latin typeface="Courier New" pitchFamily="49" charset="0"/>
            </a:endParaRPr>
          </a:p>
        </p:txBody>
      </p:sp>
    </p:spTree>
    <p:custDataLst>
      <p:tags r:id="rId1"/>
    </p:custDataLst>
    <p:extLst>
      <p:ext uri="{BB962C8B-B14F-4D97-AF65-F5344CB8AC3E}">
        <p14:creationId xmlns:p14="http://schemas.microsoft.com/office/powerpoint/2010/main" val="3618311520"/>
      </p:ext>
    </p:extLst>
  </p:cSld>
  <p:clrMapOvr>
    <a:masterClrMapping/>
  </p:clrMapOvr>
  <p:transition advTm="14165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smtClean="0"/>
              <a:t>Summary</a:t>
            </a:r>
          </a:p>
        </p:txBody>
      </p:sp>
      <p:sp>
        <p:nvSpPr>
          <p:cNvPr id="86019" name="Rectangle 3"/>
          <p:cNvSpPr>
            <a:spLocks noGrp="1" noChangeArrowheads="1"/>
          </p:cNvSpPr>
          <p:nvPr>
            <p:ph type="body" idx="1"/>
          </p:nvPr>
        </p:nvSpPr>
        <p:spPr/>
        <p:txBody>
          <a:bodyPr/>
          <a:lstStyle/>
          <a:p>
            <a:r>
              <a:rPr lang="en-US" dirty="0" smtClean="0"/>
              <a:t>Remember the query formulation process</a:t>
            </a:r>
          </a:p>
          <a:p>
            <a:r>
              <a:rPr lang="en-US" dirty="0" smtClean="0"/>
              <a:t>Use critical </a:t>
            </a:r>
            <a:r>
              <a:rPr lang="en-US" dirty="0"/>
              <a:t>questions </a:t>
            </a:r>
            <a:r>
              <a:rPr lang="en-US" dirty="0" smtClean="0"/>
              <a:t>to convert a problem </a:t>
            </a:r>
            <a:r>
              <a:rPr lang="en-US" dirty="0"/>
              <a:t>statement into a database representation</a:t>
            </a:r>
          </a:p>
          <a:p>
            <a:r>
              <a:rPr lang="en-US" altLang="en-US" dirty="0"/>
              <a:t>Use a database diagram for connections among tables</a:t>
            </a:r>
          </a:p>
        </p:txBody>
      </p:sp>
    </p:spTree>
    <p:extLst>
      <p:ext uri="{BB962C8B-B14F-4D97-AF65-F5344CB8AC3E}">
        <p14:creationId xmlns:p14="http://schemas.microsoft.com/office/powerpoint/2010/main" val="63423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5 Extended Query Formulation with SQL&amp;quot;&quot;/&gt;&lt;property id=&quot;20307&quot; value=&quot;256&quot;/&gt;&lt;/object&gt;&lt;object type=&quot;3&quot; unique_id=&quot;26618&quot;&gt;&lt;property id=&quot;20148&quot; value=&quot;5&quot;/&gt;&lt;property id=&quot;20300&quot; value=&quot;Slide 2 - &amp;quot;Lesson Objectives&amp;quot;&quot;/&gt;&lt;property id=&quot;20307&quot; value=&quot;275&quot;/&gt;&lt;/object&gt;&lt;object type=&quot;3&quot; unique_id=&quot;28382&quot;&gt;&lt;property id=&quot;20148&quot; value=&quot;5&quot;/&gt;&lt;property id=&quot;20300&quot; value=&quot;Slide 3 - &amp;quot;University Database&amp;quot;&quot;/&gt;&lt;property id=&quot;20307&quot; value=&quot;286&quot;/&gt;&lt;/object&gt;&lt;object type=&quot;3&quot; unique_id=&quot;28383&quot;&gt;&lt;property id=&quot;20148&quot; value=&quot;5&quot;/&gt;&lt;property id=&quot;20300&quot; value=&quot;Slide 4 - &amp;quot;Joins and Summarization I&amp;quot;&quot;/&gt;&lt;property id=&quot;20307&quot; value=&quot;291&quot;/&gt;&lt;/object&gt;&lt;object type=&quot;3&quot; unique_id=&quot;28384&quot;&gt;&lt;property id=&quot;20148&quot; value=&quot;5&quot;/&gt;&lt;property id=&quot;20300&quot; value=&quot;Slide 5 - &amp;quot;Multiple Column Grouping&amp;quot;&quot;/&gt;&lt;property id=&quot;20307&quot; value=&quot;292&quot;/&gt;&lt;/object&gt;&lt;object type=&quot;3&quot; unique_id=&quot;28385&quot;&gt;&lt;property id=&quot;20148&quot; value=&quot;5&quot;/&gt;&lt;property id=&quot;20300&quot; value=&quot;Slide 6 - &amp;quot;Joins and Summarization II&amp;quot;&quot;/&gt;&lt;property id=&quot;20307&quot; value=&quot;290&quot;/&gt;&lt;/object&gt;&lt;object type=&quot;3&quot; unique_id=&quot;28386&quot;&gt;&lt;property id=&quot;20148&quot; value=&quot;5&quot;/&gt;&lt;property id=&quot;20300&quot; value=&quot;Slide 7 - &amp;quot;Summary&amp;quot;&quot;/&gt;&lt;property id=&quot;20307&quot; value=&quot;289&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5.7|24.8|9.9"/>
</p:tagLst>
</file>

<file path=ppt/tags/tag3.xml><?xml version="1.0" encoding="utf-8"?>
<p:tagLst xmlns:a="http://schemas.openxmlformats.org/drawingml/2006/main" xmlns:r="http://schemas.openxmlformats.org/officeDocument/2006/relationships" xmlns:p="http://schemas.openxmlformats.org/presentationml/2006/main">
  <p:tag name="TIMING" val="|10.2|20.7"/>
</p:tagLst>
</file>

<file path=ppt/tags/tag4.xml><?xml version="1.0" encoding="utf-8"?>
<p:tagLst xmlns:a="http://schemas.openxmlformats.org/drawingml/2006/main" xmlns:r="http://schemas.openxmlformats.org/officeDocument/2006/relationships" xmlns:p="http://schemas.openxmlformats.org/presentationml/2006/main">
  <p:tag name="TIMING" val="|10.2|20.7"/>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4165</TotalTime>
  <Words>886</Words>
  <Application>Microsoft Office PowerPoint</Application>
  <PresentationFormat>On-screen Show (4:3)</PresentationFormat>
  <Paragraphs>101</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ＭＳ Ｐゴシック</vt:lpstr>
      <vt:lpstr>Arial</vt:lpstr>
      <vt:lpstr>Courier New</vt:lpstr>
      <vt:lpstr>Symbol</vt:lpstr>
      <vt:lpstr>Times New Roman</vt:lpstr>
      <vt:lpstr>Wingdings</vt:lpstr>
      <vt:lpstr>Blank Presentation</vt:lpstr>
      <vt:lpstr>Module 5 Extended Query Formulation with SQL</vt:lpstr>
      <vt:lpstr>Lesson Objectives</vt:lpstr>
      <vt:lpstr>University Database</vt:lpstr>
      <vt:lpstr>Joins and Summarization I</vt:lpstr>
      <vt:lpstr>Multiple Column Grouping</vt:lpstr>
      <vt:lpstr>Joins and Summarization II</vt:lpstr>
      <vt:lpstr>Summary</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Basic Query Formulation with SQL</dc:title>
  <dc:subject>Query Formulation with SQL</dc:subject>
  <dc:creator>Michael Mannino</dc:creator>
  <cp:lastModifiedBy>Michael Mannino</cp:lastModifiedBy>
  <cp:revision>970</cp:revision>
  <cp:lastPrinted>1601-01-01T00:00:00Z</cp:lastPrinted>
  <dcterms:created xsi:type="dcterms:W3CDTF">2000-07-15T18:34:14Z</dcterms:created>
  <dcterms:modified xsi:type="dcterms:W3CDTF">2018-04-27T23:22:58Z</dcterms:modified>
</cp:coreProperties>
</file>