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94" r:id="rId4"/>
    <p:sldId id="295" r:id="rId5"/>
    <p:sldId id="296" r:id="rId6"/>
    <p:sldId id="297" r:id="rId7"/>
    <p:sldId id="298" r:id="rId8"/>
    <p:sldId id="29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4 of Module 5 on extended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are the set</a:t>
            </a:r>
            <a:r>
              <a:rPr lang="en-US" baseline="0" dirty="0" smtClean="0"/>
              <a:t> operators not widely used?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They have some important usage for business intelligence as the third course will show.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lots of practice to improve query formulation skills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the critical questions explicitly at first, then implicitly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602BBF-FCE8-46A2-8A07-B74DAF937DB1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Rows of table are the analog of members of a set</a:t>
            </a:r>
          </a:p>
          <a:p>
            <a:r>
              <a:rPr lang="en-US" dirty="0" smtClean="0"/>
              <a:t> - Union: rows in either table</a:t>
            </a:r>
          </a:p>
          <a:p>
            <a:r>
              <a:rPr lang="en-US" dirty="0" smtClean="0"/>
              <a:t> - Intersection: rows common to both tables</a:t>
            </a:r>
          </a:p>
          <a:p>
            <a:r>
              <a:rPr lang="en-US" dirty="0" smtClean="0"/>
              <a:t> - Difference: rows in one table but not in the other table</a:t>
            </a:r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- More limited compared to join, restrict, project</a:t>
            </a:r>
          </a:p>
          <a:p>
            <a:r>
              <a:rPr lang="en-US" dirty="0" smtClean="0"/>
              <a:t> - Combine geographically dispersed tables (student tables from different </a:t>
            </a:r>
          </a:p>
          <a:p>
            <a:r>
              <a:rPr lang="en-US" dirty="0" smtClean="0"/>
              <a:t>   branch campuses)</a:t>
            </a:r>
          </a:p>
          <a:p>
            <a:r>
              <a:rPr lang="en-US" dirty="0" smtClean="0"/>
              <a:t> - Difference operator: complex matching problems such as to find faculty not </a:t>
            </a:r>
          </a:p>
          <a:p>
            <a:r>
              <a:rPr lang="en-US" dirty="0" smtClean="0"/>
              <a:t>   teaching courses in a given semester; Chapter 9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898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7522DB-E7BD-4889-A852-E8934FE60471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How are rows compared?</a:t>
            </a:r>
          </a:p>
          <a:p>
            <a:r>
              <a:rPr lang="en-US" dirty="0" smtClean="0"/>
              <a:t> - Join: compares rows on the join column(s)</a:t>
            </a:r>
          </a:p>
          <a:p>
            <a:r>
              <a:rPr lang="en-US" dirty="0" smtClean="0"/>
              <a:t> - Traditional set operators compare on all columns</a:t>
            </a:r>
          </a:p>
          <a:p>
            <a:endParaRPr lang="en-US" dirty="0" smtClean="0"/>
          </a:p>
          <a:p>
            <a:r>
              <a:rPr lang="en-US" dirty="0" smtClean="0"/>
              <a:t>Strong requirement:</a:t>
            </a:r>
          </a:p>
          <a:p>
            <a:r>
              <a:rPr lang="en-US" dirty="0" smtClean="0"/>
              <a:t> - Usually on identical tables (geographically dispersed tables)</a:t>
            </a:r>
          </a:p>
          <a:p>
            <a:r>
              <a:rPr lang="en-US" dirty="0" smtClean="0"/>
              <a:t> - Compatible columns: data types are comparable (numbers cannot be compared </a:t>
            </a:r>
          </a:p>
          <a:p>
            <a:r>
              <a:rPr lang="en-US" dirty="0" smtClean="0"/>
              <a:t>   to strings)</a:t>
            </a:r>
          </a:p>
          <a:p>
            <a:r>
              <a:rPr lang="en-US" dirty="0" smtClean="0"/>
              <a:t> - Positional: 1</a:t>
            </a:r>
            <a:r>
              <a:rPr lang="en-US" baseline="30000" dirty="0" smtClean="0"/>
              <a:t>st</a:t>
            </a:r>
            <a:r>
              <a:rPr lang="en-US" dirty="0" smtClean="0"/>
              <a:t> column of table A to 1</a:t>
            </a:r>
            <a:r>
              <a:rPr lang="en-US" baseline="30000" dirty="0" smtClean="0"/>
              <a:t>st</a:t>
            </a:r>
            <a:r>
              <a:rPr lang="en-US" dirty="0" smtClean="0"/>
              <a:t> column of table B, 2</a:t>
            </a:r>
            <a:r>
              <a:rPr lang="en-US" baseline="30000" dirty="0" smtClean="0"/>
              <a:t>nd</a:t>
            </a:r>
            <a:r>
              <a:rPr lang="en-US" dirty="0" smtClean="0"/>
              <a:t> column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applied to similar tables (faculty and student) by removing columns before traditional set </a:t>
            </a:r>
            <a:r>
              <a:rPr lang="en-US" smtClean="0"/>
              <a:t>operator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05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00833B-3B3A-4A0B-BB9D-B009A00158A5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 - UNION keyword can be applied to two SELECT statements (one query)</a:t>
            </a:r>
          </a:p>
          <a:p>
            <a:r>
              <a:rPr lang="en-US" dirty="0" smtClean="0"/>
              <a:t> - Rename columns so that output is meaningful</a:t>
            </a:r>
          </a:p>
        </p:txBody>
      </p:sp>
    </p:spTree>
    <p:extLst>
      <p:ext uri="{BB962C8B-B14F-4D97-AF65-F5344CB8AC3E}">
        <p14:creationId xmlns:p14="http://schemas.microsoft.com/office/powerpoint/2010/main" val="154241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F87A9C-6803-465C-90A2-99AB7B6D4A93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Make tables</a:t>
            </a:r>
            <a:r>
              <a:rPr lang="en-US" baseline="0" dirty="0" smtClean="0"/>
              <a:t> union compatible before intersect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Oracle only. MySQL does not support the INTERSECT operator.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C64E45-B584-4644-A4BA-A4BFD6946F92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Oracle uses the MINUS keyword instead of the EXCEPT keyword used in SQL:2011.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MySQL does not support the </a:t>
            </a:r>
            <a:r>
              <a:rPr lang="en-US" smtClean="0">
                <a:cs typeface="Times New Roman" pitchFamily="18" charset="0"/>
              </a:rPr>
              <a:t>MINUS keyword.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56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Traditional</a:t>
            </a:r>
            <a:r>
              <a:rPr lang="en-US" altLang="en-US" baseline="0" dirty="0" smtClean="0"/>
              <a:t> set operators are specialized operators with some important usages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Combine partitioned tables especially geographically dispersed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Complex matching problems for difference such as employees without orders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Find some usage in data warehouse usage to combine materialized views and data integration for linking entities across data sources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Union compatibility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Most tables are not union compatible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Make union compatible in subqueries by selecting compatible columns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Union compatibility involves positional correspondence of columns</a:t>
            </a:r>
          </a:p>
        </p:txBody>
      </p:sp>
    </p:spTree>
    <p:extLst>
      <p:ext uri="{BB962C8B-B14F-4D97-AF65-F5344CB8AC3E}">
        <p14:creationId xmlns:p14="http://schemas.microsoft.com/office/powerpoint/2010/main" val="257218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Extended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SQL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the union compatibility requirement and row matching</a:t>
            </a:r>
          </a:p>
          <a:p>
            <a:r>
              <a:rPr lang="en-US" dirty="0" smtClean="0"/>
              <a:t>Write SQL SELECT statements using the UNION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Traditional Set Operators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676400"/>
            <a:ext cx="1600200" cy="838200"/>
            <a:chOff x="1104" y="1344"/>
            <a:chExt cx="1008" cy="528"/>
          </a:xfrm>
        </p:grpSpPr>
        <p:sp>
          <p:nvSpPr>
            <p:cNvPr id="11285" name="Oval 4"/>
            <p:cNvSpPr>
              <a:spLocks noChangeArrowheads="1"/>
            </p:cNvSpPr>
            <p:nvPr/>
          </p:nvSpPr>
          <p:spPr bwMode="auto">
            <a:xfrm>
              <a:off x="1104" y="1344"/>
              <a:ext cx="624" cy="5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5"/>
            <p:cNvSpPr>
              <a:spLocks noChangeArrowheads="1"/>
            </p:cNvSpPr>
            <p:nvPr/>
          </p:nvSpPr>
          <p:spPr bwMode="auto">
            <a:xfrm>
              <a:off x="1488" y="1344"/>
              <a:ext cx="624" cy="5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6"/>
            <p:cNvSpPr>
              <a:spLocks noChangeArrowheads="1"/>
            </p:cNvSpPr>
            <p:nvPr/>
          </p:nvSpPr>
          <p:spPr bwMode="auto">
            <a:xfrm>
              <a:off x="1488" y="1392"/>
              <a:ext cx="240" cy="43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4038600" y="1828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UNION B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4038600" y="3276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INTERSECT B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4038600" y="4648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MINUS B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76400" y="3124200"/>
            <a:ext cx="1600200" cy="838200"/>
            <a:chOff x="1104" y="2400"/>
            <a:chExt cx="1008" cy="528"/>
          </a:xfrm>
        </p:grpSpPr>
        <p:sp>
          <p:nvSpPr>
            <p:cNvPr id="11278" name="Oval 18"/>
            <p:cNvSpPr>
              <a:spLocks noChangeArrowheads="1"/>
            </p:cNvSpPr>
            <p:nvPr/>
          </p:nvSpPr>
          <p:spPr bwMode="auto">
            <a:xfrm>
              <a:off x="1488" y="2400"/>
              <a:ext cx="624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" name="Group 13"/>
            <p:cNvGrpSpPr>
              <a:grpSpLocks/>
            </p:cNvGrpSpPr>
            <p:nvPr/>
          </p:nvGrpSpPr>
          <p:grpSpPr bwMode="auto">
            <a:xfrm>
              <a:off x="1104" y="2400"/>
              <a:ext cx="1008" cy="528"/>
              <a:chOff x="1200" y="2256"/>
              <a:chExt cx="1008" cy="528"/>
            </a:xfrm>
          </p:grpSpPr>
          <p:sp>
            <p:nvSpPr>
              <p:cNvPr id="11282" name="Oval 1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624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Oval 15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624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Oval 16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240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0" name="Oval 17"/>
            <p:cNvSpPr>
              <a:spLocks noChangeArrowheads="1"/>
            </p:cNvSpPr>
            <p:nvPr/>
          </p:nvSpPr>
          <p:spPr bwMode="auto">
            <a:xfrm>
              <a:off x="1104" y="2400"/>
              <a:ext cx="624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Oval 19"/>
            <p:cNvSpPr>
              <a:spLocks noChangeArrowheads="1"/>
            </p:cNvSpPr>
            <p:nvPr/>
          </p:nvSpPr>
          <p:spPr bwMode="auto">
            <a:xfrm>
              <a:off x="1488" y="2448"/>
              <a:ext cx="240" cy="43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676400" y="4419600"/>
            <a:ext cx="1524000" cy="838200"/>
            <a:chOff x="1104" y="3216"/>
            <a:chExt cx="960" cy="528"/>
          </a:xfrm>
        </p:grpSpPr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1104" y="3216"/>
              <a:ext cx="624" cy="5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1440" y="3216"/>
              <a:ext cx="624" cy="5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1440" y="3264"/>
              <a:ext cx="240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8782549"/>
      </p:ext>
    </p:extLst>
  </p:cSld>
  <p:clrMapOvr>
    <a:masterClrMapping/>
  </p:clrMapOvr>
  <p:transition advTm="171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/>
      <p:bldP spid="144404" grpId="0"/>
      <p:bldP spid="1444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 Compatibility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 for the traditional set operators</a:t>
            </a:r>
          </a:p>
          <a:p>
            <a:pPr eaLnBrk="1" hangingPunct="1"/>
            <a:r>
              <a:rPr lang="en-US" smtClean="0"/>
              <a:t>Strong requirement</a:t>
            </a:r>
          </a:p>
          <a:p>
            <a:pPr lvl="1" eaLnBrk="1" hangingPunct="1"/>
            <a:r>
              <a:rPr lang="en-US" smtClean="0"/>
              <a:t>Same number of columns</a:t>
            </a:r>
          </a:p>
          <a:p>
            <a:pPr lvl="1" eaLnBrk="1" hangingPunct="1"/>
            <a:r>
              <a:rPr lang="en-US" smtClean="0"/>
              <a:t>Each corresponding column is compatible</a:t>
            </a:r>
          </a:p>
          <a:p>
            <a:pPr lvl="1" eaLnBrk="1" hangingPunct="1"/>
            <a:r>
              <a:rPr lang="en-US" smtClean="0"/>
              <a:t>Positional correspondence</a:t>
            </a:r>
          </a:p>
          <a:p>
            <a:pPr eaLnBrk="1" hangingPunct="1"/>
            <a:r>
              <a:rPr lang="en-US" smtClean="0"/>
              <a:t>Apply to similar tables by removing columns first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21921"/>
      </p:ext>
    </p:extLst>
  </p:cSld>
  <p:clrMapOvr>
    <a:masterClrMapping/>
  </p:clrMapOvr>
  <p:transition advTm="1744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SQL UNION Example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62000" y="1447800"/>
            <a:ext cx="6768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</a:t>
            </a:r>
            <a:r>
              <a:rPr lang="en-US" sz="2000" dirty="0" smtClean="0">
                <a:latin typeface="+mn-lt"/>
                <a:cs typeface="Courier New" pitchFamily="49" charset="0"/>
              </a:rPr>
              <a:t>1: </a:t>
            </a:r>
            <a:r>
              <a:rPr lang="en-US" sz="2000" dirty="0">
                <a:latin typeface="+mn-lt"/>
                <a:cs typeface="Courier New" pitchFamily="49" charset="0"/>
              </a:rPr>
              <a:t>Retrieve basic data about all university </a:t>
            </a:r>
            <a:r>
              <a:rPr lang="en-US" sz="2000" dirty="0" smtClean="0">
                <a:latin typeface="+mn-lt"/>
                <a:cs typeface="Courier New" pitchFamily="49" charset="0"/>
              </a:rPr>
              <a:t>people</a:t>
            </a:r>
            <a:endParaRPr lang="en-US" sz="2000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438400"/>
            <a:ext cx="6934200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PerNo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City,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FacState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State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	UNION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PerNo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City,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StdState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AS State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Student;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469788"/>
      </p:ext>
    </p:extLst>
  </p:cSld>
  <p:clrMapOvr>
    <a:masterClrMapping/>
  </p:clrMapOvr>
  <p:transition advTm="1610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Oracle INTERSECT 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620000" cy="68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Example 2 (Oracle): Show teaching assistants, faculty who are students.  Only show the common columns in the result.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2438400"/>
            <a:ext cx="6172200" cy="20867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City,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State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INTERSECT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City,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State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Student;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391643"/>
      </p:ext>
    </p:extLst>
  </p:cSld>
  <p:clrMapOvr>
    <a:masterClrMapping/>
  </p:clrMapOvr>
  <p:transition advTm="82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MINUS 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371600"/>
            <a:ext cx="7927975" cy="76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Example 3 (Oracle): Show faculty who are </a:t>
            </a:r>
            <a:r>
              <a:rPr lang="en-US" sz="2000" u="sng" dirty="0" smtClean="0">
                <a:cs typeface="Times New Roman" pitchFamily="18" charset="0"/>
              </a:rPr>
              <a:t>not</a:t>
            </a:r>
            <a:r>
              <a:rPr lang="en-US" sz="2000" dirty="0" smtClean="0">
                <a:cs typeface="Times New Roman" pitchFamily="18" charset="0"/>
              </a:rPr>
              <a:t> students (only faculty).  Only show the common columns in the result.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07591" y="2517648"/>
            <a:ext cx="6376416" cy="21005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City,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State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MINUS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City,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State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Student;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385863"/>
      </p:ext>
    </p:extLst>
  </p:cSld>
  <p:clrMapOvr>
    <a:masterClrMapping/>
  </p:clrMapOvr>
  <p:transition advTm="82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set operators are not common in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Must have union compatible tables to apply the traditional set operators</a:t>
            </a:r>
            <a:endParaRPr lang="en-US" dirty="0"/>
          </a:p>
          <a:p>
            <a:r>
              <a:rPr lang="en-US" dirty="0" smtClean="0"/>
              <a:t>Some usage of UNION in business intelligence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Extended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8483&quot;&gt;&lt;property id=&quot;20148&quot; value=&quot;5&quot;/&gt;&lt;property id=&quot;20300&quot; value=&quot;Slide 3 - &amp;quot;Traditional Set Operators&amp;quot;&quot;/&gt;&lt;property id=&quot;20307&quot; value=&quot;294&quot;/&gt;&lt;/object&gt;&lt;object type=&quot;3&quot; unique_id=&quot;28484&quot;&gt;&lt;property id=&quot;20148&quot; value=&quot;5&quot;/&gt;&lt;property id=&quot;20300&quot; value=&quot;Slide 4 - &amp;quot;Union Compatibility&amp;quot;&quot;/&gt;&lt;property id=&quot;20307&quot; value=&quot;295&quot;/&gt;&lt;/object&gt;&lt;object type=&quot;3&quot; unique_id=&quot;28485&quot;&gt;&lt;property id=&quot;20148&quot; value=&quot;5&quot;/&gt;&lt;property id=&quot;20300&quot; value=&quot;Slide 5 - &amp;quot;SQL UNION Example&amp;quot;&quot;/&gt;&lt;property id=&quot;20307&quot; value=&quot;296&quot;/&gt;&lt;/object&gt;&lt;object type=&quot;3&quot; unique_id=&quot;28486&quot;&gt;&lt;property id=&quot;20148&quot; value=&quot;5&quot;/&gt;&lt;property id=&quot;20300&quot; value=&quot;Slide 6 - &amp;quot;Oracle INTERSECT Example&amp;quot;&quot;/&gt;&lt;property id=&quot;20307&quot; value=&quot;297&quot;/&gt;&lt;/object&gt;&lt;object type=&quot;3&quot; unique_id=&quot;28487&quot;&gt;&lt;property id=&quot;20148&quot; value=&quot;5&quot;/&gt;&lt;property id=&quot;20300&quot; value=&quot;Slide 7 - &amp;quot;Oracle MINUS Example&amp;quot;&quot;/&gt;&lt;property id=&quot;20307&quot; value=&quot;298&quot;/&gt;&lt;/object&gt;&lt;object type=&quot;3&quot; unique_id=&quot;28488&quot;&gt;&lt;property id=&quot;20148&quot; value=&quot;5&quot;/&gt;&lt;property id=&quot;20300&quot; value=&quot;Slide 8 - &amp;quot;Summary&amp;quot;&quot;/&gt;&lt;property id=&quot;20307&quot; value=&quot;29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7.1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9.9|7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3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21.5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744</Words>
  <Application>Microsoft Office PowerPoint</Application>
  <PresentationFormat>On-screen Show (4:3)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5 Extended Query Formulation with SQL</vt:lpstr>
      <vt:lpstr>Lesson Objectives</vt:lpstr>
      <vt:lpstr>Traditional Set Operators</vt:lpstr>
      <vt:lpstr>Union Compatibility</vt:lpstr>
      <vt:lpstr>SQL UNION Example</vt:lpstr>
      <vt:lpstr>Oracle INTERSECT Example</vt:lpstr>
      <vt:lpstr>Oracle MINUS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5, Lesson 4: SQL SET Operators</dc:title>
  <dc:subject>Query Formulation with SQL</dc:subject>
  <dc:creator>Michael Mannino</dc:creator>
  <cp:lastModifiedBy>Mannino, Michael</cp:lastModifiedBy>
  <cp:revision>974</cp:revision>
  <cp:lastPrinted>1601-01-01T00:00:00Z</cp:lastPrinted>
  <dcterms:created xsi:type="dcterms:W3CDTF">2000-07-15T18:34:14Z</dcterms:created>
  <dcterms:modified xsi:type="dcterms:W3CDTF">2015-07-15T19:37:22Z</dcterms:modified>
</cp:coreProperties>
</file>