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Lst>
  <p:notesMasterIdLst>
    <p:notesMasterId r:id="rId9"/>
  </p:notesMasterIdLst>
  <p:handoutMasterIdLst>
    <p:handoutMasterId r:id="rId10"/>
  </p:handoutMasterIdLst>
  <p:sldIdLst>
    <p:sldId id="256" r:id="rId2"/>
    <p:sldId id="275" r:id="rId3"/>
    <p:sldId id="298" r:id="rId4"/>
    <p:sldId id="295" r:id="rId5"/>
    <p:sldId id="296" r:id="rId6"/>
    <p:sldId id="297" r:id="rId7"/>
    <p:sldId id="293" r:id="rId8"/>
  </p:sldIdLst>
  <p:sldSz cx="9144000" cy="6858000" type="screen4x3"/>
  <p:notesSz cx="6858000" cy="9144000"/>
  <p:custDataLst>
    <p:tags r:id="rId11"/>
  </p:custDataLst>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FFCC00"/>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81982" autoAdjust="0"/>
  </p:normalViewPr>
  <p:slideViewPr>
    <p:cSldViewPr>
      <p:cViewPr varScale="1">
        <p:scale>
          <a:sx n="79" d="100"/>
          <a:sy n="79" d="100"/>
        </p:scale>
        <p:origin x="108" y="43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Lst>
  </p:outlineViewPr>
  <p:notesTextViewPr>
    <p:cViewPr>
      <p:scale>
        <a:sx n="100" d="100"/>
        <a:sy n="100" d="100"/>
      </p:scale>
      <p:origin x="0" y="0"/>
    </p:cViewPr>
  </p:notesTextViewPr>
  <p:sorterViewPr>
    <p:cViewPr>
      <p:scale>
        <a:sx n="66" d="100"/>
        <a:sy n="66" d="100"/>
      </p:scale>
      <p:origin x="0" y="312"/>
    </p:cViewPr>
  </p:sorterViewPr>
  <p:notesViewPr>
    <p:cSldViewPr>
      <p:cViewPr varScale="1">
        <p:scale>
          <a:sx n="58" d="100"/>
          <a:sy n="58" d="100"/>
        </p:scale>
        <p:origin x="-1764"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_rels/viewProps.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slide" Target="slides/slide4.xml"/><Relationship Id="rId1" Type="http://schemas.openxmlformats.org/officeDocument/2006/relationships/slide" Target="slides/slide1.xml"/><Relationship Id="rId5" Type="http://schemas.openxmlformats.org/officeDocument/2006/relationships/slide" Target="slides/slide7.xml"/><Relationship Id="rId4"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p>
        </p:txBody>
      </p:sp>
      <p:sp>
        <p:nvSpPr>
          <p:cNvPr id="15363" name="Rectangle 3"/>
          <p:cNvSpPr>
            <a:spLocks noGrp="1" noChangeArrowheads="1"/>
          </p:cNvSpPr>
          <p:nvPr>
            <p:ph type="dt" sz="quarter" idx="1"/>
          </p:nvPr>
        </p:nvSpPr>
        <p:spPr bwMode="auto">
          <a:xfrm>
            <a:off x="388620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endParaRPr lang="en-US"/>
          </a:p>
        </p:txBody>
      </p:sp>
      <p:sp>
        <p:nvSpPr>
          <p:cNvPr id="15364" name="Rectangle 4"/>
          <p:cNvSpPr>
            <a:spLocks noGrp="1" noChangeArrowheads="1"/>
          </p:cNvSpPr>
          <p:nvPr>
            <p:ph type="ftr" sz="quarter" idx="2"/>
          </p:nvPr>
        </p:nvSpPr>
        <p:spPr bwMode="auto">
          <a:xfrm>
            <a:off x="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D239F2F7-C06B-4DFD-A900-99338B3C6CEE}" type="slidenum">
              <a:rPr lang="en-US"/>
              <a:pPr>
                <a:defRPr/>
              </a:pPr>
              <a:t>‹#›</a:t>
            </a:fld>
            <a:endParaRPr lang="en-US"/>
          </a:p>
        </p:txBody>
      </p:sp>
    </p:spTree>
    <p:extLst>
      <p:ext uri="{BB962C8B-B14F-4D97-AF65-F5344CB8AC3E}">
        <p14:creationId xmlns:p14="http://schemas.microsoft.com/office/powerpoint/2010/main" val="33283683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p>
        </p:txBody>
      </p:sp>
      <p:sp>
        <p:nvSpPr>
          <p:cNvPr id="17411" name="Rectangle 3"/>
          <p:cNvSpPr>
            <a:spLocks noGrp="1" noChangeArrowheads="1"/>
          </p:cNvSpPr>
          <p:nvPr>
            <p:ph type="dt" idx="1"/>
          </p:nvPr>
        </p:nvSpPr>
        <p:spPr bwMode="auto">
          <a:xfrm>
            <a:off x="388620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endParaRPr lang="en-US"/>
          </a:p>
        </p:txBody>
      </p:sp>
      <p:sp>
        <p:nvSpPr>
          <p:cNvPr id="215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3" name="Rectangle 5"/>
          <p:cNvSpPr>
            <a:spLocks noGrp="1" noChangeArrowheads="1"/>
          </p:cNvSpPr>
          <p:nvPr>
            <p:ph type="body" sz="quarter" idx="3"/>
          </p:nvPr>
        </p:nvSpPr>
        <p:spPr bwMode="auto">
          <a:xfrm>
            <a:off x="914400" y="4343400"/>
            <a:ext cx="5029200" cy="41148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6"/>
          <p:cNvSpPr>
            <a:spLocks noGrp="1" noChangeArrowheads="1"/>
          </p:cNvSpPr>
          <p:nvPr>
            <p:ph type="ftr" sz="quarter" idx="4"/>
          </p:nvPr>
        </p:nvSpPr>
        <p:spPr bwMode="auto">
          <a:xfrm>
            <a:off x="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p>
        </p:txBody>
      </p:sp>
      <p:sp>
        <p:nvSpPr>
          <p:cNvPr id="17415" name="Rectangle 7"/>
          <p:cNvSpPr>
            <a:spLocks noGrp="1" noChangeArrowheads="1"/>
          </p:cNvSpPr>
          <p:nvPr>
            <p:ph type="sldNum" sz="quarter" idx="5"/>
          </p:nvPr>
        </p:nvSpPr>
        <p:spPr bwMode="auto">
          <a:xfrm>
            <a:off x="388620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4BD0E479-FEE3-4A7D-BB6A-B260D0FC3601}" type="slidenum">
              <a:rPr lang="en-US"/>
              <a:pPr>
                <a:defRPr/>
              </a:pPr>
              <a:t>‹#›</a:t>
            </a:fld>
            <a:endParaRPr lang="en-US"/>
          </a:p>
        </p:txBody>
      </p:sp>
    </p:spTree>
    <p:extLst>
      <p:ext uri="{BB962C8B-B14F-4D97-AF65-F5344CB8AC3E}">
        <p14:creationId xmlns:p14="http://schemas.microsoft.com/office/powerpoint/2010/main" val="33983241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69BE062-688E-4EE8-9D2C-41B35AB90E4F}" type="slidenum">
              <a:rPr lang="en-US" sz="1200" smtClean="0"/>
              <a:pPr/>
              <a:t>1</a:t>
            </a:fld>
            <a:endParaRPr lang="en-US" sz="1200" smtClean="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dirty="0" smtClean="0"/>
              <a:t>Welcome to lesson</a:t>
            </a:r>
            <a:r>
              <a:rPr lang="en-US" baseline="0" dirty="0" smtClean="0"/>
              <a:t> 5 of Module 5 on extended </a:t>
            </a:r>
            <a:r>
              <a:rPr lang="en-US" dirty="0" smtClean="0"/>
              <a:t>query formulation with SQL</a:t>
            </a:r>
          </a:p>
          <a:p>
            <a:endParaRPr lang="en-US" dirty="0" smtClean="0"/>
          </a:p>
          <a:p>
            <a:r>
              <a:rPr lang="en-US" dirty="0" smtClean="0"/>
              <a:t>Query formulation is an important skill in application development.</a:t>
            </a:r>
          </a:p>
          <a:p>
            <a:r>
              <a:rPr lang="en-US" dirty="0" smtClean="0"/>
              <a:t>Everyone involved in the application development must be competent in query formulation.</a:t>
            </a:r>
          </a:p>
          <a:p>
            <a:r>
              <a:rPr lang="en-US" dirty="0" smtClean="0"/>
              <a:t>Most students will be involved (at least initially) in application development rather than in a role as a database specialist. Database specialists must also understand query formulation and SQL.</a:t>
            </a:r>
          </a:p>
          <a:p>
            <a:endParaRPr lang="en-US" dirty="0" smtClean="0"/>
          </a:p>
          <a:p>
            <a:r>
              <a:rPr lang="en-US" dirty="0" smtClean="0"/>
              <a:t>Opening question: </a:t>
            </a:r>
          </a:p>
          <a:p>
            <a:pPr marL="171450" indent="-171450">
              <a:buFontTx/>
              <a:buChar char="-"/>
            </a:pPr>
            <a:r>
              <a:rPr lang="en-US" dirty="0" smtClean="0"/>
              <a:t>Why are the manipulation</a:t>
            </a:r>
            <a:r>
              <a:rPr lang="en-US" baseline="0" dirty="0" smtClean="0"/>
              <a:t> statements less widely used?</a:t>
            </a:r>
          </a:p>
          <a:p>
            <a:pPr marL="0" indent="0">
              <a:buFontTx/>
              <a:buNone/>
            </a:pPr>
            <a:endParaRPr lang="en-US" baseline="0" dirty="0" smtClean="0"/>
          </a:p>
        </p:txBody>
      </p:sp>
    </p:spTree>
    <p:extLst>
      <p:ext uri="{BB962C8B-B14F-4D97-AF65-F5344CB8AC3E}">
        <p14:creationId xmlns:p14="http://schemas.microsoft.com/office/powerpoint/2010/main" val="1922894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Basic</a:t>
            </a:r>
            <a:r>
              <a:rPr lang="en-US" baseline="0" dirty="0" smtClean="0"/>
              <a:t> syntax presented for each statement</a:t>
            </a:r>
          </a:p>
          <a:p>
            <a:endParaRPr lang="en-US" baseline="0" dirty="0" smtClean="0"/>
          </a:p>
          <a:p>
            <a:r>
              <a:rPr lang="en-US" baseline="0" dirty="0" smtClean="0"/>
              <a:t>Variations not presented</a:t>
            </a:r>
            <a:endParaRPr lang="en-US" dirty="0"/>
          </a:p>
        </p:txBody>
      </p:sp>
      <p:sp>
        <p:nvSpPr>
          <p:cNvPr id="4" name="Slide Number Placeholder 3"/>
          <p:cNvSpPr>
            <a:spLocks noGrp="1"/>
          </p:cNvSpPr>
          <p:nvPr>
            <p:ph type="sldNum" sz="quarter" idx="10"/>
          </p:nvPr>
        </p:nvSpPr>
        <p:spPr/>
        <p:txBody>
          <a:bodyPr/>
          <a:lstStyle/>
          <a:p>
            <a:pPr>
              <a:defRPr/>
            </a:pPr>
            <a:fld id="{4BD0E479-FEE3-4A7D-BB6A-B260D0FC3601}" type="slidenum">
              <a:rPr lang="en-US" smtClean="0"/>
              <a:pPr>
                <a:defRPr/>
              </a:pPr>
              <a:t>2</a:t>
            </a:fld>
            <a:endParaRPr lang="en-US"/>
          </a:p>
        </p:txBody>
      </p:sp>
    </p:spTree>
    <p:extLst>
      <p:ext uri="{BB962C8B-B14F-4D97-AF65-F5344CB8AC3E}">
        <p14:creationId xmlns:p14="http://schemas.microsoft.com/office/powerpoint/2010/main" val="28076820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cs typeface="Times New Roman" pitchFamily="18" charset="0"/>
              </a:rPr>
              <a:t>***</a:t>
            </a:r>
            <a:r>
              <a:rPr lang="en-US" baseline="0" dirty="0" smtClean="0">
                <a:cs typeface="Times New Roman" pitchFamily="18" charset="0"/>
              </a:rPr>
              <a:t> Note to Edgar: please redraw the pencil. It may be copyrighted. ***</a:t>
            </a:r>
            <a:endParaRPr lang="en-US" dirty="0" smtClean="0">
              <a:cs typeface="Times New Roman" pitchFamily="18" charset="0"/>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cs typeface="Times New Roman" pitchFamily="18"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cs typeface="Times New Roman" pitchFamily="18" charset="0"/>
              </a:rPr>
              <a:t>The </a:t>
            </a:r>
            <a:r>
              <a:rPr lang="en-US" dirty="0" smtClean="0">
                <a:cs typeface="Times New Roman" pitchFamily="18" charset="0"/>
              </a:rPr>
              <a:t>modification statements support entering new rows (INSERT), changing columns in one or more rows (UPDATE), and deleting one or more rows (DELETE). Although well designed and powerful, they are not as widely used as SELECT because data entry forms are easier to use for end users.</a:t>
            </a:r>
            <a:r>
              <a:rPr lang="en-US" dirty="0" smtClean="0"/>
              <a:t>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Not as widely used</a:t>
            </a:r>
            <a:r>
              <a:rPr lang="en-US" baseline="0" dirty="0" smtClean="0"/>
              <a:t> as SELECT statement</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baseline="0" dirty="0" smtClean="0"/>
              <a:t>Use custom interfaces with data entry forms</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baseline="0" dirty="0" smtClean="0"/>
              <a:t>Important part of application development</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4BD0E479-FEE3-4A7D-BB6A-B260D0FC3601}" type="slidenum">
              <a:rPr lang="en-US" smtClean="0"/>
              <a:pPr>
                <a:defRPr/>
              </a:pPr>
              <a:t>3</a:t>
            </a:fld>
            <a:endParaRPr lang="en-US"/>
          </a:p>
        </p:txBody>
      </p:sp>
    </p:spTree>
    <p:extLst>
      <p:ext uri="{BB962C8B-B14F-4D97-AF65-F5344CB8AC3E}">
        <p14:creationId xmlns:p14="http://schemas.microsoft.com/office/powerpoint/2010/main" val="7231704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E29C5CB-DE03-42E3-AFC8-075A3A7BEB4E}" type="slidenum">
              <a:rPr lang="en-US" sz="1200" smtClean="0"/>
              <a:pPr/>
              <a:t>4</a:t>
            </a:fld>
            <a:endParaRPr lang="en-US" sz="1200" smtClean="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dirty="0" smtClean="0">
                <a:cs typeface="Times New Roman" pitchFamily="18" charset="0"/>
              </a:rPr>
              <a:t>In this format, one row at a time can be added.  You specify values for each column with the VALUES clause. You must format the constant values appropriate for each column. Refer to the documentation of your DBMS for details about specifying constants especially string and date constants.  Specifying a null value for a column is also not standard across DBMSs. In some systems, you simply omit the column name and the value.  In other systems, you specify a particular symbol for a null value. Of course, you must be careful that the table definition permits null values for the column of interest.  Otherwise, the INSERT statement will be rejected.</a:t>
            </a:r>
            <a:endParaRPr lang="en-US" dirty="0" smtClean="0"/>
          </a:p>
        </p:txBody>
      </p:sp>
    </p:spTree>
    <p:extLst>
      <p:ext uri="{BB962C8B-B14F-4D97-AF65-F5344CB8AC3E}">
        <p14:creationId xmlns:p14="http://schemas.microsoft.com/office/powerpoint/2010/main" val="12457611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6335379-CC1A-49FD-9CCB-63D07ECBC7D2}" type="slidenum">
              <a:rPr lang="en-US" sz="1200" smtClean="0"/>
              <a:pPr/>
              <a:t>5</a:t>
            </a:fld>
            <a:endParaRPr lang="en-US" sz="1200" smtClean="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dirty="0" smtClean="0">
                <a:cs typeface="Times New Roman" pitchFamily="18" charset="0"/>
              </a:rPr>
              <a:t>The UPDATE statement allows one or more rows to be changed.  Any number of columns can be changed, although typically only one column at a time is changed.  When changing the primary key, update rules on referenced rows may not allow the operation.</a:t>
            </a:r>
            <a:endParaRPr lang="en-US" dirty="0" smtClean="0"/>
          </a:p>
        </p:txBody>
      </p:sp>
    </p:spTree>
    <p:extLst>
      <p:ext uri="{BB962C8B-B14F-4D97-AF65-F5344CB8AC3E}">
        <p14:creationId xmlns:p14="http://schemas.microsoft.com/office/powerpoint/2010/main" val="40472718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AAA9E13-7C84-48F9-A4CA-F7A7A30053F1}" type="slidenum">
              <a:rPr lang="en-US" sz="1200" smtClean="0"/>
              <a:pPr/>
              <a:t>6</a:t>
            </a:fld>
            <a:endParaRPr lang="en-US" sz="1200"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dirty="0" smtClean="0">
                <a:cs typeface="Times New Roman" pitchFamily="18" charset="0"/>
              </a:rPr>
              <a:t>The DELETE statement allows one or more rows to be removed.  </a:t>
            </a:r>
          </a:p>
          <a:p>
            <a:endParaRPr lang="en-US" dirty="0" smtClean="0">
              <a:cs typeface="Times New Roman" pitchFamily="18" charset="0"/>
            </a:endParaRPr>
          </a:p>
          <a:p>
            <a:r>
              <a:rPr lang="en-US" dirty="0" smtClean="0">
                <a:cs typeface="Times New Roman" pitchFamily="18" charset="0"/>
              </a:rPr>
              <a:t>DELETE is subject to the rules on referenced rows.  For example, a </a:t>
            </a:r>
            <a:r>
              <a:rPr lang="en-US" i="1" dirty="0" smtClean="0">
                <a:cs typeface="Times New Roman" pitchFamily="18" charset="0"/>
              </a:rPr>
              <a:t>Student</a:t>
            </a:r>
            <a:r>
              <a:rPr lang="en-US" dirty="0" smtClean="0">
                <a:cs typeface="Times New Roman" pitchFamily="18" charset="0"/>
              </a:rPr>
              <a:t> row cannot be deleted if related </a:t>
            </a:r>
            <a:r>
              <a:rPr lang="en-US" i="1" dirty="0" smtClean="0">
                <a:cs typeface="Times New Roman" pitchFamily="18" charset="0"/>
              </a:rPr>
              <a:t>Enrollment</a:t>
            </a:r>
            <a:r>
              <a:rPr lang="en-US" dirty="0" smtClean="0">
                <a:cs typeface="Times New Roman" pitchFamily="18" charset="0"/>
              </a:rPr>
              <a:t> rows exist and the deletion action is restrict.</a:t>
            </a:r>
          </a:p>
          <a:p>
            <a:endParaRPr lang="en-US" dirty="0" smtClean="0">
              <a:cs typeface="Times New Roman" pitchFamily="18" charset="0"/>
            </a:endParaRPr>
          </a:p>
          <a:p>
            <a:r>
              <a:rPr lang="en-US" dirty="0" smtClean="0">
                <a:cs typeface="Times New Roman" pitchFamily="18" charset="0"/>
              </a:rPr>
              <a:t>Typically rows in a child table should be</a:t>
            </a:r>
            <a:r>
              <a:rPr lang="en-US" baseline="0" dirty="0" smtClean="0">
                <a:cs typeface="Times New Roman" pitchFamily="18" charset="0"/>
              </a:rPr>
              <a:t> deleted before associated rows in parent tables.</a:t>
            </a:r>
            <a:endParaRPr lang="en-US" dirty="0" smtClean="0"/>
          </a:p>
        </p:txBody>
      </p:sp>
    </p:spTree>
    <p:extLst>
      <p:ext uri="{BB962C8B-B14F-4D97-AF65-F5344CB8AC3E}">
        <p14:creationId xmlns:p14="http://schemas.microsoft.com/office/powerpoint/2010/main" val="33258173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534B011E-76EB-49BF-B457-C605C1CC19AF}" type="slidenum">
              <a:rPr kumimoji="0" lang="en-US" altLang="en-US" sz="1200" b="0" smtClean="0"/>
              <a:pPr/>
              <a:t>7</a:t>
            </a:fld>
            <a:endParaRPr kumimoji="0" lang="en-US" altLang="en-US" sz="1200" b="0" smtClean="0"/>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p:spPr>
        <p:txBody>
          <a:bodyPr/>
          <a:lstStyle/>
          <a:p>
            <a:pPr marL="0" indent="0">
              <a:buFontTx/>
              <a:buNone/>
            </a:pPr>
            <a:r>
              <a:rPr lang="en-US" altLang="en-US" baseline="0" dirty="0" smtClean="0"/>
              <a:t>Some complications of manipulation statements have not be discussed: </a:t>
            </a:r>
          </a:p>
          <a:p>
            <a:pPr marL="171450" indent="-171450">
              <a:buFontTx/>
              <a:buChar char="-"/>
            </a:pPr>
            <a:r>
              <a:rPr lang="en-US" altLang="en-US" baseline="0" dirty="0" smtClean="0"/>
              <a:t>Conditions on related tables</a:t>
            </a:r>
          </a:p>
          <a:p>
            <a:pPr marL="171450" indent="-171450">
              <a:buFontTx/>
              <a:buChar char="-"/>
            </a:pPr>
            <a:r>
              <a:rPr lang="en-US" altLang="en-US" baseline="0" dirty="0" smtClean="0"/>
              <a:t>Rules on reference rows</a:t>
            </a:r>
          </a:p>
          <a:p>
            <a:pPr marL="0" indent="0">
              <a:buFontTx/>
              <a:buNone/>
            </a:pPr>
            <a:endParaRPr lang="en-US" altLang="en-US" baseline="0" dirty="0" smtClean="0"/>
          </a:p>
          <a:p>
            <a:pPr marL="0" indent="0">
              <a:buFontTx/>
              <a:buNone/>
            </a:pPr>
            <a:r>
              <a:rPr lang="en-US" altLang="en-US" baseline="0" dirty="0" smtClean="0"/>
              <a:t>Less commonly used</a:t>
            </a:r>
          </a:p>
          <a:p>
            <a:pPr marL="171450" indent="-171450">
              <a:buFontTx/>
              <a:buChar char="-"/>
            </a:pPr>
            <a:r>
              <a:rPr lang="en-US" altLang="en-US" baseline="0" dirty="0" smtClean="0"/>
              <a:t>Customized data entry forms for direct usage</a:t>
            </a:r>
          </a:p>
          <a:p>
            <a:pPr marL="171450" indent="-171450">
              <a:buFontTx/>
              <a:buChar char="-"/>
            </a:pPr>
            <a:r>
              <a:rPr lang="en-US" altLang="en-US" baseline="0" dirty="0" smtClean="0"/>
              <a:t>Manipulation statements written in code to implement data entry forms</a:t>
            </a:r>
          </a:p>
          <a:p>
            <a:pPr marL="0" indent="0">
              <a:buFontTx/>
              <a:buNone/>
            </a:pPr>
            <a:endParaRPr lang="en-US" altLang="en-US" baseline="0" dirty="0" smtClean="0"/>
          </a:p>
          <a:p>
            <a:pPr marL="0" indent="0">
              <a:buFontTx/>
              <a:buNone/>
            </a:pPr>
            <a:r>
              <a:rPr lang="en-US" altLang="en-US" dirty="0" smtClean="0"/>
              <a:t>Data integration variations</a:t>
            </a:r>
          </a:p>
          <a:p>
            <a:pPr marL="0" indent="0">
              <a:buFontTx/>
              <a:buNone/>
            </a:pPr>
            <a:r>
              <a:rPr lang="en-US" altLang="en-US" dirty="0" smtClean="0"/>
              <a:t>- Course 3 on relational database support</a:t>
            </a:r>
          </a:p>
        </p:txBody>
      </p:sp>
    </p:spTree>
    <p:extLst>
      <p:ext uri="{BB962C8B-B14F-4D97-AF65-F5344CB8AC3E}">
        <p14:creationId xmlns:p14="http://schemas.microsoft.com/office/powerpoint/2010/main" val="25721815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3" name="Picture 14"/>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19050" y="-1249"/>
            <a:ext cx="9182100" cy="6858000"/>
          </a:xfrm>
          <a:prstGeom prst="rect">
            <a:avLst/>
          </a:prstGeom>
          <a:noFill/>
          <a:ln w="9525">
            <a:noFill/>
            <a:miter lim="800000"/>
            <a:headEnd/>
            <a:tailEnd/>
          </a:ln>
        </p:spPr>
      </p:pic>
      <p:sp>
        <p:nvSpPr>
          <p:cNvPr id="6" name="Rectangle 5"/>
          <p:cNvSpPr/>
          <p:nvPr userDrawn="1"/>
        </p:nvSpPr>
        <p:spPr bwMode="auto">
          <a:xfrm>
            <a:off x="0" y="5517232"/>
            <a:ext cx="9144000" cy="134076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5123" name="Rectangle 3"/>
          <p:cNvSpPr>
            <a:spLocks noGrp="1" noChangeArrowheads="1"/>
          </p:cNvSpPr>
          <p:nvPr>
            <p:ph type="ctrTitle"/>
          </p:nvPr>
        </p:nvSpPr>
        <p:spPr>
          <a:xfrm>
            <a:off x="990600" y="1981200"/>
            <a:ext cx="7391400" cy="1143000"/>
          </a:xfrm>
        </p:spPr>
        <p:txBody>
          <a:bodyPr wrap="none" lIns="0" tIns="0" rIns="0" bIns="0"/>
          <a:lstStyle>
            <a:lvl1pPr algn="ctr">
              <a:defRPr sz="3200" b="1">
                <a:solidFill>
                  <a:schemeClr val="bg1"/>
                </a:solidFill>
              </a:defRPr>
            </a:lvl1pPr>
          </a:lstStyle>
          <a:p>
            <a:r>
              <a:rPr lang="en-US" smtClean="0"/>
              <a:t>Click to edit Master title style</a:t>
            </a:r>
            <a:endParaRPr lang="en-US" dirty="0"/>
          </a:p>
        </p:txBody>
      </p:sp>
      <p:sp>
        <p:nvSpPr>
          <p:cNvPr id="5124" name="Rectangle 4"/>
          <p:cNvSpPr>
            <a:spLocks noGrp="1" noChangeArrowheads="1"/>
          </p:cNvSpPr>
          <p:nvPr>
            <p:ph type="subTitle" idx="1"/>
          </p:nvPr>
        </p:nvSpPr>
        <p:spPr>
          <a:xfrm>
            <a:off x="990600" y="3200400"/>
            <a:ext cx="7391400" cy="914400"/>
          </a:xfrm>
        </p:spPr>
        <p:txBody>
          <a:bodyPr lIns="0" tIns="0" rIns="0" bIns="0"/>
          <a:lstStyle>
            <a:lvl1pPr marL="0" indent="0" algn="r">
              <a:buFontTx/>
              <a:buNone/>
              <a:defRPr sz="2800">
                <a:solidFill>
                  <a:schemeClr val="bg1"/>
                </a:solidFill>
              </a:defRPr>
            </a:lvl1pPr>
          </a:lstStyle>
          <a:p>
            <a:r>
              <a:rPr lang="en-US" smtClean="0"/>
              <a:t>Click to edit Master subtitle style</a:t>
            </a:r>
            <a:endParaRPr lang="en-US" dirty="0"/>
          </a:p>
        </p:txBody>
      </p:sp>
      <p:pic>
        <p:nvPicPr>
          <p:cNvPr id="9" name="Picture 8" descr="iStock_000018487654Medium.jp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419872" y="5517232"/>
            <a:ext cx="2555775" cy="1349764"/>
          </a:xfrm>
          <a:prstGeom prst="rect">
            <a:avLst/>
          </a:prstGeom>
          <a:ln>
            <a:noFill/>
          </a:ln>
          <a:effectLst>
            <a:outerShdw blurRad="292100" dist="139700" dir="2700000" algn="tl" rotWithShape="0">
              <a:srgbClr val="333333">
                <a:alpha val="65000"/>
              </a:srgbClr>
            </a:outerShdw>
          </a:effectLst>
        </p:spPr>
      </p:pic>
      <p:pic>
        <p:nvPicPr>
          <p:cNvPr id="10" name="Picture 9" descr="BUSlogo_horiz_rgb_rv_tp.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395535" y="404664"/>
            <a:ext cx="2736305" cy="526945"/>
          </a:xfrm>
          <a:prstGeom prst="rect">
            <a:avLst/>
          </a:prstGeom>
        </p:spPr>
      </p:pic>
      <p:sp>
        <p:nvSpPr>
          <p:cNvPr id="11" name="TextBox 10"/>
          <p:cNvSpPr txBox="1"/>
          <p:nvPr userDrawn="1"/>
        </p:nvSpPr>
        <p:spPr>
          <a:xfrm>
            <a:off x="4644008" y="456927"/>
            <a:ext cx="4248472" cy="369332"/>
          </a:xfrm>
          <a:prstGeom prst="rect">
            <a:avLst/>
          </a:prstGeom>
          <a:noFill/>
        </p:spPr>
        <p:txBody>
          <a:bodyPr wrap="square" rtlCol="0">
            <a:spAutoFit/>
          </a:bodyPr>
          <a:lstStyle/>
          <a:p>
            <a:pPr algn="r"/>
            <a:r>
              <a:rPr lang="en-US" sz="1800" dirty="0" smtClean="0">
                <a:solidFill>
                  <a:schemeClr val="bg1"/>
                </a:solidFill>
              </a:rPr>
              <a:t>Information Systems</a:t>
            </a:r>
            <a:r>
              <a:rPr lang="en-US" sz="1800" baseline="0" dirty="0" smtClean="0">
                <a:solidFill>
                  <a:schemeClr val="bg1"/>
                </a:solidFill>
              </a:rPr>
              <a:t> Program</a:t>
            </a:r>
            <a:endParaRPr lang="en-US" sz="1800" dirty="0">
              <a:solidFill>
                <a:schemeClr val="bg1"/>
              </a:solidFill>
            </a:endParaRPr>
          </a:p>
        </p:txBody>
      </p:sp>
    </p:spTree>
    <p:extLst>
      <p:ext uri="{BB962C8B-B14F-4D97-AF65-F5344CB8AC3E}">
        <p14:creationId xmlns:p14="http://schemas.microsoft.com/office/powerpoint/2010/main" val="4138031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51305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04800"/>
            <a:ext cx="2095500" cy="5257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304800"/>
            <a:ext cx="61341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25409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31716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163902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09260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sz="3600"/>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50464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Tree>
    <p:extLst>
      <p:ext uri="{BB962C8B-B14F-4D97-AF65-F5344CB8AC3E}">
        <p14:creationId xmlns:p14="http://schemas.microsoft.com/office/powerpoint/2010/main" val="2829935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2997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39421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75276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304800" y="304800"/>
            <a:ext cx="83820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dirty="0"/>
          </a:p>
        </p:txBody>
      </p:sp>
      <p:sp>
        <p:nvSpPr>
          <p:cNvPr id="1028" name="Rectangle 3"/>
          <p:cNvSpPr>
            <a:spLocks noGrp="1" noChangeArrowheads="1"/>
          </p:cNvSpPr>
          <p:nvPr>
            <p:ph type="body" idx="1"/>
          </p:nvPr>
        </p:nvSpPr>
        <p:spPr bwMode="auto">
          <a:xfrm>
            <a:off x="304800" y="1066800"/>
            <a:ext cx="8382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30" name="Text Box 6"/>
          <p:cNvSpPr txBox="1">
            <a:spLocks noChangeArrowheads="1"/>
          </p:cNvSpPr>
          <p:nvPr userDrawn="1"/>
        </p:nvSpPr>
        <p:spPr bwMode="auto">
          <a:xfrm>
            <a:off x="8229600" y="5638800"/>
            <a:ext cx="762000" cy="244475"/>
          </a:xfrm>
          <a:prstGeom prst="rect">
            <a:avLst/>
          </a:prstGeom>
          <a:noFill/>
          <a:ln w="9525">
            <a:noFill/>
            <a:miter lim="800000"/>
            <a:headEnd/>
            <a:tailEnd/>
          </a:ln>
        </p:spPr>
        <p:txBody>
          <a:bodyPr>
            <a:prstTxWarp prst="textNoShape">
              <a:avLst/>
            </a:prstTxWarp>
            <a:spAutoFit/>
          </a:bodyPr>
          <a:lstStyle/>
          <a:p>
            <a:pPr algn="r">
              <a:spcBef>
                <a:spcPct val="50000"/>
              </a:spcBef>
              <a:defRPr/>
            </a:pPr>
            <a:fld id="{117B36CB-1292-458C-8EF4-B67298433F27}" type="slidenum">
              <a:rPr lang="en-US" sz="1000" b="1">
                <a:solidFill>
                  <a:schemeClr val="bg2"/>
                </a:solidFill>
                <a:ea typeface="+mn-ea"/>
                <a:cs typeface="+mn-cs"/>
              </a:rPr>
              <a:pPr algn="r">
                <a:spcBef>
                  <a:spcPct val="50000"/>
                </a:spcBef>
                <a:defRPr/>
              </a:pPr>
              <a:t>‹#›</a:t>
            </a:fld>
            <a:endParaRPr lang="en-US" b="1">
              <a:solidFill>
                <a:schemeClr val="bg2"/>
              </a:solidFill>
              <a:ea typeface="+mn-ea"/>
              <a:cs typeface="+mn-cs"/>
            </a:endParaRPr>
          </a:p>
        </p:txBody>
      </p:sp>
      <p:sp>
        <p:nvSpPr>
          <p:cNvPr id="2" name="Rectangle 1"/>
          <p:cNvSpPr/>
          <p:nvPr userDrawn="1"/>
        </p:nvSpPr>
        <p:spPr bwMode="auto">
          <a:xfrm>
            <a:off x="0" y="6237312"/>
            <a:ext cx="9144000" cy="62068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3" name="Rectangle 2"/>
          <p:cNvSpPr/>
          <p:nvPr userDrawn="1"/>
        </p:nvSpPr>
        <p:spPr bwMode="auto">
          <a:xfrm>
            <a:off x="0" y="0"/>
            <a:ext cx="9144000" cy="188640"/>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latinLnBrk="0" hangingPunct="0">
              <a:lnSpc>
                <a:spcPct val="100000"/>
              </a:lnSpc>
              <a:buClrTx/>
              <a:buSzTx/>
              <a:buFontTx/>
              <a:buNone/>
              <a:tabLst/>
            </a:pPr>
            <a:endParaRPr kumimoji="0" lang="en-US" b="0" i="0" u="none" strike="noStrike" cap="none" normalizeH="0" baseline="0">
              <a:ln>
                <a:noFill/>
              </a:ln>
              <a:effectLst/>
            </a:endParaRPr>
          </a:p>
        </p:txBody>
      </p:sp>
      <p:pic>
        <p:nvPicPr>
          <p:cNvPr id="4" name="Picture 3" descr="BUSlogo_horiz_rgb_rv_tp.png"/>
          <p:cNvPicPr>
            <a:picLocks noChangeAspect="1"/>
          </p:cNvPicPr>
          <p:nvPr userDrawn="1"/>
        </p:nvPicPr>
        <p:blipFill>
          <a:blip r:embed="rId13" cstate="print">
            <a:extLst>
              <a:ext uri="{28A0092B-C50C-407E-A947-70E740481C1C}">
                <a14:useLocalDpi xmlns:a14="http://schemas.microsoft.com/office/drawing/2010/main"/>
              </a:ext>
            </a:extLst>
          </a:blip>
          <a:stretch>
            <a:fillRect/>
          </a:stretch>
        </p:blipFill>
        <p:spPr>
          <a:xfrm>
            <a:off x="323528" y="6309320"/>
            <a:ext cx="2088232" cy="402142"/>
          </a:xfrm>
          <a:prstGeom prst="rect">
            <a:avLst/>
          </a:prstGeom>
        </p:spPr>
      </p:pic>
      <p:sp>
        <p:nvSpPr>
          <p:cNvPr id="5" name="TextBox 4"/>
          <p:cNvSpPr txBox="1"/>
          <p:nvPr userDrawn="1"/>
        </p:nvSpPr>
        <p:spPr>
          <a:xfrm>
            <a:off x="5076056" y="6361583"/>
            <a:ext cx="3744416" cy="307777"/>
          </a:xfrm>
          <a:prstGeom prst="rect">
            <a:avLst/>
          </a:prstGeom>
          <a:noFill/>
        </p:spPr>
        <p:txBody>
          <a:bodyPr wrap="square" rtlCol="0">
            <a:spAutoFit/>
          </a:bodyPr>
          <a:lstStyle/>
          <a:p>
            <a:pPr algn="r"/>
            <a:r>
              <a:rPr lang="en-US" sz="1400" dirty="0" smtClean="0">
                <a:solidFill>
                  <a:schemeClr val="bg1"/>
                </a:solidFill>
              </a:rPr>
              <a:t>Information Systems</a:t>
            </a:r>
            <a:r>
              <a:rPr lang="en-US" sz="1400" baseline="0" dirty="0" smtClean="0">
                <a:solidFill>
                  <a:schemeClr val="bg1"/>
                </a:solidFill>
              </a:rPr>
              <a:t> Program</a:t>
            </a:r>
            <a:endParaRPr lang="en-US" sz="1400" dirty="0">
              <a:solidFill>
                <a:schemeClr val="bg1"/>
              </a:solidFill>
            </a:endParaRPr>
          </a:p>
        </p:txBody>
      </p:sp>
      <p:pic>
        <p:nvPicPr>
          <p:cNvPr id="10" name="Picture 9" descr="iStock_000018487654Medium.jpg"/>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3923928" y="5940456"/>
            <a:ext cx="1223621" cy="9177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93184621"/>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txStyles>
    <p:titleStyle>
      <a:lvl1pPr algn="l" rtl="0" eaLnBrk="1" fontAlgn="base" hangingPunct="1">
        <a:spcBef>
          <a:spcPct val="0"/>
        </a:spcBef>
        <a:spcAft>
          <a:spcPct val="0"/>
        </a:spcAft>
        <a:defRPr sz="3200" b="0" i="0" u="none">
          <a:solidFill>
            <a:schemeClr val="bg2"/>
          </a:solidFill>
          <a:latin typeface="+mj-lt"/>
          <a:ea typeface="+mj-ea"/>
          <a:cs typeface="+mj-cs"/>
        </a:defRPr>
      </a:lvl1pPr>
      <a:lvl2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2pPr>
      <a:lvl3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3pPr>
      <a:lvl4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4pPr>
      <a:lvl5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5pPr>
      <a:lvl6pPr marL="4572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6pPr>
      <a:lvl7pPr marL="9144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7pPr>
      <a:lvl8pPr marL="13716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8pPr>
      <a:lvl9pPr marL="18288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9pPr>
    </p:titleStyle>
    <p:bodyStyle>
      <a:lvl1pPr marL="342900" indent="-342900" algn="l" rtl="0" eaLnBrk="1" fontAlgn="base" hangingPunct="1">
        <a:spcBef>
          <a:spcPct val="20000"/>
        </a:spcBef>
        <a:spcAft>
          <a:spcPct val="0"/>
        </a:spcAft>
        <a:buChar char="•"/>
        <a:defRPr sz="2400">
          <a:solidFill>
            <a:schemeClr val="bg2"/>
          </a:solidFill>
          <a:latin typeface="+mn-lt"/>
          <a:ea typeface="+mn-ea"/>
          <a:cs typeface="+mn-cs"/>
        </a:defRPr>
      </a:lvl1pPr>
      <a:lvl2pPr marL="742950" indent="-285750" algn="l" rtl="0" eaLnBrk="1" fontAlgn="base" hangingPunct="1">
        <a:spcBef>
          <a:spcPct val="20000"/>
        </a:spcBef>
        <a:spcAft>
          <a:spcPct val="0"/>
        </a:spcAft>
        <a:buChar char="–"/>
        <a:defRPr sz="2000" b="0" i="0" u="none">
          <a:solidFill>
            <a:schemeClr val="bg2"/>
          </a:solidFill>
          <a:latin typeface="+mn-lt"/>
          <a:ea typeface="+mn-ea"/>
        </a:defRPr>
      </a:lvl2pPr>
      <a:lvl3pPr marL="1143000" indent="-228600" algn="l" rtl="0" eaLnBrk="1" fontAlgn="base" hangingPunct="1">
        <a:spcBef>
          <a:spcPct val="20000"/>
        </a:spcBef>
        <a:spcAft>
          <a:spcPct val="0"/>
        </a:spcAft>
        <a:buChar char="•"/>
        <a:defRPr>
          <a:solidFill>
            <a:schemeClr val="bg2"/>
          </a:solidFill>
          <a:latin typeface="+mn-lt"/>
          <a:ea typeface="+mn-ea"/>
        </a:defRPr>
      </a:lvl3pPr>
      <a:lvl4pPr marL="1600200" indent="-228600" algn="l" rtl="0" eaLnBrk="1" fontAlgn="base" hangingPunct="1">
        <a:spcBef>
          <a:spcPct val="20000"/>
        </a:spcBef>
        <a:spcAft>
          <a:spcPct val="0"/>
        </a:spcAft>
        <a:buChar char="–"/>
        <a:defRPr sz="1600">
          <a:solidFill>
            <a:schemeClr val="bg2"/>
          </a:solidFill>
          <a:latin typeface="+mn-lt"/>
          <a:ea typeface="+mn-ea"/>
        </a:defRPr>
      </a:lvl4pPr>
      <a:lvl5pPr marL="2057400" indent="-228600" algn="l" rtl="0" eaLnBrk="1" fontAlgn="base" hangingPunct="1">
        <a:spcBef>
          <a:spcPct val="20000"/>
        </a:spcBef>
        <a:spcAft>
          <a:spcPct val="0"/>
        </a:spcAft>
        <a:buChar char="»"/>
        <a:defRPr sz="1600">
          <a:solidFill>
            <a:schemeClr val="bg2"/>
          </a:solidFill>
          <a:latin typeface="+mn-lt"/>
          <a:ea typeface="+mn-ea"/>
        </a:defRPr>
      </a:lvl5pPr>
      <a:lvl6pPr marL="2514600" indent="-228600" algn="l" rtl="0" eaLnBrk="1" fontAlgn="base" hangingPunct="1">
        <a:spcBef>
          <a:spcPct val="20000"/>
        </a:spcBef>
        <a:spcAft>
          <a:spcPct val="0"/>
        </a:spcAft>
        <a:buChar char="»"/>
        <a:defRPr sz="1600">
          <a:solidFill>
            <a:schemeClr val="bg2"/>
          </a:solidFill>
          <a:latin typeface="+mn-lt"/>
          <a:ea typeface="+mn-ea"/>
        </a:defRPr>
      </a:lvl6pPr>
      <a:lvl7pPr marL="2971800" indent="-228600" algn="l" rtl="0" eaLnBrk="1" fontAlgn="base" hangingPunct="1">
        <a:spcBef>
          <a:spcPct val="20000"/>
        </a:spcBef>
        <a:spcAft>
          <a:spcPct val="0"/>
        </a:spcAft>
        <a:buChar char="»"/>
        <a:defRPr sz="1600">
          <a:solidFill>
            <a:schemeClr val="bg2"/>
          </a:solidFill>
          <a:latin typeface="+mn-lt"/>
          <a:ea typeface="+mn-ea"/>
        </a:defRPr>
      </a:lvl7pPr>
      <a:lvl8pPr marL="3429000" indent="-228600" algn="l" rtl="0" eaLnBrk="1" fontAlgn="base" hangingPunct="1">
        <a:spcBef>
          <a:spcPct val="20000"/>
        </a:spcBef>
        <a:spcAft>
          <a:spcPct val="0"/>
        </a:spcAft>
        <a:buChar char="»"/>
        <a:defRPr sz="1600">
          <a:solidFill>
            <a:schemeClr val="bg2"/>
          </a:solidFill>
          <a:latin typeface="+mn-lt"/>
          <a:ea typeface="+mn-ea"/>
        </a:defRPr>
      </a:lvl8pPr>
      <a:lvl9pPr marL="3886200" indent="-228600" algn="l" rtl="0" eaLnBrk="1" fontAlgn="base" hangingPunct="1">
        <a:spcBef>
          <a:spcPct val="20000"/>
        </a:spcBef>
        <a:spcAft>
          <a:spcPct val="0"/>
        </a:spcAft>
        <a:buChar char="»"/>
        <a:defRPr sz="1600">
          <a:solidFill>
            <a:schemeClr val="bg2"/>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AutoShape 4"/>
          <p:cNvSpPr>
            <a:spLocks noGrp="1" noChangeArrowheads="1"/>
          </p:cNvSpPr>
          <p:nvPr>
            <p:ph type="ctrTitle"/>
          </p:nvPr>
        </p:nvSpPr>
        <p:spPr/>
        <p:txBody>
          <a:bodyPr/>
          <a:lstStyle/>
          <a:p>
            <a:pPr eaLnBrk="1" hangingPunct="1"/>
            <a:r>
              <a:rPr lang="en-US" sz="3200" dirty="0" smtClean="0"/>
              <a:t>Module </a:t>
            </a:r>
            <a:r>
              <a:rPr lang="en-US" dirty="0"/>
              <a:t>5</a:t>
            </a:r>
            <a:r>
              <a:rPr lang="en-US" sz="3200" dirty="0" smtClean="0"/>
              <a:t/>
            </a:r>
            <a:br>
              <a:rPr lang="en-US" sz="3200" dirty="0" smtClean="0"/>
            </a:br>
            <a:r>
              <a:rPr lang="en-US" sz="3200" dirty="0" smtClean="0"/>
              <a:t>Extended Query Formulation with SQL</a:t>
            </a:r>
          </a:p>
        </p:txBody>
      </p:sp>
      <p:sp>
        <p:nvSpPr>
          <p:cNvPr id="3" name="Rectangle 5"/>
          <p:cNvSpPr>
            <a:spLocks noGrp="1" noChangeArrowheads="1"/>
          </p:cNvSpPr>
          <p:nvPr>
            <p:ph type="subTitle" idx="1"/>
          </p:nvPr>
        </p:nvSpPr>
        <p:spPr>
          <a:xfrm>
            <a:off x="745434" y="3864321"/>
            <a:ext cx="7260536" cy="858336"/>
          </a:xfrm>
          <a:noFill/>
          <a:ln w="25400"/>
        </p:spPr>
        <p:txBody>
          <a:bodyPr/>
          <a:lstStyle/>
          <a:p>
            <a:pPr eaLnBrk="1" hangingPunct="1"/>
            <a:r>
              <a:rPr lang="en-US" altLang="en-US" dirty="0" smtClean="0"/>
              <a:t>Lesson 5: </a:t>
            </a:r>
            <a:r>
              <a:rPr lang="en-US" altLang="en-US" dirty="0" smtClean="0"/>
              <a:t>SQL modification statements</a:t>
            </a:r>
            <a:endParaRPr lang="en-US" altLang="en-US" dirty="0" smtClean="0"/>
          </a:p>
        </p:txBody>
      </p:sp>
    </p:spTree>
    <p:extLst>
      <p:ext uri="{BB962C8B-B14F-4D97-AF65-F5344CB8AC3E}">
        <p14:creationId xmlns:p14="http://schemas.microsoft.com/office/powerpoint/2010/main" val="2477198662"/>
      </p:ext>
    </p:extLst>
  </p:cSld>
  <p:clrMapOvr>
    <a:masterClrMapping/>
  </p:clrMapOvr>
  <p:transition advTm="53917"/>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Objectives</a:t>
            </a:r>
            <a:endParaRPr lang="en-US" dirty="0"/>
          </a:p>
        </p:txBody>
      </p:sp>
      <p:sp>
        <p:nvSpPr>
          <p:cNvPr id="3" name="Content Placeholder 2"/>
          <p:cNvSpPr>
            <a:spLocks noGrp="1"/>
          </p:cNvSpPr>
          <p:nvPr>
            <p:ph idx="1"/>
          </p:nvPr>
        </p:nvSpPr>
        <p:spPr/>
        <p:txBody>
          <a:bodyPr/>
          <a:lstStyle/>
          <a:p>
            <a:r>
              <a:rPr lang="en-US" dirty="0" smtClean="0"/>
              <a:t>Write basic INSERT statements</a:t>
            </a:r>
          </a:p>
          <a:p>
            <a:r>
              <a:rPr lang="en-US" dirty="0"/>
              <a:t>Write basic </a:t>
            </a:r>
            <a:r>
              <a:rPr lang="en-US" dirty="0" smtClean="0"/>
              <a:t>UPDATE statements</a:t>
            </a:r>
          </a:p>
          <a:p>
            <a:r>
              <a:rPr lang="en-US" dirty="0"/>
              <a:t>Write basic </a:t>
            </a:r>
            <a:r>
              <a:rPr lang="en-US" dirty="0" smtClean="0"/>
              <a:t>DELETE statements</a:t>
            </a:r>
            <a:endParaRPr lang="en-US" dirty="0"/>
          </a:p>
        </p:txBody>
      </p:sp>
    </p:spTree>
    <p:extLst>
      <p:ext uri="{BB962C8B-B14F-4D97-AF65-F5344CB8AC3E}">
        <p14:creationId xmlns:p14="http://schemas.microsoft.com/office/powerpoint/2010/main" val="3586538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Modification Statements</a:t>
            </a:r>
            <a:endParaRPr lang="en-US" dirty="0"/>
          </a:p>
        </p:txBody>
      </p:sp>
      <p:grpSp>
        <p:nvGrpSpPr>
          <p:cNvPr id="14" name="Group 13"/>
          <p:cNvGrpSpPr/>
          <p:nvPr/>
        </p:nvGrpSpPr>
        <p:grpSpPr>
          <a:xfrm>
            <a:off x="972326" y="2288931"/>
            <a:ext cx="1104900" cy="1143000"/>
            <a:chOff x="1066800" y="1905000"/>
            <a:chExt cx="1104900" cy="1143000"/>
          </a:xfrm>
        </p:grpSpPr>
        <p:sp>
          <p:nvSpPr>
            <p:cNvPr id="12" name="Flowchart: Magnetic Disk 11"/>
            <p:cNvSpPr/>
            <p:nvPr/>
          </p:nvSpPr>
          <p:spPr bwMode="auto">
            <a:xfrm>
              <a:off x="1066800" y="1905000"/>
              <a:ext cx="1104900" cy="1143000"/>
            </a:xfrm>
            <a:prstGeom prst="flowChartMagneticDisk">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7" name="Plus 6"/>
            <p:cNvSpPr/>
            <p:nvPr/>
          </p:nvSpPr>
          <p:spPr bwMode="auto">
            <a:xfrm>
              <a:off x="1333500" y="2256692"/>
              <a:ext cx="529004" cy="729762"/>
            </a:xfrm>
            <a:prstGeom prst="mathPlus">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grpSp>
      <p:grpSp>
        <p:nvGrpSpPr>
          <p:cNvPr id="16" name="Group 15"/>
          <p:cNvGrpSpPr/>
          <p:nvPr/>
        </p:nvGrpSpPr>
        <p:grpSpPr>
          <a:xfrm>
            <a:off x="6497193" y="2286000"/>
            <a:ext cx="1104900" cy="1143000"/>
            <a:chOff x="6287233" y="1902069"/>
            <a:chExt cx="1104900" cy="1143000"/>
          </a:xfrm>
        </p:grpSpPr>
        <p:sp>
          <p:nvSpPr>
            <p:cNvPr id="13" name="Flowchart: Magnetic Disk 12"/>
            <p:cNvSpPr/>
            <p:nvPr/>
          </p:nvSpPr>
          <p:spPr bwMode="auto">
            <a:xfrm>
              <a:off x="6287233" y="1902069"/>
              <a:ext cx="1104900" cy="1143000"/>
            </a:xfrm>
            <a:prstGeom prst="flowChartMagneticDisk">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8" name="Minus 7"/>
            <p:cNvSpPr/>
            <p:nvPr/>
          </p:nvSpPr>
          <p:spPr bwMode="auto">
            <a:xfrm>
              <a:off x="6400800" y="2277208"/>
              <a:ext cx="877766" cy="709246"/>
            </a:xfrm>
            <a:prstGeom prst="mathMinus">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grpSp>
      <p:grpSp>
        <p:nvGrpSpPr>
          <p:cNvPr id="15" name="Group 14"/>
          <p:cNvGrpSpPr/>
          <p:nvPr/>
        </p:nvGrpSpPr>
        <p:grpSpPr>
          <a:xfrm>
            <a:off x="3886200" y="2288931"/>
            <a:ext cx="1104900" cy="1143000"/>
            <a:chOff x="3807069" y="1905000"/>
            <a:chExt cx="1104900" cy="1143000"/>
          </a:xfrm>
        </p:grpSpPr>
        <p:sp>
          <p:nvSpPr>
            <p:cNvPr id="9" name="Flowchart: Magnetic Disk 8"/>
            <p:cNvSpPr/>
            <p:nvPr/>
          </p:nvSpPr>
          <p:spPr bwMode="auto">
            <a:xfrm>
              <a:off x="3807069" y="1905000"/>
              <a:ext cx="1104900" cy="1143000"/>
            </a:xfrm>
            <a:prstGeom prst="flowChartMagneticDisk">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38598" y="2362200"/>
              <a:ext cx="441842" cy="605487"/>
            </a:xfrm>
            <a:prstGeom prst="rect">
              <a:avLst/>
            </a:prstGeom>
          </p:spPr>
        </p:pic>
      </p:grpSp>
      <p:sp>
        <p:nvSpPr>
          <p:cNvPr id="17" name="TextBox 16"/>
          <p:cNvSpPr txBox="1"/>
          <p:nvPr/>
        </p:nvSpPr>
        <p:spPr>
          <a:xfrm>
            <a:off x="858026" y="3733800"/>
            <a:ext cx="1333500" cy="461665"/>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dirty="0" smtClean="0">
                <a:latin typeface="+mn-lt"/>
              </a:rPr>
              <a:t>INSERT</a:t>
            </a:r>
            <a:endParaRPr lang="en-US" dirty="0">
              <a:latin typeface="+mn-lt"/>
            </a:endParaRPr>
          </a:p>
        </p:txBody>
      </p:sp>
      <p:sp>
        <p:nvSpPr>
          <p:cNvPr id="18" name="TextBox 17"/>
          <p:cNvSpPr txBox="1"/>
          <p:nvPr/>
        </p:nvSpPr>
        <p:spPr>
          <a:xfrm>
            <a:off x="3695700" y="3724656"/>
            <a:ext cx="1485900" cy="461665"/>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dirty="0" smtClean="0">
                <a:latin typeface="+mn-lt"/>
              </a:rPr>
              <a:t>UPDATE</a:t>
            </a:r>
            <a:endParaRPr lang="en-US" dirty="0">
              <a:latin typeface="+mn-lt"/>
            </a:endParaRPr>
          </a:p>
        </p:txBody>
      </p:sp>
      <p:sp>
        <p:nvSpPr>
          <p:cNvPr id="19" name="TextBox 18"/>
          <p:cNvSpPr txBox="1"/>
          <p:nvPr/>
        </p:nvSpPr>
        <p:spPr>
          <a:xfrm>
            <a:off x="6326886" y="3724656"/>
            <a:ext cx="1445514" cy="461665"/>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dirty="0" smtClean="0">
                <a:latin typeface="+mn-lt"/>
              </a:rPr>
              <a:t>DELETE</a:t>
            </a:r>
            <a:endParaRPr lang="en-US" dirty="0">
              <a:latin typeface="+mn-lt"/>
            </a:endParaRPr>
          </a:p>
        </p:txBody>
      </p:sp>
    </p:spTree>
    <p:extLst>
      <p:ext uri="{BB962C8B-B14F-4D97-AF65-F5344CB8AC3E}">
        <p14:creationId xmlns:p14="http://schemas.microsoft.com/office/powerpoint/2010/main" val="26059739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2" name="AutoShape 2"/>
          <p:cNvSpPr>
            <a:spLocks noGrp="1" noChangeArrowheads="1"/>
          </p:cNvSpPr>
          <p:nvPr>
            <p:ph type="title"/>
          </p:nvPr>
        </p:nvSpPr>
        <p:spPr/>
        <p:txBody>
          <a:bodyPr/>
          <a:lstStyle/>
          <a:p>
            <a:pPr eaLnBrk="1" hangingPunct="1"/>
            <a:r>
              <a:rPr lang="en-US" dirty="0" smtClean="0"/>
              <a:t>SQL INSERT </a:t>
            </a:r>
            <a:r>
              <a:rPr lang="en-US" dirty="0" smtClean="0"/>
              <a:t>Example</a:t>
            </a:r>
          </a:p>
        </p:txBody>
      </p:sp>
      <p:sp>
        <p:nvSpPr>
          <p:cNvPr id="132099" name="Rectangle 3"/>
          <p:cNvSpPr>
            <a:spLocks noGrp="1" noChangeArrowheads="1"/>
          </p:cNvSpPr>
          <p:nvPr>
            <p:ph type="body" idx="1"/>
          </p:nvPr>
        </p:nvSpPr>
        <p:spPr>
          <a:xfrm>
            <a:off x="457200" y="1447800"/>
            <a:ext cx="7699375" cy="838200"/>
          </a:xfrm>
        </p:spPr>
        <p:txBody>
          <a:bodyPr/>
          <a:lstStyle/>
          <a:p>
            <a:pPr marL="0" indent="0" eaLnBrk="1" hangingPunct="1">
              <a:buFont typeface="Wingdings" pitchFamily="2" charset="2"/>
              <a:buNone/>
            </a:pPr>
            <a:r>
              <a:rPr lang="en-US" sz="2000" dirty="0" smtClean="0">
                <a:cs typeface="Times New Roman" pitchFamily="18" charset="0"/>
              </a:rPr>
              <a:t>Example 1: Insert a row into the </a:t>
            </a:r>
            <a:r>
              <a:rPr lang="en-US" sz="2000" i="1" dirty="0" smtClean="0">
                <a:cs typeface="Times New Roman" pitchFamily="18" charset="0"/>
              </a:rPr>
              <a:t>Student</a:t>
            </a:r>
            <a:r>
              <a:rPr lang="en-US" sz="2000" dirty="0" smtClean="0">
                <a:cs typeface="Times New Roman" pitchFamily="18" charset="0"/>
              </a:rPr>
              <a:t> table supplying values for all columns.</a:t>
            </a:r>
            <a:endParaRPr lang="en-US" sz="2000" dirty="0" smtClean="0"/>
          </a:p>
        </p:txBody>
      </p:sp>
      <p:sp>
        <p:nvSpPr>
          <p:cNvPr id="2" name="Rectangle 1"/>
          <p:cNvSpPr/>
          <p:nvPr/>
        </p:nvSpPr>
        <p:spPr>
          <a:xfrm>
            <a:off x="838200" y="2590800"/>
            <a:ext cx="7239000" cy="1754326"/>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txBody>
          <a:bodyPr wrap="square">
            <a:spAutoFit/>
          </a:bodyPr>
          <a:lstStyle/>
          <a:p>
            <a:pPr marL="0" indent="0" eaLnBrk="1" hangingPunct="1">
              <a:buFont typeface="Wingdings" pitchFamily="2" charset="2"/>
              <a:buNone/>
            </a:pPr>
            <a:r>
              <a:rPr lang="en-US" sz="1800" dirty="0">
                <a:latin typeface="Courier New" pitchFamily="49" charset="0"/>
                <a:cs typeface="Courier New" pitchFamily="49" charset="0"/>
              </a:rPr>
              <a:t>INSERT INTO Student </a:t>
            </a:r>
          </a:p>
          <a:p>
            <a:pPr marL="0" indent="0" eaLnBrk="1" hangingPunct="1">
              <a:buFont typeface="Wingdings" pitchFamily="2" charset="2"/>
              <a:buNone/>
            </a:pP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StdNo</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StdFirstName</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StdLastName</a:t>
            </a:r>
            <a:r>
              <a:rPr lang="en-US" sz="1800" dirty="0">
                <a:latin typeface="Courier New" pitchFamily="49" charset="0"/>
                <a:cs typeface="Courier New" pitchFamily="49" charset="0"/>
              </a:rPr>
              <a:t>, </a:t>
            </a:r>
          </a:p>
          <a:p>
            <a:pPr marL="0" indent="0" eaLnBrk="1" hangingPunct="1">
              <a:buFont typeface="Wingdings" pitchFamily="2" charset="2"/>
              <a:buNone/>
            </a:pP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StdCity</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StdState</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StdZip</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StdClass</a:t>
            </a:r>
            <a:r>
              <a:rPr lang="en-US" sz="1800" dirty="0">
                <a:latin typeface="Courier New" pitchFamily="49" charset="0"/>
                <a:cs typeface="Courier New" pitchFamily="49" charset="0"/>
              </a:rPr>
              <a:t>, </a:t>
            </a:r>
          </a:p>
          <a:p>
            <a:pPr marL="0" indent="0" eaLnBrk="1" hangingPunct="1">
              <a:buFont typeface="Wingdings" pitchFamily="2" charset="2"/>
              <a:buNone/>
            </a:pP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StdMajor</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StdGPA</a:t>
            </a:r>
            <a:r>
              <a:rPr lang="en-US" sz="1800" dirty="0">
                <a:latin typeface="Courier New" pitchFamily="49" charset="0"/>
                <a:cs typeface="Courier New" pitchFamily="49" charset="0"/>
              </a:rPr>
              <a:t>) </a:t>
            </a:r>
          </a:p>
          <a:p>
            <a:pPr marL="0" indent="0" eaLnBrk="1" hangingPunct="1">
              <a:buFont typeface="Wingdings" pitchFamily="2" charset="2"/>
              <a:buNone/>
            </a:pPr>
            <a:r>
              <a:rPr lang="en-US" sz="1800" dirty="0">
                <a:latin typeface="Courier New" pitchFamily="49" charset="0"/>
                <a:cs typeface="Courier New" pitchFamily="49" charset="0"/>
              </a:rPr>
              <a:t> VALUES (</a:t>
            </a:r>
            <a:r>
              <a:rPr lang="en-US" sz="1800" dirty="0" smtClean="0">
                <a:latin typeface="Courier New" pitchFamily="49" charset="0"/>
                <a:cs typeface="Courier New" pitchFamily="49" charset="0"/>
              </a:rPr>
              <a:t>'999-99-9999</a:t>
            </a:r>
            <a:r>
              <a:rPr lang="en-US" sz="1800" dirty="0">
                <a:latin typeface="Courier New" pitchFamily="49" charset="0"/>
                <a:cs typeface="Courier New" pitchFamily="49" charset="0"/>
              </a:rPr>
              <a:t>','JOE','STUDENT','SEATAC',</a:t>
            </a:r>
          </a:p>
          <a:p>
            <a:pPr marL="0" indent="0" eaLnBrk="1" hangingPunct="1">
              <a:buFont typeface="Wingdings" pitchFamily="2" charset="2"/>
              <a:buNone/>
            </a:pPr>
            <a:r>
              <a:rPr lang="en-US" sz="1800" dirty="0">
                <a:latin typeface="Courier New" pitchFamily="49" charset="0"/>
                <a:cs typeface="Courier New" pitchFamily="49" charset="0"/>
              </a:rPr>
              <a:t>   'WA','98042-1121','FR','IS', 0.0</a:t>
            </a:r>
            <a:r>
              <a:rPr lang="en-US" sz="1800" dirty="0" smtClean="0">
                <a:latin typeface="Courier New" pitchFamily="49" charset="0"/>
                <a:cs typeface="Courier New" pitchFamily="49" charset="0"/>
              </a:rPr>
              <a:t>); </a:t>
            </a:r>
            <a:endParaRPr lang="en-US" sz="1800" dirty="0">
              <a:latin typeface="Courier New" pitchFamily="49" charset="0"/>
              <a:cs typeface="Courier New" pitchFamily="49" charset="0"/>
            </a:endParaRPr>
          </a:p>
        </p:txBody>
      </p:sp>
    </p:spTree>
    <p:custDataLst>
      <p:tags r:id="rId1"/>
    </p:custDataLst>
    <p:extLst>
      <p:ext uri="{BB962C8B-B14F-4D97-AF65-F5344CB8AC3E}">
        <p14:creationId xmlns:p14="http://schemas.microsoft.com/office/powerpoint/2010/main" val="2903560927"/>
      </p:ext>
    </p:extLst>
  </p:cSld>
  <p:clrMapOvr>
    <a:masterClrMapping/>
  </p:clrMapOvr>
  <p:transition advTm="90735"/>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20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9" grpId="0" build="p"/>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6" name="AutoShape 2"/>
          <p:cNvSpPr>
            <a:spLocks noGrp="1" noChangeArrowheads="1"/>
          </p:cNvSpPr>
          <p:nvPr>
            <p:ph type="title"/>
          </p:nvPr>
        </p:nvSpPr>
        <p:spPr/>
        <p:txBody>
          <a:bodyPr/>
          <a:lstStyle/>
          <a:p>
            <a:pPr eaLnBrk="1" hangingPunct="1"/>
            <a:r>
              <a:rPr lang="en-US" dirty="0" smtClean="0"/>
              <a:t>SQL UPDATE </a:t>
            </a:r>
            <a:r>
              <a:rPr lang="en-US" dirty="0" smtClean="0"/>
              <a:t>Example</a:t>
            </a:r>
          </a:p>
        </p:txBody>
      </p:sp>
      <p:sp>
        <p:nvSpPr>
          <p:cNvPr id="134147" name="Rectangle 3"/>
          <p:cNvSpPr>
            <a:spLocks noGrp="1" noChangeArrowheads="1"/>
          </p:cNvSpPr>
          <p:nvPr>
            <p:ph type="body" idx="1"/>
          </p:nvPr>
        </p:nvSpPr>
        <p:spPr>
          <a:xfrm>
            <a:off x="304800" y="1066800"/>
            <a:ext cx="8382000" cy="685800"/>
          </a:xfrm>
        </p:spPr>
        <p:txBody>
          <a:bodyPr/>
          <a:lstStyle/>
          <a:p>
            <a:pPr marL="0" indent="0" eaLnBrk="1" hangingPunct="1">
              <a:buFont typeface="Wingdings" pitchFamily="2" charset="2"/>
              <a:buNone/>
            </a:pPr>
            <a:r>
              <a:rPr lang="en-US" sz="2400" dirty="0" smtClean="0">
                <a:cs typeface="Times New Roman" pitchFamily="18" charset="0"/>
              </a:rPr>
              <a:t>Example </a:t>
            </a:r>
            <a:r>
              <a:rPr lang="en-US" sz="2400" dirty="0">
                <a:cs typeface="Times New Roman" pitchFamily="18" charset="0"/>
              </a:rPr>
              <a:t>2</a:t>
            </a:r>
            <a:r>
              <a:rPr lang="en-US" sz="2400" dirty="0" smtClean="0">
                <a:cs typeface="Times New Roman" pitchFamily="18" charset="0"/>
              </a:rPr>
              <a:t>: Change the major and class of </a:t>
            </a:r>
            <a:r>
              <a:rPr lang="en-US" sz="2400" dirty="0" smtClean="0">
                <a:cs typeface="Times New Roman" pitchFamily="18" charset="0"/>
              </a:rPr>
              <a:t>Joe Student.</a:t>
            </a:r>
            <a:endParaRPr lang="en-US" sz="2400" dirty="0" smtClean="0">
              <a:latin typeface="Courier New" pitchFamily="49" charset="0"/>
              <a:cs typeface="Courier New" pitchFamily="49" charset="0"/>
            </a:endParaRPr>
          </a:p>
        </p:txBody>
      </p:sp>
      <p:sp>
        <p:nvSpPr>
          <p:cNvPr id="2" name="Rectangle 1"/>
          <p:cNvSpPr/>
          <p:nvPr/>
        </p:nvSpPr>
        <p:spPr>
          <a:xfrm>
            <a:off x="1447800" y="2286000"/>
            <a:ext cx="5562600" cy="1477328"/>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txBody>
          <a:bodyPr wrap="square">
            <a:spAutoFit/>
          </a:bodyPr>
          <a:lstStyle/>
          <a:p>
            <a:pPr marL="0" indent="0" eaLnBrk="1" hangingPunct="1">
              <a:buFont typeface="Wingdings" pitchFamily="2" charset="2"/>
              <a:buNone/>
            </a:pPr>
            <a:r>
              <a:rPr lang="en-US" sz="1800" dirty="0">
                <a:latin typeface="Courier New" pitchFamily="49" charset="0"/>
                <a:cs typeface="Courier New" pitchFamily="49" charset="0"/>
              </a:rPr>
              <a:t>UPDATE Student </a:t>
            </a:r>
          </a:p>
          <a:p>
            <a:pPr marL="0" indent="0" eaLnBrk="1" hangingPunct="1">
              <a:buFont typeface="Wingdings" pitchFamily="2" charset="2"/>
              <a:buNone/>
            </a:pPr>
            <a:r>
              <a:rPr lang="en-US" sz="1800" dirty="0">
                <a:latin typeface="Courier New" pitchFamily="49" charset="0"/>
                <a:cs typeface="Courier New" pitchFamily="49" charset="0"/>
              </a:rPr>
              <a:t> SET </a:t>
            </a:r>
            <a:r>
              <a:rPr lang="en-US" sz="1800" dirty="0" err="1">
                <a:latin typeface="Courier New" pitchFamily="49" charset="0"/>
                <a:cs typeface="Courier New" pitchFamily="49" charset="0"/>
              </a:rPr>
              <a:t>StdMajor</a:t>
            </a:r>
            <a:r>
              <a:rPr lang="en-US" sz="1800" dirty="0">
                <a:latin typeface="Courier New" pitchFamily="49" charset="0"/>
                <a:cs typeface="Courier New" pitchFamily="49" charset="0"/>
              </a:rPr>
              <a:t> = 'ACCT', </a:t>
            </a:r>
          </a:p>
          <a:p>
            <a:pPr marL="0" indent="0" eaLnBrk="1" hangingPunct="1">
              <a:buFont typeface="Wingdings" pitchFamily="2" charset="2"/>
              <a:buNone/>
            </a:pP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StdClass</a:t>
            </a:r>
            <a:r>
              <a:rPr lang="en-US" sz="1800" dirty="0">
                <a:latin typeface="Courier New" pitchFamily="49" charset="0"/>
                <a:cs typeface="Courier New" pitchFamily="49" charset="0"/>
              </a:rPr>
              <a:t> = 'SO' </a:t>
            </a:r>
          </a:p>
          <a:p>
            <a:pPr marL="0" indent="0" eaLnBrk="1" hangingPunct="1">
              <a:buFont typeface="Wingdings" pitchFamily="2" charset="2"/>
              <a:buNone/>
            </a:pPr>
            <a:r>
              <a:rPr lang="en-US" sz="1800" dirty="0">
                <a:latin typeface="Courier New" pitchFamily="49" charset="0"/>
                <a:cs typeface="Courier New" pitchFamily="49" charset="0"/>
              </a:rPr>
              <a:t> WHERE </a:t>
            </a:r>
            <a:r>
              <a:rPr lang="en-US" sz="1800" dirty="0" err="1">
                <a:latin typeface="Courier New" pitchFamily="49" charset="0"/>
                <a:cs typeface="Courier New" pitchFamily="49" charset="0"/>
              </a:rPr>
              <a:t>StdFirstName</a:t>
            </a:r>
            <a:r>
              <a:rPr lang="en-US" sz="1800" dirty="0">
                <a:latin typeface="Courier New" pitchFamily="49" charset="0"/>
                <a:cs typeface="Courier New" pitchFamily="49" charset="0"/>
              </a:rPr>
              <a:t> = </a:t>
            </a:r>
            <a:r>
              <a:rPr lang="en-US" sz="1800" dirty="0" smtClean="0">
                <a:latin typeface="Courier New" pitchFamily="49" charset="0"/>
                <a:cs typeface="Courier New" pitchFamily="49" charset="0"/>
              </a:rPr>
              <a:t>'JOE' </a:t>
            </a:r>
            <a:endParaRPr lang="en-US" sz="1800" dirty="0">
              <a:latin typeface="Courier New" pitchFamily="49" charset="0"/>
              <a:cs typeface="Courier New" pitchFamily="49" charset="0"/>
            </a:endParaRPr>
          </a:p>
          <a:p>
            <a:pPr marL="0" indent="0" eaLnBrk="1" hangingPunct="1">
              <a:buFont typeface="Wingdings" pitchFamily="2" charset="2"/>
              <a:buNone/>
            </a:pPr>
            <a:r>
              <a:rPr lang="en-US" sz="1800" dirty="0">
                <a:latin typeface="Courier New" pitchFamily="49" charset="0"/>
                <a:cs typeface="Times New Roman" pitchFamily="18" charset="0"/>
              </a:rPr>
              <a:t>   AND </a:t>
            </a:r>
            <a:r>
              <a:rPr lang="en-US" sz="1800" dirty="0" err="1">
                <a:latin typeface="Courier New" pitchFamily="49" charset="0"/>
                <a:cs typeface="Times New Roman" pitchFamily="18" charset="0"/>
              </a:rPr>
              <a:t>StdLastName</a:t>
            </a:r>
            <a:r>
              <a:rPr lang="en-US" sz="1800" dirty="0">
                <a:latin typeface="Courier New" pitchFamily="49" charset="0"/>
                <a:cs typeface="Times New Roman" pitchFamily="18" charset="0"/>
              </a:rPr>
              <a:t> = </a:t>
            </a:r>
            <a:r>
              <a:rPr lang="en-US" sz="1800" dirty="0" smtClean="0">
                <a:latin typeface="Courier New" pitchFamily="49" charset="0"/>
                <a:cs typeface="Times New Roman" pitchFamily="18" charset="0"/>
              </a:rPr>
              <a:t>'STUDENT';</a:t>
            </a:r>
            <a:r>
              <a:rPr lang="en-US" sz="1800" dirty="0" smtClean="0">
                <a:latin typeface="Courier New" pitchFamily="49" charset="0"/>
              </a:rPr>
              <a:t> </a:t>
            </a:r>
            <a:endParaRPr lang="en-US" sz="1800" dirty="0">
              <a:latin typeface="Courier New" pitchFamily="49" charset="0"/>
            </a:endParaRPr>
          </a:p>
        </p:txBody>
      </p:sp>
    </p:spTree>
    <p:custDataLst>
      <p:tags r:id="rId1"/>
    </p:custDataLst>
    <p:extLst>
      <p:ext uri="{BB962C8B-B14F-4D97-AF65-F5344CB8AC3E}">
        <p14:creationId xmlns:p14="http://schemas.microsoft.com/office/powerpoint/2010/main" val="2391955460"/>
      </p:ext>
    </p:extLst>
  </p:cSld>
  <p:clrMapOvr>
    <a:masterClrMapping/>
  </p:clrMapOvr>
  <p:transition advTm="65212"/>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4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7" grpId="0" build="p"/>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60" name="AutoShape 2"/>
          <p:cNvSpPr>
            <a:spLocks noGrp="1" noChangeArrowheads="1"/>
          </p:cNvSpPr>
          <p:nvPr>
            <p:ph type="title"/>
          </p:nvPr>
        </p:nvSpPr>
        <p:spPr/>
        <p:txBody>
          <a:bodyPr/>
          <a:lstStyle/>
          <a:p>
            <a:pPr eaLnBrk="1" hangingPunct="1"/>
            <a:r>
              <a:rPr lang="en-US" dirty="0" smtClean="0"/>
              <a:t>SQL DELETE </a:t>
            </a:r>
            <a:r>
              <a:rPr lang="en-US" dirty="0" smtClean="0"/>
              <a:t>Example</a:t>
            </a:r>
          </a:p>
        </p:txBody>
      </p:sp>
      <p:sp>
        <p:nvSpPr>
          <p:cNvPr id="136195" name="Rectangle 3"/>
          <p:cNvSpPr>
            <a:spLocks noGrp="1" noChangeArrowheads="1"/>
          </p:cNvSpPr>
          <p:nvPr>
            <p:ph type="body" idx="1"/>
          </p:nvPr>
        </p:nvSpPr>
        <p:spPr>
          <a:xfrm>
            <a:off x="304800" y="1066800"/>
            <a:ext cx="8382000" cy="685800"/>
          </a:xfrm>
        </p:spPr>
        <p:txBody>
          <a:bodyPr/>
          <a:lstStyle/>
          <a:p>
            <a:pPr eaLnBrk="1" hangingPunct="1">
              <a:buFont typeface="Wingdings" pitchFamily="2" charset="2"/>
              <a:buNone/>
            </a:pPr>
            <a:r>
              <a:rPr lang="en-US" sz="2400" dirty="0" smtClean="0">
                <a:cs typeface="Times New Roman" pitchFamily="18" charset="0"/>
              </a:rPr>
              <a:t>Example </a:t>
            </a:r>
            <a:r>
              <a:rPr lang="en-US" sz="2400" dirty="0">
                <a:cs typeface="Times New Roman" pitchFamily="18" charset="0"/>
              </a:rPr>
              <a:t>3</a:t>
            </a:r>
            <a:r>
              <a:rPr lang="en-US" sz="2400" dirty="0" smtClean="0">
                <a:cs typeface="Times New Roman" pitchFamily="18" charset="0"/>
              </a:rPr>
              <a:t>: Delete </a:t>
            </a:r>
            <a:r>
              <a:rPr lang="en-US" sz="2400" dirty="0" smtClean="0">
                <a:cs typeface="Times New Roman" pitchFamily="18" charset="0"/>
              </a:rPr>
              <a:t>Joe Student in the Student table</a:t>
            </a:r>
            <a:r>
              <a:rPr lang="en-US" sz="2400" dirty="0" smtClean="0">
                <a:cs typeface="Times New Roman" pitchFamily="18" charset="0"/>
              </a:rPr>
              <a:t>.</a:t>
            </a:r>
            <a:endParaRPr lang="en-US" sz="2400" dirty="0" smtClean="0"/>
          </a:p>
        </p:txBody>
      </p:sp>
      <p:sp>
        <p:nvSpPr>
          <p:cNvPr id="2" name="Rectangle 1"/>
          <p:cNvSpPr/>
          <p:nvPr/>
        </p:nvSpPr>
        <p:spPr>
          <a:xfrm>
            <a:off x="990600" y="2133600"/>
            <a:ext cx="4572000" cy="923330"/>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txBody>
          <a:bodyPr wrap="square">
            <a:spAutoFit/>
          </a:bodyPr>
          <a:lstStyle/>
          <a:p>
            <a:pPr eaLnBrk="1" hangingPunct="1">
              <a:buFont typeface="Wingdings" pitchFamily="2" charset="2"/>
              <a:buNone/>
            </a:pPr>
            <a:r>
              <a:rPr lang="en-US" sz="1800" dirty="0">
                <a:latin typeface="Courier New" pitchFamily="49" charset="0"/>
                <a:cs typeface="Courier New" pitchFamily="49" charset="0"/>
              </a:rPr>
              <a:t>DELETE FROM Student </a:t>
            </a:r>
          </a:p>
          <a:p>
            <a:pPr eaLnBrk="1" hangingPunct="1">
              <a:buFont typeface="Wingdings" pitchFamily="2" charset="2"/>
              <a:buNone/>
            </a:pPr>
            <a:r>
              <a:rPr lang="en-US" sz="1800" dirty="0">
                <a:latin typeface="Courier New" pitchFamily="49" charset="0"/>
                <a:cs typeface="Times New Roman" pitchFamily="18" charset="0"/>
              </a:rPr>
              <a:t> WHERE </a:t>
            </a:r>
            <a:r>
              <a:rPr lang="en-US" sz="1800" dirty="0" err="1" smtClean="0">
                <a:latin typeface="Courier New" pitchFamily="49" charset="0"/>
                <a:cs typeface="Times New Roman" pitchFamily="18" charset="0"/>
              </a:rPr>
              <a:t>StdFirstName</a:t>
            </a:r>
            <a:r>
              <a:rPr lang="en-US" sz="1800" dirty="0" smtClean="0">
                <a:latin typeface="Courier New" pitchFamily="49" charset="0"/>
                <a:cs typeface="Times New Roman" pitchFamily="18" charset="0"/>
              </a:rPr>
              <a:t> </a:t>
            </a:r>
            <a:r>
              <a:rPr lang="en-US" sz="1800" dirty="0">
                <a:latin typeface="Courier New" pitchFamily="49" charset="0"/>
                <a:cs typeface="Times New Roman" pitchFamily="18" charset="0"/>
              </a:rPr>
              <a:t>= </a:t>
            </a:r>
            <a:r>
              <a:rPr lang="en-US" sz="1800" dirty="0" smtClean="0">
                <a:latin typeface="Courier New" pitchFamily="49" charset="0"/>
                <a:cs typeface="Times New Roman" pitchFamily="18" charset="0"/>
              </a:rPr>
              <a:t>'JOE' </a:t>
            </a:r>
            <a:endParaRPr lang="en-US" sz="1800" dirty="0">
              <a:latin typeface="Courier New" pitchFamily="49" charset="0"/>
              <a:cs typeface="Times New Roman" pitchFamily="18" charset="0"/>
            </a:endParaRPr>
          </a:p>
          <a:p>
            <a:pPr eaLnBrk="1" hangingPunct="1">
              <a:buFont typeface="Wingdings" pitchFamily="2" charset="2"/>
              <a:buNone/>
            </a:pPr>
            <a:r>
              <a:rPr lang="en-US" sz="1800" dirty="0">
                <a:latin typeface="Courier New" pitchFamily="49" charset="0"/>
                <a:cs typeface="Times New Roman" pitchFamily="18" charset="0"/>
              </a:rPr>
              <a:t>   AND </a:t>
            </a:r>
            <a:r>
              <a:rPr lang="en-US" sz="1800" dirty="0" err="1" smtClean="0">
                <a:latin typeface="Courier New" pitchFamily="49" charset="0"/>
                <a:cs typeface="Times New Roman" pitchFamily="18" charset="0"/>
              </a:rPr>
              <a:t>StdLastName</a:t>
            </a:r>
            <a:r>
              <a:rPr lang="en-US" sz="1800" dirty="0" smtClean="0">
                <a:latin typeface="Courier New" pitchFamily="49" charset="0"/>
                <a:cs typeface="Times New Roman" pitchFamily="18" charset="0"/>
              </a:rPr>
              <a:t> </a:t>
            </a:r>
            <a:r>
              <a:rPr lang="en-US" sz="1800" dirty="0">
                <a:latin typeface="Courier New" pitchFamily="49" charset="0"/>
                <a:cs typeface="Times New Roman" pitchFamily="18" charset="0"/>
              </a:rPr>
              <a:t>= </a:t>
            </a:r>
            <a:r>
              <a:rPr lang="en-US" sz="1800" dirty="0" smtClean="0">
                <a:latin typeface="Courier New" pitchFamily="49" charset="0"/>
                <a:cs typeface="Times New Roman" pitchFamily="18" charset="0"/>
              </a:rPr>
              <a:t>'STUDENT';</a:t>
            </a:r>
            <a:r>
              <a:rPr lang="en-US" sz="1800" dirty="0" smtClean="0">
                <a:latin typeface="Courier New" pitchFamily="49" charset="0"/>
              </a:rPr>
              <a:t> </a:t>
            </a:r>
            <a:endParaRPr lang="en-US" sz="1800" dirty="0">
              <a:latin typeface="Courier New" pitchFamily="49" charset="0"/>
            </a:endParaRPr>
          </a:p>
        </p:txBody>
      </p:sp>
    </p:spTree>
    <p:custDataLst>
      <p:tags r:id="rId1"/>
    </p:custDataLst>
    <p:extLst>
      <p:ext uri="{BB962C8B-B14F-4D97-AF65-F5344CB8AC3E}">
        <p14:creationId xmlns:p14="http://schemas.microsoft.com/office/powerpoint/2010/main" val="1147350289"/>
      </p:ext>
    </p:extLst>
  </p:cSld>
  <p:clrMapOvr>
    <a:masterClrMapping/>
  </p:clrMapOvr>
  <p:transition advTm="4181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5" grpId="0" build="p"/>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US" altLang="en-US" dirty="0" smtClean="0"/>
              <a:t>Summary</a:t>
            </a:r>
          </a:p>
        </p:txBody>
      </p:sp>
      <p:sp>
        <p:nvSpPr>
          <p:cNvPr id="86019" name="Rectangle 3"/>
          <p:cNvSpPr>
            <a:spLocks noGrp="1" noChangeArrowheads="1"/>
          </p:cNvSpPr>
          <p:nvPr>
            <p:ph type="body" idx="1"/>
          </p:nvPr>
        </p:nvSpPr>
        <p:spPr/>
        <p:txBody>
          <a:bodyPr/>
          <a:lstStyle/>
          <a:p>
            <a:r>
              <a:rPr lang="en-US" dirty="0" smtClean="0"/>
              <a:t>Modification statements </a:t>
            </a:r>
            <a:r>
              <a:rPr lang="en-US" dirty="0" smtClean="0"/>
              <a:t>simpler </a:t>
            </a:r>
            <a:r>
              <a:rPr lang="en-US" dirty="0"/>
              <a:t>than the SELECT statement</a:t>
            </a:r>
          </a:p>
          <a:p>
            <a:r>
              <a:rPr lang="en-US" dirty="0" smtClean="0"/>
              <a:t>Modification statements </a:t>
            </a:r>
            <a:r>
              <a:rPr lang="en-US" dirty="0" smtClean="0"/>
              <a:t>less common in direct usage</a:t>
            </a:r>
            <a:endParaRPr lang="en-US" dirty="0"/>
          </a:p>
          <a:p>
            <a:r>
              <a:rPr lang="en-US" dirty="0" smtClean="0"/>
              <a:t>Important variations for data integration usage</a:t>
            </a:r>
            <a:endParaRPr lang="en-US" dirty="0"/>
          </a:p>
        </p:txBody>
      </p:sp>
    </p:spTree>
    <p:extLst>
      <p:ext uri="{BB962C8B-B14F-4D97-AF65-F5344CB8AC3E}">
        <p14:creationId xmlns:p14="http://schemas.microsoft.com/office/powerpoint/2010/main" val="769668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60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60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PWATCHLASTPREPREVISION" val="464"/>
  <p:tag name="MMPROD_NEXTUNIQUEID" val="10009"/>
  <p:tag name="MMPROD_UIDATA" val="&lt;database version=&quot;9.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Module 5 Extended Query Formulation with SQL&amp;quot;&quot;/&gt;&lt;property id=&quot;20307&quot; value=&quot;256&quot;/&gt;&lt;/object&gt;&lt;object type=&quot;3&quot; unique_id=&quot;26618&quot;&gt;&lt;property id=&quot;20148&quot; value=&quot;5&quot;/&gt;&lt;property id=&quot;20300&quot; value=&quot;Slide 2 - &amp;quot;Lesson Objectives&amp;quot;&quot;/&gt;&lt;property id=&quot;20307&quot; value=&quot;275&quot;/&gt;&lt;/object&gt;&lt;object type=&quot;3&quot; unique_id=&quot;28510&quot;&gt;&lt;property id=&quot;20148&quot; value=&quot;5&quot;/&gt;&lt;property id=&quot;20300&quot; value=&quot;Slide 3 - &amp;quot;Modification Statements&amp;quot;&quot;/&gt;&lt;property id=&quot;20307&quot; value=&quot;298&quot;/&gt;&lt;/object&gt;&lt;object type=&quot;3&quot; unique_id=&quot;28511&quot;&gt;&lt;property id=&quot;20148&quot; value=&quot;5&quot;/&gt;&lt;property id=&quot;20300&quot; value=&quot;Slide 4 - &amp;quot;SQL INSERT Example&amp;quot;&quot;/&gt;&lt;property id=&quot;20307&quot; value=&quot;295&quot;/&gt;&lt;/object&gt;&lt;object type=&quot;3&quot; unique_id=&quot;28512&quot;&gt;&lt;property id=&quot;20148&quot; value=&quot;5&quot;/&gt;&lt;property id=&quot;20300&quot; value=&quot;Slide 5 - &amp;quot;SQL UPDATE Example&amp;quot;&quot;/&gt;&lt;property id=&quot;20307&quot; value=&quot;296&quot;/&gt;&lt;/object&gt;&lt;object type=&quot;3&quot; unique_id=&quot;28513&quot;&gt;&lt;property id=&quot;20148&quot; value=&quot;5&quot;/&gt;&lt;property id=&quot;20300&quot; value=&quot;Slide 6 - &amp;quot;SQL DELETE Example&amp;quot;&quot;/&gt;&lt;property id=&quot;20307&quot; value=&quot;297&quot;/&gt;&lt;/object&gt;&lt;object type=&quot;3&quot; unique_id=&quot;28514&quot;&gt;&lt;property id=&quot;20148&quot; value=&quot;5&quot;/&gt;&lt;property id=&quot;20300&quot; value=&quot;Slide 7 - &amp;quot;Summary&amp;quot;&quot;/&gt;&lt;property id=&quot;20307&quot; value=&quot;293&quot;/&gt;&lt;/object&gt;&lt;/object&gt;&lt;/object&gt;&lt;/database&gt;"/>
  <p:tag name="SECTOMILLISECCONVERTED" val="1"/>
</p:tagLst>
</file>

<file path=ppt/tags/tag2.xml><?xml version="1.0" encoding="utf-8"?>
<p:tagLst xmlns:a="http://schemas.openxmlformats.org/drawingml/2006/main" xmlns:r="http://schemas.openxmlformats.org/officeDocument/2006/relationships" xmlns:p="http://schemas.openxmlformats.org/presentationml/2006/main">
  <p:tag name="TIMING" val="|6.4|6.3"/>
</p:tagLst>
</file>

<file path=ppt/tags/tag3.xml><?xml version="1.0" encoding="utf-8"?>
<p:tagLst xmlns:a="http://schemas.openxmlformats.org/drawingml/2006/main" xmlns:r="http://schemas.openxmlformats.org/officeDocument/2006/relationships" xmlns:p="http://schemas.openxmlformats.org/presentationml/2006/main">
  <p:tag name="TIMING" val="|19.4|5.9"/>
</p:tagLst>
</file>

<file path=ppt/tags/tag4.xml><?xml version="1.0" encoding="utf-8"?>
<p:tagLst xmlns:a="http://schemas.openxmlformats.org/drawingml/2006/main" xmlns:r="http://schemas.openxmlformats.org/officeDocument/2006/relationships" xmlns:p="http://schemas.openxmlformats.org/presentationml/2006/main">
  <p:tag name="TIMING" val="|19.1|4.7"/>
</p:tagLst>
</file>

<file path=ppt/theme/theme1.xml><?xml version="1.0" encoding="utf-8"?>
<a:theme xmlns:a="http://schemas.openxmlformats.org/drawingml/2006/main" name="Blank Presentation">
  <a:themeElements>
    <a:clrScheme name="Custom 9">
      <a:dk1>
        <a:srgbClr val="000000"/>
      </a:dk1>
      <a:lt1>
        <a:srgbClr val="FFFFFF"/>
      </a:lt1>
      <a:dk2>
        <a:srgbClr val="000000"/>
      </a:dk2>
      <a:lt2>
        <a:srgbClr val="00000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BS-MOOC-IS_ppt_template-UPDATED" id="{CF58B004-F55F-4979-8D1F-E2CE5DFDB3F9}" vid="{B5EC966A-F621-4322-A6B3-BDD81BF11C0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4110</TotalTime>
  <Words>649</Words>
  <Application>Microsoft Office PowerPoint</Application>
  <PresentationFormat>On-screen Show (4:3)</PresentationFormat>
  <Paragraphs>76</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ＭＳ Ｐゴシック</vt:lpstr>
      <vt:lpstr>Arial</vt:lpstr>
      <vt:lpstr>Courier New</vt:lpstr>
      <vt:lpstr>Times New Roman</vt:lpstr>
      <vt:lpstr>Wingdings</vt:lpstr>
      <vt:lpstr>Blank Presentation</vt:lpstr>
      <vt:lpstr>Module 5 Extended Query Formulation with SQL</vt:lpstr>
      <vt:lpstr>Lesson Objectives</vt:lpstr>
      <vt:lpstr>Modification Statements</vt:lpstr>
      <vt:lpstr>SQL INSERT Example</vt:lpstr>
      <vt:lpstr>SQL UPDATE Example</vt:lpstr>
      <vt:lpstr>SQL DELETE Example</vt:lpstr>
      <vt:lpstr>Summary</vt:lpstr>
    </vt:vector>
  </TitlesOfParts>
  <Company>UCD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5, Lesson 5: SQL modification statements</dc:title>
  <dc:subject>Query Formulation with SQL</dc:subject>
  <dc:creator>Michael Mannino</dc:creator>
  <cp:lastModifiedBy>Mannino, Michael</cp:lastModifiedBy>
  <cp:revision>1013</cp:revision>
  <cp:lastPrinted>1601-01-01T00:00:00Z</cp:lastPrinted>
  <dcterms:created xsi:type="dcterms:W3CDTF">2000-07-15T18:34:14Z</dcterms:created>
  <dcterms:modified xsi:type="dcterms:W3CDTF">2015-07-15T18:49:48Z</dcterms:modified>
</cp:coreProperties>
</file>