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10"/>
  </p:notesMasterIdLst>
  <p:handoutMasterIdLst>
    <p:handoutMasterId r:id="rId11"/>
  </p:handoutMasterIdLst>
  <p:sldIdLst>
    <p:sldId id="401" r:id="rId2"/>
    <p:sldId id="403" r:id="rId3"/>
    <p:sldId id="397" r:id="rId4"/>
    <p:sldId id="400" r:id="rId5"/>
    <p:sldId id="402" r:id="rId6"/>
    <p:sldId id="392" r:id="rId7"/>
    <p:sldId id="391" r:id="rId8"/>
    <p:sldId id="395" r:id="rId9"/>
  </p:sldIdLst>
  <p:sldSz cx="9144000" cy="6858000" type="screen4x3"/>
  <p:notesSz cx="6858000" cy="9144000"/>
  <p:custDataLst>
    <p:tags r:id="rId12"/>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9051" autoAdjust="0"/>
  </p:normalViewPr>
  <p:slideViewPr>
    <p:cSldViewPr snapToGrid="0">
      <p:cViewPr varScale="1">
        <p:scale>
          <a:sx n="79" d="100"/>
          <a:sy n="79" d="100"/>
        </p:scale>
        <p:origin x="108" y="36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8" d="100"/>
          <a:sy n="88" d="100"/>
        </p:scale>
        <p:origin x="9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emf"/><Relationship Id="rId4"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D3F3A00-C88F-4E41-9F45-1852078BD22A}" type="slidenum">
              <a:rPr lang="en-US"/>
              <a:pPr>
                <a:defRPr/>
              </a:pPr>
              <a:t>‹#›</a:t>
            </a:fld>
            <a:endParaRPr lang="en-US"/>
          </a:p>
        </p:txBody>
      </p:sp>
    </p:spTree>
    <p:extLst>
      <p:ext uri="{BB962C8B-B14F-4D97-AF65-F5344CB8AC3E}">
        <p14:creationId xmlns:p14="http://schemas.microsoft.com/office/powerpoint/2010/main" val="13784937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090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AC07746-4002-4037-B873-A8AAAEFE45D0}" type="slidenum">
              <a:rPr lang="en-US"/>
              <a:pPr>
                <a:defRPr/>
              </a:pPr>
              <a:t>‹#›</a:t>
            </a:fld>
            <a:endParaRPr lang="en-US"/>
          </a:p>
        </p:txBody>
      </p:sp>
    </p:spTree>
    <p:extLst>
      <p:ext uri="{BB962C8B-B14F-4D97-AF65-F5344CB8AC3E}">
        <p14:creationId xmlns:p14="http://schemas.microsoft.com/office/powerpoint/2010/main" val="19939771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1EDE3D2F-F626-43E6-820F-10252E4E9EFD}" type="slidenum">
              <a:rPr kumimoji="0" lang="en-US" altLang="en-US" sz="1200" b="0" smtClean="0"/>
              <a:pPr/>
              <a:t>1</a:t>
            </a:fld>
            <a:endParaRPr kumimoji="0" lang="en-US" altLang="en-US" sz="1200" b="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r>
              <a:rPr lang="en-US" altLang="en-US" dirty="0" smtClean="0"/>
              <a:t>Welcome to Database</a:t>
            </a:r>
            <a:r>
              <a:rPr lang="en-US" altLang="en-US" baseline="0" dirty="0" smtClean="0"/>
              <a:t> Management Essentials (Course 1) </a:t>
            </a:r>
            <a:r>
              <a:rPr lang="en-US" altLang="en-US" dirty="0" smtClean="0"/>
              <a:t>of the specialization</a:t>
            </a:r>
            <a:r>
              <a:rPr lang="en-US" altLang="en-US" baseline="0" dirty="0" smtClean="0"/>
              <a:t> of </a:t>
            </a:r>
            <a:r>
              <a:rPr lang="en-US" altLang="en-US" dirty="0" smtClean="0"/>
              <a:t>Data</a:t>
            </a:r>
            <a:r>
              <a:rPr lang="en-US" altLang="en-US" baseline="0" dirty="0" smtClean="0"/>
              <a:t> Warehouse </a:t>
            </a:r>
            <a:r>
              <a:rPr lang="en-US" altLang="en-US" dirty="0" smtClean="0"/>
              <a:t>Essentials for Aspiring Business Intelligence Professionals</a:t>
            </a:r>
          </a:p>
          <a:p>
            <a:endParaRPr lang="en-US" altLang="en-US" dirty="0" smtClean="0"/>
          </a:p>
          <a:p>
            <a:r>
              <a:rPr lang="en-US" altLang="en-US" dirty="0" smtClean="0"/>
              <a:t>Fun</a:t>
            </a:r>
            <a:r>
              <a:rPr lang="en-US" altLang="en-US" baseline="0" dirty="0" smtClean="0"/>
              <a:t> but challenging track for both business and computer science students as well as information technology professionals</a:t>
            </a:r>
          </a:p>
          <a:p>
            <a:endParaRPr lang="en-US" altLang="en-US" baseline="0" dirty="0" smtClean="0"/>
          </a:p>
          <a:p>
            <a:r>
              <a:rPr lang="en-US" altLang="en-US" baseline="0" dirty="0" smtClean="0"/>
              <a:t>Learn new concepts, skills, and practices vital to careers in data warehouses and business intelligence</a:t>
            </a:r>
            <a:endParaRPr lang="en-US" altLang="en-US" dirty="0" smtClean="0"/>
          </a:p>
          <a:p>
            <a:endParaRPr lang="en-US" altLang="en-US" dirty="0" smtClean="0"/>
          </a:p>
          <a:p>
            <a:r>
              <a:rPr lang="en-US" altLang="en-US" dirty="0" smtClean="0"/>
              <a:t>Introductory course on database</a:t>
            </a:r>
            <a:r>
              <a:rPr lang="en-US" altLang="en-US" baseline="0" dirty="0" smtClean="0"/>
              <a:t> </a:t>
            </a:r>
            <a:r>
              <a:rPr lang="en-US" altLang="en-US" dirty="0" smtClean="0"/>
              <a:t>management concepts and skills</a:t>
            </a:r>
          </a:p>
          <a:p>
            <a:endParaRPr lang="en-US" altLang="en-US" dirty="0" smtClean="0"/>
          </a:p>
          <a:p>
            <a:r>
              <a:rPr lang="en-US" altLang="en-US" dirty="0" smtClean="0"/>
              <a:t>Other courses deal directly with data warehouse concepts, technologies, and skills.</a:t>
            </a:r>
          </a:p>
          <a:p>
            <a:endParaRPr lang="en-US" dirty="0" smtClean="0"/>
          </a:p>
          <a:p>
            <a:r>
              <a:rPr lang="en-US" dirty="0" smtClean="0"/>
              <a:t>Database management is crucial to the operation and management of modern organizations: </a:t>
            </a:r>
          </a:p>
          <a:p>
            <a:r>
              <a:rPr lang="en-US" dirty="0" smtClean="0"/>
              <a:t> - infrastructure (plumbing) for daily business operations</a:t>
            </a:r>
          </a:p>
          <a:p>
            <a:r>
              <a:rPr lang="en-US" dirty="0" smtClean="0"/>
              <a:t> - raw materials for long range decision making</a:t>
            </a:r>
          </a:p>
          <a:p>
            <a:endParaRPr lang="en-US" dirty="0" smtClean="0"/>
          </a:p>
          <a:p>
            <a:r>
              <a:rPr lang="en-US" dirty="0" smtClean="0"/>
              <a:t>Transformation: as significant as learning computer programming and algebra</a:t>
            </a:r>
          </a:p>
          <a:p>
            <a:endParaRPr lang="en-US" altLang="en-US" dirty="0" smtClean="0"/>
          </a:p>
          <a:p>
            <a:r>
              <a:rPr lang="en-US" altLang="en-US" dirty="0" smtClean="0"/>
              <a:t>Objectives:</a:t>
            </a:r>
          </a:p>
          <a:p>
            <a:r>
              <a:rPr lang="en-US" altLang="en-US" dirty="0" smtClean="0"/>
              <a:t> - Cover course topics</a:t>
            </a:r>
            <a:r>
              <a:rPr lang="en-US" altLang="en-US" baseline="0" dirty="0" smtClean="0"/>
              <a:t>, assignments, and tools</a:t>
            </a:r>
            <a:endParaRPr lang="en-US" altLang="en-US" dirty="0" smtClean="0"/>
          </a:p>
          <a:p>
            <a:r>
              <a:rPr lang="en-US" altLang="en-US" dirty="0" smtClean="0"/>
              <a:t> - Provide</a:t>
            </a:r>
            <a:r>
              <a:rPr lang="en-US" altLang="en-US" baseline="0" dirty="0" smtClean="0"/>
              <a:t> excitement for this course and the entire track</a:t>
            </a:r>
          </a:p>
          <a:p>
            <a:endParaRPr lang="en-US" altLang="en-US" baseline="0" dirty="0" smtClean="0"/>
          </a:p>
          <a:p>
            <a:r>
              <a:rPr kumimoji="1" lang="en-US" sz="1200" kern="1200" dirty="0" smtClean="0">
                <a:solidFill>
                  <a:schemeClr val="tx1"/>
                </a:solidFill>
                <a:effectLst/>
                <a:latin typeface="Times New Roman" pitchFamily="18" charset="0"/>
                <a:ea typeface="+mn-ea"/>
                <a:cs typeface="+mn-cs"/>
              </a:rPr>
              <a:t>Data warehouses provide key infrastructure for business intelligence services used in many organizations. Management of large, complex data warehouses involves technical skills and conceptual background needed by information systems professionals as well as tactical and strategic issues faced by information technology managers. According to a recent report by McKinsey, demand for graduates with business intelligence skills is large and growing with a projected shortfall of 1.5 million analysts by 2018. </a:t>
            </a:r>
          </a:p>
          <a:p>
            <a:endParaRPr kumimoji="1" lang="en-US" sz="1200" kern="1200" dirty="0" smtClean="0">
              <a:solidFill>
                <a:schemeClr val="tx1"/>
              </a:solidFill>
              <a:effectLst/>
              <a:latin typeface="Times New Roman" pitchFamily="18" charset="0"/>
              <a:ea typeface="+mn-ea"/>
              <a:cs typeface="+mn-cs"/>
            </a:endParaRPr>
          </a:p>
          <a:p>
            <a:r>
              <a:rPr lang="en-US" altLang="en-US" baseline="0" dirty="0" smtClean="0"/>
              <a:t>Before learning about data warehouses, students need a basic background in database management.  This course provides this foundation in query formulation and database development so that students can progress to topics specific to data architectures that support business intelligence.</a:t>
            </a:r>
          </a:p>
          <a:p>
            <a:endParaRPr lang="en-US" altLang="en-US" baseline="0" dirty="0" smtClean="0"/>
          </a:p>
          <a:p>
            <a:endParaRPr kumimoji="1" lang="en-US" sz="120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2304023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Unit </a:t>
            </a:r>
            <a:r>
              <a:rPr lang="en-US" altLang="en-US" baseline="0" dirty="0" smtClean="0"/>
              <a:t>1:  concepts, database creation, query formulation, data modeling, normalization</a:t>
            </a:r>
            <a:endParaRPr lang="en-US" altLang="en-US" dirty="0" smtClean="0"/>
          </a:p>
          <a:p>
            <a:endParaRPr lang="en-US" baseline="0" dirty="0" smtClean="0"/>
          </a:p>
          <a:p>
            <a:r>
              <a:rPr lang="en-US" baseline="0" dirty="0" smtClean="0"/>
              <a:t>Unit 2: </a:t>
            </a:r>
          </a:p>
          <a:p>
            <a:pPr marL="171450" indent="-171450">
              <a:buFontTx/>
              <a:buChar char="-"/>
            </a:pPr>
            <a:r>
              <a:rPr lang="en-US" baseline="0" dirty="0" smtClean="0"/>
              <a:t>SQL history</a:t>
            </a:r>
          </a:p>
          <a:p>
            <a:pPr marL="171450" indent="-171450">
              <a:buFontTx/>
              <a:buChar char="-"/>
            </a:pPr>
            <a:r>
              <a:rPr lang="en-US" baseline="0" dirty="0" smtClean="0"/>
              <a:t>Basic SQL SELECT statements</a:t>
            </a:r>
          </a:p>
          <a:p>
            <a:pPr marL="171450" indent="-171450">
              <a:buFontTx/>
              <a:buChar char="-"/>
            </a:pPr>
            <a:r>
              <a:rPr lang="en-US" baseline="0" dirty="0" smtClean="0"/>
              <a:t>Problem solving aids</a:t>
            </a:r>
          </a:p>
          <a:p>
            <a:pPr marL="171450" indent="-171450">
              <a:buFontTx/>
              <a:buChar char="-"/>
            </a:pPr>
            <a:r>
              <a:rPr lang="en-US" baseline="0" dirty="0" smtClean="0"/>
              <a:t>Advanced SELECT statements</a:t>
            </a:r>
          </a:p>
          <a:p>
            <a:pPr marL="171450" indent="-171450">
              <a:buFontTx/>
              <a:buChar char="-"/>
            </a:pPr>
            <a:r>
              <a:rPr lang="en-US" baseline="0" dirty="0" smtClean="0"/>
              <a:t>Other SELECT statements: union, data manipulation</a:t>
            </a:r>
          </a:p>
          <a:p>
            <a:pPr marL="171450" indent="-171450">
              <a:buFontTx/>
              <a:buChar char="-"/>
            </a:pPr>
            <a:r>
              <a:rPr lang="en-US" baseline="0" dirty="0" smtClean="0"/>
              <a:t>Data retrieval problems</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Unit 3: </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smtClean="0"/>
              <a:t>ERD notation and examples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smtClean="0"/>
              <a:t>ERD notation rules (structural)</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smtClean="0"/>
              <a:t>Finding and resolving diagram errors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Unit 4: </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smtClean="0"/>
              <a:t>Analyzing narrative problems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smtClean="0"/>
              <a:t>Data modeling transformations and consistency checking</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smtClean="0"/>
              <a:t>Finding and resolving design errors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Unit 5</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smtClean="0"/>
              <a:t>Conversion rules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smtClean="0"/>
              <a:t>Functional dependencies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smtClean="0"/>
              <a:t>Boyce </a:t>
            </a:r>
            <a:r>
              <a:rPr lang="en-US" baseline="0" dirty="0" err="1" smtClean="0"/>
              <a:t>Codd</a:t>
            </a:r>
            <a:r>
              <a:rPr lang="en-US" baseline="0" dirty="0" smtClean="0"/>
              <a:t> Normal form</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smtClean="0"/>
              <a:t>Normalization usage</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smtClean="0"/>
              <a:t>Conversion and normalization problems</a:t>
            </a:r>
          </a:p>
          <a:p>
            <a:pPr marL="171450" marR="0" indent="-171450" algn="l" defTabSz="914400" rtl="0" eaLnBrk="0" fontAlgn="base" latinLnBrk="0" hangingPunct="0">
              <a:lnSpc>
                <a:spcPct val="100000"/>
              </a:lnSpc>
              <a:spcBef>
                <a:spcPct val="30000"/>
              </a:spcBef>
              <a:spcAft>
                <a:spcPct val="0"/>
              </a:spcAft>
              <a:buClrTx/>
              <a:buSzTx/>
              <a:buFontTx/>
              <a:buChar char="-"/>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3</a:t>
            </a:fld>
            <a:endParaRPr lang="en-US"/>
          </a:p>
        </p:txBody>
      </p:sp>
    </p:spTree>
    <p:extLst>
      <p:ext uri="{BB962C8B-B14F-4D97-AF65-F5344CB8AC3E}">
        <p14:creationId xmlns:p14="http://schemas.microsoft.com/office/powerpoint/2010/main" val="711208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demand so not strictly week. </a:t>
            </a:r>
            <a:r>
              <a:rPr lang="en-US" smtClean="0"/>
              <a:t>Roughly one unit per week.</a:t>
            </a:r>
            <a:endParaRPr lang="en-US" dirty="0" smtClean="0"/>
          </a:p>
          <a:p>
            <a:endParaRPr lang="en-US" dirty="0" smtClean="0"/>
          </a:p>
          <a:p>
            <a:r>
              <a:rPr lang="en-US" dirty="0" smtClean="0"/>
              <a:t>Unit 1</a:t>
            </a:r>
          </a:p>
          <a:p>
            <a:pPr marL="171450" indent="-171450">
              <a:buFontTx/>
              <a:buChar char="-"/>
            </a:pPr>
            <a:r>
              <a:rPr lang="en-US" dirty="0" smtClean="0"/>
              <a:t>3 modules: intro, database characteristics</a:t>
            </a:r>
            <a:r>
              <a:rPr lang="en-US" baseline="0" dirty="0" smtClean="0"/>
              <a:t> and DBMS features, relational data model and CREATE TABLE statement</a:t>
            </a:r>
            <a:endParaRPr lang="en-US" dirty="0" smtClean="0"/>
          </a:p>
          <a:p>
            <a:pPr marL="171450" indent="-171450">
              <a:buFontTx/>
              <a:buChar char="-"/>
            </a:pPr>
            <a:r>
              <a:rPr lang="en-US" dirty="0" smtClean="0"/>
              <a:t>Concepts:</a:t>
            </a:r>
            <a:r>
              <a:rPr lang="en-US" baseline="0" dirty="0" smtClean="0"/>
              <a:t> database characteristics, DBMS features, processing environments</a:t>
            </a:r>
            <a:endParaRPr lang="en-US" dirty="0" smtClean="0"/>
          </a:p>
          <a:p>
            <a:pPr marL="171450" indent="-171450">
              <a:buFontTx/>
              <a:buChar char="-"/>
            </a:pPr>
            <a:r>
              <a:rPr lang="en-US" dirty="0" smtClean="0"/>
              <a:t>Skills:</a:t>
            </a:r>
            <a:r>
              <a:rPr lang="en-US" baseline="0" dirty="0" smtClean="0"/>
              <a:t> relational model integrity constraints and CREATE TABLE statement</a:t>
            </a:r>
            <a:endParaRPr lang="en-US" dirty="0" smtClean="0"/>
          </a:p>
          <a:p>
            <a:pPr marL="0" indent="0">
              <a:buFontTx/>
              <a:buNone/>
            </a:pPr>
            <a:endParaRPr lang="en-US" dirty="0" smtClean="0"/>
          </a:p>
          <a:p>
            <a:pPr marL="0" indent="0">
              <a:buFontTx/>
              <a:buNone/>
            </a:pPr>
            <a:r>
              <a:rPr lang="en-US" dirty="0" smtClean="0"/>
              <a:t>Unit 2</a:t>
            </a:r>
          </a:p>
          <a:p>
            <a:pPr marL="0" indent="0">
              <a:buFontTx/>
              <a:buNone/>
            </a:pPr>
            <a:r>
              <a:rPr lang="en-US" dirty="0" smtClean="0"/>
              <a:t>-</a:t>
            </a:r>
            <a:r>
              <a:rPr lang="en-US" baseline="0" dirty="0" smtClean="0"/>
              <a:t> 2 modules: basic query formulation, advanced query formulation</a:t>
            </a:r>
            <a:endParaRPr lang="en-US" dirty="0" smtClean="0"/>
          </a:p>
          <a:p>
            <a:pPr marL="171450" indent="-171450">
              <a:buFontTx/>
              <a:buChar char="-"/>
            </a:pPr>
            <a:r>
              <a:rPr lang="en-US" dirty="0" smtClean="0"/>
              <a:t>Syntax of SQL SELECT statement and SQL background</a:t>
            </a:r>
            <a:endParaRPr lang="en-US" baseline="0" dirty="0" smtClean="0"/>
          </a:p>
          <a:p>
            <a:pPr marL="171450" indent="-171450">
              <a:buFontTx/>
              <a:buChar char="-"/>
            </a:pPr>
            <a:r>
              <a:rPr lang="en-US" baseline="0" dirty="0" smtClean="0"/>
              <a:t>Basic query formulation problems involving two table joins and grouping</a:t>
            </a:r>
          </a:p>
          <a:p>
            <a:pPr marL="171450" indent="-171450">
              <a:buFontTx/>
              <a:buChar char="-"/>
            </a:pPr>
            <a:r>
              <a:rPr lang="en-US" baseline="0" dirty="0" smtClean="0"/>
              <a:t>Query formulation guidelines: SELECT statement processing and critical questions</a:t>
            </a:r>
          </a:p>
          <a:p>
            <a:pPr marL="171450" indent="-171450">
              <a:buFontTx/>
              <a:buChar char="-"/>
            </a:pPr>
            <a:r>
              <a:rPr lang="en-US" baseline="0" dirty="0" smtClean="0"/>
              <a:t>Advanced query formulation problems: involving multiple tables and grouping</a:t>
            </a:r>
          </a:p>
          <a:p>
            <a:pPr marL="0" indent="0">
              <a:buFontTx/>
              <a:buNone/>
            </a:pPr>
            <a:endParaRPr lang="en-US" baseline="0" dirty="0" smtClean="0"/>
          </a:p>
          <a:p>
            <a:pPr marL="0" indent="0">
              <a:buFontTx/>
              <a:buNone/>
            </a:pPr>
            <a:r>
              <a:rPr lang="en-US" baseline="0" dirty="0" smtClean="0"/>
              <a:t>Unit 3</a:t>
            </a:r>
          </a:p>
          <a:p>
            <a:pPr marL="0" indent="0">
              <a:buFontTx/>
              <a:buNone/>
            </a:pPr>
            <a:r>
              <a:rPr lang="en-US" baseline="0" dirty="0" smtClean="0"/>
              <a:t> - 2 modules</a:t>
            </a:r>
          </a:p>
          <a:p>
            <a:pPr marL="171450" indent="-171450">
              <a:buFontTx/>
              <a:buChar char="-"/>
            </a:pPr>
            <a:r>
              <a:rPr lang="en-US" baseline="0" dirty="0" smtClean="0"/>
              <a:t>ERD notation and examples</a:t>
            </a:r>
          </a:p>
          <a:p>
            <a:pPr marL="171450" indent="-171450">
              <a:buFontTx/>
              <a:buChar char="-"/>
            </a:pPr>
            <a:r>
              <a:rPr lang="en-US" baseline="0" dirty="0" smtClean="0"/>
              <a:t>Relationship representation</a:t>
            </a:r>
          </a:p>
          <a:p>
            <a:pPr marL="171450" indent="-171450">
              <a:buFontTx/>
              <a:buChar char="-"/>
            </a:pPr>
            <a:r>
              <a:rPr lang="en-US" baseline="0" dirty="0" smtClean="0"/>
              <a:t>Diagram rules</a:t>
            </a:r>
          </a:p>
          <a:p>
            <a:pPr marL="0" indent="0">
              <a:buFontTx/>
              <a:buNone/>
            </a:pPr>
            <a:endParaRPr lang="en-US" baseline="0" dirty="0" smtClean="0"/>
          </a:p>
          <a:p>
            <a:pPr marL="0" indent="0">
              <a:buFontTx/>
              <a:buNone/>
            </a:pPr>
            <a:r>
              <a:rPr lang="en-US" baseline="0" dirty="0" smtClean="0"/>
              <a:t>Unit 4</a:t>
            </a:r>
          </a:p>
          <a:p>
            <a:pPr marL="0" indent="0">
              <a:buFontTx/>
              <a:buNone/>
            </a:pPr>
            <a:r>
              <a:rPr lang="en-US" baseline="0" dirty="0" smtClean="0"/>
              <a:t> - 2 modules</a:t>
            </a:r>
          </a:p>
          <a:p>
            <a:pPr marL="171450" indent="-171450">
              <a:buFontTx/>
              <a:buChar char="-"/>
            </a:pPr>
            <a:r>
              <a:rPr lang="en-US" baseline="0" dirty="0" smtClean="0"/>
              <a:t>Data modeling guidelines and narrative problems</a:t>
            </a:r>
          </a:p>
          <a:p>
            <a:pPr marL="171450" indent="-171450">
              <a:buFontTx/>
              <a:buChar char="-"/>
            </a:pPr>
            <a:r>
              <a:rPr lang="en-US" baseline="0" dirty="0" smtClean="0"/>
              <a:t>Transformations for alternative designs</a:t>
            </a:r>
          </a:p>
          <a:p>
            <a:pPr marL="171450" indent="-171450">
              <a:buFontTx/>
              <a:buChar char="-"/>
            </a:pPr>
            <a:r>
              <a:rPr lang="en-US" baseline="0" dirty="0" smtClean="0"/>
              <a:t>Detecting design errors</a:t>
            </a:r>
          </a:p>
          <a:p>
            <a:pPr marL="0" indent="0">
              <a:buFontTx/>
              <a:buNone/>
            </a:pPr>
            <a:endParaRPr lang="en-US" baseline="0" dirty="0" smtClean="0"/>
          </a:p>
          <a:p>
            <a:pPr marL="0" indent="0">
              <a:buFontTx/>
              <a:buNone/>
            </a:pPr>
            <a:r>
              <a:rPr lang="en-US" baseline="0" dirty="0" smtClean="0"/>
              <a:t>Unit 5</a:t>
            </a:r>
          </a:p>
          <a:p>
            <a:pPr marL="0" indent="0">
              <a:buFontTx/>
              <a:buNone/>
            </a:pPr>
            <a:r>
              <a:rPr lang="en-US" baseline="0" dirty="0" smtClean="0"/>
              <a:t>- 2 modules </a:t>
            </a:r>
          </a:p>
          <a:p>
            <a:pPr marL="171450" indent="-171450">
              <a:buFontTx/>
              <a:buChar char="-"/>
            </a:pPr>
            <a:r>
              <a:rPr lang="en-US" baseline="0" dirty="0" smtClean="0"/>
              <a:t>Conversion rules for entity types, 1-M relationships, and M-N relationships</a:t>
            </a:r>
          </a:p>
          <a:p>
            <a:pPr marL="171450" indent="-171450">
              <a:buFontTx/>
              <a:buChar char="-"/>
            </a:pPr>
            <a:r>
              <a:rPr lang="en-US" baseline="0" dirty="0" smtClean="0"/>
              <a:t>Functional dependencies: anomalies in designs and FDs as constraints to reason about redundancy</a:t>
            </a:r>
          </a:p>
          <a:p>
            <a:pPr marL="171450" indent="-171450">
              <a:buFontTx/>
              <a:buChar char="-"/>
            </a:pPr>
            <a:r>
              <a:rPr lang="en-US" baseline="0" dirty="0" smtClean="0"/>
              <a:t>Normal forms: BCNF</a:t>
            </a:r>
          </a:p>
          <a:p>
            <a:pPr marL="171450" indent="-171450">
              <a:buFontTx/>
              <a:buChar char="-"/>
            </a:pPr>
            <a:r>
              <a:rPr lang="en-US" baseline="0" dirty="0" smtClean="0"/>
              <a:t>Normalization guidelines: place in design process and application of normalization</a:t>
            </a:r>
          </a:p>
          <a:p>
            <a:endParaRPr lang="en-US" dirty="0" smtClean="0"/>
          </a:p>
          <a:p>
            <a:r>
              <a:rPr lang="en-US" dirty="0" smtClean="0"/>
              <a:t>Assignments in all units</a:t>
            </a:r>
          </a:p>
          <a:p>
            <a:endParaRPr lang="en-US" dirty="0" smtClean="0"/>
          </a:p>
          <a:p>
            <a:r>
              <a:rPr lang="en-US" dirty="0" smtClean="0"/>
              <a:t>Short</a:t>
            </a:r>
            <a:r>
              <a:rPr lang="en-US" baseline="0" dirty="0" smtClean="0"/>
              <a:t> q</a:t>
            </a:r>
            <a:r>
              <a:rPr lang="en-US" dirty="0" smtClean="0"/>
              <a:t>uizzes</a:t>
            </a:r>
            <a:r>
              <a:rPr lang="en-US" baseline="0" dirty="0" smtClean="0"/>
              <a:t> at the end of each unit</a:t>
            </a:r>
          </a:p>
          <a:p>
            <a:endParaRPr lang="en-US" baseline="0" dirty="0" smtClean="0"/>
          </a:p>
          <a:p>
            <a:r>
              <a:rPr lang="en-US" baseline="0" dirty="0" smtClean="0"/>
              <a:t>Threaded discussions in each unit</a:t>
            </a:r>
          </a:p>
          <a:p>
            <a:r>
              <a:rPr lang="en-US" baseline="0" dirty="0" smtClean="0"/>
              <a:t>Final exam in unit 4</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4</a:t>
            </a:fld>
            <a:endParaRPr lang="en-US"/>
          </a:p>
        </p:txBody>
      </p:sp>
    </p:spTree>
    <p:extLst>
      <p:ext uri="{BB962C8B-B14F-4D97-AF65-F5344CB8AC3E}">
        <p14:creationId xmlns:p14="http://schemas.microsoft.com/office/powerpoint/2010/main" val="2153498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a:t>
            </a:r>
            <a:r>
              <a:rPr lang="en-US" baseline="0" dirty="0" smtClean="0"/>
              <a:t> the course is problem and skill oriented, the major assessments will come from assignments.</a:t>
            </a:r>
          </a:p>
          <a:p>
            <a:endParaRPr lang="en-US" baseline="0" dirty="0" smtClean="0"/>
          </a:p>
          <a:p>
            <a:r>
              <a:rPr lang="en-US" baseline="0" dirty="0" smtClean="0"/>
              <a:t>Graded quizzes are closely connected to the course notes in lessons.</a:t>
            </a:r>
          </a:p>
          <a:p>
            <a:endParaRPr lang="en-US" baseline="0" dirty="0" smtClean="0"/>
          </a:p>
          <a:p>
            <a:r>
              <a:rPr lang="en-US" baseline="0" dirty="0" smtClean="0"/>
              <a:t>Ungraded practice problems are meant to be similar to assignment problems.</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5</a:t>
            </a:fld>
            <a:endParaRPr lang="en-US"/>
          </a:p>
        </p:txBody>
      </p:sp>
    </p:spTree>
    <p:extLst>
      <p:ext uri="{BB962C8B-B14F-4D97-AF65-F5344CB8AC3E}">
        <p14:creationId xmlns:p14="http://schemas.microsoft.com/office/powerpoint/2010/main" val="1631946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a:t>
            </a:r>
            <a:r>
              <a:rPr lang="en-US" baseline="0" dirty="0" smtClean="0"/>
              <a:t> TABLE statements</a:t>
            </a:r>
            <a:endParaRPr lang="en-US" dirty="0" smtClean="0"/>
          </a:p>
          <a:p>
            <a:pPr marL="171450" indent="-171450">
              <a:buFontTx/>
              <a:buChar char="-"/>
            </a:pPr>
            <a:r>
              <a:rPr lang="en-US" dirty="0" smtClean="0"/>
              <a:t>Tables</a:t>
            </a:r>
          </a:p>
          <a:p>
            <a:pPr marL="171450" indent="-171450">
              <a:buFontTx/>
              <a:buChar char="-"/>
            </a:pPr>
            <a:r>
              <a:rPr lang="en-US" dirty="0" smtClean="0"/>
              <a:t>Primary key and referential</a:t>
            </a:r>
            <a:r>
              <a:rPr lang="en-US" baseline="0" dirty="0" smtClean="0"/>
              <a:t> integrity constraints</a:t>
            </a:r>
          </a:p>
          <a:p>
            <a:pPr marL="171450" indent="-171450">
              <a:buFontTx/>
              <a:buChar char="-"/>
            </a:pPr>
            <a:r>
              <a:rPr lang="en-US" baseline="0" dirty="0" smtClean="0"/>
              <a:t>Populate with sample rows</a:t>
            </a:r>
          </a:p>
          <a:p>
            <a:pPr marL="171450" indent="-171450">
              <a:buFontTx/>
              <a:buChar char="-"/>
            </a:pPr>
            <a:r>
              <a:rPr lang="en-US" baseline="0" dirty="0" smtClean="0"/>
              <a:t>Oracle or MySQL</a:t>
            </a:r>
            <a:endParaRPr lang="en-US" dirty="0" smtClean="0"/>
          </a:p>
          <a:p>
            <a:endParaRPr lang="en-US" baseline="0" dirty="0" smtClean="0"/>
          </a:p>
          <a:p>
            <a:r>
              <a:rPr lang="en-US" baseline="0" dirty="0" smtClean="0"/>
              <a:t>Query formulation</a:t>
            </a:r>
          </a:p>
          <a:p>
            <a:pPr marL="171450" indent="-171450">
              <a:buFontTx/>
              <a:buChar char="-"/>
            </a:pPr>
            <a:r>
              <a:rPr lang="en-US" baseline="0" dirty="0" smtClean="0"/>
              <a:t>Single table problems with a variety of conditions: numeric, text, logical operators</a:t>
            </a:r>
          </a:p>
          <a:p>
            <a:pPr marL="171450" indent="-171450">
              <a:buFontTx/>
              <a:buChar char="-"/>
            </a:pPr>
            <a:r>
              <a:rPr lang="en-US" baseline="0" dirty="0" smtClean="0"/>
              <a:t>Row summaries on single tables: grouping columns, aggregate functions, and group conditions</a:t>
            </a:r>
          </a:p>
          <a:p>
            <a:pPr marL="171450" indent="-171450">
              <a:buFontTx/>
              <a:buChar char="-"/>
            </a:pPr>
            <a:r>
              <a:rPr lang="en-US" baseline="0" dirty="0" smtClean="0"/>
              <a:t>Problems involving join operations on multiple tables</a:t>
            </a:r>
          </a:p>
          <a:p>
            <a:pPr marL="171450" indent="-171450">
              <a:buFontTx/>
              <a:buChar char="-"/>
            </a:pPr>
            <a:r>
              <a:rPr lang="en-US" baseline="0" dirty="0" smtClean="0"/>
              <a:t>Problems involving join operations and grouping</a:t>
            </a:r>
          </a:p>
          <a:p>
            <a:pPr marL="171450" indent="-171450">
              <a:buFontTx/>
              <a:buChar char="-"/>
            </a:pPr>
            <a:r>
              <a:rPr lang="en-US" baseline="0" dirty="0" smtClean="0"/>
              <a:t>Problems involving UNION operations</a:t>
            </a:r>
          </a:p>
          <a:p>
            <a:endParaRPr lang="en-US" dirty="0" smtClean="0"/>
          </a:p>
          <a:p>
            <a:r>
              <a:rPr lang="en-US" dirty="0" smtClean="0"/>
              <a:t>Data modeling problems</a:t>
            </a:r>
          </a:p>
          <a:p>
            <a:pPr marL="171450" indent="-171450">
              <a:buFontTx/>
              <a:buChar char="-"/>
            </a:pPr>
            <a:r>
              <a:rPr lang="en-US" baseline="0" dirty="0" smtClean="0"/>
              <a:t>2 assignments: diagram symbols and rules; data modelling problems</a:t>
            </a:r>
          </a:p>
          <a:p>
            <a:pPr marL="171450" indent="-171450">
              <a:buFontTx/>
              <a:buChar char="-"/>
            </a:pPr>
            <a:r>
              <a:rPr lang="en-US" baseline="0" dirty="0" smtClean="0"/>
              <a:t>ERD usage and rules</a:t>
            </a:r>
          </a:p>
          <a:p>
            <a:pPr marL="171450" indent="-171450">
              <a:buFontTx/>
              <a:buChar char="-"/>
            </a:pPr>
            <a:r>
              <a:rPr lang="en-US" baseline="0" dirty="0" smtClean="0"/>
              <a:t>Identifying and resolving diagram errors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smtClean="0"/>
              <a:t>Constructing ERDs from narrative statements about the problem</a:t>
            </a:r>
          </a:p>
          <a:p>
            <a:pPr marL="171450" indent="-171450">
              <a:buFontTx/>
              <a:buChar char="-"/>
            </a:pPr>
            <a:r>
              <a:rPr lang="en-US" baseline="0" dirty="0" smtClean="0"/>
              <a:t>Creating ERDs to be consistent with narrative problems</a:t>
            </a:r>
          </a:p>
          <a:p>
            <a:pPr marL="0" indent="0">
              <a:buFontTx/>
              <a:buNone/>
            </a:pPr>
            <a:endParaRPr lang="en-US" baseline="0" dirty="0" smtClean="0"/>
          </a:p>
          <a:p>
            <a:pPr marL="0" indent="0">
              <a:buFontTx/>
              <a:buNone/>
            </a:pPr>
            <a:r>
              <a:rPr lang="en-US" baseline="0" dirty="0" smtClean="0"/>
              <a:t>Table design</a:t>
            </a:r>
          </a:p>
          <a:p>
            <a:pPr marL="171450" indent="-171450">
              <a:buFontTx/>
              <a:buChar char="-"/>
            </a:pPr>
            <a:r>
              <a:rPr lang="en-US" baseline="0" dirty="0" smtClean="0"/>
              <a:t>Converting an ERD to a table design</a:t>
            </a:r>
          </a:p>
          <a:p>
            <a:pPr marL="171450" indent="-171450">
              <a:buFontTx/>
              <a:buChar char="-"/>
            </a:pPr>
            <a:r>
              <a:rPr lang="en-US" baseline="0" dirty="0" smtClean="0"/>
              <a:t>Identifying FDs</a:t>
            </a:r>
          </a:p>
          <a:p>
            <a:pPr marL="171450" indent="-171450">
              <a:buFontTx/>
              <a:buChar char="-"/>
            </a:pPr>
            <a:r>
              <a:rPr lang="en-US" baseline="0" dirty="0" smtClean="0"/>
              <a:t>Performing steps of BCNF using FDs</a:t>
            </a:r>
          </a:p>
          <a:p>
            <a:pPr marL="171450" indent="-171450">
              <a:buFontTx/>
              <a:buChar char="-"/>
            </a:pPr>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6</a:t>
            </a:fld>
            <a:endParaRPr lang="en-US"/>
          </a:p>
        </p:txBody>
      </p:sp>
    </p:spTree>
    <p:extLst>
      <p:ext uri="{BB962C8B-B14F-4D97-AF65-F5344CB8AC3E}">
        <p14:creationId xmlns:p14="http://schemas.microsoft.com/office/powerpoint/2010/main" val="279634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Oracle or MySQL for creating</a:t>
            </a:r>
            <a:r>
              <a:rPr lang="en-US" baseline="0" dirty="0" smtClean="0"/>
              <a:t> tables and query formulation</a:t>
            </a:r>
          </a:p>
          <a:p>
            <a:endParaRPr lang="en-US" baseline="0" dirty="0" smtClean="0"/>
          </a:p>
          <a:p>
            <a:r>
              <a:rPr lang="en-US" baseline="0" dirty="0" smtClean="0"/>
              <a:t>Use ER Assistant for data modeling</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smtClean="0"/>
              <a:t>Consistent with notation in the textbook and notes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smtClean="0"/>
              <a:t>http://er-assistant.software.informer.com</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smtClean="0"/>
              <a:t>http://highered.mheducation.com/sites/0072942207/student_view0/e_r_assistant.html</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smtClean="0"/>
              <a:t>Other choices: most drawing tools, Visio Professional 2010, Aqua </a:t>
            </a:r>
            <a:r>
              <a:rPr lang="en-US" baseline="0" smtClean="0"/>
              <a:t>Data Studio</a:t>
            </a:r>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7</a:t>
            </a:fld>
            <a:endParaRPr lang="en-US"/>
          </a:p>
        </p:txBody>
      </p:sp>
    </p:spTree>
    <p:extLst>
      <p:ext uri="{BB962C8B-B14F-4D97-AF65-F5344CB8AC3E}">
        <p14:creationId xmlns:p14="http://schemas.microsoft.com/office/powerpoint/2010/main" val="2945170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7A4C6E0C-363B-4ABB-8BDF-57CC31F33E85}" type="slidenum">
              <a:rPr kumimoji="0" lang="en-US" altLang="en-US" sz="1200" b="0" smtClean="0">
                <a:latin typeface="Arial" charset="0"/>
              </a:rPr>
              <a:pPr/>
              <a:t>8</a:t>
            </a:fld>
            <a:endParaRPr kumimoji="0" lang="en-US" altLang="en-US" sz="1200" b="0" smtClean="0">
              <a:latin typeface="Arial"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marL="0" indent="0" eaLnBrk="1" hangingPunct="1">
              <a:buFontTx/>
              <a:buNone/>
            </a:pPr>
            <a:r>
              <a:rPr lang="en-US" altLang="en-US" dirty="0" smtClean="0"/>
              <a:t>Basic course</a:t>
            </a:r>
          </a:p>
          <a:p>
            <a:pPr marL="171450" indent="-171450" eaLnBrk="1" hangingPunct="1">
              <a:buFontTx/>
              <a:buChar char="-"/>
            </a:pPr>
            <a:r>
              <a:rPr lang="en-US" altLang="en-US" dirty="0" smtClean="0"/>
              <a:t>Subset of background provided in a complete</a:t>
            </a:r>
            <a:r>
              <a:rPr lang="en-US" altLang="en-US" baseline="0" dirty="0" smtClean="0"/>
              <a:t> database course</a:t>
            </a:r>
          </a:p>
          <a:p>
            <a:pPr marL="171450" indent="-171450" eaLnBrk="1" hangingPunct="1">
              <a:buFontTx/>
              <a:buChar char="-"/>
            </a:pPr>
            <a:r>
              <a:rPr lang="en-US" altLang="en-US" baseline="0" dirty="0" smtClean="0"/>
              <a:t>Essential skills: query formulation, data modeling, and table design</a:t>
            </a:r>
          </a:p>
          <a:p>
            <a:pPr marL="0" indent="0" eaLnBrk="1" hangingPunct="1">
              <a:buFontTx/>
              <a:buNone/>
            </a:pPr>
            <a:endParaRPr lang="en-US" altLang="en-US" baseline="0" dirty="0" smtClean="0"/>
          </a:p>
          <a:p>
            <a:r>
              <a:rPr lang="en-US" dirty="0" smtClean="0"/>
              <a:t>Detailed course</a:t>
            </a:r>
          </a:p>
          <a:p>
            <a:pPr>
              <a:buFontTx/>
              <a:buChar char="-"/>
            </a:pPr>
            <a:r>
              <a:rPr lang="en-US" dirty="0" smtClean="0"/>
              <a:t>Query formulation</a:t>
            </a:r>
          </a:p>
          <a:p>
            <a:pPr>
              <a:buFontTx/>
              <a:buChar char="-"/>
            </a:pPr>
            <a:r>
              <a:rPr lang="en-US" dirty="0" smtClean="0"/>
              <a:t>Database development</a:t>
            </a:r>
          </a:p>
          <a:p>
            <a:pPr>
              <a:buFontTx/>
              <a:buChar char="-"/>
            </a:pPr>
            <a:r>
              <a:rPr lang="en-US" dirty="0" smtClean="0"/>
              <a:t>Important skills for computer analysts and business analysts</a:t>
            </a:r>
          </a:p>
          <a:p>
            <a:pPr>
              <a:buFontTx/>
              <a:buChar char="-"/>
            </a:pPr>
            <a:r>
              <a:rPr lang="en-US" dirty="0" smtClean="0"/>
              <a:t>Foundation skills for careers as database specialists</a:t>
            </a:r>
          </a:p>
          <a:p>
            <a:pPr>
              <a:buFontTx/>
              <a:buChar char="-"/>
            </a:pPr>
            <a:r>
              <a:rPr lang="en-US" dirty="0" smtClean="0"/>
              <a:t>Detailed skills: require lots of practice</a:t>
            </a:r>
          </a:p>
          <a:p>
            <a:pPr>
              <a:buFontTx/>
              <a:buChar char="-"/>
            </a:pPr>
            <a:r>
              <a:rPr lang="en-US" dirty="0" smtClean="0"/>
              <a:t>Not theoretical: no theorems will be presented or proven</a:t>
            </a:r>
            <a:endParaRPr lang="en-US" altLang="en-US" baseline="0" dirty="0" smtClean="0"/>
          </a:p>
          <a:p>
            <a:pPr marL="0" indent="0" eaLnBrk="1" hangingPunct="1">
              <a:buFontTx/>
              <a:buNone/>
            </a:pPr>
            <a:endParaRPr lang="en-US" altLang="en-US" dirty="0" smtClean="0"/>
          </a:p>
          <a:p>
            <a:pPr marL="0" indent="0" eaLnBrk="1" hangingPunct="1">
              <a:buFontTx/>
              <a:buNone/>
            </a:pPr>
            <a:r>
              <a:rPr lang="en-US" altLang="en-US" dirty="0" smtClean="0"/>
              <a:t>Tools and assignments</a:t>
            </a:r>
          </a:p>
          <a:p>
            <a:pPr marL="171450" indent="-171450" eaLnBrk="1" hangingPunct="1">
              <a:buFontTx/>
              <a:buChar char="-"/>
            </a:pPr>
            <a:r>
              <a:rPr lang="en-US" altLang="en-US" dirty="0" smtClean="0"/>
              <a:t>One assignment per</a:t>
            </a:r>
            <a:r>
              <a:rPr lang="en-US" altLang="en-US" baseline="0" dirty="0" smtClean="0"/>
              <a:t> week</a:t>
            </a:r>
          </a:p>
          <a:p>
            <a:pPr marL="171450" indent="-171450" eaLnBrk="1" hangingPunct="1">
              <a:buFontTx/>
              <a:buChar char="-"/>
            </a:pPr>
            <a:r>
              <a:rPr lang="en-US" altLang="en-US" baseline="0" dirty="0" smtClean="0"/>
              <a:t>Use SQL and relational DBMS</a:t>
            </a:r>
          </a:p>
          <a:p>
            <a:pPr marL="171450" indent="-171450" eaLnBrk="1" hangingPunct="1">
              <a:buFontTx/>
              <a:buChar char="-"/>
            </a:pPr>
            <a:r>
              <a:rPr lang="en-US" altLang="en-US" baseline="0" dirty="0" smtClean="0"/>
              <a:t>Perform data modeling and table design</a:t>
            </a:r>
          </a:p>
          <a:p>
            <a:pPr marL="0" indent="0" eaLnBrk="1" hangingPunct="1">
              <a:buFontTx/>
              <a:buNone/>
            </a:pPr>
            <a:endParaRPr lang="en-US" altLang="en-US" baseline="0" dirty="0" smtClean="0"/>
          </a:p>
          <a:p>
            <a:pPr marL="0" indent="0" eaLnBrk="1" hangingPunct="1">
              <a:buFontTx/>
              <a:buNone/>
            </a:pPr>
            <a:r>
              <a:rPr lang="en-US" altLang="en-US" baseline="0" dirty="0" smtClean="0"/>
              <a:t>Provide foundation for career opportunities in business intelligence working with or developing data warehouses</a:t>
            </a:r>
            <a:endParaRPr lang="en-US" altLang="en-US" dirty="0" smtClean="0"/>
          </a:p>
        </p:txBody>
      </p:sp>
    </p:spTree>
    <p:extLst>
      <p:ext uri="{BB962C8B-B14F-4D97-AF65-F5344CB8AC3E}">
        <p14:creationId xmlns:p14="http://schemas.microsoft.com/office/powerpoint/2010/main" val="36056389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defRPr>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a:solidFill>
                  <a:schemeClr val="bg1"/>
                </a:solidFill>
              </a:defRPr>
            </a:lvl1pPr>
          </a:lstStyle>
          <a:p>
            <a:r>
              <a:rPr lang="en-US" smtClean="0"/>
              <a:t>Click to edit Master subtitle style</a:t>
            </a:r>
            <a:endParaRPr lang="en-US"/>
          </a:p>
        </p:txBody>
      </p:sp>
      <p:pic>
        <p:nvPicPr>
          <p:cNvPr id="9" name="Picture 8" descr="iStock_000018487654Medium.jp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latin typeface="Arai"/>
                <a:cs typeface="Arai"/>
              </a:rPr>
              <a:t>Information Systems</a:t>
            </a:r>
            <a:r>
              <a:rPr lang="en-US" sz="1800" baseline="0" dirty="0" smtClean="0">
                <a:solidFill>
                  <a:schemeClr val="bg1"/>
                </a:solidFill>
                <a:latin typeface="Arai"/>
                <a:cs typeface="Arai"/>
              </a:rPr>
              <a:t> Program</a:t>
            </a:r>
            <a:endParaRPr lang="en-US" sz="1800" dirty="0">
              <a:solidFill>
                <a:schemeClr val="bg1"/>
              </a:solidFill>
              <a:latin typeface="Arai"/>
              <a:cs typeface="Arai"/>
            </a:endParaRPr>
          </a:p>
        </p:txBody>
      </p:sp>
    </p:spTree>
    <p:extLst>
      <p:ext uri="{BB962C8B-B14F-4D97-AF65-F5344CB8AC3E}">
        <p14:creationId xmlns:p14="http://schemas.microsoft.com/office/powerpoint/2010/main" val="1127147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13682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61725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49759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5197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5739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6595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29495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40267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8022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7252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58065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682641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35" r:id="rId12"/>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7.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9.wmf"/><Relationship Id="rId5" Type="http://schemas.openxmlformats.org/officeDocument/2006/relationships/image" Target="../media/image6.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8.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emf"/><Relationship Id="rId4"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r>
              <a:rPr lang="en-US" altLang="en-US" dirty="0" smtClean="0"/>
              <a:t>Database Management Essentials</a:t>
            </a:r>
          </a:p>
        </p:txBody>
      </p:sp>
      <p:sp>
        <p:nvSpPr>
          <p:cNvPr id="3075" name="Rectangle 5"/>
          <p:cNvSpPr>
            <a:spLocks noGrp="1" noChangeArrowheads="1"/>
          </p:cNvSpPr>
          <p:nvPr>
            <p:ph type="subTitle" idx="1"/>
          </p:nvPr>
        </p:nvSpPr>
        <p:spPr>
          <a:xfrm>
            <a:off x="990600" y="3752490"/>
            <a:ext cx="7391400" cy="914400"/>
          </a:xfrm>
          <a:noFill/>
          <a:ln w="25400"/>
        </p:spPr>
        <p:txBody>
          <a:bodyPr/>
          <a:lstStyle/>
          <a:p>
            <a:pPr algn="r" eaLnBrk="1" hangingPunct="1"/>
            <a:r>
              <a:rPr lang="en-US" altLang="en-US" dirty="0" smtClean="0"/>
              <a:t>Module 1: Course Introduction</a:t>
            </a:r>
          </a:p>
          <a:p>
            <a:pPr algn="r" eaLnBrk="1" hangingPunct="1"/>
            <a:r>
              <a:rPr lang="en-US" altLang="en-US" dirty="0" smtClean="0"/>
              <a:t>Lesson 2: Course Topics and Assignments</a:t>
            </a:r>
            <a:endParaRPr lang="en-US" altLang="en-US" dirty="0"/>
          </a:p>
        </p:txBody>
      </p:sp>
    </p:spTree>
    <p:extLst>
      <p:ext uri="{BB962C8B-B14F-4D97-AF65-F5344CB8AC3E}">
        <p14:creationId xmlns:p14="http://schemas.microsoft.com/office/powerpoint/2010/main" val="1287283245"/>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Understand course topics and course flow</a:t>
            </a:r>
            <a:endParaRPr lang="en-US" dirty="0"/>
          </a:p>
          <a:p>
            <a:r>
              <a:rPr lang="en-US" dirty="0"/>
              <a:t>Understand </a:t>
            </a:r>
            <a:r>
              <a:rPr lang="en-US" dirty="0" smtClean="0"/>
              <a:t>assessments especially practice and graded problems</a:t>
            </a:r>
            <a:endParaRPr lang="en-US" dirty="0"/>
          </a:p>
          <a:p>
            <a:r>
              <a:rPr lang="en-US" dirty="0" smtClean="0"/>
              <a:t>Obtain software</a:t>
            </a:r>
            <a:endParaRPr lang="en-US" dirty="0"/>
          </a:p>
        </p:txBody>
      </p:sp>
    </p:spTree>
    <p:extLst>
      <p:ext uri="{BB962C8B-B14F-4D97-AF65-F5344CB8AC3E}">
        <p14:creationId xmlns:p14="http://schemas.microsoft.com/office/powerpoint/2010/main" val="1616334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Topics</a:t>
            </a:r>
            <a:endParaRPr lang="en-US" dirty="0"/>
          </a:p>
        </p:txBody>
      </p:sp>
      <p:sp>
        <p:nvSpPr>
          <p:cNvPr id="3" name="TextBox 2"/>
          <p:cNvSpPr txBox="1"/>
          <p:nvPr/>
        </p:nvSpPr>
        <p:spPr>
          <a:xfrm>
            <a:off x="1316737" y="3016698"/>
            <a:ext cx="2036063" cy="400110"/>
          </a:xfrm>
          <a:prstGeom prst="rect">
            <a:avLst/>
          </a:prstGeom>
          <a:noFill/>
        </p:spPr>
        <p:txBody>
          <a:bodyPr wrap="square" rtlCol="0">
            <a:spAutoFit/>
          </a:bodyPr>
          <a:lstStyle/>
          <a:p>
            <a:r>
              <a:rPr lang="en-US" sz="2000" dirty="0" smtClean="0">
                <a:latin typeface="+mn-lt"/>
              </a:rPr>
              <a:t>Integrity Rules</a:t>
            </a:r>
            <a:endParaRPr lang="en-US" sz="2000" dirty="0">
              <a:latin typeface="+mn-lt"/>
            </a:endParaRPr>
          </a:p>
        </p:txBody>
      </p:sp>
      <p:sp>
        <p:nvSpPr>
          <p:cNvPr id="10" name="TextBox 9"/>
          <p:cNvSpPr txBox="1"/>
          <p:nvPr/>
        </p:nvSpPr>
        <p:spPr>
          <a:xfrm>
            <a:off x="5533884" y="2697908"/>
            <a:ext cx="2710874" cy="400110"/>
          </a:xfrm>
          <a:prstGeom prst="rect">
            <a:avLst/>
          </a:prstGeom>
          <a:noFill/>
        </p:spPr>
        <p:txBody>
          <a:bodyPr wrap="square" rtlCol="0">
            <a:spAutoFit/>
          </a:bodyPr>
          <a:lstStyle/>
          <a:p>
            <a:r>
              <a:rPr lang="en-US" sz="2000" dirty="0" smtClean="0">
                <a:latin typeface="+mn-lt"/>
              </a:rPr>
              <a:t>Query Formulation</a:t>
            </a:r>
            <a:endParaRPr lang="en-US" sz="2000" dirty="0">
              <a:latin typeface="+mn-lt"/>
            </a:endParaRPr>
          </a:p>
        </p:txBody>
      </p:sp>
      <p:sp>
        <p:nvSpPr>
          <p:cNvPr id="11" name="TextBox 10"/>
          <p:cNvSpPr txBox="1"/>
          <p:nvPr/>
        </p:nvSpPr>
        <p:spPr>
          <a:xfrm>
            <a:off x="1396704" y="5347803"/>
            <a:ext cx="2119097" cy="400110"/>
          </a:xfrm>
          <a:prstGeom prst="rect">
            <a:avLst/>
          </a:prstGeom>
          <a:noFill/>
        </p:spPr>
        <p:txBody>
          <a:bodyPr wrap="square" rtlCol="0">
            <a:spAutoFit/>
          </a:bodyPr>
          <a:lstStyle/>
          <a:p>
            <a:r>
              <a:rPr lang="en-US" sz="2000" dirty="0" smtClean="0">
                <a:latin typeface="+mn-lt"/>
              </a:rPr>
              <a:t>Data Modeling</a:t>
            </a:r>
            <a:endParaRPr lang="en-US" sz="2000" dirty="0">
              <a:latin typeface="+mn-lt"/>
            </a:endParaRPr>
          </a:p>
        </p:txBody>
      </p:sp>
      <p:sp>
        <p:nvSpPr>
          <p:cNvPr id="12" name="TextBox 11"/>
          <p:cNvSpPr txBox="1"/>
          <p:nvPr/>
        </p:nvSpPr>
        <p:spPr>
          <a:xfrm>
            <a:off x="6087352" y="5437255"/>
            <a:ext cx="1906575" cy="400110"/>
          </a:xfrm>
          <a:prstGeom prst="rect">
            <a:avLst/>
          </a:prstGeom>
          <a:noFill/>
        </p:spPr>
        <p:txBody>
          <a:bodyPr wrap="square" rtlCol="0">
            <a:spAutoFit/>
          </a:bodyPr>
          <a:lstStyle/>
          <a:p>
            <a:r>
              <a:rPr lang="en-US" sz="2000" dirty="0" smtClean="0">
                <a:latin typeface="+mn-lt"/>
              </a:rPr>
              <a:t>Table Design</a:t>
            </a:r>
            <a:endParaRPr lang="en-US" sz="2000" dirty="0">
              <a:latin typeface="+mn-lt"/>
            </a:endParaRPr>
          </a:p>
        </p:txBody>
      </p:sp>
      <p:sp>
        <p:nvSpPr>
          <p:cNvPr id="8" name="Rectangle 2"/>
          <p:cNvSpPr>
            <a:spLocks noChangeArrowheads="1"/>
          </p:cNvSpPr>
          <p:nvPr/>
        </p:nvSpPr>
        <p:spPr bwMode="auto">
          <a:xfrm>
            <a:off x="1709999" y="990599"/>
            <a:ext cx="863003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314032790"/>
              </p:ext>
            </p:extLst>
          </p:nvPr>
        </p:nvGraphicFramePr>
        <p:xfrm>
          <a:off x="217715" y="3593338"/>
          <a:ext cx="4448175" cy="1724025"/>
        </p:xfrm>
        <a:graphic>
          <a:graphicData uri="http://schemas.openxmlformats.org/presentationml/2006/ole">
            <mc:AlternateContent xmlns:mc="http://schemas.openxmlformats.org/markup-compatibility/2006">
              <mc:Choice xmlns:v="urn:schemas-microsoft-com:vml" Requires="v">
                <p:oleObj spid="_x0000_s1798" name="Visio" r:id="rId4" imgW="4688157" imgH="1823040" progId="Visio.Drawing.11">
                  <p:embed/>
                </p:oleObj>
              </mc:Choice>
              <mc:Fallback>
                <p:oleObj name="Visio" r:id="rId4" imgW="4688157" imgH="1823040" progId="Visio.Drawing.11">
                  <p:embed/>
                  <p:pic>
                    <p:nvPicPr>
                      <p:cNvPr id="0" name="Object 1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715" y="3593338"/>
                        <a:ext cx="4448175" cy="172402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xtLst/>
                    </p:spPr>
                  </p:pic>
                </p:oleObj>
              </mc:Fallback>
            </mc:AlternateContent>
          </a:graphicData>
        </a:graphic>
      </p:graphicFrame>
      <p:sp>
        <p:nvSpPr>
          <p:cNvPr id="6" name="Rectangle 110"/>
          <p:cNvSpPr>
            <a:spLocks noChangeArrowheads="1"/>
          </p:cNvSpPr>
          <p:nvPr/>
        </p:nvSpPr>
        <p:spPr bwMode="auto">
          <a:xfrm flipV="1">
            <a:off x="5091633" y="2198845"/>
            <a:ext cx="508956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551786246"/>
              </p:ext>
            </p:extLst>
          </p:nvPr>
        </p:nvGraphicFramePr>
        <p:xfrm>
          <a:off x="6030417" y="3416808"/>
          <a:ext cx="2020447" cy="2020447"/>
        </p:xfrm>
        <a:graphic>
          <a:graphicData uri="http://schemas.openxmlformats.org/presentationml/2006/ole">
            <mc:AlternateContent xmlns:mc="http://schemas.openxmlformats.org/markup-compatibility/2006">
              <mc:Choice xmlns:v="urn:schemas-microsoft-com:vml" Requires="v">
                <p:oleObj spid="_x0000_s1799" name="Visio" r:id="rId6" imgW="3310128" imgH="3182112" progId="Visio.Drawing.11">
                  <p:embed/>
                </p:oleObj>
              </mc:Choice>
              <mc:Fallback>
                <p:oleObj name="Visio" r:id="rId6" imgW="3310128" imgH="3182112" progId="Visio.Drawing.11">
                  <p:embed/>
                  <p:pic>
                    <p:nvPicPr>
                      <p:cNvPr id="0" name="Object 10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30417" y="3416808"/>
                        <a:ext cx="2020447" cy="202044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oleObj>
              </mc:Fallback>
            </mc:AlternateContent>
          </a:graphicData>
        </a:graphic>
      </p:graphicFrame>
      <p:sp>
        <p:nvSpPr>
          <p:cNvPr id="16" name="Rectangle 115"/>
          <p:cNvSpPr>
            <a:spLocks noChangeArrowheads="1"/>
          </p:cNvSpPr>
          <p:nvPr/>
        </p:nvSpPr>
        <p:spPr bwMode="auto">
          <a:xfrm flipV="1">
            <a:off x="3669792" y="1187620"/>
            <a:ext cx="704938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7" name="Object 16"/>
          <p:cNvGraphicFramePr>
            <a:graphicFrameLocks noChangeAspect="1"/>
          </p:cNvGraphicFramePr>
          <p:nvPr>
            <p:extLst>
              <p:ext uri="{D42A27DB-BD31-4B8C-83A1-F6EECF244321}">
                <p14:modId xmlns:p14="http://schemas.microsoft.com/office/powerpoint/2010/main" val="2316602604"/>
              </p:ext>
            </p:extLst>
          </p:nvPr>
        </p:nvGraphicFramePr>
        <p:xfrm>
          <a:off x="4604101" y="1313642"/>
          <a:ext cx="4281034" cy="1314417"/>
        </p:xfrm>
        <a:graphic>
          <a:graphicData uri="http://schemas.openxmlformats.org/presentationml/2006/ole">
            <mc:AlternateContent xmlns:mc="http://schemas.openxmlformats.org/markup-compatibility/2006">
              <mc:Choice xmlns:v="urn:schemas-microsoft-com:vml" Requires="v">
                <p:oleObj spid="_x0000_s1800" name="Visio" r:id="rId8" imgW="5549900" imgH="1701800" progId="Visio.Drawing.11">
                  <p:embed/>
                </p:oleObj>
              </mc:Choice>
              <mc:Fallback>
                <p:oleObj name="Visio" r:id="rId8" imgW="5549900" imgH="1701800" progId="Visio.Drawing.11">
                  <p:embed/>
                  <p:pic>
                    <p:nvPicPr>
                      <p:cNvPr id="0" name="Object 1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04101" y="1313642"/>
                        <a:ext cx="4281034" cy="131441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oleObj>
              </mc:Fallback>
            </mc:AlternateContent>
          </a:graphicData>
        </a:graphic>
      </p:graphicFrame>
      <p:sp>
        <p:nvSpPr>
          <p:cNvPr id="4" name="Rectangle 129"/>
          <p:cNvSpPr>
            <a:spLocks noChangeArrowheads="1"/>
          </p:cNvSpPr>
          <p:nvPr/>
        </p:nvSpPr>
        <p:spPr bwMode="auto">
          <a:xfrm flipV="1">
            <a:off x="346171" y="85118"/>
            <a:ext cx="63392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1333154441"/>
              </p:ext>
            </p:extLst>
          </p:nvPr>
        </p:nvGraphicFramePr>
        <p:xfrm>
          <a:off x="346170" y="1017113"/>
          <a:ext cx="3803556" cy="2106483"/>
        </p:xfrm>
        <a:graphic>
          <a:graphicData uri="http://schemas.openxmlformats.org/presentationml/2006/ole">
            <mc:AlternateContent xmlns:mc="http://schemas.openxmlformats.org/markup-compatibility/2006">
              <mc:Choice xmlns:v="urn:schemas-microsoft-com:vml" Requires="v">
                <p:oleObj spid="_x0000_s1801" name="Visio" r:id="rId10" imgW="6093460" imgH="3380740" progId="Visio.Drawing.11">
                  <p:embed/>
                </p:oleObj>
              </mc:Choice>
              <mc:Fallback>
                <p:oleObj name="Visio" r:id="rId10" imgW="6093460" imgH="3380740" progId="Visio.Drawing.11">
                  <p:embed/>
                  <p:pic>
                    <p:nvPicPr>
                      <p:cNvPr id="0" name="Object 1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6170" y="1017113"/>
                        <a:ext cx="3803556" cy="210648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oleObj>
              </mc:Fallback>
            </mc:AlternateContent>
          </a:graphicData>
        </a:graphic>
      </p:graphicFrame>
    </p:spTree>
    <p:extLst>
      <p:ext uri="{BB962C8B-B14F-4D97-AF65-F5344CB8AC3E}">
        <p14:creationId xmlns:p14="http://schemas.microsoft.com/office/powerpoint/2010/main" val="331629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Flow</a:t>
            </a:r>
            <a:endParaRPr lang="en-US" dirty="0"/>
          </a:p>
        </p:txBody>
      </p:sp>
      <p:grpSp>
        <p:nvGrpSpPr>
          <p:cNvPr id="3" name="Group 2"/>
          <p:cNvGrpSpPr/>
          <p:nvPr/>
        </p:nvGrpSpPr>
        <p:grpSpPr>
          <a:xfrm>
            <a:off x="304800" y="1536192"/>
            <a:ext cx="8611846" cy="2633472"/>
            <a:chOff x="304800" y="1536192"/>
            <a:chExt cx="8611846" cy="2633472"/>
          </a:xfrm>
        </p:grpSpPr>
        <p:sp>
          <p:nvSpPr>
            <p:cNvPr id="5" name="Freeform 4"/>
            <p:cNvSpPr/>
            <p:nvPr/>
          </p:nvSpPr>
          <p:spPr>
            <a:xfrm>
              <a:off x="304800" y="1536192"/>
              <a:ext cx="1038205" cy="804672"/>
            </a:xfrm>
            <a:custGeom>
              <a:avLst/>
              <a:gdLst>
                <a:gd name="connsiteX0" fmla="*/ 0 w 1038205"/>
                <a:gd name="connsiteY0" fmla="*/ 28812 h 288117"/>
                <a:gd name="connsiteX1" fmla="*/ 28812 w 1038205"/>
                <a:gd name="connsiteY1" fmla="*/ 0 h 288117"/>
                <a:gd name="connsiteX2" fmla="*/ 1009393 w 1038205"/>
                <a:gd name="connsiteY2" fmla="*/ 0 h 288117"/>
                <a:gd name="connsiteX3" fmla="*/ 1038205 w 1038205"/>
                <a:gd name="connsiteY3" fmla="*/ 28812 h 288117"/>
                <a:gd name="connsiteX4" fmla="*/ 1038205 w 1038205"/>
                <a:gd name="connsiteY4" fmla="*/ 259305 h 288117"/>
                <a:gd name="connsiteX5" fmla="*/ 1009393 w 1038205"/>
                <a:gd name="connsiteY5" fmla="*/ 288117 h 288117"/>
                <a:gd name="connsiteX6" fmla="*/ 28812 w 1038205"/>
                <a:gd name="connsiteY6" fmla="*/ 288117 h 288117"/>
                <a:gd name="connsiteX7" fmla="*/ 0 w 1038205"/>
                <a:gd name="connsiteY7" fmla="*/ 259305 h 288117"/>
                <a:gd name="connsiteX8" fmla="*/ 0 w 1038205"/>
                <a:gd name="connsiteY8" fmla="*/ 28812 h 288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8205" h="288117">
                  <a:moveTo>
                    <a:pt x="0" y="28812"/>
                  </a:moveTo>
                  <a:cubicBezTo>
                    <a:pt x="0" y="12900"/>
                    <a:pt x="12900" y="0"/>
                    <a:pt x="28812" y="0"/>
                  </a:cubicBezTo>
                  <a:lnTo>
                    <a:pt x="1009393" y="0"/>
                  </a:lnTo>
                  <a:cubicBezTo>
                    <a:pt x="1025305" y="0"/>
                    <a:pt x="1038205" y="12900"/>
                    <a:pt x="1038205" y="28812"/>
                  </a:cubicBezTo>
                  <a:lnTo>
                    <a:pt x="1038205" y="259305"/>
                  </a:lnTo>
                  <a:cubicBezTo>
                    <a:pt x="1038205" y="275217"/>
                    <a:pt x="1025305" y="288117"/>
                    <a:pt x="1009393" y="288117"/>
                  </a:cubicBezTo>
                  <a:lnTo>
                    <a:pt x="28812" y="288117"/>
                  </a:lnTo>
                  <a:cubicBezTo>
                    <a:pt x="12900" y="288117"/>
                    <a:pt x="0" y="275217"/>
                    <a:pt x="0" y="259305"/>
                  </a:cubicBezTo>
                  <a:lnTo>
                    <a:pt x="0" y="2881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568" tIns="99568" rIns="99568" bIns="149379" numCol="1" spcCol="1270" anchor="t" anchorCtr="0">
              <a:noAutofit/>
            </a:bodyPr>
            <a:lstStyle/>
            <a:p>
              <a:pPr lvl="0" algn="l" defTabSz="622300">
                <a:lnSpc>
                  <a:spcPct val="90000"/>
                </a:lnSpc>
                <a:spcBef>
                  <a:spcPct val="0"/>
                </a:spcBef>
                <a:spcAft>
                  <a:spcPct val="35000"/>
                </a:spcAft>
              </a:pPr>
              <a:r>
                <a:rPr lang="en-US" sz="1400" b="1" kern="1200" dirty="0" smtClean="0">
                  <a:solidFill>
                    <a:schemeClr val="tx1"/>
                  </a:solidFill>
                </a:rPr>
                <a:t>Modules 1 to 3</a:t>
              </a:r>
              <a:endParaRPr lang="en-US" sz="1400" b="1" kern="1200" dirty="0">
                <a:solidFill>
                  <a:schemeClr val="tx1"/>
                </a:solidFill>
              </a:endParaRPr>
            </a:p>
          </p:txBody>
        </p:sp>
        <p:sp>
          <p:nvSpPr>
            <p:cNvPr id="6" name="Freeform 5"/>
            <p:cNvSpPr/>
            <p:nvPr/>
          </p:nvSpPr>
          <p:spPr>
            <a:xfrm>
              <a:off x="410229" y="2033317"/>
              <a:ext cx="1546013" cy="2136347"/>
            </a:xfrm>
            <a:custGeom>
              <a:avLst/>
              <a:gdLst>
                <a:gd name="connsiteX0" fmla="*/ 0 w 1546013"/>
                <a:gd name="connsiteY0" fmla="*/ 154601 h 2880000"/>
                <a:gd name="connsiteX1" fmla="*/ 154601 w 1546013"/>
                <a:gd name="connsiteY1" fmla="*/ 0 h 2880000"/>
                <a:gd name="connsiteX2" fmla="*/ 1391412 w 1546013"/>
                <a:gd name="connsiteY2" fmla="*/ 0 h 2880000"/>
                <a:gd name="connsiteX3" fmla="*/ 1546013 w 1546013"/>
                <a:gd name="connsiteY3" fmla="*/ 154601 h 2880000"/>
                <a:gd name="connsiteX4" fmla="*/ 1546013 w 1546013"/>
                <a:gd name="connsiteY4" fmla="*/ 2725399 h 2880000"/>
                <a:gd name="connsiteX5" fmla="*/ 1391412 w 1546013"/>
                <a:gd name="connsiteY5" fmla="*/ 2880000 h 2880000"/>
                <a:gd name="connsiteX6" fmla="*/ 154601 w 1546013"/>
                <a:gd name="connsiteY6" fmla="*/ 2880000 h 2880000"/>
                <a:gd name="connsiteX7" fmla="*/ 0 w 1546013"/>
                <a:gd name="connsiteY7" fmla="*/ 2725399 h 2880000"/>
                <a:gd name="connsiteX8" fmla="*/ 0 w 1546013"/>
                <a:gd name="connsiteY8" fmla="*/ 154601 h 28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6013" h="2880000">
                  <a:moveTo>
                    <a:pt x="0" y="154601"/>
                  </a:moveTo>
                  <a:cubicBezTo>
                    <a:pt x="0" y="69217"/>
                    <a:pt x="69217" y="0"/>
                    <a:pt x="154601" y="0"/>
                  </a:cubicBezTo>
                  <a:lnTo>
                    <a:pt x="1391412" y="0"/>
                  </a:lnTo>
                  <a:cubicBezTo>
                    <a:pt x="1476796" y="0"/>
                    <a:pt x="1546013" y="69217"/>
                    <a:pt x="1546013" y="154601"/>
                  </a:cubicBezTo>
                  <a:lnTo>
                    <a:pt x="1546013" y="2725399"/>
                  </a:lnTo>
                  <a:cubicBezTo>
                    <a:pt x="1546013" y="2810783"/>
                    <a:pt x="1476796" y="2880000"/>
                    <a:pt x="1391412" y="2880000"/>
                  </a:cubicBezTo>
                  <a:lnTo>
                    <a:pt x="154601" y="2880000"/>
                  </a:lnTo>
                  <a:cubicBezTo>
                    <a:pt x="69217" y="2880000"/>
                    <a:pt x="0" y="2810783"/>
                    <a:pt x="0" y="2725399"/>
                  </a:cubicBezTo>
                  <a:lnTo>
                    <a:pt x="0" y="154601"/>
                  </a:lnTo>
                  <a:close/>
                </a:path>
              </a:pathLst>
            </a:custGeom>
            <a:effectLst>
              <a:outerShdw blurRad="50800" dist="38100" dir="2700000" algn="tl" rotWithShape="0">
                <a:prstClr val="black">
                  <a:alpha val="40000"/>
                </a:prstClr>
              </a:outerShdw>
            </a:effectLst>
          </p:spPr>
          <p:style>
            <a:lnRef idx="2">
              <a:schemeClr val="accent1">
                <a:hueOff val="0"/>
                <a:satOff val="0"/>
                <a:lumOff val="0"/>
                <a:alphaOff val="0"/>
              </a:schemeClr>
            </a:lnRef>
            <a:fillRef idx="1">
              <a:schemeClr val="lt1">
                <a:alpha val="90000"/>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30625" tIns="130625" rIns="130625" bIns="130625" numCol="1" spcCol="1270" anchor="t" anchorCtr="0">
              <a:noAutofit/>
            </a:bodyPr>
            <a:lstStyle/>
            <a:p>
              <a:pPr marL="114300" lvl="1" indent="-114300" algn="l" defTabSz="533400">
                <a:lnSpc>
                  <a:spcPct val="90000"/>
                </a:lnSpc>
                <a:spcBef>
                  <a:spcPct val="0"/>
                </a:spcBef>
                <a:spcAft>
                  <a:spcPct val="15000"/>
                </a:spcAft>
                <a:buChar char="••"/>
              </a:pPr>
              <a:r>
                <a:rPr lang="en-US" sz="1200" b="0" dirty="0" smtClean="0"/>
                <a:t>Course introduction</a:t>
              </a:r>
              <a:endParaRPr lang="en-US" sz="1200" b="0" kern="1200" dirty="0" smtClean="0"/>
            </a:p>
            <a:p>
              <a:pPr marL="114300" lvl="1" indent="-114300" algn="l" defTabSz="533400">
                <a:lnSpc>
                  <a:spcPct val="90000"/>
                </a:lnSpc>
                <a:spcBef>
                  <a:spcPct val="0"/>
                </a:spcBef>
                <a:spcAft>
                  <a:spcPct val="15000"/>
                </a:spcAft>
                <a:buChar char="••"/>
              </a:pPr>
              <a:r>
                <a:rPr lang="en-US" sz="1200" b="0" kern="1200" dirty="0" smtClean="0"/>
                <a:t>Database characteristics</a:t>
              </a:r>
              <a:endParaRPr lang="en-US" sz="1200" b="0" kern="1200" dirty="0"/>
            </a:p>
            <a:p>
              <a:pPr marL="114300" lvl="1" indent="-114300" algn="l" defTabSz="533400">
                <a:lnSpc>
                  <a:spcPct val="90000"/>
                </a:lnSpc>
                <a:spcBef>
                  <a:spcPct val="0"/>
                </a:spcBef>
                <a:spcAft>
                  <a:spcPct val="15000"/>
                </a:spcAft>
                <a:buChar char="••"/>
              </a:pPr>
              <a:r>
                <a:rPr lang="en-US" sz="1200" b="0" kern="1200" dirty="0" smtClean="0"/>
                <a:t>DBMS features</a:t>
              </a:r>
              <a:endParaRPr lang="en-US" sz="1200" b="0" kern="1200" dirty="0"/>
            </a:p>
            <a:p>
              <a:pPr marL="114300" lvl="1" indent="-114300" algn="l" defTabSz="533400">
                <a:lnSpc>
                  <a:spcPct val="90000"/>
                </a:lnSpc>
                <a:spcBef>
                  <a:spcPct val="0"/>
                </a:spcBef>
                <a:spcAft>
                  <a:spcPct val="15000"/>
                </a:spcAft>
                <a:buChar char="••"/>
              </a:pPr>
              <a:r>
                <a:rPr lang="en-US" sz="1200" b="0" dirty="0"/>
                <a:t>P</a:t>
              </a:r>
              <a:r>
                <a:rPr lang="en-US" sz="1200" b="0" kern="1200" dirty="0" smtClean="0"/>
                <a:t>rocessing environments</a:t>
              </a:r>
              <a:endParaRPr lang="en-US" sz="1200" b="0" kern="1200" dirty="0"/>
            </a:p>
            <a:p>
              <a:pPr marL="114300" lvl="1" indent="-114300" algn="l" defTabSz="533400">
                <a:lnSpc>
                  <a:spcPct val="90000"/>
                </a:lnSpc>
                <a:spcBef>
                  <a:spcPct val="0"/>
                </a:spcBef>
                <a:spcAft>
                  <a:spcPct val="15000"/>
                </a:spcAft>
                <a:buChar char="••"/>
              </a:pPr>
              <a:r>
                <a:rPr lang="en-US" sz="1200" b="0" kern="1200" dirty="0" smtClean="0"/>
                <a:t>Relational data model</a:t>
              </a:r>
              <a:endParaRPr lang="en-US" sz="1200" b="0" kern="1200" dirty="0"/>
            </a:p>
            <a:p>
              <a:pPr marL="114300" lvl="1" indent="-114300" algn="l" defTabSz="533400">
                <a:lnSpc>
                  <a:spcPct val="90000"/>
                </a:lnSpc>
                <a:spcBef>
                  <a:spcPct val="0"/>
                </a:spcBef>
                <a:spcAft>
                  <a:spcPct val="15000"/>
                </a:spcAft>
                <a:buChar char="••"/>
              </a:pPr>
              <a:r>
                <a:rPr lang="en-US" sz="1200" b="0" kern="1200" dirty="0" smtClean="0"/>
                <a:t>CREATE TABLE statement</a:t>
              </a:r>
              <a:endParaRPr lang="en-US" sz="1200" b="0" kern="1200" dirty="0"/>
            </a:p>
          </p:txBody>
        </p:sp>
        <p:sp>
          <p:nvSpPr>
            <p:cNvPr id="8" name="Freeform 7"/>
            <p:cNvSpPr/>
            <p:nvPr/>
          </p:nvSpPr>
          <p:spPr>
            <a:xfrm>
              <a:off x="2202469" y="1536192"/>
              <a:ext cx="1038205" cy="804672"/>
            </a:xfrm>
            <a:custGeom>
              <a:avLst/>
              <a:gdLst>
                <a:gd name="connsiteX0" fmla="*/ 0 w 1038205"/>
                <a:gd name="connsiteY0" fmla="*/ 35054 h 350535"/>
                <a:gd name="connsiteX1" fmla="*/ 35054 w 1038205"/>
                <a:gd name="connsiteY1" fmla="*/ 0 h 350535"/>
                <a:gd name="connsiteX2" fmla="*/ 1003152 w 1038205"/>
                <a:gd name="connsiteY2" fmla="*/ 0 h 350535"/>
                <a:gd name="connsiteX3" fmla="*/ 1038206 w 1038205"/>
                <a:gd name="connsiteY3" fmla="*/ 35054 h 350535"/>
                <a:gd name="connsiteX4" fmla="*/ 1038205 w 1038205"/>
                <a:gd name="connsiteY4" fmla="*/ 315482 h 350535"/>
                <a:gd name="connsiteX5" fmla="*/ 1003151 w 1038205"/>
                <a:gd name="connsiteY5" fmla="*/ 350536 h 350535"/>
                <a:gd name="connsiteX6" fmla="*/ 35054 w 1038205"/>
                <a:gd name="connsiteY6" fmla="*/ 350535 h 350535"/>
                <a:gd name="connsiteX7" fmla="*/ 0 w 1038205"/>
                <a:gd name="connsiteY7" fmla="*/ 315481 h 350535"/>
                <a:gd name="connsiteX8" fmla="*/ 0 w 1038205"/>
                <a:gd name="connsiteY8" fmla="*/ 35054 h 350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8205" h="350535">
                  <a:moveTo>
                    <a:pt x="0" y="35054"/>
                  </a:moveTo>
                  <a:cubicBezTo>
                    <a:pt x="0" y="15694"/>
                    <a:pt x="15694" y="0"/>
                    <a:pt x="35054" y="0"/>
                  </a:cubicBezTo>
                  <a:lnTo>
                    <a:pt x="1003152" y="0"/>
                  </a:lnTo>
                  <a:cubicBezTo>
                    <a:pt x="1022512" y="0"/>
                    <a:pt x="1038206" y="15694"/>
                    <a:pt x="1038206" y="35054"/>
                  </a:cubicBezTo>
                  <a:cubicBezTo>
                    <a:pt x="1038206" y="128530"/>
                    <a:pt x="1038205" y="222006"/>
                    <a:pt x="1038205" y="315482"/>
                  </a:cubicBezTo>
                  <a:cubicBezTo>
                    <a:pt x="1038205" y="334842"/>
                    <a:pt x="1022511" y="350536"/>
                    <a:pt x="1003151" y="350536"/>
                  </a:cubicBezTo>
                  <a:lnTo>
                    <a:pt x="35054" y="350535"/>
                  </a:lnTo>
                  <a:cubicBezTo>
                    <a:pt x="15694" y="350535"/>
                    <a:pt x="0" y="334841"/>
                    <a:pt x="0" y="315481"/>
                  </a:cubicBezTo>
                  <a:lnTo>
                    <a:pt x="0" y="350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568" tIns="99568" rIns="99568" bIns="170185" numCol="1" spcCol="1270" anchor="t" anchorCtr="0">
              <a:noAutofit/>
            </a:bodyPr>
            <a:lstStyle/>
            <a:p>
              <a:pPr lvl="0" algn="l" defTabSz="622300">
                <a:lnSpc>
                  <a:spcPct val="90000"/>
                </a:lnSpc>
                <a:spcBef>
                  <a:spcPct val="0"/>
                </a:spcBef>
                <a:spcAft>
                  <a:spcPct val="35000"/>
                </a:spcAft>
              </a:pPr>
              <a:r>
                <a:rPr lang="en-US" sz="1400" b="1" kern="1200" dirty="0" smtClean="0">
                  <a:solidFill>
                    <a:schemeClr val="tx1"/>
                  </a:solidFill>
                </a:rPr>
                <a:t>Modules 4 and 5</a:t>
              </a:r>
              <a:endParaRPr lang="en-US" sz="1400" b="1" kern="1200" dirty="0">
                <a:solidFill>
                  <a:schemeClr val="tx1"/>
                </a:solidFill>
              </a:endParaRPr>
            </a:p>
          </p:txBody>
        </p:sp>
        <p:sp>
          <p:nvSpPr>
            <p:cNvPr id="9" name="Freeform 8"/>
            <p:cNvSpPr/>
            <p:nvPr/>
          </p:nvSpPr>
          <p:spPr>
            <a:xfrm>
              <a:off x="2342621" y="2019157"/>
              <a:ext cx="1134416" cy="2150507"/>
            </a:xfrm>
            <a:custGeom>
              <a:avLst/>
              <a:gdLst>
                <a:gd name="connsiteX0" fmla="*/ 0 w 1134416"/>
                <a:gd name="connsiteY0" fmla="*/ 113442 h 2880000"/>
                <a:gd name="connsiteX1" fmla="*/ 113442 w 1134416"/>
                <a:gd name="connsiteY1" fmla="*/ 0 h 2880000"/>
                <a:gd name="connsiteX2" fmla="*/ 1020974 w 1134416"/>
                <a:gd name="connsiteY2" fmla="*/ 0 h 2880000"/>
                <a:gd name="connsiteX3" fmla="*/ 1134416 w 1134416"/>
                <a:gd name="connsiteY3" fmla="*/ 113442 h 2880000"/>
                <a:gd name="connsiteX4" fmla="*/ 1134416 w 1134416"/>
                <a:gd name="connsiteY4" fmla="*/ 2766558 h 2880000"/>
                <a:gd name="connsiteX5" fmla="*/ 1020974 w 1134416"/>
                <a:gd name="connsiteY5" fmla="*/ 2880000 h 2880000"/>
                <a:gd name="connsiteX6" fmla="*/ 113442 w 1134416"/>
                <a:gd name="connsiteY6" fmla="*/ 2880000 h 2880000"/>
                <a:gd name="connsiteX7" fmla="*/ 0 w 1134416"/>
                <a:gd name="connsiteY7" fmla="*/ 2766558 h 2880000"/>
                <a:gd name="connsiteX8" fmla="*/ 0 w 1134416"/>
                <a:gd name="connsiteY8" fmla="*/ 113442 h 28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416" h="2880000">
                  <a:moveTo>
                    <a:pt x="0" y="113442"/>
                  </a:moveTo>
                  <a:cubicBezTo>
                    <a:pt x="0" y="50790"/>
                    <a:pt x="50790" y="0"/>
                    <a:pt x="113442" y="0"/>
                  </a:cubicBezTo>
                  <a:lnTo>
                    <a:pt x="1020974" y="0"/>
                  </a:lnTo>
                  <a:cubicBezTo>
                    <a:pt x="1083626" y="0"/>
                    <a:pt x="1134416" y="50790"/>
                    <a:pt x="1134416" y="113442"/>
                  </a:cubicBezTo>
                  <a:lnTo>
                    <a:pt x="1134416" y="2766558"/>
                  </a:lnTo>
                  <a:cubicBezTo>
                    <a:pt x="1134416" y="2829210"/>
                    <a:pt x="1083626" y="2880000"/>
                    <a:pt x="1020974" y="2880000"/>
                  </a:cubicBezTo>
                  <a:lnTo>
                    <a:pt x="113442" y="2880000"/>
                  </a:lnTo>
                  <a:cubicBezTo>
                    <a:pt x="50790" y="2880000"/>
                    <a:pt x="0" y="2829210"/>
                    <a:pt x="0" y="2766558"/>
                  </a:cubicBezTo>
                  <a:lnTo>
                    <a:pt x="0" y="113442"/>
                  </a:lnTo>
                  <a:close/>
                </a:path>
              </a:pathLst>
            </a:custGeom>
            <a:effectLst>
              <a:outerShdw blurRad="50800" dist="38100" dir="5400000" algn="t" rotWithShape="0">
                <a:prstClr val="black">
                  <a:alpha val="40000"/>
                </a:prstClr>
              </a:outerShdw>
            </a:effectLst>
          </p:spPr>
          <p:style>
            <a:lnRef idx="2">
              <a:schemeClr val="accent1">
                <a:hueOff val="0"/>
                <a:satOff val="0"/>
                <a:lumOff val="0"/>
                <a:alphaOff val="0"/>
              </a:schemeClr>
            </a:lnRef>
            <a:fillRef idx="1">
              <a:schemeClr val="lt1">
                <a:alpha val="90000"/>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8570" tIns="118570" rIns="118570" bIns="118570" numCol="1" spcCol="1270" anchor="t" anchorCtr="0">
              <a:noAutofit/>
            </a:bodyPr>
            <a:lstStyle/>
            <a:p>
              <a:pPr marL="114300" lvl="1" indent="-114300" algn="l" defTabSz="533400">
                <a:lnSpc>
                  <a:spcPct val="90000"/>
                </a:lnSpc>
                <a:spcBef>
                  <a:spcPct val="0"/>
                </a:spcBef>
                <a:spcAft>
                  <a:spcPct val="15000"/>
                </a:spcAft>
                <a:buChar char="••"/>
              </a:pPr>
              <a:r>
                <a:rPr lang="en-US" sz="1200" b="0" kern="1200" dirty="0" smtClean="0"/>
                <a:t>SELECT statement syntax</a:t>
              </a:r>
              <a:endParaRPr lang="en-US" sz="1200" b="0" kern="1200" dirty="0"/>
            </a:p>
            <a:p>
              <a:pPr marL="114300" lvl="1" indent="-114300" algn="l" defTabSz="533400">
                <a:lnSpc>
                  <a:spcPct val="90000"/>
                </a:lnSpc>
                <a:spcBef>
                  <a:spcPct val="0"/>
                </a:spcBef>
                <a:spcAft>
                  <a:spcPct val="15000"/>
                </a:spcAft>
                <a:buChar char="••"/>
              </a:pPr>
              <a:r>
                <a:rPr lang="en-US" sz="1200" b="0" kern="1200" dirty="0" smtClean="0"/>
                <a:t>Basic problems</a:t>
              </a:r>
              <a:endParaRPr lang="en-US" sz="1200" b="0" kern="1200" dirty="0"/>
            </a:p>
            <a:p>
              <a:pPr marL="114300" lvl="1" indent="-114300" algn="l" defTabSz="533400">
                <a:lnSpc>
                  <a:spcPct val="90000"/>
                </a:lnSpc>
                <a:spcBef>
                  <a:spcPct val="0"/>
                </a:spcBef>
                <a:spcAft>
                  <a:spcPct val="15000"/>
                </a:spcAft>
                <a:buChar char="••"/>
              </a:pPr>
              <a:r>
                <a:rPr lang="en-US" sz="1200" b="0" kern="1200" dirty="0" smtClean="0"/>
                <a:t>Guidelines</a:t>
              </a:r>
              <a:endParaRPr lang="en-US" sz="1200" b="0" kern="1200" dirty="0"/>
            </a:p>
            <a:p>
              <a:pPr marL="114300" lvl="1" indent="-114300" algn="l" defTabSz="533400">
                <a:lnSpc>
                  <a:spcPct val="90000"/>
                </a:lnSpc>
                <a:spcBef>
                  <a:spcPct val="0"/>
                </a:spcBef>
                <a:spcAft>
                  <a:spcPct val="15000"/>
                </a:spcAft>
                <a:buChar char="••"/>
              </a:pPr>
              <a:r>
                <a:rPr lang="en-US" sz="1200" b="0" kern="1200" dirty="0" smtClean="0"/>
                <a:t>Advanced problems</a:t>
              </a:r>
              <a:endParaRPr lang="en-US" sz="1200" b="0" kern="1200" dirty="0"/>
            </a:p>
          </p:txBody>
        </p:sp>
        <p:sp>
          <p:nvSpPr>
            <p:cNvPr id="11" name="Freeform 10"/>
            <p:cNvSpPr/>
            <p:nvPr/>
          </p:nvSpPr>
          <p:spPr>
            <a:xfrm>
              <a:off x="3845171" y="1536192"/>
              <a:ext cx="1038205" cy="804672"/>
            </a:xfrm>
            <a:custGeom>
              <a:avLst/>
              <a:gdLst>
                <a:gd name="connsiteX0" fmla="*/ 0 w 1038205"/>
                <a:gd name="connsiteY0" fmla="*/ 28150 h 281498"/>
                <a:gd name="connsiteX1" fmla="*/ 28150 w 1038205"/>
                <a:gd name="connsiteY1" fmla="*/ 0 h 281498"/>
                <a:gd name="connsiteX2" fmla="*/ 1010055 w 1038205"/>
                <a:gd name="connsiteY2" fmla="*/ 0 h 281498"/>
                <a:gd name="connsiteX3" fmla="*/ 1038205 w 1038205"/>
                <a:gd name="connsiteY3" fmla="*/ 28150 h 281498"/>
                <a:gd name="connsiteX4" fmla="*/ 1038205 w 1038205"/>
                <a:gd name="connsiteY4" fmla="*/ 253348 h 281498"/>
                <a:gd name="connsiteX5" fmla="*/ 1010055 w 1038205"/>
                <a:gd name="connsiteY5" fmla="*/ 281498 h 281498"/>
                <a:gd name="connsiteX6" fmla="*/ 28150 w 1038205"/>
                <a:gd name="connsiteY6" fmla="*/ 281498 h 281498"/>
                <a:gd name="connsiteX7" fmla="*/ 0 w 1038205"/>
                <a:gd name="connsiteY7" fmla="*/ 253348 h 281498"/>
                <a:gd name="connsiteX8" fmla="*/ 0 w 1038205"/>
                <a:gd name="connsiteY8" fmla="*/ 28150 h 281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8205" h="281498">
                  <a:moveTo>
                    <a:pt x="0" y="28150"/>
                  </a:moveTo>
                  <a:cubicBezTo>
                    <a:pt x="0" y="12603"/>
                    <a:pt x="12603" y="0"/>
                    <a:pt x="28150" y="0"/>
                  </a:cubicBezTo>
                  <a:lnTo>
                    <a:pt x="1010055" y="0"/>
                  </a:lnTo>
                  <a:cubicBezTo>
                    <a:pt x="1025602" y="0"/>
                    <a:pt x="1038205" y="12603"/>
                    <a:pt x="1038205" y="28150"/>
                  </a:cubicBezTo>
                  <a:lnTo>
                    <a:pt x="1038205" y="253348"/>
                  </a:lnTo>
                  <a:cubicBezTo>
                    <a:pt x="1038205" y="268895"/>
                    <a:pt x="1025602" y="281498"/>
                    <a:pt x="1010055" y="281498"/>
                  </a:cubicBezTo>
                  <a:lnTo>
                    <a:pt x="28150" y="281498"/>
                  </a:lnTo>
                  <a:cubicBezTo>
                    <a:pt x="12603" y="281498"/>
                    <a:pt x="0" y="268895"/>
                    <a:pt x="0" y="253348"/>
                  </a:cubicBezTo>
                  <a:lnTo>
                    <a:pt x="0" y="2815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568" tIns="99568" rIns="99568" bIns="147173" numCol="1" spcCol="1270" anchor="t" anchorCtr="0">
              <a:noAutofit/>
            </a:bodyPr>
            <a:lstStyle/>
            <a:p>
              <a:pPr lvl="0" algn="l" defTabSz="622300">
                <a:lnSpc>
                  <a:spcPct val="90000"/>
                </a:lnSpc>
                <a:spcBef>
                  <a:spcPct val="0"/>
                </a:spcBef>
                <a:spcAft>
                  <a:spcPct val="35000"/>
                </a:spcAft>
              </a:pPr>
              <a:r>
                <a:rPr lang="en-US" sz="1400" b="1" kern="1200" dirty="0" smtClean="0">
                  <a:solidFill>
                    <a:schemeClr val="tx1"/>
                  </a:solidFill>
                </a:rPr>
                <a:t>Modules 6 and 7</a:t>
              </a:r>
            </a:p>
          </p:txBody>
        </p:sp>
        <p:sp>
          <p:nvSpPr>
            <p:cNvPr id="12" name="Freeform 11"/>
            <p:cNvSpPr/>
            <p:nvPr/>
          </p:nvSpPr>
          <p:spPr>
            <a:xfrm>
              <a:off x="3940867" y="2007871"/>
              <a:ext cx="1369653" cy="2161793"/>
            </a:xfrm>
            <a:custGeom>
              <a:avLst/>
              <a:gdLst>
                <a:gd name="connsiteX0" fmla="*/ 0 w 1369653"/>
                <a:gd name="connsiteY0" fmla="*/ 136965 h 2880000"/>
                <a:gd name="connsiteX1" fmla="*/ 136965 w 1369653"/>
                <a:gd name="connsiteY1" fmla="*/ 0 h 2880000"/>
                <a:gd name="connsiteX2" fmla="*/ 1232688 w 1369653"/>
                <a:gd name="connsiteY2" fmla="*/ 0 h 2880000"/>
                <a:gd name="connsiteX3" fmla="*/ 1369653 w 1369653"/>
                <a:gd name="connsiteY3" fmla="*/ 136965 h 2880000"/>
                <a:gd name="connsiteX4" fmla="*/ 1369653 w 1369653"/>
                <a:gd name="connsiteY4" fmla="*/ 2743035 h 2880000"/>
                <a:gd name="connsiteX5" fmla="*/ 1232688 w 1369653"/>
                <a:gd name="connsiteY5" fmla="*/ 2880000 h 2880000"/>
                <a:gd name="connsiteX6" fmla="*/ 136965 w 1369653"/>
                <a:gd name="connsiteY6" fmla="*/ 2880000 h 2880000"/>
                <a:gd name="connsiteX7" fmla="*/ 0 w 1369653"/>
                <a:gd name="connsiteY7" fmla="*/ 2743035 h 2880000"/>
                <a:gd name="connsiteX8" fmla="*/ 0 w 1369653"/>
                <a:gd name="connsiteY8" fmla="*/ 136965 h 28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9653" h="2880000">
                  <a:moveTo>
                    <a:pt x="0" y="136965"/>
                  </a:moveTo>
                  <a:cubicBezTo>
                    <a:pt x="0" y="61321"/>
                    <a:pt x="61321" y="0"/>
                    <a:pt x="136965" y="0"/>
                  </a:cubicBezTo>
                  <a:lnTo>
                    <a:pt x="1232688" y="0"/>
                  </a:lnTo>
                  <a:cubicBezTo>
                    <a:pt x="1308332" y="0"/>
                    <a:pt x="1369653" y="61321"/>
                    <a:pt x="1369653" y="136965"/>
                  </a:cubicBezTo>
                  <a:lnTo>
                    <a:pt x="1369653" y="2743035"/>
                  </a:lnTo>
                  <a:cubicBezTo>
                    <a:pt x="1369653" y="2818679"/>
                    <a:pt x="1308332" y="2880000"/>
                    <a:pt x="1232688" y="2880000"/>
                  </a:cubicBezTo>
                  <a:lnTo>
                    <a:pt x="136965" y="2880000"/>
                  </a:lnTo>
                  <a:cubicBezTo>
                    <a:pt x="61321" y="2880000"/>
                    <a:pt x="0" y="2818679"/>
                    <a:pt x="0" y="2743035"/>
                  </a:cubicBezTo>
                  <a:lnTo>
                    <a:pt x="0" y="136965"/>
                  </a:lnTo>
                  <a:close/>
                </a:path>
              </a:pathLst>
            </a:custGeom>
            <a:effectLst>
              <a:outerShdw blurRad="50800" dist="38100" dir="2700000" algn="tl" rotWithShape="0">
                <a:prstClr val="black">
                  <a:alpha val="40000"/>
                </a:prstClr>
              </a:outerShdw>
            </a:effectLst>
          </p:spPr>
          <p:style>
            <a:lnRef idx="2">
              <a:schemeClr val="accent1">
                <a:hueOff val="0"/>
                <a:satOff val="0"/>
                <a:lumOff val="0"/>
                <a:alphaOff val="0"/>
              </a:schemeClr>
            </a:lnRef>
            <a:fillRef idx="1">
              <a:schemeClr val="lt1">
                <a:alpha val="90000"/>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25460" tIns="125460" rIns="125460" bIns="125460" numCol="1" spcCol="1270" anchor="t" anchorCtr="0">
              <a:noAutofit/>
            </a:bodyPr>
            <a:lstStyle/>
            <a:p>
              <a:pPr marL="114300" lvl="1" indent="-114300" algn="l" defTabSz="533400">
                <a:lnSpc>
                  <a:spcPct val="90000"/>
                </a:lnSpc>
                <a:spcBef>
                  <a:spcPct val="0"/>
                </a:spcBef>
                <a:spcAft>
                  <a:spcPct val="15000"/>
                </a:spcAft>
                <a:buChar char="••"/>
              </a:pPr>
              <a:r>
                <a:rPr lang="en-US" sz="1200" b="0" kern="1200" dirty="0" smtClean="0"/>
                <a:t>Basic ERD notation</a:t>
              </a:r>
              <a:endParaRPr lang="en-US" sz="1200" b="0" kern="1200" dirty="0"/>
            </a:p>
            <a:p>
              <a:pPr marL="114300" lvl="1" indent="-114300" algn="l" defTabSz="533400">
                <a:lnSpc>
                  <a:spcPct val="90000"/>
                </a:lnSpc>
                <a:spcBef>
                  <a:spcPct val="0"/>
                </a:spcBef>
                <a:spcAft>
                  <a:spcPct val="15000"/>
                </a:spcAft>
                <a:buChar char="••"/>
              </a:pPr>
              <a:r>
                <a:rPr lang="en-US" sz="1200" b="0" kern="1200" dirty="0" smtClean="0"/>
                <a:t>Specialized relationships</a:t>
              </a:r>
              <a:endParaRPr lang="en-US" sz="1200" b="0" kern="1200" dirty="0"/>
            </a:p>
            <a:p>
              <a:pPr marL="114300" lvl="1" indent="-114300" algn="l" defTabSz="533400">
                <a:lnSpc>
                  <a:spcPct val="90000"/>
                </a:lnSpc>
                <a:spcBef>
                  <a:spcPct val="0"/>
                </a:spcBef>
                <a:spcAft>
                  <a:spcPct val="15000"/>
                </a:spcAft>
                <a:buChar char="••"/>
              </a:pPr>
              <a:r>
                <a:rPr lang="en-US" sz="1200" b="0" kern="1200" dirty="0" smtClean="0"/>
                <a:t>Diagram rules</a:t>
              </a:r>
              <a:endParaRPr lang="en-US" sz="1200" b="0" kern="1200" dirty="0"/>
            </a:p>
            <a:p>
              <a:pPr marL="114300" lvl="1" indent="-114300" algn="l" defTabSz="533400">
                <a:lnSpc>
                  <a:spcPct val="90000"/>
                </a:lnSpc>
                <a:spcBef>
                  <a:spcPct val="0"/>
                </a:spcBef>
                <a:spcAft>
                  <a:spcPct val="15000"/>
                </a:spcAft>
                <a:buChar char="••"/>
              </a:pPr>
              <a:r>
                <a:rPr lang="en-US" sz="1200" b="0" kern="1200" dirty="0" smtClean="0"/>
                <a:t>Detecting diagram errors</a:t>
              </a:r>
              <a:endParaRPr lang="en-US" sz="1200" b="0" kern="1200" dirty="0"/>
            </a:p>
          </p:txBody>
        </p:sp>
        <p:sp>
          <p:nvSpPr>
            <p:cNvPr id="14" name="Freeform 13"/>
            <p:cNvSpPr/>
            <p:nvPr/>
          </p:nvSpPr>
          <p:spPr>
            <a:xfrm>
              <a:off x="5605938" y="1536192"/>
              <a:ext cx="1038205" cy="804672"/>
            </a:xfrm>
            <a:custGeom>
              <a:avLst/>
              <a:gdLst>
                <a:gd name="connsiteX0" fmla="*/ 0 w 1038205"/>
                <a:gd name="connsiteY0" fmla="*/ 34325 h 343248"/>
                <a:gd name="connsiteX1" fmla="*/ 34325 w 1038205"/>
                <a:gd name="connsiteY1" fmla="*/ 0 h 343248"/>
                <a:gd name="connsiteX2" fmla="*/ 1003880 w 1038205"/>
                <a:gd name="connsiteY2" fmla="*/ 0 h 343248"/>
                <a:gd name="connsiteX3" fmla="*/ 1038205 w 1038205"/>
                <a:gd name="connsiteY3" fmla="*/ 34325 h 343248"/>
                <a:gd name="connsiteX4" fmla="*/ 1038205 w 1038205"/>
                <a:gd name="connsiteY4" fmla="*/ 308923 h 343248"/>
                <a:gd name="connsiteX5" fmla="*/ 1003880 w 1038205"/>
                <a:gd name="connsiteY5" fmla="*/ 343248 h 343248"/>
                <a:gd name="connsiteX6" fmla="*/ 34325 w 1038205"/>
                <a:gd name="connsiteY6" fmla="*/ 343248 h 343248"/>
                <a:gd name="connsiteX7" fmla="*/ 0 w 1038205"/>
                <a:gd name="connsiteY7" fmla="*/ 308923 h 343248"/>
                <a:gd name="connsiteX8" fmla="*/ 0 w 1038205"/>
                <a:gd name="connsiteY8" fmla="*/ 34325 h 3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8205" h="343248">
                  <a:moveTo>
                    <a:pt x="0" y="34325"/>
                  </a:moveTo>
                  <a:cubicBezTo>
                    <a:pt x="0" y="15368"/>
                    <a:pt x="15368" y="0"/>
                    <a:pt x="34325" y="0"/>
                  </a:cubicBezTo>
                  <a:lnTo>
                    <a:pt x="1003880" y="0"/>
                  </a:lnTo>
                  <a:cubicBezTo>
                    <a:pt x="1022837" y="0"/>
                    <a:pt x="1038205" y="15368"/>
                    <a:pt x="1038205" y="34325"/>
                  </a:cubicBezTo>
                  <a:lnTo>
                    <a:pt x="1038205" y="308923"/>
                  </a:lnTo>
                  <a:cubicBezTo>
                    <a:pt x="1038205" y="327880"/>
                    <a:pt x="1022837" y="343248"/>
                    <a:pt x="1003880" y="343248"/>
                  </a:cubicBezTo>
                  <a:lnTo>
                    <a:pt x="34325" y="343248"/>
                  </a:lnTo>
                  <a:cubicBezTo>
                    <a:pt x="15368" y="343248"/>
                    <a:pt x="0" y="327880"/>
                    <a:pt x="0" y="308923"/>
                  </a:cubicBezTo>
                  <a:lnTo>
                    <a:pt x="0" y="343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568" tIns="99568" rIns="99568" bIns="167756" numCol="1" spcCol="1270" anchor="t" anchorCtr="0">
              <a:noAutofit/>
            </a:bodyPr>
            <a:lstStyle/>
            <a:p>
              <a:pPr lvl="0" algn="l" defTabSz="622300">
                <a:lnSpc>
                  <a:spcPct val="90000"/>
                </a:lnSpc>
                <a:spcBef>
                  <a:spcPct val="0"/>
                </a:spcBef>
                <a:spcAft>
                  <a:spcPct val="35000"/>
                </a:spcAft>
              </a:pPr>
              <a:r>
                <a:rPr lang="en-US" sz="1400" b="1" kern="1200" dirty="0" smtClean="0">
                  <a:solidFill>
                    <a:schemeClr val="tx1"/>
                  </a:solidFill>
                </a:rPr>
                <a:t>Modules 8 and 9</a:t>
              </a:r>
              <a:endParaRPr lang="en-US" sz="1400" b="1" kern="1200" dirty="0">
                <a:solidFill>
                  <a:schemeClr val="tx1"/>
                </a:solidFill>
              </a:endParaRPr>
            </a:p>
          </p:txBody>
        </p:sp>
        <p:sp>
          <p:nvSpPr>
            <p:cNvPr id="15" name="Freeform 14"/>
            <p:cNvSpPr/>
            <p:nvPr/>
          </p:nvSpPr>
          <p:spPr>
            <a:xfrm>
              <a:off x="5728259" y="2017936"/>
              <a:ext cx="1586274" cy="2151728"/>
            </a:xfrm>
            <a:custGeom>
              <a:avLst/>
              <a:gdLst>
                <a:gd name="connsiteX0" fmla="*/ 0 w 1586274"/>
                <a:gd name="connsiteY0" fmla="*/ 158627 h 2880000"/>
                <a:gd name="connsiteX1" fmla="*/ 158627 w 1586274"/>
                <a:gd name="connsiteY1" fmla="*/ 0 h 2880000"/>
                <a:gd name="connsiteX2" fmla="*/ 1427647 w 1586274"/>
                <a:gd name="connsiteY2" fmla="*/ 0 h 2880000"/>
                <a:gd name="connsiteX3" fmla="*/ 1586274 w 1586274"/>
                <a:gd name="connsiteY3" fmla="*/ 158627 h 2880000"/>
                <a:gd name="connsiteX4" fmla="*/ 1586274 w 1586274"/>
                <a:gd name="connsiteY4" fmla="*/ 2721373 h 2880000"/>
                <a:gd name="connsiteX5" fmla="*/ 1427647 w 1586274"/>
                <a:gd name="connsiteY5" fmla="*/ 2880000 h 2880000"/>
                <a:gd name="connsiteX6" fmla="*/ 158627 w 1586274"/>
                <a:gd name="connsiteY6" fmla="*/ 2880000 h 2880000"/>
                <a:gd name="connsiteX7" fmla="*/ 0 w 1586274"/>
                <a:gd name="connsiteY7" fmla="*/ 2721373 h 2880000"/>
                <a:gd name="connsiteX8" fmla="*/ 0 w 1586274"/>
                <a:gd name="connsiteY8" fmla="*/ 158627 h 28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6274" h="2880000">
                  <a:moveTo>
                    <a:pt x="0" y="158627"/>
                  </a:moveTo>
                  <a:cubicBezTo>
                    <a:pt x="0" y="71020"/>
                    <a:pt x="71020" y="0"/>
                    <a:pt x="158627" y="0"/>
                  </a:cubicBezTo>
                  <a:lnTo>
                    <a:pt x="1427647" y="0"/>
                  </a:lnTo>
                  <a:cubicBezTo>
                    <a:pt x="1515254" y="0"/>
                    <a:pt x="1586274" y="71020"/>
                    <a:pt x="1586274" y="158627"/>
                  </a:cubicBezTo>
                  <a:lnTo>
                    <a:pt x="1586274" y="2721373"/>
                  </a:lnTo>
                  <a:cubicBezTo>
                    <a:pt x="1586274" y="2808980"/>
                    <a:pt x="1515254" y="2880000"/>
                    <a:pt x="1427647" y="2880000"/>
                  </a:cubicBezTo>
                  <a:lnTo>
                    <a:pt x="158627" y="2880000"/>
                  </a:lnTo>
                  <a:cubicBezTo>
                    <a:pt x="71020" y="2880000"/>
                    <a:pt x="0" y="2808980"/>
                    <a:pt x="0" y="2721373"/>
                  </a:cubicBezTo>
                  <a:lnTo>
                    <a:pt x="0" y="158627"/>
                  </a:lnTo>
                  <a:close/>
                </a:path>
              </a:pathLst>
            </a:custGeom>
            <a:effectLst>
              <a:outerShdw blurRad="50800" dist="38100" dir="5400000" algn="t" rotWithShape="0">
                <a:prstClr val="black">
                  <a:alpha val="40000"/>
                </a:prstClr>
              </a:outerShdw>
            </a:effectLst>
          </p:spPr>
          <p:style>
            <a:lnRef idx="2">
              <a:schemeClr val="accent1">
                <a:hueOff val="0"/>
                <a:satOff val="0"/>
                <a:lumOff val="0"/>
                <a:alphaOff val="0"/>
              </a:schemeClr>
            </a:lnRef>
            <a:fillRef idx="1">
              <a:schemeClr val="lt1">
                <a:alpha val="90000"/>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31804" tIns="131804" rIns="131804" bIns="131804" numCol="1" spcCol="1270" anchor="t" anchorCtr="0">
              <a:noAutofit/>
            </a:bodyPr>
            <a:lstStyle/>
            <a:p>
              <a:pPr marL="114300" lvl="1" indent="-114300" algn="l" defTabSz="533400">
                <a:lnSpc>
                  <a:spcPct val="90000"/>
                </a:lnSpc>
                <a:spcBef>
                  <a:spcPct val="0"/>
                </a:spcBef>
                <a:spcAft>
                  <a:spcPct val="15000"/>
                </a:spcAft>
                <a:buChar char="••"/>
              </a:pPr>
              <a:r>
                <a:rPr lang="en-US" sz="1200" b="0" kern="1200" dirty="0" smtClean="0"/>
                <a:t>Narrative problem analysis</a:t>
              </a:r>
              <a:endParaRPr lang="en-US" sz="1200" b="0" kern="1200" dirty="0"/>
            </a:p>
            <a:p>
              <a:pPr marL="114300" lvl="1" indent="-114300" algn="l" defTabSz="533400">
                <a:lnSpc>
                  <a:spcPct val="90000"/>
                </a:lnSpc>
                <a:spcBef>
                  <a:spcPct val="0"/>
                </a:spcBef>
                <a:spcAft>
                  <a:spcPct val="15000"/>
                </a:spcAft>
                <a:buChar char="••"/>
              </a:pPr>
              <a:r>
                <a:rPr lang="en-US" sz="1200" b="0" kern="1200" dirty="0" smtClean="0"/>
                <a:t>Transformations</a:t>
              </a:r>
              <a:endParaRPr lang="en-US" sz="1200" b="0" kern="1200" dirty="0"/>
            </a:p>
            <a:p>
              <a:pPr marL="114300" lvl="1" indent="-114300" algn="l" defTabSz="533400">
                <a:lnSpc>
                  <a:spcPct val="90000"/>
                </a:lnSpc>
                <a:spcBef>
                  <a:spcPct val="0"/>
                </a:spcBef>
                <a:spcAft>
                  <a:spcPct val="15000"/>
                </a:spcAft>
                <a:buChar char="••"/>
              </a:pPr>
              <a:r>
                <a:rPr lang="en-US" sz="1200" b="0" kern="1200" dirty="0" smtClean="0"/>
                <a:t>Detecting design errors</a:t>
              </a:r>
              <a:endParaRPr lang="en-US" sz="1200" b="0" kern="1200" dirty="0"/>
            </a:p>
          </p:txBody>
        </p:sp>
        <p:sp>
          <p:nvSpPr>
            <p:cNvPr id="16" name="Freeform 15"/>
            <p:cNvSpPr/>
            <p:nvPr/>
          </p:nvSpPr>
          <p:spPr>
            <a:xfrm>
              <a:off x="6984069" y="1735310"/>
              <a:ext cx="533121" cy="258483"/>
            </a:xfrm>
            <a:custGeom>
              <a:avLst/>
              <a:gdLst>
                <a:gd name="connsiteX0" fmla="*/ 0 w 533121"/>
                <a:gd name="connsiteY0" fmla="*/ 51697 h 258483"/>
                <a:gd name="connsiteX1" fmla="*/ 403880 w 533121"/>
                <a:gd name="connsiteY1" fmla="*/ 51697 h 258483"/>
                <a:gd name="connsiteX2" fmla="*/ 403880 w 533121"/>
                <a:gd name="connsiteY2" fmla="*/ 0 h 258483"/>
                <a:gd name="connsiteX3" fmla="*/ 533121 w 533121"/>
                <a:gd name="connsiteY3" fmla="*/ 129242 h 258483"/>
                <a:gd name="connsiteX4" fmla="*/ 403880 w 533121"/>
                <a:gd name="connsiteY4" fmla="*/ 258483 h 258483"/>
                <a:gd name="connsiteX5" fmla="*/ 403880 w 533121"/>
                <a:gd name="connsiteY5" fmla="*/ 206786 h 258483"/>
                <a:gd name="connsiteX6" fmla="*/ 0 w 533121"/>
                <a:gd name="connsiteY6" fmla="*/ 206786 h 258483"/>
                <a:gd name="connsiteX7" fmla="*/ 0 w 533121"/>
                <a:gd name="connsiteY7" fmla="*/ 51697 h 25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3121" h="258483">
                  <a:moveTo>
                    <a:pt x="0" y="51697"/>
                  </a:moveTo>
                  <a:lnTo>
                    <a:pt x="403880" y="51697"/>
                  </a:lnTo>
                  <a:lnTo>
                    <a:pt x="403880" y="0"/>
                  </a:lnTo>
                  <a:lnTo>
                    <a:pt x="533121" y="129242"/>
                  </a:lnTo>
                  <a:lnTo>
                    <a:pt x="403880" y="258483"/>
                  </a:lnTo>
                  <a:lnTo>
                    <a:pt x="403880" y="206786"/>
                  </a:lnTo>
                  <a:lnTo>
                    <a:pt x="0" y="206786"/>
                  </a:lnTo>
                  <a:lnTo>
                    <a:pt x="0" y="51697"/>
                  </a:lnTo>
                  <a:close/>
                </a:path>
              </a:pathLst>
            </a:custGeom>
            <a:solidFill>
              <a:srgbClr val="FF0000"/>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0" tIns="51696" rIns="77544" bIns="51697" numCol="1" spcCol="1270" anchor="ctr" anchorCtr="0">
              <a:noAutofit/>
            </a:bodyPr>
            <a:lstStyle/>
            <a:p>
              <a:pPr lvl="0" algn="ctr" defTabSz="177800">
                <a:lnSpc>
                  <a:spcPct val="90000"/>
                </a:lnSpc>
                <a:spcBef>
                  <a:spcPct val="0"/>
                </a:spcBef>
                <a:spcAft>
                  <a:spcPct val="35000"/>
                </a:spcAft>
              </a:pPr>
              <a:endParaRPr lang="en-US" sz="400" kern="1200"/>
            </a:p>
          </p:txBody>
        </p:sp>
        <p:sp>
          <p:nvSpPr>
            <p:cNvPr id="17" name="Freeform 16"/>
            <p:cNvSpPr/>
            <p:nvPr/>
          </p:nvSpPr>
          <p:spPr>
            <a:xfrm>
              <a:off x="7648593" y="1536192"/>
              <a:ext cx="1038205" cy="804672"/>
            </a:xfrm>
            <a:custGeom>
              <a:avLst/>
              <a:gdLst>
                <a:gd name="connsiteX0" fmla="*/ 0 w 1038205"/>
                <a:gd name="connsiteY0" fmla="*/ 34352 h 343522"/>
                <a:gd name="connsiteX1" fmla="*/ 34352 w 1038205"/>
                <a:gd name="connsiteY1" fmla="*/ 0 h 343522"/>
                <a:gd name="connsiteX2" fmla="*/ 1003853 w 1038205"/>
                <a:gd name="connsiteY2" fmla="*/ 0 h 343522"/>
                <a:gd name="connsiteX3" fmla="*/ 1038205 w 1038205"/>
                <a:gd name="connsiteY3" fmla="*/ 34352 h 343522"/>
                <a:gd name="connsiteX4" fmla="*/ 1038205 w 1038205"/>
                <a:gd name="connsiteY4" fmla="*/ 309170 h 343522"/>
                <a:gd name="connsiteX5" fmla="*/ 1003853 w 1038205"/>
                <a:gd name="connsiteY5" fmla="*/ 343522 h 343522"/>
                <a:gd name="connsiteX6" fmla="*/ 34352 w 1038205"/>
                <a:gd name="connsiteY6" fmla="*/ 343522 h 343522"/>
                <a:gd name="connsiteX7" fmla="*/ 0 w 1038205"/>
                <a:gd name="connsiteY7" fmla="*/ 309170 h 343522"/>
                <a:gd name="connsiteX8" fmla="*/ 0 w 1038205"/>
                <a:gd name="connsiteY8" fmla="*/ 34352 h 34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8205" h="343522">
                  <a:moveTo>
                    <a:pt x="0" y="34352"/>
                  </a:moveTo>
                  <a:cubicBezTo>
                    <a:pt x="0" y="15380"/>
                    <a:pt x="15380" y="0"/>
                    <a:pt x="34352" y="0"/>
                  </a:cubicBezTo>
                  <a:lnTo>
                    <a:pt x="1003853" y="0"/>
                  </a:lnTo>
                  <a:cubicBezTo>
                    <a:pt x="1022825" y="0"/>
                    <a:pt x="1038205" y="15380"/>
                    <a:pt x="1038205" y="34352"/>
                  </a:cubicBezTo>
                  <a:lnTo>
                    <a:pt x="1038205" y="309170"/>
                  </a:lnTo>
                  <a:cubicBezTo>
                    <a:pt x="1038205" y="328142"/>
                    <a:pt x="1022825" y="343522"/>
                    <a:pt x="1003853" y="343522"/>
                  </a:cubicBezTo>
                  <a:lnTo>
                    <a:pt x="34352" y="343522"/>
                  </a:lnTo>
                  <a:cubicBezTo>
                    <a:pt x="15380" y="343522"/>
                    <a:pt x="0" y="328142"/>
                    <a:pt x="0" y="309170"/>
                  </a:cubicBezTo>
                  <a:lnTo>
                    <a:pt x="0" y="34352"/>
                  </a:lnTo>
                  <a:close/>
                </a:path>
              </a:pathLst>
            </a:custGeom>
            <a:effectLst/>
          </p:spPr>
          <p:style>
            <a:lnRef idx="2">
              <a:schemeClr val="lt1">
                <a:hueOff val="0"/>
                <a:satOff val="0"/>
                <a:lumOff val="0"/>
                <a:alphaOff val="0"/>
              </a:schemeClr>
            </a:lnRef>
            <a:fillRef idx="1">
              <a:schemeClr val="accent1">
                <a:hueOff val="0"/>
                <a:satOff val="0"/>
                <a:lumOff val="0"/>
                <a:alphaOff val="0"/>
              </a:schemeClr>
            </a:fillRef>
            <a:effectRef idx="0">
              <a:scrgbClr r="0" g="0" b="0"/>
            </a:effectRef>
            <a:fontRef idx="minor">
              <a:schemeClr val="lt1"/>
            </a:fontRef>
          </p:style>
          <p:txBody>
            <a:bodyPr spcFirstLastPara="0" vert="horz" wrap="square" lIns="99568" tIns="99568" rIns="99568" bIns="222737" numCol="1" spcCol="1270" anchor="t" anchorCtr="0">
              <a:noAutofit/>
            </a:bodyPr>
            <a:lstStyle/>
            <a:p>
              <a:pPr lvl="0" algn="l" defTabSz="622300">
                <a:lnSpc>
                  <a:spcPct val="90000"/>
                </a:lnSpc>
                <a:spcBef>
                  <a:spcPct val="0"/>
                </a:spcBef>
                <a:spcAft>
                  <a:spcPct val="35000"/>
                </a:spcAft>
              </a:pPr>
              <a:r>
                <a:rPr lang="en-US" sz="1400" b="1" kern="1200" dirty="0" smtClean="0">
                  <a:solidFill>
                    <a:schemeClr val="tx1"/>
                  </a:solidFill>
                </a:rPr>
                <a:t>Modules 10 and 11</a:t>
              </a:r>
              <a:endParaRPr lang="en-US" sz="1400" b="1" kern="1200" dirty="0">
                <a:solidFill>
                  <a:schemeClr val="tx1"/>
                </a:solidFill>
              </a:endParaRPr>
            </a:p>
          </p:txBody>
        </p:sp>
        <p:sp>
          <p:nvSpPr>
            <p:cNvPr id="18" name="Freeform 17"/>
            <p:cNvSpPr/>
            <p:nvPr/>
          </p:nvSpPr>
          <p:spPr>
            <a:xfrm>
              <a:off x="7788615" y="2009621"/>
              <a:ext cx="1128031" cy="2160043"/>
            </a:xfrm>
            <a:custGeom>
              <a:avLst/>
              <a:gdLst>
                <a:gd name="connsiteX0" fmla="*/ 0 w 1128031"/>
                <a:gd name="connsiteY0" fmla="*/ 112803 h 2880000"/>
                <a:gd name="connsiteX1" fmla="*/ 112803 w 1128031"/>
                <a:gd name="connsiteY1" fmla="*/ 0 h 2880000"/>
                <a:gd name="connsiteX2" fmla="*/ 1015228 w 1128031"/>
                <a:gd name="connsiteY2" fmla="*/ 0 h 2880000"/>
                <a:gd name="connsiteX3" fmla="*/ 1128031 w 1128031"/>
                <a:gd name="connsiteY3" fmla="*/ 112803 h 2880000"/>
                <a:gd name="connsiteX4" fmla="*/ 1128031 w 1128031"/>
                <a:gd name="connsiteY4" fmla="*/ 2767197 h 2880000"/>
                <a:gd name="connsiteX5" fmla="*/ 1015228 w 1128031"/>
                <a:gd name="connsiteY5" fmla="*/ 2880000 h 2880000"/>
                <a:gd name="connsiteX6" fmla="*/ 112803 w 1128031"/>
                <a:gd name="connsiteY6" fmla="*/ 2880000 h 2880000"/>
                <a:gd name="connsiteX7" fmla="*/ 0 w 1128031"/>
                <a:gd name="connsiteY7" fmla="*/ 2767197 h 2880000"/>
                <a:gd name="connsiteX8" fmla="*/ 0 w 1128031"/>
                <a:gd name="connsiteY8" fmla="*/ 112803 h 28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031" h="2880000">
                  <a:moveTo>
                    <a:pt x="0" y="112803"/>
                  </a:moveTo>
                  <a:cubicBezTo>
                    <a:pt x="0" y="50504"/>
                    <a:pt x="50504" y="0"/>
                    <a:pt x="112803" y="0"/>
                  </a:cubicBezTo>
                  <a:lnTo>
                    <a:pt x="1015228" y="0"/>
                  </a:lnTo>
                  <a:cubicBezTo>
                    <a:pt x="1077527" y="0"/>
                    <a:pt x="1128031" y="50504"/>
                    <a:pt x="1128031" y="112803"/>
                  </a:cubicBezTo>
                  <a:lnTo>
                    <a:pt x="1128031" y="2767197"/>
                  </a:lnTo>
                  <a:cubicBezTo>
                    <a:pt x="1128031" y="2829496"/>
                    <a:pt x="1077527" y="2880000"/>
                    <a:pt x="1015228" y="2880000"/>
                  </a:cubicBezTo>
                  <a:lnTo>
                    <a:pt x="112803" y="2880000"/>
                  </a:lnTo>
                  <a:cubicBezTo>
                    <a:pt x="50504" y="2880000"/>
                    <a:pt x="0" y="2829496"/>
                    <a:pt x="0" y="2767197"/>
                  </a:cubicBezTo>
                  <a:lnTo>
                    <a:pt x="0" y="112803"/>
                  </a:lnTo>
                  <a:close/>
                </a:path>
              </a:pathLst>
            </a:custGeom>
            <a:effectLst>
              <a:outerShdw blurRad="50800" dist="38100" dir="5400000" algn="t" rotWithShape="0">
                <a:prstClr val="black">
                  <a:alpha val="40000"/>
                </a:prstClr>
              </a:outerShdw>
            </a:effectLst>
          </p:spPr>
          <p:style>
            <a:lnRef idx="2">
              <a:schemeClr val="accent1">
                <a:hueOff val="0"/>
                <a:satOff val="0"/>
                <a:lumOff val="0"/>
                <a:alphaOff val="0"/>
              </a:schemeClr>
            </a:lnRef>
            <a:fillRef idx="1">
              <a:schemeClr val="lt1">
                <a:alpha val="90000"/>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8383" tIns="118383" rIns="118383" bIns="118383" numCol="1" spcCol="1270" anchor="t" anchorCtr="0">
              <a:noAutofit/>
            </a:bodyPr>
            <a:lstStyle/>
            <a:p>
              <a:pPr marL="114300" lvl="1" indent="-114300" algn="l" defTabSz="533400">
                <a:lnSpc>
                  <a:spcPct val="90000"/>
                </a:lnSpc>
                <a:spcBef>
                  <a:spcPct val="0"/>
                </a:spcBef>
                <a:spcAft>
                  <a:spcPct val="15000"/>
                </a:spcAft>
                <a:buChar char="••"/>
              </a:pPr>
              <a:r>
                <a:rPr lang="en-US" sz="1200" b="0" kern="1200" dirty="0" smtClean="0"/>
                <a:t>Conversion rules</a:t>
              </a:r>
              <a:endParaRPr lang="en-US" sz="1200" b="0" kern="1200" dirty="0"/>
            </a:p>
            <a:p>
              <a:pPr marL="114300" lvl="1" indent="-114300" algn="l" defTabSz="533400">
                <a:lnSpc>
                  <a:spcPct val="90000"/>
                </a:lnSpc>
                <a:spcBef>
                  <a:spcPct val="0"/>
                </a:spcBef>
                <a:spcAft>
                  <a:spcPct val="15000"/>
                </a:spcAft>
                <a:buChar char="••"/>
              </a:pPr>
              <a:r>
                <a:rPr lang="en-US" sz="1200" b="0" kern="1200" dirty="0" smtClean="0"/>
                <a:t>FDs</a:t>
              </a:r>
              <a:endParaRPr lang="en-US" sz="1200" b="0" kern="1200" dirty="0"/>
            </a:p>
            <a:p>
              <a:pPr marL="114300" lvl="1" indent="-114300" algn="l" defTabSz="533400">
                <a:lnSpc>
                  <a:spcPct val="90000"/>
                </a:lnSpc>
                <a:spcBef>
                  <a:spcPct val="0"/>
                </a:spcBef>
                <a:spcAft>
                  <a:spcPct val="15000"/>
                </a:spcAft>
                <a:buChar char="••"/>
              </a:pPr>
              <a:r>
                <a:rPr lang="en-US" sz="1200" b="0" kern="1200" dirty="0" smtClean="0"/>
                <a:t>Normal forms</a:t>
              </a:r>
              <a:endParaRPr lang="en-US" sz="1200" b="0" kern="1200" dirty="0"/>
            </a:p>
            <a:p>
              <a:pPr marL="114300" lvl="1" indent="-114300" algn="l" defTabSz="533400">
                <a:lnSpc>
                  <a:spcPct val="90000"/>
                </a:lnSpc>
                <a:spcBef>
                  <a:spcPct val="0"/>
                </a:spcBef>
                <a:spcAft>
                  <a:spcPct val="15000"/>
                </a:spcAft>
                <a:buChar char="••"/>
              </a:pPr>
              <a:r>
                <a:rPr lang="en-US" sz="1200" b="0" kern="1200" dirty="0" smtClean="0"/>
                <a:t>Guidelines</a:t>
              </a:r>
              <a:endParaRPr lang="en-US" sz="1200" b="0" kern="1200" dirty="0"/>
            </a:p>
          </p:txBody>
        </p:sp>
      </p:grpSp>
      <p:sp>
        <p:nvSpPr>
          <p:cNvPr id="19" name="Freeform 18"/>
          <p:cNvSpPr/>
          <p:nvPr/>
        </p:nvSpPr>
        <p:spPr>
          <a:xfrm>
            <a:off x="4999451" y="1680045"/>
            <a:ext cx="533121" cy="258483"/>
          </a:xfrm>
          <a:custGeom>
            <a:avLst/>
            <a:gdLst>
              <a:gd name="connsiteX0" fmla="*/ 0 w 533121"/>
              <a:gd name="connsiteY0" fmla="*/ 51697 h 258483"/>
              <a:gd name="connsiteX1" fmla="*/ 403880 w 533121"/>
              <a:gd name="connsiteY1" fmla="*/ 51697 h 258483"/>
              <a:gd name="connsiteX2" fmla="*/ 403880 w 533121"/>
              <a:gd name="connsiteY2" fmla="*/ 0 h 258483"/>
              <a:gd name="connsiteX3" fmla="*/ 533121 w 533121"/>
              <a:gd name="connsiteY3" fmla="*/ 129242 h 258483"/>
              <a:gd name="connsiteX4" fmla="*/ 403880 w 533121"/>
              <a:gd name="connsiteY4" fmla="*/ 258483 h 258483"/>
              <a:gd name="connsiteX5" fmla="*/ 403880 w 533121"/>
              <a:gd name="connsiteY5" fmla="*/ 206786 h 258483"/>
              <a:gd name="connsiteX6" fmla="*/ 0 w 533121"/>
              <a:gd name="connsiteY6" fmla="*/ 206786 h 258483"/>
              <a:gd name="connsiteX7" fmla="*/ 0 w 533121"/>
              <a:gd name="connsiteY7" fmla="*/ 51697 h 25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3121" h="258483">
                <a:moveTo>
                  <a:pt x="0" y="51697"/>
                </a:moveTo>
                <a:lnTo>
                  <a:pt x="403880" y="51697"/>
                </a:lnTo>
                <a:lnTo>
                  <a:pt x="403880" y="0"/>
                </a:lnTo>
                <a:lnTo>
                  <a:pt x="533121" y="129242"/>
                </a:lnTo>
                <a:lnTo>
                  <a:pt x="403880" y="258483"/>
                </a:lnTo>
                <a:lnTo>
                  <a:pt x="403880" y="206786"/>
                </a:lnTo>
                <a:lnTo>
                  <a:pt x="0" y="206786"/>
                </a:lnTo>
                <a:lnTo>
                  <a:pt x="0" y="51697"/>
                </a:lnTo>
                <a:close/>
              </a:path>
            </a:pathLst>
          </a:custGeom>
          <a:solidFill>
            <a:srgbClr val="FF0000"/>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0" tIns="51696" rIns="77544" bIns="51697" numCol="1" spcCol="1270" anchor="ctr" anchorCtr="0">
            <a:noAutofit/>
          </a:bodyPr>
          <a:lstStyle/>
          <a:p>
            <a:pPr lvl="0" algn="ctr" defTabSz="177800">
              <a:lnSpc>
                <a:spcPct val="90000"/>
              </a:lnSpc>
              <a:spcBef>
                <a:spcPct val="0"/>
              </a:spcBef>
              <a:spcAft>
                <a:spcPct val="35000"/>
              </a:spcAft>
            </a:pPr>
            <a:endParaRPr lang="en-US" sz="400" kern="1200"/>
          </a:p>
        </p:txBody>
      </p:sp>
      <p:sp>
        <p:nvSpPr>
          <p:cNvPr id="20" name="Freeform 19"/>
          <p:cNvSpPr/>
          <p:nvPr/>
        </p:nvSpPr>
        <p:spPr>
          <a:xfrm>
            <a:off x="3315859" y="1680045"/>
            <a:ext cx="533121" cy="258483"/>
          </a:xfrm>
          <a:custGeom>
            <a:avLst/>
            <a:gdLst>
              <a:gd name="connsiteX0" fmla="*/ 0 w 533121"/>
              <a:gd name="connsiteY0" fmla="*/ 51697 h 258483"/>
              <a:gd name="connsiteX1" fmla="*/ 403880 w 533121"/>
              <a:gd name="connsiteY1" fmla="*/ 51697 h 258483"/>
              <a:gd name="connsiteX2" fmla="*/ 403880 w 533121"/>
              <a:gd name="connsiteY2" fmla="*/ 0 h 258483"/>
              <a:gd name="connsiteX3" fmla="*/ 533121 w 533121"/>
              <a:gd name="connsiteY3" fmla="*/ 129242 h 258483"/>
              <a:gd name="connsiteX4" fmla="*/ 403880 w 533121"/>
              <a:gd name="connsiteY4" fmla="*/ 258483 h 258483"/>
              <a:gd name="connsiteX5" fmla="*/ 403880 w 533121"/>
              <a:gd name="connsiteY5" fmla="*/ 206786 h 258483"/>
              <a:gd name="connsiteX6" fmla="*/ 0 w 533121"/>
              <a:gd name="connsiteY6" fmla="*/ 206786 h 258483"/>
              <a:gd name="connsiteX7" fmla="*/ 0 w 533121"/>
              <a:gd name="connsiteY7" fmla="*/ 51697 h 25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3121" h="258483">
                <a:moveTo>
                  <a:pt x="0" y="51697"/>
                </a:moveTo>
                <a:lnTo>
                  <a:pt x="403880" y="51697"/>
                </a:lnTo>
                <a:lnTo>
                  <a:pt x="403880" y="0"/>
                </a:lnTo>
                <a:lnTo>
                  <a:pt x="533121" y="129242"/>
                </a:lnTo>
                <a:lnTo>
                  <a:pt x="403880" y="258483"/>
                </a:lnTo>
                <a:lnTo>
                  <a:pt x="403880" y="206786"/>
                </a:lnTo>
                <a:lnTo>
                  <a:pt x="0" y="206786"/>
                </a:lnTo>
                <a:lnTo>
                  <a:pt x="0" y="51697"/>
                </a:lnTo>
                <a:close/>
              </a:path>
            </a:pathLst>
          </a:custGeom>
          <a:solidFill>
            <a:srgbClr val="FF0000"/>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0" tIns="51696" rIns="77544" bIns="51697" numCol="1" spcCol="1270" anchor="ctr" anchorCtr="0">
            <a:noAutofit/>
          </a:bodyPr>
          <a:lstStyle/>
          <a:p>
            <a:pPr lvl="0" algn="ctr" defTabSz="177800">
              <a:lnSpc>
                <a:spcPct val="90000"/>
              </a:lnSpc>
              <a:spcBef>
                <a:spcPct val="0"/>
              </a:spcBef>
              <a:spcAft>
                <a:spcPct val="35000"/>
              </a:spcAft>
            </a:pPr>
            <a:endParaRPr lang="en-US" sz="400" kern="1200"/>
          </a:p>
        </p:txBody>
      </p:sp>
      <p:sp>
        <p:nvSpPr>
          <p:cNvPr id="21" name="Freeform 20"/>
          <p:cNvSpPr/>
          <p:nvPr/>
        </p:nvSpPr>
        <p:spPr>
          <a:xfrm>
            <a:off x="1553273" y="1686542"/>
            <a:ext cx="533121" cy="258483"/>
          </a:xfrm>
          <a:custGeom>
            <a:avLst/>
            <a:gdLst>
              <a:gd name="connsiteX0" fmla="*/ 0 w 533121"/>
              <a:gd name="connsiteY0" fmla="*/ 51697 h 258483"/>
              <a:gd name="connsiteX1" fmla="*/ 403880 w 533121"/>
              <a:gd name="connsiteY1" fmla="*/ 51697 h 258483"/>
              <a:gd name="connsiteX2" fmla="*/ 403880 w 533121"/>
              <a:gd name="connsiteY2" fmla="*/ 0 h 258483"/>
              <a:gd name="connsiteX3" fmla="*/ 533121 w 533121"/>
              <a:gd name="connsiteY3" fmla="*/ 129242 h 258483"/>
              <a:gd name="connsiteX4" fmla="*/ 403880 w 533121"/>
              <a:gd name="connsiteY4" fmla="*/ 258483 h 258483"/>
              <a:gd name="connsiteX5" fmla="*/ 403880 w 533121"/>
              <a:gd name="connsiteY5" fmla="*/ 206786 h 258483"/>
              <a:gd name="connsiteX6" fmla="*/ 0 w 533121"/>
              <a:gd name="connsiteY6" fmla="*/ 206786 h 258483"/>
              <a:gd name="connsiteX7" fmla="*/ 0 w 533121"/>
              <a:gd name="connsiteY7" fmla="*/ 51697 h 25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3121" h="258483">
                <a:moveTo>
                  <a:pt x="0" y="51697"/>
                </a:moveTo>
                <a:lnTo>
                  <a:pt x="403880" y="51697"/>
                </a:lnTo>
                <a:lnTo>
                  <a:pt x="403880" y="0"/>
                </a:lnTo>
                <a:lnTo>
                  <a:pt x="533121" y="129242"/>
                </a:lnTo>
                <a:lnTo>
                  <a:pt x="403880" y="258483"/>
                </a:lnTo>
                <a:lnTo>
                  <a:pt x="403880" y="206786"/>
                </a:lnTo>
                <a:lnTo>
                  <a:pt x="0" y="206786"/>
                </a:lnTo>
                <a:lnTo>
                  <a:pt x="0" y="51697"/>
                </a:lnTo>
                <a:close/>
              </a:path>
            </a:pathLst>
          </a:custGeom>
          <a:solidFill>
            <a:srgbClr val="FF0000"/>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0" tIns="51696" rIns="77544" bIns="51697" numCol="1" spcCol="1270" anchor="ctr" anchorCtr="0">
            <a:noAutofit/>
          </a:bodyPr>
          <a:lstStyle/>
          <a:p>
            <a:pPr lvl="0" algn="ctr" defTabSz="177800">
              <a:lnSpc>
                <a:spcPct val="90000"/>
              </a:lnSpc>
              <a:spcBef>
                <a:spcPct val="0"/>
              </a:spcBef>
              <a:spcAft>
                <a:spcPct val="35000"/>
              </a:spcAft>
            </a:pPr>
            <a:endParaRPr lang="en-US" sz="400" kern="1200"/>
          </a:p>
        </p:txBody>
      </p:sp>
    </p:spTree>
    <p:extLst>
      <p:ext uri="{BB962C8B-B14F-4D97-AF65-F5344CB8AC3E}">
        <p14:creationId xmlns:p14="http://schemas.microsoft.com/office/powerpoint/2010/main" val="42545990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Assessments</a:t>
            </a:r>
            <a:endParaRPr lang="en-US" dirty="0"/>
          </a:p>
        </p:txBody>
      </p:sp>
      <p:sp>
        <p:nvSpPr>
          <p:cNvPr id="3" name="Content Placeholder 2"/>
          <p:cNvSpPr>
            <a:spLocks noGrp="1"/>
          </p:cNvSpPr>
          <p:nvPr>
            <p:ph idx="1"/>
          </p:nvPr>
        </p:nvSpPr>
        <p:spPr/>
        <p:txBody>
          <a:bodyPr/>
          <a:lstStyle/>
          <a:p>
            <a:r>
              <a:rPr lang="en-US" dirty="0" smtClean="0"/>
              <a:t>Practice problem sets for most modules</a:t>
            </a:r>
          </a:p>
          <a:p>
            <a:pPr lvl="1"/>
            <a:r>
              <a:rPr lang="en-US" dirty="0" smtClean="0"/>
              <a:t>Similar to graded problem sets</a:t>
            </a:r>
          </a:p>
          <a:p>
            <a:pPr lvl="1"/>
            <a:r>
              <a:rPr lang="en-US" dirty="0" smtClean="0"/>
              <a:t>Solutions and detailed comments</a:t>
            </a:r>
          </a:p>
          <a:p>
            <a:pPr lvl="1"/>
            <a:r>
              <a:rPr lang="en-US" dirty="0" smtClean="0"/>
              <a:t>Coverage </a:t>
            </a:r>
            <a:r>
              <a:rPr lang="en-US" smtClean="0"/>
              <a:t>of highlights </a:t>
            </a:r>
            <a:r>
              <a:rPr lang="en-US" dirty="0" smtClean="0"/>
              <a:t>in some video lectures</a:t>
            </a:r>
          </a:p>
          <a:p>
            <a:r>
              <a:rPr lang="en-US" dirty="0" smtClean="0"/>
              <a:t>Graded problem sets for most modules</a:t>
            </a:r>
          </a:p>
          <a:p>
            <a:pPr lvl="1"/>
            <a:r>
              <a:rPr lang="en-US" dirty="0" smtClean="0"/>
              <a:t>Primary part of grading</a:t>
            </a:r>
          </a:p>
          <a:p>
            <a:pPr lvl="1"/>
            <a:r>
              <a:rPr lang="en-US" dirty="0" smtClean="0"/>
              <a:t>Peer review for each problem set</a:t>
            </a:r>
          </a:p>
          <a:p>
            <a:pPr lvl="1"/>
            <a:r>
              <a:rPr lang="en-US" dirty="0" smtClean="0"/>
              <a:t>Associated quizzes for some problem sets</a:t>
            </a:r>
          </a:p>
          <a:p>
            <a:pPr lvl="1"/>
            <a:r>
              <a:rPr lang="en-US" dirty="0" smtClean="0"/>
              <a:t>Ungraded practice problems for most modules</a:t>
            </a:r>
            <a:endParaRPr lang="en-US" dirty="0"/>
          </a:p>
        </p:txBody>
      </p:sp>
    </p:spTree>
    <p:extLst>
      <p:ext uri="{BB962C8B-B14F-4D97-AF65-F5344CB8AC3E}">
        <p14:creationId xmlns:p14="http://schemas.microsoft.com/office/powerpoint/2010/main" val="3014891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2355078167"/>
              </p:ext>
            </p:extLst>
          </p:nvPr>
        </p:nvGraphicFramePr>
        <p:xfrm>
          <a:off x="516437" y="3447179"/>
          <a:ext cx="2882372" cy="2216535"/>
        </p:xfrm>
        <a:graphic>
          <a:graphicData uri="http://schemas.openxmlformats.org/presentationml/2006/ole">
            <mc:AlternateContent xmlns:mc="http://schemas.openxmlformats.org/markup-compatibility/2006">
              <mc:Choice xmlns:v="urn:schemas-microsoft-com:vml" Requires="v">
                <p:oleObj spid="_x0000_s2180" name="Visio" r:id="rId4" imgW="3379903" imgH="2597940" progId="Visio.Drawing.11">
                  <p:embed/>
                </p:oleObj>
              </mc:Choice>
              <mc:Fallback>
                <p:oleObj name="Visio" r:id="rId4" imgW="3379903" imgH="2597940" progId="Visio.Drawing.11">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437" y="3447179"/>
                        <a:ext cx="2882372" cy="221653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oleObj>
              </mc:Fallback>
            </mc:AlternateContent>
          </a:graphicData>
        </a:graphic>
      </p:graphicFrame>
      <p:sp>
        <p:nvSpPr>
          <p:cNvPr id="2" name="Title 1"/>
          <p:cNvSpPr>
            <a:spLocks noGrp="1"/>
          </p:cNvSpPr>
          <p:nvPr>
            <p:ph type="title"/>
          </p:nvPr>
        </p:nvSpPr>
        <p:spPr/>
        <p:txBody>
          <a:bodyPr/>
          <a:lstStyle/>
          <a:p>
            <a:r>
              <a:rPr lang="en-US" dirty="0" smtClean="0"/>
              <a:t>Problem Sets</a:t>
            </a:r>
            <a:endParaRPr lang="en-US" dirty="0"/>
          </a:p>
        </p:txBody>
      </p:sp>
      <p:sp>
        <p:nvSpPr>
          <p:cNvPr id="7" name="TextBox 6"/>
          <p:cNvSpPr txBox="1"/>
          <p:nvPr/>
        </p:nvSpPr>
        <p:spPr>
          <a:xfrm>
            <a:off x="1086847" y="2918146"/>
            <a:ext cx="1897893" cy="400110"/>
          </a:xfrm>
          <a:prstGeom prst="rect">
            <a:avLst/>
          </a:prstGeom>
          <a:noFill/>
        </p:spPr>
        <p:txBody>
          <a:bodyPr wrap="square" rtlCol="0">
            <a:spAutoFit/>
          </a:bodyPr>
          <a:lstStyle/>
          <a:p>
            <a:r>
              <a:rPr lang="en-US" sz="2000" dirty="0" smtClean="0">
                <a:latin typeface="+mn-lt"/>
              </a:rPr>
              <a:t>Create Tables</a:t>
            </a:r>
            <a:endParaRPr lang="en-US" sz="2000" dirty="0">
              <a:latin typeface="+mn-lt"/>
            </a:endParaRPr>
          </a:p>
        </p:txBody>
      </p:sp>
      <p:sp>
        <p:nvSpPr>
          <p:cNvPr id="9" name="TextBox 8"/>
          <p:cNvSpPr txBox="1"/>
          <p:nvPr/>
        </p:nvSpPr>
        <p:spPr>
          <a:xfrm>
            <a:off x="5668862" y="2931595"/>
            <a:ext cx="2686862" cy="400110"/>
          </a:xfrm>
          <a:prstGeom prst="rect">
            <a:avLst/>
          </a:prstGeom>
          <a:noFill/>
        </p:spPr>
        <p:txBody>
          <a:bodyPr wrap="square" rtlCol="0">
            <a:spAutoFit/>
          </a:bodyPr>
          <a:lstStyle/>
          <a:p>
            <a:r>
              <a:rPr lang="en-US" sz="2000" dirty="0" smtClean="0">
                <a:latin typeface="+mn-lt"/>
              </a:rPr>
              <a:t>Query Formulation</a:t>
            </a:r>
            <a:endParaRPr lang="en-US" sz="2000" dirty="0">
              <a:latin typeface="+mn-lt"/>
            </a:endParaRPr>
          </a:p>
        </p:txBody>
      </p:sp>
      <p:sp>
        <p:nvSpPr>
          <p:cNvPr id="10" name="TextBox 9"/>
          <p:cNvSpPr txBox="1"/>
          <p:nvPr/>
        </p:nvSpPr>
        <p:spPr>
          <a:xfrm>
            <a:off x="980508" y="5729887"/>
            <a:ext cx="2004232" cy="400110"/>
          </a:xfrm>
          <a:prstGeom prst="rect">
            <a:avLst/>
          </a:prstGeom>
          <a:noFill/>
        </p:spPr>
        <p:txBody>
          <a:bodyPr wrap="square" rtlCol="0">
            <a:spAutoFit/>
          </a:bodyPr>
          <a:lstStyle/>
          <a:p>
            <a:r>
              <a:rPr lang="en-US" sz="2000" dirty="0" smtClean="0">
                <a:latin typeface="+mn-lt"/>
              </a:rPr>
              <a:t>Data Modeling</a:t>
            </a:r>
            <a:endParaRPr lang="en-US" sz="2000" dirty="0">
              <a:latin typeface="+mn-lt"/>
            </a:endParaRPr>
          </a:p>
        </p:txBody>
      </p:sp>
      <p:sp>
        <p:nvSpPr>
          <p:cNvPr id="11" name="TextBox 10"/>
          <p:cNvSpPr txBox="1"/>
          <p:nvPr/>
        </p:nvSpPr>
        <p:spPr>
          <a:xfrm>
            <a:off x="5769019" y="5463659"/>
            <a:ext cx="1798319" cy="400110"/>
          </a:xfrm>
          <a:prstGeom prst="rect">
            <a:avLst/>
          </a:prstGeom>
          <a:noFill/>
        </p:spPr>
        <p:txBody>
          <a:bodyPr wrap="square" rtlCol="0">
            <a:spAutoFit/>
          </a:bodyPr>
          <a:lstStyle/>
          <a:p>
            <a:r>
              <a:rPr lang="en-US" sz="2000" dirty="0" smtClean="0">
                <a:latin typeface="+mn-lt"/>
              </a:rPr>
              <a:t>Table Design</a:t>
            </a:r>
            <a:endParaRPr lang="en-US" sz="2000" dirty="0">
              <a:latin typeface="+mn-lt"/>
            </a:endParaRPr>
          </a:p>
        </p:txBody>
      </p:sp>
      <p:sp>
        <p:nvSpPr>
          <p:cNvPr id="4" name="Rectangle 14"/>
          <p:cNvSpPr>
            <a:spLocks noChangeArrowheads="1"/>
          </p:cNvSpPr>
          <p:nvPr/>
        </p:nvSpPr>
        <p:spPr bwMode="auto">
          <a:xfrm>
            <a:off x="793549" y="344717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8" name="Table 17"/>
          <p:cNvGraphicFramePr>
            <a:graphicFrameLocks noGrp="1"/>
          </p:cNvGraphicFramePr>
          <p:nvPr>
            <p:extLst>
              <p:ext uri="{D42A27DB-BD31-4B8C-83A1-F6EECF244321}">
                <p14:modId xmlns:p14="http://schemas.microsoft.com/office/powerpoint/2010/main" val="2726788336"/>
              </p:ext>
            </p:extLst>
          </p:nvPr>
        </p:nvGraphicFramePr>
        <p:xfrm>
          <a:off x="5168002" y="3640339"/>
          <a:ext cx="2863215" cy="1828800"/>
        </p:xfrm>
        <a:graphic>
          <a:graphicData uri="http://schemas.openxmlformats.org/drawingml/2006/table">
            <a:tbl>
              <a:tblPr>
                <a:tableStyleId>{5C22544A-7EE6-4342-B048-85BDC9FD1C3A}</a:tableStyleId>
              </a:tblPr>
              <a:tblGrid>
                <a:gridCol w="2863215"/>
              </a:tblGrid>
              <a:tr h="0">
                <a:tc>
                  <a:txBody>
                    <a:bodyPr/>
                    <a:lstStyle/>
                    <a:p>
                      <a:pPr marL="0" marR="0">
                        <a:lnSpc>
                          <a:spcPct val="150000"/>
                        </a:lnSpc>
                        <a:spcBef>
                          <a:spcPts val="0"/>
                        </a:spcBef>
                        <a:spcAft>
                          <a:spcPts val="0"/>
                        </a:spcAft>
                      </a:pPr>
                      <a:r>
                        <a:rPr lang="en-US" sz="1600" dirty="0" err="1">
                          <a:effectLst/>
                        </a:rPr>
                        <a:t>StdNo</a:t>
                      </a:r>
                      <a:r>
                        <a:rPr lang="en-US" sz="1600" dirty="0">
                          <a:effectLst/>
                        </a:rPr>
                        <a:t> </a:t>
                      </a:r>
                      <a:r>
                        <a:rPr lang="en-US" sz="1600" dirty="0">
                          <a:effectLst/>
                          <a:sym typeface="Symbol" panose="05050102010706020507" pitchFamily="18" charset="2"/>
                        </a:rPr>
                        <a:t></a:t>
                      </a:r>
                      <a:r>
                        <a:rPr lang="en-US" sz="1600" dirty="0">
                          <a:effectLst/>
                        </a:rPr>
                        <a:t>  </a:t>
                      </a:r>
                      <a:r>
                        <a:rPr lang="en-US" sz="1600" dirty="0" err="1">
                          <a:effectLst/>
                        </a:rPr>
                        <a:t>StdCity</a:t>
                      </a:r>
                      <a:r>
                        <a:rPr lang="en-US" sz="1600" dirty="0">
                          <a:effectLst/>
                        </a:rPr>
                        <a:t>, </a:t>
                      </a:r>
                      <a:r>
                        <a:rPr lang="en-US" sz="1600" dirty="0" err="1">
                          <a:effectLst/>
                        </a:rPr>
                        <a:t>StdClass</a:t>
                      </a:r>
                      <a:endParaRPr lang="en-US" sz="2400" dirty="0">
                        <a:effectLst/>
                        <a:latin typeface="Times New Roman" panose="02020603050405020304" pitchFamily="18" charset="0"/>
                        <a:ea typeface="Times New Roman" panose="02020603050405020304" pitchFamily="18"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0">
                <a:tc>
                  <a:txBody>
                    <a:bodyPr/>
                    <a:lstStyle/>
                    <a:p>
                      <a:pPr marL="0" marR="0">
                        <a:lnSpc>
                          <a:spcPct val="150000"/>
                        </a:lnSpc>
                        <a:spcBef>
                          <a:spcPts val="0"/>
                        </a:spcBef>
                        <a:spcAft>
                          <a:spcPts val="0"/>
                        </a:spcAft>
                      </a:pPr>
                      <a:r>
                        <a:rPr lang="en-US" sz="1600" dirty="0" err="1">
                          <a:effectLst/>
                        </a:rPr>
                        <a:t>OfferNo</a:t>
                      </a:r>
                      <a:r>
                        <a:rPr lang="en-US" sz="1600" dirty="0">
                          <a:effectLst/>
                        </a:rPr>
                        <a:t> </a:t>
                      </a:r>
                      <a:r>
                        <a:rPr lang="en-US" sz="1600" dirty="0">
                          <a:effectLst/>
                          <a:sym typeface="Symbol" panose="05050102010706020507" pitchFamily="18" charset="2"/>
                        </a:rPr>
                        <a:t></a:t>
                      </a:r>
                      <a:r>
                        <a:rPr lang="en-US" sz="1600" dirty="0">
                          <a:effectLst/>
                        </a:rPr>
                        <a:t>  </a:t>
                      </a:r>
                      <a:r>
                        <a:rPr lang="en-US" sz="1600" dirty="0" err="1">
                          <a:effectLst/>
                        </a:rPr>
                        <a:t>OffTerm</a:t>
                      </a:r>
                      <a:r>
                        <a:rPr lang="en-US" sz="1600" dirty="0">
                          <a:effectLst/>
                        </a:rPr>
                        <a:t>, </a:t>
                      </a:r>
                      <a:r>
                        <a:rPr lang="en-US" sz="1600" dirty="0" err="1">
                          <a:effectLst/>
                        </a:rPr>
                        <a:t>OffYear</a:t>
                      </a:r>
                      <a:r>
                        <a:rPr lang="en-US" sz="1600" dirty="0">
                          <a:effectLst/>
                        </a:rPr>
                        <a:t>, </a:t>
                      </a:r>
                      <a:r>
                        <a:rPr lang="en-US" sz="1600" dirty="0" err="1">
                          <a:effectLst/>
                        </a:rPr>
                        <a:t>CourseNo</a:t>
                      </a:r>
                      <a:r>
                        <a:rPr lang="en-US" sz="1600" dirty="0">
                          <a:effectLst/>
                        </a:rPr>
                        <a:t>, </a:t>
                      </a:r>
                      <a:r>
                        <a:rPr lang="en-US" sz="1600" dirty="0" err="1">
                          <a:effectLst/>
                        </a:rPr>
                        <a:t>CrsDesc</a:t>
                      </a:r>
                      <a:endParaRPr lang="en-US" sz="2400" dirty="0">
                        <a:effectLst/>
                        <a:latin typeface="Times New Roman" panose="02020603050405020304" pitchFamily="18" charset="0"/>
                        <a:ea typeface="Times New Roman" panose="02020603050405020304" pitchFamily="18"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0">
                <a:tc>
                  <a:txBody>
                    <a:bodyPr/>
                    <a:lstStyle/>
                    <a:p>
                      <a:pPr marL="0" marR="0">
                        <a:lnSpc>
                          <a:spcPct val="150000"/>
                        </a:lnSpc>
                        <a:spcBef>
                          <a:spcPts val="0"/>
                        </a:spcBef>
                        <a:spcAft>
                          <a:spcPts val="0"/>
                        </a:spcAft>
                      </a:pPr>
                      <a:r>
                        <a:rPr lang="en-US" sz="1600" dirty="0" err="1">
                          <a:effectLst/>
                        </a:rPr>
                        <a:t>CourseNo</a:t>
                      </a:r>
                      <a:r>
                        <a:rPr lang="en-US" sz="1600" dirty="0">
                          <a:effectLst/>
                        </a:rPr>
                        <a:t>  </a:t>
                      </a:r>
                      <a:r>
                        <a:rPr lang="en-US" sz="1600" dirty="0">
                          <a:effectLst/>
                          <a:sym typeface="Symbol" panose="05050102010706020507" pitchFamily="18" charset="2"/>
                        </a:rPr>
                        <a:t></a:t>
                      </a:r>
                      <a:r>
                        <a:rPr lang="en-US" sz="1600" dirty="0">
                          <a:effectLst/>
                        </a:rPr>
                        <a:t>  </a:t>
                      </a:r>
                      <a:r>
                        <a:rPr lang="en-US" sz="1600" dirty="0" err="1">
                          <a:effectLst/>
                        </a:rPr>
                        <a:t>CrsDesc</a:t>
                      </a:r>
                      <a:endParaRPr lang="en-US" sz="2400" dirty="0">
                        <a:effectLst/>
                        <a:latin typeface="Times New Roman" panose="02020603050405020304" pitchFamily="18" charset="0"/>
                        <a:ea typeface="Times New Roman" panose="02020603050405020304" pitchFamily="18"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0">
                <a:tc>
                  <a:txBody>
                    <a:bodyPr/>
                    <a:lstStyle/>
                    <a:p>
                      <a:pPr marL="0" marR="0">
                        <a:lnSpc>
                          <a:spcPct val="150000"/>
                        </a:lnSpc>
                        <a:spcBef>
                          <a:spcPts val="0"/>
                        </a:spcBef>
                        <a:spcAft>
                          <a:spcPts val="0"/>
                        </a:spcAft>
                      </a:pPr>
                      <a:r>
                        <a:rPr lang="en-US" sz="1600" dirty="0" err="1">
                          <a:effectLst/>
                        </a:rPr>
                        <a:t>StdNo</a:t>
                      </a:r>
                      <a:r>
                        <a:rPr lang="en-US" sz="1600" dirty="0">
                          <a:effectLst/>
                        </a:rPr>
                        <a:t>, </a:t>
                      </a:r>
                      <a:r>
                        <a:rPr lang="en-US" sz="1600" dirty="0" err="1">
                          <a:effectLst/>
                        </a:rPr>
                        <a:t>OfferNo</a:t>
                      </a:r>
                      <a:r>
                        <a:rPr lang="en-US" sz="1600" dirty="0">
                          <a:effectLst/>
                        </a:rPr>
                        <a:t> </a:t>
                      </a:r>
                      <a:r>
                        <a:rPr lang="en-US" sz="1600" dirty="0">
                          <a:effectLst/>
                          <a:sym typeface="Symbol" panose="05050102010706020507" pitchFamily="18" charset="2"/>
                        </a:rPr>
                        <a:t></a:t>
                      </a:r>
                      <a:r>
                        <a:rPr lang="en-US" sz="1600" dirty="0">
                          <a:effectLst/>
                        </a:rPr>
                        <a:t>  EnrGrade</a:t>
                      </a:r>
                      <a:endParaRPr lang="en-US" sz="2400" dirty="0">
                        <a:effectLst/>
                        <a:latin typeface="Times New Roman" panose="02020603050405020304" pitchFamily="18" charset="0"/>
                        <a:ea typeface="Times New Roman" panose="02020603050405020304" pitchFamily="18"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184047565"/>
              </p:ext>
            </p:extLst>
          </p:nvPr>
        </p:nvGraphicFramePr>
        <p:xfrm>
          <a:off x="238665" y="1168774"/>
          <a:ext cx="4471358" cy="1645920"/>
        </p:xfrm>
        <a:graphic>
          <a:graphicData uri="http://schemas.openxmlformats.org/drawingml/2006/table">
            <a:tbl>
              <a:tblPr>
                <a:tableStyleId>{5C22544A-7EE6-4342-B048-85BDC9FD1C3A}</a:tableStyleId>
              </a:tblPr>
              <a:tblGrid>
                <a:gridCol w="4471358"/>
              </a:tblGrid>
              <a:tr h="0">
                <a:tc>
                  <a:txBody>
                    <a:bodyPr/>
                    <a:lstStyle/>
                    <a:p>
                      <a:pPr marL="0" marR="0">
                        <a:spcBef>
                          <a:spcPts val="0"/>
                        </a:spcBef>
                        <a:spcAft>
                          <a:spcPts val="0"/>
                        </a:spcAft>
                        <a:tabLst>
                          <a:tab pos="445770" algn="l"/>
                          <a:tab pos="902970" algn="l"/>
                          <a:tab pos="1817370" algn="l"/>
                        </a:tabLst>
                      </a:pPr>
                      <a:r>
                        <a:rPr lang="en-US" sz="1200" dirty="0">
                          <a:effectLst/>
                        </a:rPr>
                        <a:t>CREATE TABLE Enrollment</a:t>
                      </a:r>
                    </a:p>
                    <a:p>
                      <a:pPr marL="0" marR="0">
                        <a:spcBef>
                          <a:spcPts val="0"/>
                        </a:spcBef>
                        <a:spcAft>
                          <a:spcPts val="0"/>
                        </a:spcAft>
                        <a:tabLst>
                          <a:tab pos="445770" algn="l"/>
                          <a:tab pos="902970" algn="l"/>
                          <a:tab pos="1817370" algn="l"/>
                        </a:tabLst>
                      </a:pPr>
                      <a:r>
                        <a:rPr lang="en-US" sz="1200" dirty="0">
                          <a:effectLst/>
                        </a:rPr>
                        <a:t>( 	</a:t>
                      </a:r>
                      <a:r>
                        <a:rPr lang="en-US" sz="1200" dirty="0" err="1">
                          <a:effectLst/>
                        </a:rPr>
                        <a:t>OfferNo</a:t>
                      </a:r>
                      <a:r>
                        <a:rPr lang="en-US" sz="1200" dirty="0">
                          <a:effectLst/>
                        </a:rPr>
                        <a:t> 	INTEGER,</a:t>
                      </a:r>
                    </a:p>
                    <a:p>
                      <a:pPr marL="0" marR="0">
                        <a:spcBef>
                          <a:spcPts val="0"/>
                        </a:spcBef>
                        <a:spcAft>
                          <a:spcPts val="0"/>
                        </a:spcAft>
                        <a:tabLst>
                          <a:tab pos="445770" algn="l"/>
                          <a:tab pos="902970" algn="l"/>
                          <a:tab pos="1817370" algn="l"/>
                        </a:tabLst>
                      </a:pPr>
                      <a:r>
                        <a:rPr lang="en-US" sz="1200" dirty="0">
                          <a:effectLst/>
                        </a:rPr>
                        <a:t>  	</a:t>
                      </a:r>
                      <a:r>
                        <a:rPr lang="en-US" sz="1200" dirty="0" err="1">
                          <a:effectLst/>
                        </a:rPr>
                        <a:t>StdNo</a:t>
                      </a:r>
                      <a:r>
                        <a:rPr lang="en-US" sz="1200" dirty="0">
                          <a:effectLst/>
                        </a:rPr>
                        <a:t>		CHAR(11),</a:t>
                      </a:r>
                    </a:p>
                    <a:p>
                      <a:pPr marL="0" marR="0">
                        <a:spcBef>
                          <a:spcPts val="0"/>
                        </a:spcBef>
                        <a:spcAft>
                          <a:spcPts val="0"/>
                        </a:spcAft>
                        <a:tabLst>
                          <a:tab pos="445770" algn="l"/>
                          <a:tab pos="902970" algn="l"/>
                          <a:tab pos="1817370" algn="l"/>
                        </a:tabLst>
                      </a:pPr>
                      <a:r>
                        <a:rPr lang="en-US" sz="1200" dirty="0">
                          <a:effectLst/>
                        </a:rPr>
                        <a:t>	EnrGrade	DECIMAL(3,2),	</a:t>
                      </a:r>
                    </a:p>
                    <a:p>
                      <a:pPr marL="0" marR="0">
                        <a:spcBef>
                          <a:spcPts val="0"/>
                        </a:spcBef>
                        <a:spcAft>
                          <a:spcPts val="0"/>
                        </a:spcAft>
                        <a:tabLst>
                          <a:tab pos="445770" algn="l"/>
                          <a:tab pos="902970" algn="l"/>
                          <a:tab pos="1817370" algn="l"/>
                        </a:tabLst>
                      </a:pPr>
                      <a:r>
                        <a:rPr lang="en-US" sz="1200" dirty="0">
                          <a:effectLst/>
                        </a:rPr>
                        <a:t>CONSTRAINT </a:t>
                      </a:r>
                      <a:r>
                        <a:rPr lang="en-US" sz="1200" dirty="0" err="1">
                          <a:effectLst/>
                        </a:rPr>
                        <a:t>PKEnrollment</a:t>
                      </a:r>
                      <a:r>
                        <a:rPr lang="en-US" sz="1200" dirty="0">
                          <a:effectLst/>
                        </a:rPr>
                        <a:t> PRIMARY KEY(</a:t>
                      </a:r>
                      <a:r>
                        <a:rPr lang="en-US" sz="1200" dirty="0" err="1">
                          <a:effectLst/>
                        </a:rPr>
                        <a:t>OfferNo</a:t>
                      </a:r>
                      <a:r>
                        <a:rPr lang="en-US" sz="1200" dirty="0">
                          <a:effectLst/>
                        </a:rPr>
                        <a:t>, </a:t>
                      </a:r>
                      <a:r>
                        <a:rPr lang="en-US" sz="1200" dirty="0" err="1">
                          <a:effectLst/>
                        </a:rPr>
                        <a:t>StdNo</a:t>
                      </a:r>
                      <a:r>
                        <a:rPr lang="en-US" sz="1200" dirty="0">
                          <a:effectLst/>
                        </a:rPr>
                        <a:t>),</a:t>
                      </a:r>
                    </a:p>
                    <a:p>
                      <a:pPr marL="0" marR="0">
                        <a:spcBef>
                          <a:spcPts val="0"/>
                        </a:spcBef>
                        <a:spcAft>
                          <a:spcPts val="0"/>
                        </a:spcAft>
                        <a:tabLst>
                          <a:tab pos="445770" algn="l"/>
                          <a:tab pos="902970" algn="l"/>
                          <a:tab pos="1817370" algn="l"/>
                        </a:tabLst>
                      </a:pPr>
                      <a:r>
                        <a:rPr lang="en-US" sz="1200" dirty="0">
                          <a:effectLst/>
                        </a:rPr>
                        <a:t>CONSTRAINT </a:t>
                      </a:r>
                      <a:r>
                        <a:rPr lang="en-US" sz="1200" dirty="0" err="1">
                          <a:effectLst/>
                        </a:rPr>
                        <a:t>FKOfferNo</a:t>
                      </a:r>
                      <a:r>
                        <a:rPr lang="en-US" sz="1200" dirty="0">
                          <a:effectLst/>
                        </a:rPr>
                        <a:t> FOREIGN KEY (</a:t>
                      </a:r>
                      <a:r>
                        <a:rPr lang="en-US" sz="1200" dirty="0" err="1">
                          <a:effectLst/>
                        </a:rPr>
                        <a:t>OfferNo</a:t>
                      </a:r>
                      <a:r>
                        <a:rPr lang="en-US" sz="1200" dirty="0">
                          <a:effectLst/>
                        </a:rPr>
                        <a:t>) </a:t>
                      </a:r>
                      <a:endParaRPr lang="en-US" sz="1200" dirty="0" smtClean="0">
                        <a:effectLst/>
                      </a:endParaRPr>
                    </a:p>
                    <a:p>
                      <a:pPr marL="0" marR="0">
                        <a:spcBef>
                          <a:spcPts val="0"/>
                        </a:spcBef>
                        <a:spcAft>
                          <a:spcPts val="0"/>
                        </a:spcAft>
                        <a:tabLst>
                          <a:tab pos="445770" algn="l"/>
                          <a:tab pos="902970" algn="l"/>
                          <a:tab pos="1817370" algn="l"/>
                        </a:tabLst>
                      </a:pPr>
                      <a:r>
                        <a:rPr lang="en-US" sz="1200" dirty="0" smtClean="0">
                          <a:effectLst/>
                        </a:rPr>
                        <a:t>    REFERENCES </a:t>
                      </a:r>
                      <a:r>
                        <a:rPr lang="en-US" sz="1200" dirty="0">
                          <a:effectLst/>
                        </a:rPr>
                        <a:t>Offering,</a:t>
                      </a:r>
                    </a:p>
                    <a:p>
                      <a:pPr marL="0" marR="0">
                        <a:spcBef>
                          <a:spcPts val="0"/>
                        </a:spcBef>
                        <a:spcAft>
                          <a:spcPts val="0"/>
                        </a:spcAft>
                        <a:tabLst>
                          <a:tab pos="445770" algn="l"/>
                          <a:tab pos="902970" algn="l"/>
                          <a:tab pos="1817370" algn="l"/>
                        </a:tabLst>
                      </a:pPr>
                      <a:r>
                        <a:rPr lang="en-US" sz="1200" dirty="0">
                          <a:effectLst/>
                        </a:rPr>
                        <a:t>CONSTRAINT </a:t>
                      </a:r>
                      <a:r>
                        <a:rPr lang="en-US" sz="1200" dirty="0" err="1">
                          <a:effectLst/>
                        </a:rPr>
                        <a:t>FKStdNo</a:t>
                      </a:r>
                      <a:r>
                        <a:rPr lang="en-US" sz="1200" dirty="0">
                          <a:effectLst/>
                        </a:rPr>
                        <a:t> FOREIGN KEY (</a:t>
                      </a:r>
                      <a:r>
                        <a:rPr lang="en-US" sz="1200" dirty="0" err="1">
                          <a:effectLst/>
                        </a:rPr>
                        <a:t>StdNo</a:t>
                      </a:r>
                      <a:r>
                        <a:rPr lang="en-US" sz="1200" dirty="0">
                          <a:effectLst/>
                        </a:rPr>
                        <a:t>) </a:t>
                      </a:r>
                      <a:endParaRPr lang="en-US" sz="1200" dirty="0" smtClean="0">
                        <a:effectLst/>
                      </a:endParaRPr>
                    </a:p>
                    <a:p>
                      <a:pPr marL="0" marR="0">
                        <a:spcBef>
                          <a:spcPts val="0"/>
                        </a:spcBef>
                        <a:spcAft>
                          <a:spcPts val="0"/>
                        </a:spcAft>
                        <a:tabLst>
                          <a:tab pos="445770" algn="l"/>
                          <a:tab pos="902970" algn="l"/>
                          <a:tab pos="1817370" algn="l"/>
                        </a:tabLst>
                      </a:pPr>
                      <a:r>
                        <a:rPr lang="en-US" sz="1200" dirty="0" smtClean="0">
                          <a:effectLst/>
                        </a:rPr>
                        <a:t>    REFERENCES </a:t>
                      </a:r>
                      <a:r>
                        <a:rPr lang="en-US" sz="1200" dirty="0">
                          <a:effectLst/>
                        </a:rPr>
                        <a:t>Student )</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sp>
        <p:nvSpPr>
          <p:cNvPr id="20" name="Rectangle 19"/>
          <p:cNvSpPr/>
          <p:nvPr/>
        </p:nvSpPr>
        <p:spPr>
          <a:xfrm>
            <a:off x="5011948" y="1265100"/>
            <a:ext cx="3976778" cy="15696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marR="0">
              <a:spcBef>
                <a:spcPts val="0"/>
              </a:spcBef>
              <a:spcAft>
                <a:spcPts val="0"/>
              </a:spcAft>
            </a:pPr>
            <a:r>
              <a:rPr lang="en-US" sz="1600" b="0" dirty="0">
                <a:latin typeface="Courier New" panose="02070309020205020404" pitchFamily="49" charset="0"/>
                <a:ea typeface="Times New Roman" panose="02020603050405020304" pitchFamily="18" charset="0"/>
                <a:cs typeface="Courier New" panose="02070309020205020404" pitchFamily="49" charset="0"/>
              </a:rPr>
              <a:t>SELECT </a:t>
            </a:r>
            <a:r>
              <a:rPr lang="en-US" sz="1600" b="0" dirty="0" err="1">
                <a:latin typeface="Courier New" panose="02070309020205020404" pitchFamily="49" charset="0"/>
                <a:ea typeface="Times New Roman" panose="02020603050405020304" pitchFamily="18" charset="0"/>
                <a:cs typeface="Courier New" panose="02070309020205020404" pitchFamily="49" charset="0"/>
              </a:rPr>
              <a:t>StdMajor</a:t>
            </a:r>
            <a:r>
              <a:rPr lang="en-US" sz="1600" b="0" dirty="0">
                <a:latin typeface="Courier New" panose="02070309020205020404" pitchFamily="49" charset="0"/>
                <a:ea typeface="Times New Roman" panose="02020603050405020304" pitchFamily="18" charset="0"/>
                <a:cs typeface="Courier New" panose="02070309020205020404" pitchFamily="49" charset="0"/>
              </a:rPr>
              <a:t>, </a:t>
            </a:r>
            <a:endParaRPr lang="en-US" sz="1600" b="0" dirty="0" smtClean="0">
              <a:latin typeface="Courier New" panose="02070309020205020404" pitchFamily="49" charset="0"/>
              <a:ea typeface="Times New Roman" panose="02020603050405020304" pitchFamily="18" charset="0"/>
              <a:cs typeface="Courier New" panose="02070309020205020404" pitchFamily="49" charset="0"/>
            </a:endParaRPr>
          </a:p>
          <a:p>
            <a:pPr marR="0">
              <a:spcBef>
                <a:spcPts val="0"/>
              </a:spcBef>
              <a:spcAft>
                <a:spcPts val="0"/>
              </a:spcAft>
            </a:pPr>
            <a:r>
              <a:rPr lang="en-US" sz="1600" b="0" dirty="0">
                <a:latin typeface="Courier New" panose="02070309020205020404" pitchFamily="49" charset="0"/>
                <a:ea typeface="Times New Roman" panose="02020603050405020304" pitchFamily="18" charset="0"/>
                <a:cs typeface="Courier New" panose="02070309020205020404" pitchFamily="49" charset="0"/>
              </a:rPr>
              <a:t> </a:t>
            </a:r>
            <a:r>
              <a:rPr lang="en-US" sz="1600" b="0" dirty="0" smtClean="0">
                <a:latin typeface="Courier New" panose="02070309020205020404" pitchFamily="49" charset="0"/>
                <a:ea typeface="Times New Roman" panose="02020603050405020304" pitchFamily="18" charset="0"/>
                <a:cs typeface="Courier New" panose="02070309020205020404" pitchFamily="49" charset="0"/>
              </a:rPr>
              <a:t>      AVG(</a:t>
            </a:r>
            <a:r>
              <a:rPr lang="en-US" sz="1600" b="0" dirty="0" err="1" smtClean="0">
                <a:latin typeface="Courier New" panose="02070309020205020404" pitchFamily="49" charset="0"/>
                <a:ea typeface="Times New Roman" panose="02020603050405020304" pitchFamily="18" charset="0"/>
                <a:cs typeface="Courier New" panose="02070309020205020404" pitchFamily="49" charset="0"/>
              </a:rPr>
              <a:t>StdGPA</a:t>
            </a:r>
            <a:r>
              <a:rPr lang="en-US" sz="1600" b="0" dirty="0">
                <a:latin typeface="Courier New" panose="02070309020205020404" pitchFamily="49" charset="0"/>
                <a:ea typeface="Times New Roman" panose="02020603050405020304" pitchFamily="18" charset="0"/>
                <a:cs typeface="Courier New" panose="02070309020205020404" pitchFamily="49" charset="0"/>
              </a:rPr>
              <a:t>) AS </a:t>
            </a:r>
            <a:r>
              <a:rPr lang="en-US" sz="1600" b="0" dirty="0" err="1">
                <a:latin typeface="Courier New" panose="02070309020205020404" pitchFamily="49" charset="0"/>
                <a:ea typeface="Times New Roman" panose="02020603050405020304" pitchFamily="18" charset="0"/>
                <a:cs typeface="Courier New" panose="02070309020205020404" pitchFamily="49" charset="0"/>
              </a:rPr>
              <a:t>AvgGpa</a:t>
            </a:r>
            <a:r>
              <a:rPr lang="en-US" sz="1600" b="0" dirty="0">
                <a:latin typeface="Courier New" panose="02070309020205020404" pitchFamily="49" charset="0"/>
                <a:ea typeface="Times New Roman" panose="02020603050405020304" pitchFamily="18" charset="0"/>
                <a:cs typeface="Courier New" panose="02070309020205020404" pitchFamily="49" charset="0"/>
              </a:rPr>
              <a:t> </a:t>
            </a:r>
          </a:p>
          <a:p>
            <a:pPr marR="0">
              <a:spcBef>
                <a:spcPts val="0"/>
              </a:spcBef>
              <a:spcAft>
                <a:spcPts val="0"/>
              </a:spcAft>
            </a:pPr>
            <a:r>
              <a:rPr lang="en-US" sz="1600" b="0" dirty="0">
                <a:latin typeface="Courier New" panose="02070309020205020404" pitchFamily="49" charset="0"/>
                <a:ea typeface="Times New Roman" panose="02020603050405020304" pitchFamily="18" charset="0"/>
                <a:cs typeface="Courier New" panose="02070309020205020404" pitchFamily="49" charset="0"/>
              </a:rPr>
              <a:t> FROM Student </a:t>
            </a:r>
          </a:p>
          <a:p>
            <a:pPr marR="0">
              <a:spcBef>
                <a:spcPts val="0"/>
              </a:spcBef>
              <a:spcAft>
                <a:spcPts val="0"/>
              </a:spcAft>
            </a:pPr>
            <a:r>
              <a:rPr lang="en-US" sz="1600" b="0" dirty="0">
                <a:latin typeface="Courier New" panose="02070309020205020404" pitchFamily="49" charset="0"/>
                <a:ea typeface="Times New Roman" panose="02020603050405020304" pitchFamily="18" charset="0"/>
                <a:cs typeface="Courier New" panose="02070309020205020404" pitchFamily="49" charset="0"/>
              </a:rPr>
              <a:t> WHERE </a:t>
            </a:r>
            <a:r>
              <a:rPr lang="en-US" sz="1600" b="0" dirty="0" err="1">
                <a:latin typeface="Courier New" panose="02070309020205020404" pitchFamily="49" charset="0"/>
                <a:ea typeface="Times New Roman" panose="02020603050405020304" pitchFamily="18" charset="0"/>
                <a:cs typeface="Courier New" panose="02070309020205020404" pitchFamily="49" charset="0"/>
              </a:rPr>
              <a:t>StdClass</a:t>
            </a:r>
            <a:r>
              <a:rPr lang="en-US" sz="1600" b="0" dirty="0">
                <a:latin typeface="Courier New" panose="02070309020205020404" pitchFamily="49" charset="0"/>
                <a:ea typeface="Times New Roman" panose="02020603050405020304" pitchFamily="18" charset="0"/>
                <a:cs typeface="Courier New" panose="02070309020205020404" pitchFamily="49" charset="0"/>
              </a:rPr>
              <a:t> IN ('JR', 'SR')</a:t>
            </a:r>
          </a:p>
          <a:p>
            <a:pPr marR="0">
              <a:spcBef>
                <a:spcPts val="0"/>
              </a:spcBef>
              <a:spcAft>
                <a:spcPts val="0"/>
              </a:spcAft>
            </a:pPr>
            <a:r>
              <a:rPr lang="en-US" sz="1600" b="0" dirty="0">
                <a:latin typeface="Courier New" panose="02070309020205020404" pitchFamily="49" charset="0"/>
                <a:ea typeface="Times New Roman" panose="02020603050405020304" pitchFamily="18" charset="0"/>
                <a:cs typeface="Courier New" panose="02070309020205020404" pitchFamily="49" charset="0"/>
              </a:rPr>
              <a:t> GROUP BY </a:t>
            </a:r>
            <a:r>
              <a:rPr lang="en-US" sz="1600" b="0" dirty="0" err="1">
                <a:latin typeface="Courier New" panose="02070309020205020404" pitchFamily="49" charset="0"/>
                <a:ea typeface="Times New Roman" panose="02020603050405020304" pitchFamily="18" charset="0"/>
                <a:cs typeface="Courier New" panose="02070309020205020404" pitchFamily="49" charset="0"/>
              </a:rPr>
              <a:t>StdMajor</a:t>
            </a:r>
            <a:r>
              <a:rPr lang="en-US" sz="1600" b="0" dirty="0">
                <a:latin typeface="Courier New" panose="02070309020205020404" pitchFamily="49" charset="0"/>
                <a:ea typeface="Times New Roman" panose="02020603050405020304" pitchFamily="18" charset="0"/>
                <a:cs typeface="Courier New" panose="02070309020205020404" pitchFamily="49" charset="0"/>
              </a:rPr>
              <a:t> </a:t>
            </a:r>
            <a:endParaRPr lang="en-US" sz="1600" b="0" dirty="0" smtClean="0">
              <a:latin typeface="Courier New" panose="02070309020205020404" pitchFamily="49" charset="0"/>
              <a:ea typeface="Times New Roman" panose="02020603050405020304" pitchFamily="18" charset="0"/>
              <a:cs typeface="Courier New" panose="02070309020205020404" pitchFamily="49" charset="0"/>
            </a:endParaRPr>
          </a:p>
          <a:p>
            <a:pPr marR="0">
              <a:spcBef>
                <a:spcPts val="0"/>
              </a:spcBef>
              <a:spcAft>
                <a:spcPts val="0"/>
              </a:spcAft>
            </a:pPr>
            <a:r>
              <a:rPr lang="en-US" sz="1600" b="0" dirty="0" smtClean="0">
                <a:latin typeface="Courier New" panose="02070309020205020404" pitchFamily="49" charset="0"/>
                <a:ea typeface="Times New Roman" panose="02020603050405020304" pitchFamily="18" charset="0"/>
                <a:cs typeface="Courier New" panose="02070309020205020404" pitchFamily="49" charset="0"/>
              </a:rPr>
              <a:t> HAVING </a:t>
            </a:r>
            <a:r>
              <a:rPr lang="en-US" sz="1600" b="0" dirty="0">
                <a:latin typeface="Courier New" panose="02070309020205020404" pitchFamily="49" charset="0"/>
                <a:ea typeface="Times New Roman" panose="02020603050405020304" pitchFamily="18" charset="0"/>
                <a:cs typeface="Courier New" panose="02070309020205020404" pitchFamily="49" charset="0"/>
              </a:rPr>
              <a:t>AVG(</a:t>
            </a:r>
            <a:r>
              <a:rPr lang="en-US" sz="1600" b="0" dirty="0" err="1">
                <a:latin typeface="Courier New" panose="02070309020205020404" pitchFamily="49" charset="0"/>
                <a:ea typeface="Times New Roman" panose="02020603050405020304" pitchFamily="18" charset="0"/>
                <a:cs typeface="Courier New" panose="02070309020205020404" pitchFamily="49" charset="0"/>
              </a:rPr>
              <a:t>StdGPA</a:t>
            </a:r>
            <a:r>
              <a:rPr lang="en-US" sz="1600" b="0" dirty="0">
                <a:latin typeface="Courier New" panose="02070309020205020404" pitchFamily="49" charset="0"/>
                <a:ea typeface="Times New Roman" panose="02020603050405020304" pitchFamily="18" charset="0"/>
                <a:cs typeface="Courier New" panose="02070309020205020404" pitchFamily="49" charset="0"/>
              </a:rPr>
              <a:t>) &gt; 3.1 </a:t>
            </a:r>
            <a:endParaRPr lang="en-US" sz="16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5806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1982" y="1517706"/>
            <a:ext cx="2551893" cy="1614072"/>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146" y="1759269"/>
            <a:ext cx="2908991" cy="1463419"/>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7016" y="4194377"/>
            <a:ext cx="1619250" cy="1095375"/>
          </a:xfrm>
          <a:prstGeom prst="rect">
            <a:avLst/>
          </a:prstGeom>
        </p:spPr>
      </p:pic>
      <p:pic>
        <p:nvPicPr>
          <p:cNvPr id="4" name="Picture 3"/>
          <p:cNvPicPr>
            <a:picLocks noChangeAspect="1"/>
          </p:cNvPicPr>
          <p:nvPr/>
        </p:nvPicPr>
        <p:blipFill>
          <a:blip r:embed="rId6"/>
          <a:stretch>
            <a:fillRect/>
          </a:stretch>
        </p:blipFill>
        <p:spPr>
          <a:xfrm>
            <a:off x="4411940" y="4327726"/>
            <a:ext cx="4371975" cy="828675"/>
          </a:xfrm>
          <a:prstGeom prst="rect">
            <a:avLst/>
          </a:prstGeom>
        </p:spPr>
      </p:pic>
      <p:sp>
        <p:nvSpPr>
          <p:cNvPr id="6" name="Rectangle 2"/>
          <p:cNvSpPr>
            <a:spLocks noGrp="1" noChangeArrowheads="1"/>
          </p:cNvSpPr>
          <p:nvPr>
            <p:ph type="title"/>
          </p:nvPr>
        </p:nvSpPr>
        <p:spPr>
          <a:xfrm>
            <a:off x="304800" y="304800"/>
            <a:ext cx="8382000" cy="685800"/>
          </a:xfrm>
        </p:spPr>
        <p:txBody>
          <a:bodyPr/>
          <a:lstStyle/>
          <a:p>
            <a:pPr eaLnBrk="1" hangingPunct="1"/>
            <a:r>
              <a:rPr lang="en-US" altLang="en-US" dirty="0" smtClean="0"/>
              <a:t>Tools</a:t>
            </a:r>
          </a:p>
        </p:txBody>
      </p:sp>
    </p:spTree>
    <p:extLst>
      <p:ext uri="{BB962C8B-B14F-4D97-AF65-F5344CB8AC3E}">
        <p14:creationId xmlns:p14="http://schemas.microsoft.com/office/powerpoint/2010/main" val="2326957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AutoShape 2"/>
          <p:cNvSpPr>
            <a:spLocks noGrp="1" noChangeArrowheads="1"/>
          </p:cNvSpPr>
          <p:nvPr>
            <p:ph type="title"/>
          </p:nvPr>
        </p:nvSpPr>
        <p:spPr/>
        <p:txBody>
          <a:bodyPr/>
          <a:lstStyle/>
          <a:p>
            <a:pPr eaLnBrk="1" hangingPunct="1"/>
            <a:r>
              <a:rPr lang="en-US" altLang="en-US" dirty="0" smtClean="0"/>
              <a:t>Summary</a:t>
            </a:r>
          </a:p>
        </p:txBody>
      </p:sp>
      <p:sp>
        <p:nvSpPr>
          <p:cNvPr id="79875" name="Rectangle 3"/>
          <p:cNvSpPr>
            <a:spLocks noGrp="1" noChangeArrowheads="1"/>
          </p:cNvSpPr>
          <p:nvPr>
            <p:ph idx="1"/>
          </p:nvPr>
        </p:nvSpPr>
        <p:spPr/>
        <p:txBody>
          <a:bodyPr/>
          <a:lstStyle/>
          <a:p>
            <a:pPr eaLnBrk="1" hangingPunct="1"/>
            <a:r>
              <a:rPr lang="en-US" altLang="en-US" dirty="0" smtClean="0"/>
              <a:t>Basic course on database management concepts and skills</a:t>
            </a:r>
          </a:p>
          <a:p>
            <a:pPr eaLnBrk="1" hangingPunct="1"/>
            <a:r>
              <a:rPr lang="en-US" altLang="en-US" dirty="0" smtClean="0"/>
              <a:t>Detailed course topics</a:t>
            </a:r>
          </a:p>
          <a:p>
            <a:pPr eaLnBrk="1" hangingPunct="1"/>
            <a:r>
              <a:rPr lang="en-US" altLang="en-US" dirty="0" smtClean="0"/>
              <a:t>Tools and assignments to develop and apply skills</a:t>
            </a:r>
          </a:p>
          <a:p>
            <a:pPr eaLnBrk="1" hangingPunct="1"/>
            <a:r>
              <a:rPr lang="en-US" altLang="en-US" dirty="0" smtClean="0"/>
              <a:t>Career opportunities for information technology professionals along with business and computer science students</a:t>
            </a:r>
          </a:p>
        </p:txBody>
      </p:sp>
    </p:spTree>
    <p:extLst>
      <p:ext uri="{BB962C8B-B14F-4D97-AF65-F5344CB8AC3E}">
        <p14:creationId xmlns:p14="http://schemas.microsoft.com/office/powerpoint/2010/main" val="354217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TAG_VCONFIG" val="PD94bWwgdmVyc2lvbj0iMS4wIj8+DQo8Y29uZmlndXJhdGlvbj4NCgk8YnJhbmRpbmc+DQoJCTx1aWZvbnQgbmFtZT0iRk9OVF9OT1RFU19URVhUIiB2YWx1ZT0iVmVyZGFuYSw5LGZhbHNlLGZhbHNlLGZhbHNlIi8+DQoJPC9icmFuZGluZz4NCgk8Y29sb3JzPg0KCQk8dWljb2xvciBuYW1lPSJwcmltYXJ5IiB2YWx1ZT0iMHg2Rjg0ODgiLz4NCgkJPHVpY29sb3IgbmFtZT0iZ2xvdyIgdmFsdWU9IjB4NjA5Nzcz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PHVpc2hvdyBuYW1lPSJwcmVzZW50ZXJwaG90byIgdmFsdWU9InRydWUiLz48dWlzaG93IG5hbWU9InByZXNlbnRlcm5hbWUiIHZhbHVlPSJ0cnVlIi8+PHVpc2hvdyBuYW1lPSJwcmVzZW50ZXJ0aXRsZSIgdmFsdWU9InRydWUiLz48dWlzaG93IG5hbWU9InByZXNlbnRlcmVtYWlsIiB2YWx1ZT0idHJ1ZSIvPjx1aXNob3cgbmFtZT0icHJlc2VudGVyYmlvIiB2YWx1ZT0idHJ1ZSIvPjx1aXNob3cgbmFtZT0iY29tcGFueWxvZ28iIHZhbHVlPSJ0cnVlIi8+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PHVpc2hvdyBuYW1lPSJ2aWV3Y2hhbmdlIiB2YWx1ZT0idHJ1ZSIvPjx1aXNob3cgbmFtZT0iYWx3YXlzU2NydW5jaCIgdmFsdWU9ImZhbHNlIi8+PHVpc2hvdyBuYW1lPSJpbml0aWFsZGlzcGxheW1vZGVpc25vcm1hbCIgdmFsdWU9InRydWUiLz48dWlyZXBsYWNlIG5hbWU9ImxvZ28iIHZhbHVlPSIiLz48dWlyZXBsYWNlIG5hbWU9ImJnaW1hZ2UiIHZhbHVlPSIiLz48dWlyZXBsYWNlIG5hbWU9ImluaXRpYWx0YWIiIHZhbHVlPSJvdXRsaW5lIi8+PHVpc2hvdyBuYW1lPSJjY3RleHRoaWdobGlnaHRpbmciIHZhbHVlPSJ0cnVlIi8+DQoJPC9sYXlvdXQ+DQoJPGxhbmd1YWdlIGlkPSJlb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x1aXRleHQgbmFtZT0iQ09MTEFCX0ZVTExTQ1JFRU5fTE9HSU5fT0tfQlROX1NUUklORyIgdmFsdWU9Ik9rIi8+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DQoJCTx1aXRleHQgbmFtZT0iVEFCX1FVSVoiIHZhbHVlPSJRdWl6Ii8+DQoJCTx1aXRleHQgbmFtZT0iVEFCX09VVExJTkUiIHZhbHVlPSJPdXRsaW5lIi8+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DQoJCTx1aXRleHQgbmFtZT0iU0xJREVfTk9URVMiIHZhbHVlPSJTbGlkZSBOb3RlcyIvPg0KCQk8IS0tcXVpeiBwb2QgYW5kIG1lc3NhZ2UgYm94IHRleHRzLS0+DQoJCTx1aXRleHQgbmFtZT0iUVVJWlBPRF9RVUlaX0FUVEVNUFQiIHZhbHVlPSJRdWl6IEF0dGVtcHQ6Ii8+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DQoJCTx1aXRleHQgbmFtZT0iUVVJWlBPRF9RVUVTQVRNUFRfU1RSIiB2YWx1ZT0iQXR0ZW1wdDogJW4gb2YgJXQiLz4NCgkJPHVpdGV4dCBuYW1lPSJRVUlaUE9EX1FVRVNUWVBFX1NUUiIgdmFsdWU9IlR5cGU6ICVzIi8+DQoJCTx1aXRleHQgbmFtZT0iUVVJWlBPRF9RVUVTVFlQRV9HUkQiIHZhbHVlPSJHcmFkZWQiLz4NCgkJPHVpdGV4dCBuYW1lPSJRVUlaUE9EX1FVRVNUWVBFX1NWWSIgdmFsdWU9IlN1cnZleSIvPg0KCQk8dWl0ZXh0IG5hbWU9IlFVSVpQT0RfUVVJWkFUTVBUX0lORiIgdmFsdWU9IkluZmluaXRlIi8+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g0KDQp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DQoJCTx1aXRleHQgbmFtZT0iRE9DV1JBUF9NU0ciIHZhbHVlPSJTYXZlIHRvIE15IENvbXB1dGVyIi8+DQoJCTx1aXRleHQgbmFtZT0iRE9DV1JBUF9QUk9NUFQiIHZhbHVlPSJDbGljayB0byBEb3dubG9hZCIvPg0KCTwvbGFuZ3VhZ2U+DQoJPGxhbmd1YWdlIGlkPSJkZ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x1aXRleHQgbmFtZT0iQ09MTEFCX0ZVTExTQ1JFRU5fTE9HSU5fT0tfQlROX1NUUklORyIgdmFsdWU9Ik9rIi8+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ZvbGllICVuIi8+DQoJCTwhLS0gc3Vic3RpdHV0aW9uOiAlbiA9PSBzbGlkZSBudW1iZXIgLS0+DQoJCTwhLS0gc3Vic3RpdHV0aW9uOiAldCA9PSB0b3RhbCBzbGlkZSBjb3VudCAtLT4NCgkJPHVpdGV4dCBuYW1lPSJTQ1JVQkJBUlNUQVRVU19TTElERUlORk8iIHZhbHVlPSJGb2xpZSAlbiAvICV0IHwgIi8+DQoJCTx1aXRleHQgbmFtZT0iU0NSVUJCQVJTVEFUVVNfU1RPUFBFRCIgdmFsdWU9IkJlZW5kZXQiLz4NCgkJPHVpdGV4dCBuYW1lPSJTQ1JVQkJBUlNUQVRVU19QTEFZSU5HIiB2YWx1ZT0iV2llZGVyZ2FiZSIvPg0KCQk8dWl0ZXh0IG5hbWU9IlNDUlVCQkFSU1RBVFVTX05PQVVESU8iIHZhbHVlPSJLZWluIEF1ZGlvIi8+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DQoJCTx1aXRleHQgbmFtZT0iU0NSVUJCQVJTVEFUVVNfUkVWSUVXUVVJWiIgdmFsdWU9Ik5vY2htYWxzIGR1cmNoc2VoZW4iLz4NCgkJPCEtLSBzdWJzdGl0dXRpb246ICVtID09IG1pbnV0ZXMgcmVtYWluaW5nIC0tPg0KCQk8IS0tIHN1YnN0aXR1dGlvbjogJXMgPT0gc2Vjb25kcyByZW1haW5pbmcgLS0+DQoJCTx1aXRleHQgbmFtZT0iRUxBUFNFRCIgdmFsdWU9IlJlc3RkYXVlcjogJW0gTWludXRlbiAlcyBTZWt1bmRlbiIvPg0KCQk8dWl0ZXh0IG5hbWU9Ik5PVEZPVU5EIiB2YWx1ZT0iTmljaHRzIGdlZnVuZGVuIi8+DQoJCTx1aXRleHQgbmFtZT0iQVRUQUNITUVOVFMiIHZhbHVlPSJBbmxhZ2VuIi8+DQoJCTwhLS0gc3Vic3RpdHV0aW9uOiAlcCA9PSBjdXJyZW50IHNwZWFrZXIncyB0aXRsZSAtLT4NCgkJPHVpdGV4dCBuYW1lPSJCSU9XSU5fVElUTEUiIHZhbHVlPSJTcHJlY2hlcjogJXAiLz4NCgkJPHVpdGV4dCBuYW1lPSJCSU9CVE5fVElUTEUiIHZhbHVlPSJTcHJlY2hlciIvPg0KCQk8dWl0ZXh0IG5hbWU9IkRJVklERVJCVE5fVElUTEUiIHZhbHVlPSJ8Ii8+DQoJCTx1aXRleHQgbmFtZT0iQ09OVEFDVEJUTl9USVRMRSIgdmFsdWU9IktvbnRha3QiLz4NCgkJPHVpdGV4dCBuYW1lPSJUQUJfUVVJWiIgdmFsdWU9IlF1aXoiLz4NCgkJPHVpdGV4dCBuYW1lPSJUQUJfT1VUTElORSIgdmFsdWU9IlN0cnVrdHVyIi8+DQoJCTx1aXRleHQgbmFtZT0iVEFCX1RIVU1CIiB2YWx1ZT0iTWluaWF0dXIiLz4NCgkJPHVpdGV4dCBuYW1lPSJUQUJfTk9URVMiIHZhbHVlPSJOb3RpemVuIi8+DQoJCTx1aXRleHQgbmFtZT0iVEFCX1NFQVJDSCIgdmFsdWU9IlN1Y2hlbiIvPg0KCQk8dWl0ZXh0IG5hbWU9IlNMSURFX0hFQURJTkciIHZhbHVlPSJGb2xpZW50aXRlbCIvPg0KCQk8dWl0ZXh0IG5hbWU9IkRVUkFUSU9OX0hFQURJTkciIHZhbHVlPSJEYXVlciIvPg0KCQk8dWl0ZXh0IG5hbWU9IlNFQVJDSF9IRUFESU5HIiB2YWx1ZT0iVGV4dCBzdWNoZW46Ii8+DQoJCTx1aXRleHQgbmFtZT0iVEhVTUJfSEVBRElORyIgdmFsdWU9IkZvbGllIi8+DQoJCTx1aXRleHQgbmFtZT0iVEhVTUJfSU5GTyIgdmFsdWU9IkZvbGllbnRpdGVsL0RhdWVyIi8+DQoJCTx1aXRleHQgbmFtZT0iQVRUQUNITkFNRV9IRUFESU5HIiB2YWx1ZT0iRGF0ZWluYW1lIi8+DQoJCTx1aXRleHQgbmFtZT0iQVRUQUNIU0laRV9IRUFESU5HIiB2YWx1ZT0iR3LDtsOfZSIvPg0KCQk8dWl0ZXh0IG5hbWU9IlNMSURFX05PVEVTIiB2YWx1ZT0iRm9saWVubm90aXplbiIvPg0KCQk8IS0tcXVpeiBwb2QgYW5kIG1lc3NhZ2UgYm94IHRleHRzLS0+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DQoJCTx1aXRleHQgbmFtZT0iUVVJWlBPRF9RVUVTVFlQRV9TVlkiIHZhbHVlPSJVbWZyYWdlIi8+DQoJCTx1aXRleHQgbmFtZT0iUVVJWlBPRF9RVUlaQVRNUFRfSU5GIiB2YWx1ZT0iVW5lbmRsaWNoIi8+DQoJCTx1aXRleHQgbmFtZT0iUVVJWlBPRF9RVUVTQVRNUFRfSU5GIiB2YWx1ZT0iVW5lbmRsaWNoIi8+DQoJCTx1aXRleHQgbmFtZT0iV0FSTklOR01TR19ZRVNTVFJJTkciIHZhbHVlPSJKYSIvPg0KCQk8dWl0ZXh0IG5hbWU9IldBUk5JTkdNU0dfTk9TVFJJTkciIHZhbHVlPSJOZWluIi8+DQoJCTx1aXRleHQgbmFtZT0iV0FSTklOR01TR19USVRMRVNUUklORyIgdmFsdWU9IlF1aXpuYXZpZ2F0aW9uc3dhcm51bmciLz4NCgkJPHVpdGV4dCBuYW1lPSJXQVJOSU5HTVNHX01TR1NUUklORyIgdmFsdWU9IkluIGRpZXNlbSBRdWl6IGdpYnQgZXMgdW5iZWFudHdvcnRldGUgRnJhZ2VuLg0KDQp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EZW4gVGVpbG5laG1lcm4gZGllIFNlaXRlbmxlaXN0ZSBhbnplaWdlbiIvPg0KCQk8dWl0ZXh0IG5hbWU9Ik1VVEUiIHZhbHVlPSJUb24gYXVzIi8+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DQoJPGxhbmd1YWdlIGlkPSJmc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x1aXRleHQgbmFtZT0iQ09MTEFCX0ZVTExTQ1JFRU5fTE9HSU5fT0tfQlROX1NUUklORyIgdmFsdWU9Ik9rIi8+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RpYXBvc2l0aXZlICVuIi8+DQoJCTwhLS0gc3Vic3RpdHV0aW9uOiAlbiA9PSBzbGlkZSBudW1iZXIgLS0+DQoJCTwhLS0gc3Vic3RpdHV0aW9uOiAldCA9PSB0b3RhbCBzbGlkZSBjb3VudCAtLT4NCgkJPHVpdGV4dCBuYW1lPSJTQ1JVQkJBUlNUQVRVU19TTElERUlORk8iIHZhbHVlPSJEaWFwb3NpdGl2ZSAlbiAvICV0IHwgIi8+DQoJCTx1aXRleHQgbmFtZT0iU0NSVUJCQVJTVEFUVVNfU1RPUFBFRCIgdmFsdWU9IkFycsOqdMOpZSIvPg0KCQk8dWl0ZXh0IG5hbWU9IlNDUlVCQkFSU1RBVFVTX1BMQVlJTkciIHZhbHVlPSJMZWN0dXJlIi8+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DQoJCTwhLS0gc3Vic3RpdHV0aW9uOiAlcCA9PSBjdXJyZW50IHNwZWFrZXIncyB0aXRsZSAtLT4NCgkJPHVpdGV4dCBuYW1lPSJCSU9XSU5fVElUTEUiIHZhbHVlPSJCaW8gOiAlcCIvPg0KCQk8dWl0ZXh0IG5hbWU9IkJJT0JUTl9USVRMRSIgdmFsdWU9IkJpbyA6Ii8+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DQoJCTx1aXRleHQgbmFtZT0iVEhVTUJfSEVBRElORyIgdmFsdWU9IkRpYXBvc2l0aXZlIi8+DQoJCTx1aXRleHQgbmFtZT0iVEhVTUJfSU5GTyIgdmFsdWU9IlRpdHJlL2R1csOpZSIvPg0KCQk8dWl0ZXh0IG5hbWU9IkFUVEFDSE5BTUVfSEVBRElORyIgdmFsdWU9Ik5vbSBkZSBmaWNoaWVyIi8+DQoJCTx1aXRleHQgbmFtZT0iQVRUQUNIU0laRV9IRUFESU5HIiB2YWx1ZT0iVGFpbGxlIi8+DQoJCTx1aXRleHQgbmFtZT0iU0xJREVfTk9URVMiIHZhbHVlPSJDb21tZW50YWlyZXMgZGVzIGRpYXBvc2l0aXZlcyIvPg0KCQk8IS0tcXVpeiBwb2QgYW5kIG1lc3NhZ2UgYm94IHRleHRzLS0+DQoJCTx1aXRleHQgbmFtZT0iUVVJWlBPRF9RVUlaX0FUVEVNUFQiIHZhbHVlPSJUZW50YXRpdmUgZGUgcXVlc3Rpb25uYWlyZSA6Ii8+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DQoNCl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DQoJCTx1aXRleHQgbmFtZT0iRE9DV1JBUF9QUk9NUFQiIHZhbHVlPSJDbGlxdWVyIHBvdXIgdMOpbMOpY2hhcmdlciIvPg0KCTwvbGFuZ3VhZ2U+DQoJPGxhbmd1YWdlIGlkPSJqYS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w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1ZJRFBMQVlJTkciIHZhbHVlPSLjg5Pjg4fjgqrlho3nlJ/kuK0iLz4NCgkJPHVpdGV4dCBuYW1lPSJTQ1JVQkJBUlNUQVRVU19MT0FESU5HIiB2YWx1ZT0i44Ot44O844OJ5LitIi8+DQoJCTx1aXRleHQgbmFtZT0iU0NSVUJCQVJTVEFUVVNfQlVGRkVSSU5HIiB2YWx1ZT0i44OQ44OD44OV44Kh5LitIi8+DQoJCTx1aXRleHQgbmFtZT0iU0NSVUJCQVJTVEFUVVNfUVVFU1RJT04iIHZhbHVlPSLos6rllY/jgavnrZTjgYjjgabkuIvjgZXjgYQiLz4NCgkJPHVpdGV4dCBuYW1lPSJTQ1JVQkJBUlNUQVRVU19SRVZJRVdRVUlaIiB2YWx1ZT0i44Kv44Kk44K644KS44Os44OT44Ol44O844GX44Gm44GE44G+44GZIi8+DQoJCTwhLS0gc3Vic3RpdHV0aW9uOiAlbSA9PSBtaW51dGVzIHJlbWFpbmluZyAtLT4NCgkJPCEtLSBzdWJzdGl0dXRpb246ICVzID09IHNlY29uZHMgcmVtYWluaW5nIC0tPg0KCQk8dWl0ZXh0IG5hbWU9IkVMQVBTRUQiIHZhbHVlPSLmrovjgoogOiAlbSDliIYgJXMg56eSIi8+DQoJCTx1aXRleHQgbmFtZT0iTk9URk9VTkQiIHZhbHVlPSLkvZXjgoLopovjgaTjgYvjgorjgb7jgZvjgpMiLz4NCgkJPHVpdGV4dCBuYW1lPSJBVFRBQ0hNRU5UUyIgdmFsdWU9Iua3u+S7mCIvPg0KCQk8IS0tIHN1YnN0aXR1dGlvbjogJXAgPT0gY3VycmVudCBzcGVha2VyJ3MgdGl0bGUgLS0+DQoJCTx1aXRleHQgbmFtZT0iQklPV0lOX1RJVExFIiB2YWx1ZT0i57WM5q20IDogJXAiLz4NCgkJPHVpdGV4dCBuYW1lPSJCSU9CVE5fVElUTEUiIHZhbHVlPSLntYzmrbQiLz4NCgkJPHVpdGV4dCBuYW1lPSJESVZJREVSQlROX1RJVExFIiB2YWx1ZT0ifCIvPg0KCQk8dWl0ZXh0IG5hbWU9IkNPTlRBQ1RCVE5fVElUTEUiIHZhbHVlPSLjgYrllY/jgYTlkIjjgo/jgZsiLz4NCgkJPHVpdGV4dCBuYW1lPSJUQUJfUVVJWiIgdmFsdWU9IuOCr+OCpOOCuiIvPg0KCQk8dWl0ZXh0IG5hbWU9IlRBQl9PVVRMSU5FIiB2YWx1ZT0i44Ki44Km44OI44Op44Kk44OzIi8+DQoJCTx1aXRleHQgbmFtZT0iVEFCX1RIVU1CIiB2YWx1ZT0i44K144Og44ON44O844Or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mpJzntKLjgZnjgovjg4bjgq3jgrnjg4g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whLS1xdWl6IHBvZCBhbmQgbWVzc2FnZSBib3ggdGV4dHMtLT4NCgkJPHVpdGV4dCBuYW1lPSJRVUlaUE9EX1FVSVpfQVRURU1QVCIgdmFsdWU9IuOCr+OCpOOCuuippuihjOWbnuaVsCA6ICIvPg0KCQk8dWl0ZXh0IG5hbWU9IlFVSVpQT0RfUVVJWl9BVFRFTVBUX1ZBTFVFIiB2YWx1ZT0iJW4gLyAldCIvPg0KCQk8dWl0ZXh0IG5hbWU9IlFVSVpQT0RfUVVJWl9TQ09SRSIgdmFsdWU9IuOCueOCs+OCoiA6ICIvPg0KCQk8dWl0ZXh0IG5hbWU9IlFVSVpQT0RfUVVJWl9QQVNTU0NPUkUiIHZhbHVlPSLlkIjmoLzngrkgOiIvPg0KCQk8dWl0ZXh0IG5hbWU9IlFVSVpQT0RfUVVJWl9NQVhTQ09SRSIgdmFsdWU9IuacgOmrmOW+l+eCuSA6ICIvPg0KCQk8dWl0ZXh0IG5hbWU9IlFVSVpQT0RfUVVFU0FUTVBUX1NUUiIgdmFsdWU9IuippuihjOWbnuaVsCA6ICVuIC8gJXQiLz4NCgkJPHVpdGV4dCBuYW1lPSJRVUlaUE9EX1FVRVNUWVBFX1NUUiIgdmFsdWU9IuOCv+OCpOODlyA6ICVzIi8+DQoJCTx1aXRleHQgbmFtZT0iUVVJWlBPRF9RVUVTVFlQRV9HUkQiIHZhbHVlPSLoqZXkvqEiLz4NCgkJPHVpdGV4dCBuYW1lPSJRVUlaUE9EX1FVRVNUWVBFX1NWWSIgdmFsdWU9IuOCouODs+OCseODvOODiCIvPg0KCQk8dWl0ZXh0IG5hbWU9IlFVSVpQT0RfUVVJWkFUTVBUX0lORiIgdmFsdWU9IueEoeWItumZkCIvPg0KCQk8dWl0ZXh0IG5hbWU9IlFVSVpQT0RfUVVFU0FUTVBUX0lORiIgdmFsdWU9IueEoeWItumZkCIvPg0KCQk8dWl0ZXh0IG5hbWU9IldBUk5JTkdNU0dfWUVTU1RSSU5HIiB2YWx1ZT0i44Gv44GEIi8+DQoJCTx1aXRleHQgbmFtZT0iV0FSTklOR01TR19OT1NUUklORyIgdmFsdWU9IuOBhOOBhOOBiCIvPg0KCQk8dWl0ZXh0IG5hbWU9IldBUk5JTkdNU0dfVElUTEVTVFJJTkciIHZhbHVlPSLjgq/jgqTjgrrjga7jg4rjg5PjgrLjg7zjgrfjg6fjg7PjgavplqLjgZnjgovorablkYoiLz4NCgkJPHVpdGV4dCBuYW1lPSJXQVJOSU5HTVNHX01TR1NUUklORyIgdmFsdWU9IuOBk+OBruOCr+OCpOOCuuOBq+OBr+OAgeOBvuOBoOino+etlOOBl+OBpuOBhOOBquOBhOizquWVj+OBjOOBguOCiuOBvuOBmeOAgg0KDQog44Kv44Kk44K644KS57WC5LqG44GZ44KL44Gr44Gv44CB44CM44Gv44GE44CN44KS44Kv44Oq44OD44Kv44GX44G+44GZ44CC44Kv44Kk44K644KS57aa6KGM44GZ44KL44Gr44Gv44CB44CM44GE44GE44GI44CN44KS44Kv44Oq44OD44Kv44GX44G+44GZ44CCIi8+DQoJCTx1aXRleHQgbmFtZT0iSU5GT1JNQVRJT05fSDI2NF9GTEFTSFBMQVlFUiIgdmFsdWU9IuOBiuS9v+OBhOOBruOCs+ODs+ODlOODpeODvOOCv+OBq+ePvuWcqOOCpOODs+OCueODiOODvOODq+OBleOCjOOBpuOBhOOCiyBGbGFzaCBQbGF5ZXIg44Gu44OQ44O844K444On44Oz44Gv44CB44GT44Gu44OT44OH44Kq44KS44K144Od44O844OI44GX44Gm44GE44G+44Gb44KT44CC5pyA5paw44GuIEZsYXNoIFBsYXllciDjgpLjg4Djgqbjg7Pjg63jg7zjg4njgZnjgovjgavjga/jgIHjg5Pjg4fjgqrpoJjln5/jgpLjgq/jg6rjg4Pjgq/jgZfjgabjgY/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C5Yqg6ICF44Gr6KaL44Gb44KLIi8+DQoJCTx1aXRleHQgbmFtZT0iTVVURSIgdmFsdWU9IuODn+ODpeODvOODiCIvPg0KCQk8dWl0ZXh0IG5hbWU9IkRPQ1dSQVBfVElUTEUiIHZhbHVlPSJQcmVzZW50ZXI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DQoJCTwhLS0gc3Vic3RpdHV0aW9uOiAlcyA9PSBzZWNvbmRzIHJlbWFpbmluZyAtLT4NCgkJPHVpdGV4dCBuYW1lPSJFTEFQU0VEIiB2YWx1ZT0iJW3rtoQgJXPstIgg64Ko7J2MIi8+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DQoJCTx1aXRleHQgbmFtZT0iQklPQlROX1RJVExFIiB2YWx1ZT0i6rK966ClIOyGjOqwnCIvPg0KCQk8dWl0ZXh0IG5hbWU9IkRJVklERVJCVE5fVElUTEUiIHZhbHVlPSJ8Ii8+DQoJCTx1aXRleHQgbmFtZT0iQ09OVEFDVEJUTl9USVRMRSIgdmFsdWU9IuyXsOudveyymCIvPg0KCQk8dWl0ZXh0IG5hbWU9IlRBQl9RVUlaIiB2YWx1ZT0i7YC07KaIIi8+DQoJCTx1aXRleHQgbmFtZT0iVEFCX09VVExJTkUiIHZhbHVlPSLqsJzsmpQiLz4NCgkJPHVpdGV4dCBuYW1lPSJUQUJfVEhVTUIiIHZhbHVlPSLstpXshoztjJAiLz4NCgkJPHVpdGV4dCBuYW1lPSJUQUJfTk9URVMiIHZhbHVlPSLrhbjtirgiLz4NCgkJPHVpdGV4dCBuYW1lPSJUQUJfU0VBUkNIIiB2YWx1ZT0i6rKA7IOJIi8+DQoJCTx1aXRleHQgbmFtZT0iU0xJREVfSEVBRElORyIgdmFsdWU9IuyKrOudvOydtOuTnCDsoJzrqqkiLz4NCgkJPHVpdGV4dCBuYW1lPSJEVVJBVElPTl9IRUFESU5HIiB2YWx1ZT0i7J6s7IOd7Iuc6rCEIi8+DQoJCTx1aXRleHQgbmFtZT0iU0VBUkNIX0hFQURJTkciIHZhbHVlPSLthY3siqTtirgg6rKA7IOJOiIvPg0KCQk8dWl0ZXh0IG5hbWU9IlRIVU1CX0hFQURJTkciIHZhbHVlPSLsiqzrnbzsnbTrk5wiLz4NCgkJPHVpdGV4dCBuYW1lPSJUSFVNQl9JTkZPIiB2YWx1ZT0i7KCc66qpL+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siJg6Ii8+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siJg6ICVuLyV0Ii8+DQoJCTx1aXRleHQgbmFtZT0iUVVJWlBPRF9RVUVTVFlQRV9TVFIiIHZhbHVlPSLsnKDtmJU6ICVzIi8+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DQoNCu2AtOymiOulvCDsooXro4ztlZjroKTrqbQgW+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EZXRlbmlkYSIvPg0KCQk8dWl0ZXh0IG5hbWU9IlNDUlVCQkFSU1RBVFVTX1BMQVlJTkciIHZhbHVlPSJSZXByb2R1Y2llbmRvIi8+DQoJCTx1aXRleHQgbmFtZT0iU0NSVUJCQVJTVEFUVVNfTk9BVURJTyIgdmFsdWU9IlNpbiBzb25pZG8iLz4NCgkJPHVpdGV4dCBuYW1lPSJTQ1JVQkJBUlNUQVRVU19WSURQTEFZSU5HIiB2YWx1ZT0iVsOtZGVvIGVuIHJlcHJvZC4iLz4NCgkJPHVpdGV4dCBuYW1lPSJTQ1JVQkJBUlNUQVRVU19MT0FESU5HIiB2YWx1ZT0iQ2FyZ2FuZG8iLz4NCgkJPHVpdGV4dCBuYW1lPSJTQ1JVQkJBUlNUQVRVU19CVUZGRVJJTkciIHZhbHVlPSJBbG1hY2VuYW5kbyBlbiBiw7pmZXIiLz4NCgkJPHVpdGV4dCBuYW1lPSJTQ1JVQkJBUlNUQVRVU19RVUVTVElPTiIgdmFsdWU9IkNvbnRlc3RhciBwcmVndW50YSIvPg0KCQk8dWl0ZXh0IG5hbWU9IlNDUlVCQkFSU1RBVFVTX1JFVklFV1FVSVoiIHZhbHVlPSJSZXZpc2FuZG8gcHJ1ZWJhIi8+DQoJCTwhLS0gc3Vic3RpdHV0aW9uOiAlbSA9PSBtaW51dGVzIHJlbWFpbmluZyAtLT4NCgkJPCEtLSBzdWJzdGl0dXRpb246ICVzID09IHNlY29uZHMgcmVtYWluaW5nIC0tPg0KCQk8dWl0ZXh0IG5hbWU9IkVMQVBTRUQiIHZhbHVlPSIlbSBtaW51dG9zICVzIHNlZ3VuZG9zIHJlc3RhbnRlcyIvPg0KCQk8dWl0ZXh0IG5hbWU9Ik5PVEZPVU5EIiB2YWx1ZT0iTm8gc2UgaGEgZW5jb250cmFkbyBuYWRhIi8+DQoJCTx1aXRleHQgbmFtZT0iQVRUQUNITUVOVFMiIHZhbHVlPSJBcmNoaXZvcyBhZGp1bnRvcyIvPg0KCQk8IS0tIHN1YnN0aXR1dGlvbjogJXAgPT0gY3VycmVudCBzcGVha2VyJ3MgdGl0bGUgLS0+DQoJCTx1aXRleHQgbmFtZT0iQklPV0lOX1RJVExFIiB2YWx1ZT0iQmlvZ3JhZsOtYTogJXAiLz4NCgkJPHVpdGV4dCBuYW1lPSJCSU9CVE5fVElUTEUiIHZhbHVlPSJCaW9ncmFmw61hIi8+DQoJCTx1aXRleHQgbmFtZT0iRElWSURFUkJUTl9USVRMRSIgdmFsdWU9InwiLz4NCgkJPHVpdGV4dCBuYW1lPSJDT05UQUNUQlROX1RJVExFIiB2YWx1ZT0iQ29udGFjdG8iLz4NCgkJPHVpdGV4dCBuYW1lPSJUQUJfUVVJWiIgdmFsdWU9IlBydWViYSIvPg0KCQk8dWl0ZXh0IG5hbWU9IlRBQl9PVVRMSU5FIiB2YWx1ZT0iQ29udG9ybm8iLz4NCgkJPHVpdGV4dCBuYW1lPSJUQUJfVEhVTUIiIHZhbHVlPSJNaW5pYXQuIi8+DQoJCTx1aXRleHQgbmFtZT0iVEFCX05PVEVTIiB2YWx1ZT0iTm90YXMiLz4NCgkJPHVpdGV4dCBuYW1lPSJUQUJfU0VBUkNIIiB2YWx1ZT0iQnVzY2FyIi8+DQoJCTx1aXRleHQgbmFtZT0iU0xJREVfSEVBRElORyIgdmFsdWU9IlTDrXR1bG8gZGUgZGlhcG9zaXRpdmEiLz4NCgkJPHVpdGV4dCBuYW1lPSJEVVJBVElPTl9IRUFESU5HIiB2YWx1ZT0iRHVyYWMuIi8+DQoJCTx1aXRleHQgbmFtZT0iU0VBUkNIX0hFQURJTkciIHZhbHVlPSJCdXNjYXIgdGV4dG86Ii8+DQoJCTx1aXRleHQgbmFtZT0iVEhVTUJfSEVBRElORyIgdmFsdWU9IkRpYXBvc2l0aXZhIi8+DQoJCTx1aXRleHQgbmFtZT0iVEhVTUJfSU5GTyIgdmFsdWU9IkR1ci4vVMOtdC4gZGlhcC4iLz4NCgkJPHVpdGV4dCBuYW1lPSJBVFRBQ0hOQU1FX0hFQURJTkciIHZhbHVlPSJOb21icmUgZGUgYXJjaGl2byIvPg0KCQk8dWl0ZXh0IG5hbWU9IkFUVEFDSFNJWkVfSEVBRElORyIgdmFsdWU9IlRhbWHDsW8iLz4NCgkJPHVpdGV4dCBuYW1lPSJTTElERV9OT1RFUyIgdmFsdWU9Ik5vdGFzIGRlIGRpYXBvc2l0aXZhIi8+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DQoJCTx1aXRleHQgbmFtZT0iUVVJWlBPRF9RVUVTQVRNUFRfU1RSIiB2YWx1ZT0iSW50ZW50b3M6ICVuIGRlICV0Ii8+DQoJCTx1aXRleHQgbmFtZT0iUVVJWlBPRF9RVUVTVFlQRV9TVFIiIHZhbHVlPSJUaXBvOiAlcyIvPg0KCQk8dWl0ZXh0IG5hbWU9IlFVSVpQT0RfUVVFU1RZUEVfR1JEIiB2YWx1ZT0iQ29uIHB1bnR1YWNpw7NuIi8+DQoJCTx1aXRleHQgbmFtZT0iUVVJWlBPRF9RVUVTVFlQRV9TVlkiIHZhbHVlPSJFbmN1ZXN0YSIvPg0KCQk8dWl0ZXh0IG5hbWU9IlFVSVpQT0RfUVVJWkFUTVBUX0lORiIgdmFsdWU9IkluZmluaXRvIi8+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g0KDQp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6ICVwIi8+DQoJCTwhLS0gc3Vic3RpdHV0aW9uOiAlcCA9PSBwcmVzZW50YXRpb24gdGl0bGUgLS0+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QYXJhZG8iLz4NCgkJPHVpdGV4dCBuYW1lPSJTQ1JVQkJBUlNUQVRVU19QTEFZSU5HIiB2YWx1ZT0iUmVwcm9kdXppbmRvIi8+DQoJCTx1aXRleHQgbmFtZT0iU0NSVUJCQVJTVEFUVVNfTk9BVURJTyIgdmFsdWU9IlNlbSDDoXVkaW8iLz4NCgkJPHVpdGV4dCBuYW1lPSJTQ1JVQkJBUlNUQVRVU19WSURQTEFZSU5HIiB2YWx1ZT0iVsOtZGVvIGVtIHJlcHJvZHXDp8OjbyIvPg0KCQk8dWl0ZXh0IG5hbWU9IlNDUlVCQkFSU1RBVFVTX0xPQURJTkciIHZhbHVlPSJDYXJyZWdhbmRvIi8+DQoJCTx1aXRleHQgbmFtZT0iU0NSVUJCQVJTVEFUVVNfQlVGRkVSSU5HIiB2YWx1ZT0iQXJtYXplbmFuZG8gZW0gYnVmZmVyIi8+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DQoJCTx1aXRleHQgbmFtZT0iRUxBUFNFRCIgdmFsdWU9IiVtIG1pbnV0b3MgJXMgc2VndW5kb3MgcmVzdGFudGVzIi8+DQoJCTx1aXRleHQgbmFtZT0iTk9URk9VTkQiIHZhbHVlPSJOYWRhIGVuY29udHJhZG8iLz4NCgkJPHVpdGV4dCBuYW1lPSJBVFRBQ0hNRU5UUyIgdmFsdWU9IkFuZXhv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DQoJCTx1aXRleHQgbmFtZT0iRFVSQVRJT05fSEVBRElORyIgdmFsdWU9IkR1cmHDp8OjbyIvPg0KCQk8dWl0ZXh0IG5hbWU9IlNFQVJDSF9IRUFESU5HIiB2YWx1ZT0iUHJvY3VyYXIgdGV4dG86Ii8+DQoJCTx1aXRleHQgbmFtZT0iVEhVTUJfSEVBRElORyIgdmFsdWU9IlNsaWRlIi8+DQoJCTx1aXRleHQgbmFtZT0iVEhVTUJfSU5GTyIgdmFsdWU9IlTDrXR1bG8vRHVyYcOnw6NvIGRvIHNsaWRlIi8+DQoJCTx1aXRleHQgbmFtZT0iQVRUQUNITkFNRV9IRUFESU5HIiB2YWx1ZT0iTm9tZSBkbyBhcnF1aXZvIi8+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DQoJCTx1aXRleHQgbmFtZT0iUVVJWlBPRF9RVUVTVFlQRV9HUkQiIHZhbHVlPSJDbGFzc2lmaWNhdMOzcmlhIi8+DQoJCTx1aXRleHQgbmFtZT0iUVVJWlBPRF9RVUVTVFlQRV9TVlkiIHZhbHVlPSJQZXNxdWlzYSIvPg0KCQk8dWl0ZXh0IG5hbWU9IlFVSVpQT0RfUVVJWkFUTVBUX0lORiIgdmFsdWU9IkluZmluaXRvIi8+DQoJCTx1aXRleHQgbmFtZT0iUVVJWlBPRF9RVUVTQVRNUFRfSU5GIiB2YWx1ZT0iSW5maW5pdG8iLz4NCgkJPHVpdGV4dCBuYW1lPSJXQVJOSU5HTVNHX1lFU1NUUklORyIgdmFsdWU9IlNpbSIvPg0KCQk8dWl0ZXh0IG5hbWU9IldBUk5JTkdNU0dfTk9TVFJJTkciIHZhbHVlPSJOw6NvIi8+DQoJCTx1aXRleHQgbmFtZT0iV0FSTklOR01TR19USVRMRVNUUklORyIgdmFsdWU9IkFsZXJ0YSBkZSBuYXZlZ2HDp8OjbyBkbyBxdWVzdGlvbsOhcmlvIi8+DQoJCTx1aXRleHQgbmFtZT0iV0FSTklOR01TR19NU0dTVFJJTkciIHZhbHVlPSJFeGlzdGVtIHBlcmd1bnRhcyBxdWUgbsOjbyBmb3JhbSByZXNwb25kaWRhcyBuZXN0ZSBxdWVzdGlvbsOhcmlvLg0KDQp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FyIGJhcnJhIGxhdGVyYWwgYW8gcGFydGljaXBhbnRlcyIvPg0KCQk8dWl0ZXh0IG5hbWU9Ik1VVEUiIHZhbHVlPSJNdWRvIi8+DQoJCTx1aXRleHQgbmFtZT0iRE9DV1JBUF9USVRMRSIgdmFsdWU9IkFuZXhvIGRlIGFycXVpdm8gZG8gUHJlc2VudGVyIi8+DQoJCTx1aXRleHQgbmFtZT0iRE9DV1JBUF9NU0ciIHZhbHVlPSJTYWx2YXIgZW0gTWV1IGNvbXB1dGFkb3IiLz4NCgkJPHVpdGV4dCBuYW1lPSJET0NXUkFQX1BST01QVCIgdmFsdWU9IkNsaXF1ZSBwYXJhIGJhaXhhciIvPg0KCTwvbGFuZ3VhZ2U+DQoJPGxhbmd1YWdlIGlkPSJp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x1aXRleHQgbmFtZT0iQ09MTEFCX0ZVTExTQ1JFRU5fTE9HSU5fT0tfQlROX1NUUklORyIgdmFsdWU9Ik9rIi8+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ludGVycm90dG8iLz4NCgkJPHVpdGV4dCBuYW1lPSJTQ1JVQkJBUlNUQVRVU19QTEFZSU5HIiB2YWx1ZT0iUmlwcm9kdXppb25lIi8+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DQoJCTx1aXRleHQgbmFtZT0iRUxBUFNFRCIgdmFsdWU9IiVtIE1pbnV0aSAlcyBTZWNvbmRpIHJpbWFuZW50aSIvPg0KCQk8dWl0ZXh0IG5hbWU9Ik5PVEZPVU5EIiB2YWx1ZT0iTmVzc3VuIGVsZW1lbnRvIHRyb3ZhdG8iLz4NCgkJPHVpdGV4dCBuYW1lPSJBVFRBQ0hNRU5UUyIgdmFsdWU9IkFsbGVnYXRp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DQoJCTx1aXRleHQgbmFtZT0iRFVSQVRJT05fSEVBRElORyIgdmFsdWU9IkR1cmF0YSIvPg0KCQk8dWl0ZXh0IG5hbWU9IlNFQVJDSF9IRUFESU5HIiB2YWx1ZT0iQ2VyY2EgdGVzdG86Ii8+DQoJCTx1aXRleHQgbmFtZT0iVEhVTUJfSEVBRElORyIgdmFsdWU9IkRpYXBvc2l0aXZhIi8+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DQoJCTx1aXRleHQgbmFtZT0iUVVJWlBPRF9RVUVTVFlQRV9TVFIiIHZhbHVlPSJUaXBvOiAlcyIvPg0KCQk8dWl0ZXh0IG5hbWU9IlFVSVpQT0RfUVVFU1RZUEVfR1JEIiB2YWx1ZT0iQ29uIHZhbHV0YXppb25lIi8+DQoJCTx1aXRleHQgbmFtZT0iUVVJWlBPRF9RVUVTVFlQRV9TVlkiIHZhbHVlPSJJbmRhZ2luZSIvPg0KCQk8dWl0ZXh0IG5hbWU9IlFVSVpQT0RfUVVJWkFUTVBUX0lORiIgdmFsdWU9IkluZmluaXRpIi8+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DQoNCl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DQoJCTx1aXRleHQgbmFtZT0iRE9DV1JBUF9USVRMRSIgdmFsdWU9IkFsbGVnYXRvIGZpbGUgUHJlc2VudGVyIi8+DQoJCTx1aXRleHQgbmFtZT0iRE9DV1JBUF9NU0ciIHZhbHVlPSJTYWx2YSBpbiBSaXNvcnNlIGRlbCBjb21wdXRlciIvPg0KCQk8dWl0ZXh0IG5hbWU9IkRPQ1dSQVBfUFJPTVBUIiB2YWx1ZT0iQ2xpYyBwZXIgc2NhcmljYXJlIi8+DQoJPC9sYW5ndWFnZT4NCgk8bGFuZ3VhZ2UgaWQ9Im5s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HVpdGV4dCBuYW1lPSJDT0xMQUJfRlVMTFNDUkVFTl9MT0dJTl9PS19CVE5fU1RSSU5HIiB2YWx1ZT0iT2siLz4NCgkJPHVpdGV4dCBuYW1lPSJDT0xMQUJfRlVMTFNDUkVFTl9MT0dJTl9XQVJOSU5HIiB2YWx1ZT0iTG9naW4gV2FybmluZyIvPg0KCQk8dWl0ZXh0IG5hbWU9IkNPTExBQl9GVUxMU0NSRUVOX0xPR0lOX01TR1NUUklORyIgdmFsdWU9IlBsZWFzZSBsb2cgaW4gYmVmb3JlIHN3aXRjaGluZyB0byBmdWxsc2NyZWVuLg0KDQprZXlib2FyZCBpbnRlcmFjdGlvbiBub3QgYWxsb3dlZCBpbiBmdWxsc2NyZWVuIi8+DQoJCTx1aXRleHQgbmFtZT0iQ09MTEFCX0ZVTExTQ1JFRU5fSU5URVJBQ1RJT05fT0tfQlROX1NUUklORyIgdmFsdWU9Ik9rIi8+DQoJCTx1aXRleHQgbmFtZT0iQ09MTEFCX0ZVTExTQ1JFRU5fSU5URVJBQ1RJT05fV0FSTklORyIgdmFsdWU9IktleWJvYXJkIFdhcm5pbmciLz4NCgkJPHVpdGV4dCBuYW1lPSJDT0xMQUJfRlVMTFNDUkVFTl9JTlRFUkFDVElPTl9NU0dTVFJJTkciIHZhbHVlPSJLZXlib2FyZCBpbnRlcmFjdGlvbiBub3QgYWxsb3dlZCBpbiBmdWxsc2NyZWVuLg0KDQpTd2l0Y2ggYmFjayB0byBub3JtYWwgbW9kZSB0byBjb2xsYWJvcmF0ZSIvPg0KCQk8IS0tIHN1YnN0aXR1dGlvbjogJW4gPT0gc2xpZGUgbnVtYmVyIC0tPg0KCQk8dWl0ZXh0IG5hbWU9IlVOTkFNRURTTElERVRJVExFIiB2YWx1ZT0iRGlhICVuIi8+DQoJCTwhLS0gc3Vic3RpdHV0aW9uOiAlbiA9PSBzbGlkZSBudW1iZXIgLS0+DQoJCTwhLS0gc3Vic3RpdHV0aW9uOiAldCA9PSB0b3RhbCBzbGlkZSBjb3VudCAtLT4NCgkJPHVpdGV4dCBuYW1lPSJTQ1JVQkJBUlNUQVRVU19TTElERUlORk8iIHZhbHVlPSJEaWEgJW4gLyAldCB8ICIvPg0KCQk8dWl0ZXh0IG5hbWU9IlNDUlVCQkFSU1RBVFVTX1NUT1BQRUQiIHZhbHVlPSJHZXN0b3B0Ii8+DQoJCTx1aXRleHQgbmFtZT0iU0NSVUJCQVJTVEFUVVNfUExBWUlORyIgdmFsdWU9IkFmc3BlbGVuIi8+DQoJCTx1aXRleHQgbmFtZT0iU0NSVUJCQVJTVEFUVVNfTk9BVURJTyIgdmFsdWU9IkdlZW4gYXVkaW8iLz4NCgkJPHVpdGV4dCBuYW1lPSJTQ1JVQkJBUlNUQVRVU19WSURQTEFZSU5HIiB2YWx1ZT0iVmlkZW8gYWZzcGVsZW4iLz4NCgkJPHVpdGV4dCBuYW1lPSJTQ1JVQkJBUlNUQVRVU19MT0FESU5HIiB2YWx1ZT0iTGFkZW4iLz4NCgkJPHVpdGV4dCBuYW1lPSJTQ1JVQkJBUlNUQVRVU19CVUZGRVJJTkciIHZhbHVlPSJCdWZmZXJlbiIvPg0KCQk8dWl0ZXh0IG5hbWU9IlNDUlVCQkFSU1RBVFVTX1FVRVNUSU9OIiB2YWx1ZT0iVnJhYWcgbWV0IGFudHdvb3JkIi8+DQoJCTx1aXRleHQgbmFtZT0iU0NSVUJCQVJTVEFUVVNfUkVWSUVXUVVJWiIgdmFsdWU9IlF1aXogY29udHJvbGVyZW4iLz4NCgkJPCEtLSBzdWJzdGl0dXRpb246ICVtID09IG1pbnV0ZXMgcmVtYWluaW5nIC0tPg0KCQk8IS0tIHN1YnN0aXR1dGlvbjogJXMgPT0gc2Vjb25kcyByZW1haW5pbmcgLS0+DQoJCTx1aXRleHQgbmFtZT0iRUxBUFNFRCIgdmFsdWU9IkVyIHJlc3RlcmVuICVtIG1pbnV0ZW4gJXMgc2Vjb25kZW4iLz4NCgkJPHVpdGV4dCBuYW1lPSJOT1RGT1VORCIgdmFsdWU9Ik5pZXRzIGdldm9uZGVuIi8+DQoJCTx1aXRleHQgbmFtZT0iQVRUQUNITUVOVFMiIHZhbHVlPSJCaWpsYWdlbiIvPg0KCQk8IS0tIHN1YnN0aXR1dGlvbjogJXAgPT0gY3VycmVudCBzcGVha2VyJ3MgdGl0bGUgLS0+DQoJCTx1aXRleHQgbmFtZT0iQklPV0lOX1RJVExFIiB2YWx1ZT0iQmlvZ3JhZmllOiAlcCIvPg0KCQk8dWl0ZXh0IG5hbWU9IkJJT0JUTl9USVRMRSIgdmFsdWU9IkJpb2dyYWZpZSIvPg0KCQk8dWl0ZXh0IG5hbWU9IkRJVklERVJCVE5fVElUTEUiIHZhbHVlPSJ8Ii8+DQoJCTx1aXRleHQgbmFtZT0iQ09OVEFDVEJUTl9USVRMRSIgdmFsdWU9IkNvbnRhY3QiLz4NCgkJPHVpdGV4dCBuYW1lPSJUQUJfUVVJWiIgdmFsdWU9IlF1aXoiLz4NCgkJPHVpdGV4dCBuYW1lPSJUQUJfT1VUTElORSIgdmFsdWU9Ik92ZXJ6aWNodCIvPg0KCQk8dWl0ZXh0IG5hbWU9IlRBQl9USFVNQiIgdmFsdWU9Ik1pbmlhdHV1ciIvPg0KCQk8dWl0ZXh0IG5hbWU9IlRBQl9OT1RFUyIgdmFsdWU9Ik5vdGl0aWVzIi8+DQoJCTx1aXRleHQgbmFtZT0iVEFCX1NFQVJDSCIgdmFsdWU9IlpvZWtlbiIvPg0KCQk8dWl0ZXh0IG5hbWU9IlNMSURFX0hFQURJTkciIHZhbHVlPSJUaXRlbCB2YW4gZGlhIi8+DQoJCTx1aXRleHQgbmFtZT0iRFVSQVRJT05fSEVBRElORyIgdmFsdWU9IkR1dXIiLz4NCgkJPHVpdGV4dCBuYW1lPSJTRUFSQ0hfSEVBRElORyIgdmFsdWU9IlpvZWtlbiBuYWFyIHRla3N0OiIvPg0KCQk8dWl0ZXh0IG5hbWU9IlRIVU1CX0hFQURJTkciIHZhbHVlPSJEaWEiLz4NCgkJPHVpdGV4dCBuYW1lPSJUSFVNQl9JTkZPIiB2YWx1ZT0iVGl0ZWwvZHV1ciB2YW4gZGlhIi8+DQoJCTx1aXRleHQgbmFtZT0iQVRUQUNITkFNRV9IRUFESU5HIiB2YWx1ZT0iQmVzdGFuZHNuYWFtIi8+DQoJCTx1aXRleHQgbmFtZT0iQVRUQUNIU0laRV9IRUFESU5HIiB2YWx1ZT0iR3Jvb3R0ZSIvPg0KCQk8dWl0ZXh0IG5hbWU9IlNMSURFX05PVEVTIiB2YWx1ZT0iRGlhbm90aXRpZXM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DQoJCTx1aXRleHQgbmFtZT0iUVVJWlBPRF9RVUlaX01BWFNDT1JFIiB2YWx1ZT0iTWF4aW1hYWwgaGFhbGJhcmUgc2NvcmU6Ii8+DQoJCTx1aXRleHQgbmFtZT0iUVVJWlBPRF9RVUVTQVRNUFRfU1RSIiB2YWx1ZT0iUG9naW5nOiAlbiB2YW4gJXQiLz4NCgkJPHVpdGV4dCBuYW1lPSJRVUlaUE9EX1FVRVNUWVBFX1NUUiIgdmFsdWU9IlR5cGU6ICVzIi8+DQoJCTx1aXRleHQgbmFtZT0iUVVJWlBPRF9RVUVTVFlQRV9HUkQiIHZhbHVlPSJUZWx0IHZvb3Igc2NvcmUiLz4NCgkJPHVpdGV4dCBuYW1lPSJRVUlaUE9EX1FVRVNUWVBFX1NWWSIgdmFsdWU9IkVucXXDqnRlIi8+DQoJCTx1aXRleHQgbmFtZT0iUVVJWlBPRF9RVUlaQVRNUFRfSU5GIiB2YWx1ZT0iT25iZXBlcmt0Ii8+DQoJCTx1aXRleHQgbmFtZT0iUVVJWlBPRF9RVUVTQVRNUFRfSU5GIiB2YWx1ZT0iT25iZXBlcmt0Ii8+DQoJCTx1aXRleHQgbmFtZT0iV0FSTklOR01TR19ZRVNTVFJJTkciIHZhbHVlPSJKYSIvPg0KCQk8dWl0ZXh0IG5hbWU9IldBUk5JTkdNU0dfTk9TVFJJTkciIHZhbHVlPSJOZWUiLz4NCgkJPHVpdGV4dCBuYW1lPSJXQVJOSU5HTVNHX1RJVExFU1RSSU5HIiB2YWx1ZT0iV2FhcnNjaHV3aW5nIG1ldCBiZXRyZWtraW5nIHRvdCBxdWl6bmF2aWdhdGllIi8+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aaWpwYW5lZWwgYWFuIGRlZWxuZW1lcnMgd2VlcmdldmVuIi8+DQoJCTx1aXRleHQgbmFtZT0iTVVURSIgdmFsdWU9IkRlbXBlbiIvPg0KCQk8dWl0ZXh0IG5hbWU9IkRPQ1dSQVBfVElUTEUiIHZhbHVlPSJQcmVzZW50ZXItYmVzdGFuZHNiaWpsYWdlIi8+DQoJCTx1aXRleHQgbmFtZT0iRE9DV1JBUF9NU0ciIHZhbHVlPSJPcHNsYWFuIGluIERlemUgY29tcHV0ZXIiLz4NCgkJPHVpdGV4dCBuYW1lPSJET0NXUkFQX1BST01QVCIgdmFsdWU9IktsaWsgb20gdGUgZG93bmxvYWRlbiIvPg0KCTwvbGFuZ3VhZ2U+DQoJPGxhbmd1YWdlIGlkPSJjbiI+DQoJCTwhLS0gZm9ybWF0IGZvciB1aWZvbnQgdmFsdWUgaXMgImZvbnQsc2l6ZSxpc2JvbGQsaXNpdGFsaWMsaXNzaGFkb3dlZCIgLS0+DQoJCTx1aWZvbnQgbmFtZT0iRk9OVF9RVUlaWklORyIgdmFsdWU9IuWui+S9ky0xODAzMCwxMCxmYWxzZSxmYWxzZSxmYWxzZSIvPg0KCQk8dWlmb250IG5hbWU9IkZPTlRfU0NSVUJTVEFUVVMiIHZhbHVlPSLlrovkvZMtMTgwMzAsMTAsdHJ1ZSxmYWxzZSx0cnVlIi8+DQoJCTx1aWZvbnQgbmFtZT0iRk9OVF9TQ1JVQlRJTUUiIHZhbHVlPSLlrovkvZMtMTgwMzAsMTAsZmFsc2UsZmFsc2UsdHJ1ZSIvPg0KCQk8dWlmb250IG5hbWU9IkZPTlRfRUxBUFNFRFRJTUUiIHZhbHVlPSLlrovkvZMtMTgwMzAsMTAsdHJ1ZSxmYWxzZSx0cnVlIi8+DQoJCTx1aWZvbnQgbmFtZT0iRk9OVF9VVElMU01FTlUiIHZhbHVlPSLlrovkvZMtMTgwMzAsMTAsdHJ1ZSxmYWxzZSxmYWxzZSIvPg0KCQk8dWlmb250IG5hbWU9IkZPTlRfVEFCUyIgdmFsdWU9IuWui+S9ky0xODAzMCwxNCx0cnVlLGZhbHNlLHRydWUiLz4NCgkJPHVpZm9udCBuYW1lPSJGT05UX1BSRVNFTlRBVElPTk5BTUUiIHZhbHVlPSLlrovkvZMtMTgwMzAsMTQsZmFsc2UsZmFsc2UsdHJ1ZSIvPg0KCQk8dWlmb250IG5hbWU9IkZPTlRfUFJFU0VOVEVSTkFNRSIgdmFsdWU9IuWui+S9ky0xODAzMCwxNCx0cnVlLGZhbHNlLHRydWUiLz4NCgkJPHVpZm9udCBuYW1lPSJGT05UX1BSRVNFTlRFUlRJVExFIiB2YWx1ZT0i5a6L5L2TLTE4MDMwLDEzLGZhbHNlLGZhbHNlLHRydWUiLz4NCgkJPHVpZm9udCBuYW1lPSJGT05UX0JJT0JUTiIgdmFsdWU9IuWui+S9ky0xODAzMCwxMCxmYWxzZSxmYWxzZSx0cnVlIi8+DQoJCTx1aWZvbnQgbmFtZT0iRk9OVF9OT1RFUyIgdmFsdWU9IuWui+S9ky0xODAzMCwxMixmYWxzZSxmYWxzZSxmYWxzZSIvPg0KCQk8dWlmb250IG5hbWU9IkZPTlRfT1VUTElORSIgdmFsdWU9IuWui+S9ky0xODAzMCwxMixmYWxzZSxmYWxzZSx0cnVlIi8+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DQoJCTx1aWZvbnQgbmFtZT0iRk9OVF9MSVNUSEVBRElORyIgdmFsdWU9IuWui+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S9ky0xODAzMCwxMix0cnVlLGZhbHNlLHRydWUiLz4NCgkJPHVpZm9udCBuYW1lPSJGT05UX01TR0JPWF9NU0ciIHZhbHVlPSLlrovkvZMtMTgwMzAsMTIsZmFsc2UsZmFsc2UsdHJ1ZSIvPg0KCQk8dWlmb250IG5hbWU9IkZPTlRfTVNHQk9YX09QVElPTlMiIHZhbHVlPSLlrovkvZMtMTgwMzAsMTAsdHJ1ZSxmYWxzZSx0cnVlIi8+DQoJCTx1aWZvbnQgbmFtZT0iRk9OVF9RVUlaUE9EX1FVSVpfVElUTEUiIHZhbHVlPSLlrovkvZMtMTgwMzAsMTIsdHJ1ZSxmYWxzZSx0cnVlIi8+DQoJCTx1aWZvbnQgbmFtZT0iRk9OVF9RVUlaUE9EX1FVSVpfQVRURU1QVCIgdmFsdWU9IuWui+S9ky0xODAzMCwxMCxmYWxzZSxmYWxzZSx0cnVlIi8+DQoJCTx1aWZvbnQgbmFtZT0iRk9OVF9RVUlaUE9EX1FVSVpfQVRURU1QVF9WQUxVRSIgdmFsdWU9IuWui+S9ky0xODAzMCwxMCx0cnVlLGZhbHNlLHRydWUiLz4NCgkJPHVpZm9udCBuYW1lPSJGT05UX1FVSVpQT0RfUVVFU1RJT05fU0NPUkUiIHZhbHVlPSLlrovkvZMtMTgwMzAsMTAsZmFsc2UsZmFsc2UsdHJ1ZSIvPg0KCQk8dWlmb250IG5hbWU9IkZPTlRfUVVJWlBPRF9RVUVTVElPTl9TQ09SRV9WQUxVRSIgdmFsdWU9IuWui+S9ky0xODAzMCwxMCx0cnVlLGZhbHNlLHRydWUiLz4NCgkJPHVpZm9udCBuYW1lPSJGT05UX1FVSVpQT0RfUVVFU1RJT05fQVRURU1QVCIgdmFsdWU9IuWui+S9ky0xODAzMCwxMCxmYWxzZSxmYWxzZSx0cnVlIi8+DQoJCTx1aWZvbnQgbmFtZT0iRk9OVF9RVUlaUE9EX1FVRVNUSU9OX0FUVEVNUFRfVkFMVUUiIHZhbHVlPSLlrovkvZMtMTgwMzAsMTAsdHJ1ZSxmYWxzZSx0cnVlIi8+DQoJCTx1aWZvbnQgbmFtZT0iRk9OVF9RVUlaUE9EX1FVRVNUSU9OX1RBRyIgdmFsdWU9IuWui+S9ky0xODAzMCwxMix0cnVlLGZhbHNlLHRydWUiLz4NCgkJPHVpZm9udCBuYW1lPSJGT05UX1FVSVpQT0RfUVVJWl9RVUVTVElPTl9DT1VOVCIgdmFsdWU9IuWui+S9ky0xODAzMCwxMCxmYWxzZSxmYWxzZSx0cnVlIi8+DQoJCTx1aWZvbnQgbmFtZT0iRk9OVF9RVUlaUE9EX1FVSVpfUVVFU1RJT05fQ09VTlRfVkFMVUUiIHZhbHVlPSLlrovkvZMtMTgwMzAsMTAsdHJ1ZSxmYWxzZSx0cnVlIi8+DQoJCTx1aWZvbnQgbmFtZT0iRk9OVF9RVUlaUE9EX1FVSVpfUVVFU1RJT05fQVRURU1QVEVEIiB2YWx1ZT0i5a6L5L2TLTE4MDMwLDEwLGZhbHNlLGZhbHNlLHRydWUiLz4NCgkJPHVpZm9udCBuYW1lPSJGT05UX1FVSVpQT0RfUVVJWl9RVUVTVElPTl9BVFRFTVBURURfVkFMVUUiIHZhbHVlPSLlrovkvZMtMTgwMzAsMTAsdHJ1ZSxmYWxzZSx0cnVlIi8+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S9ky0xODAzMCwxMCx0cnVlLGZhbHNlLHRydWUiLz4NCgkJPHVpZm9udCBuYW1lPSJGT05UX1FVSVpQT0RfUVVJWl9NQVhTQ09SRSIgdmFsdWU9IuWui+S9ky0xODAzMCwxMCxmYWxzZSxmYWxzZSx0cnVlIi8+DQoJCTx1aWZvbnQgbmFtZT0iRk9OVF9RVUlaUE9EX1FVSVpfTUFYU0NPUkVfVkFMVUUiIHZhbHVlPSLlrovkvZMtMTgwMzAsMTAsdHJ1ZSxmYWxzZSx0cnVlIi8+DQoJCTx1aWZvbnQgbmFtZT0iRk9OVF9RVUlaUE9EX1FVSVpfUEFTU1NDT1JFIiB2YWx1ZT0i5a6L5L2TLTE4MDMwLDEwLGZhbHNlLGZhbHNlLHRydWUiLz4NCgkJPHVpZm9udCBuYW1lPSJGT05UX1FVSVpQT0RfUVVJWl9QQVNTU0NPUkVfVkFMVUUiIHZhbHVlPSLlrovkvZMtMTgwMzAsMTA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Llubvnga/niYcgJW4iLz4NCgkJPCEtLSBzdWJzdGl0dXRpb246ICVuID09IHNsaWRlIG51bWJlciAtLT4NCgkJPCEtLSBzdWJzdGl0dXRpb246ICV0ID09IHRvdGFsIHNsaWRlIGNvdW50IC0tPg0KCQk8dWl0ZXh0IG5hbWU9IlNDUlVCQkFSU1RBVFVTX1NMSURFSU5GTyIgdmFsdWU9IuW5u+eBr+eJhyAlbiAvICV0IHwgIi8+DQoJCTx1aXRleHQgbmFtZT0iU0NSVUJCQVJTVEFUVVNfU1RPUFBFRCIgdmFsdWU9IuW3suWBnOatoiIvPg0KCQk8dWl0ZXh0IG5hbWU9IlNDUlVCQkFSU1RBVFVTX1BMQVlJTkciIHZhbHVlPSLmraPlnKjmkq3mlL4iLz4NCgkJPHVpdGV4dCBuYW1lPSJTQ1JVQkJBUlNUQVRVU19OT0FVRElPIiB2YWx1ZT0i5peg6Z+z6aKRIi8+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DQoJCTx1aXRleHQgbmFtZT0iRUxBUFNFRCIgdmFsdWU9IuWJqeS9mSAlbSDliIbpkp8gJXMg56eSIi8+DQoJCTx1aXRleHQgbmFtZT0iTk9URk9VTkQiIHZhbHVlPSLmnKrmib7liLDku7vkvZXlhoXlrrkiLz4NCgkJPHVpdGV4dCBuYW1lPSJBVFRBQ0hNRU5UUyIgdmFsdWU9IumZhOS7tiIvPg0KCQk8IS0tIHN1YnN0aXR1dGlvbjogJXAgPT0gY3VycmVudCBzcGVha2VyJ3MgdGl0bGUgLS0+DQoJCTx1aXRleHQgbmFtZT0iQklPV0lOX1RJVExFIiB2YWx1ZT0i5Liq5Lq6566A5LuLOiAlcCIvPg0KCQk8dWl0ZXh0IG5hbWU9IkJJT0JUTl9USVRMRSIgdmFsdWU9IuS4quS6uueugOS7iyIvPg0KCQk8dWl0ZXh0IG5hbWU9IkRJVklERVJCVE5fVElUTEUiIHZhbHVlPSJ8Ii8+DQoJCTx1aXRleHQgbmFtZT0iQ09OVEFDVEJUTl9USVRMRSIgdmFsdWU9IuiBlOezu+aWueW8jyIvPg0KCQk8dWl0ZXh0IG5hbWU9IlRBQl9RVUlaIiB2YWx1ZT0i5rWL6aqMIi8+DQoJCTx1aXRleHQgbmFtZT0iVEFCX09VVExJTkUiIHZhbHVlPSLlpKfnurIiLz4NCgkJPHVpdGV4dCBuYW1lPSJUQUJfVEhVTUIiIHZhbHVlPSLnvKnnlaXlm74iLz4NCgkJPHVpdGV4dCBuYW1lPSJUQUJfTk9URVMiIHZhbHVlPSLlpIfms6giLz4NCgkJPHVpdGV4dCBuYW1lPSJUQUJfU0VBUkNIIiB2YWx1ZT0i5pCc57SiIi8+DQoJCTx1aXRleHQgbmFtZT0iU0xJREVfSEVBRElORyIgdmFsdWU9IuW5u+eBr+eJh+agh+mimCIvPg0KCQk8dWl0ZXh0IG5hbWU9IkRVUkFUSU9OX0hFQURJTkciIHZhbHVlPSLmjIHnu63ml7bpl7QiLz4NCgkJPHVpdGV4dCBuYW1lPSJTRUFSQ0hfSEVBRElORyIgdmFsdWU9IuaQnOe0ouaWh+acrDoiLz4NCgkJPHVpdGV4dCBuYW1lPSJUSFVNQl9IRUFESU5HIiB2YWx1ZT0i5bm754Gv54mHIi8+DQoJCTx1aXRleHQgbmFtZT0iVEhVTUJfSU5GTyIgdmFsdWU9IuW5u+eBr+eJh+agh+mimC/mjIHnu63ml7bpl7QiLz4NCgkJPHVpdGV4dCBuYW1lPSJBVFRBQ0hOQU1FX0hFQURJTkciIHZhbHVlPSLmlofku7blkI0iLz4NCgkJPHVpdGV4dCBuYW1lPSJBVFRBQ0hTSVpFX0hFQURJTkciIHZhbHVlPSLlpKflsI8iLz4NCgkJPHVpdGV4dCBuYW1lPSJTTElERV9OT1RFUyIgdmFsdWU9IuW5u+eBr+eJh+Wkh+azqCIvPg0KCQk8IS0tcXVpeiBwb2QgYW5kIG1lc3NhZ2UgYm94IHRleHRzLS0+DQoJCTx1aXRleHQgbmFtZT0iUVVJWlBPRF9RVUlaX0FUVEVNUFQiIHZhbHVlPSLmtYvpqozlsJ3or5XmrKHmlbA6Ii8+DQoJCTx1aXRleHQgbmFtZT0iUVVJWlBPRF9RVUlaX0FUVEVNUFRfVkFMVUUiIHZhbHVlPSLnrKwgJW4g5qyh77yM5YWxICV0IOasoSIvPg0KCQk8dWl0ZXh0IG5hbWU9IlFVSVpQT0RfUVVJWl9TQ09SRSIgdmFsdWU9IuW+l+WIhjoiLz4NCgkJPHVpdGV4dCBuYW1lPSJRVUlaUE9EX1FVSVpfUEFTU1NDT1JFIiB2YWx1ZT0i5Y+K5qC85YiG5pWwOiIvPg0KCQk8dWl0ZXh0IG5hbWU9IlFVSVpQT0RfUVVJWl9NQVhTQ09SRSIgdmFsdWU9IuacgOmrmOWIhuaVsDoiLz4NCgkJPHVpdGV4dCBuYW1lPSJRVUlaUE9EX1FVRVNBVE1QVF9TVFIiIHZhbHVlPSLlsJ3or5XmrKHmlbA6IOesrCAlbiDmrKHvvIzlhbEgJXQg5qyhIi8+DQoJCTx1aXRleHQgbmFtZT0iUVVJWlBPRF9RVUVTVFlQRV9TVFIiIHZhbHVlPSLnsbvlnos6ICVzIi8+DQoJCTx1aXRleHQgbmFtZT0iUVVJWlBPRF9RVUVTVFlQRV9HUkQiIHZhbHVlPSLor4TnuqciLz4NCgkJPHVpdGV4dCBuYW1lPSJRVUlaUE9EX1FVRVNUWVBFX1NWWSIgdmFsdWU9Iuiwg+afpSIvPg0KCQk8dWl0ZXh0IG5hbWU9IlFVSVpQT0RfUVVJWkFUTVBUX0lORiIgdmFsdWU9IuaXoOmZkCIvPg0KCQk8dWl0ZXh0IG5hbWU9IlFVSVpQT0RfUVVFU0FUTVBUX0lORiIgdmFsdWU9IuaXoOmZkCIvPg0KCQk8dWl0ZXh0IG5hbWU9IldBUk5JTkdNU0dfWUVTU1RSSU5HIiB2YWx1ZT0i5pivIi8+DQoJCTx1aXRleHQgbmFtZT0iV0FSTklOR01TR19OT1NUUklORyIgdmFsdWU9IuWQpiIvPg0KCQk8dWl0ZXh0IG5hbWU9IldBUk5JTkdNU0dfVElUTEVTVFJJTkciIHZhbHVlPSLmtYvpqozlr7zoiKrorablkYoiLz4NCgkJPHVpdGV4dCBuYW1lPSJXQVJOSU5HTVNHX01TR1NUUklORyIgdmFsdWU9IuatpOa1i+mqjOS4reacieacquWwneivleS9nOetlOeahOmXrumimOOAgg0KDQrljZXlh7vigJzmmK/igJ3pgIDlh7rmraTmtYvpqozjgILljZXlh7vigJzlkKbigJ3nu6fnu63mtYvpqozjgIIiLz4NCgkJPHVpdGV4dCBuYW1lPSJJTkZPUk1BVElPTl9IMjY0X0ZMQVNIUExBWUVSIiB2YWx1ZT0i5b2T5YmN5a6J6KOF5Zyo5oKo55qE6K6h566X5py65LiK55qEIEZsYXNoIFBsYXllciDniYjmnKzkuI3mlK/mjIHor6Xop4bpopHjgILljZXlh7vop4bpopHljLrln5/kuIvovb3mnIDmlrDniYjmnKznmoQgRmxhc2ggUGxheWVy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S7tumZhOS7tiIvPg0KCQk8dWl0ZXh0IG5hbWU9IkRPQ1dSQVBfTVNHIiB2YWx1ZT0i5L+d5a2Y5Yiw5oiR55qE6K6h566X5py6Ii8+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JTbGF5dCAlbiIvPg0KCQk8IS0tIHN1YnN0aXR1dGlvbjogJW4gPT0gc2xpZGUgbnVtYmVyIC0tPg0KCQk8IS0tIHN1YnN0aXR1dGlvbjogJXQgPT0gdG90YWwgc2xpZGUgY291bnQgLS0+DQoJCTx1aXRleHQgbmFtZT0iU0NSVUJCQVJTVEFUVVNfU0xJREVJTkZPIiB2YWx1ZT0iU2xheXQgJW4gLyAldCB8ICIvPg0KCQk8dWl0ZXh0IG5hbWU9IlNDUlVCQkFSU1RBVFVTX1NUT1BQRUQiIHZhbHVlPSJEdXJkdXJ1bGR1Ii8+DQoJCTx1aXRleHQgbmFtZT0iU0NSVUJCQVJTVEFUVVNfUExBWUlORyIgdmFsdWU9Ik95bmF0xLFsxLF5b3IiLz4NCgkJPHVpdGV4dCBuYW1lPSJTQ1JVQkJBUlNUQVRVU19OT0FVRElPIiB2YWx1ZT0iU2VzIFlvayIvPg0KCQk8dWl0ZXh0IG5hbWU9IlNDUlVCQkFSU1RBVFVTX1ZJRFBMQVlJTkciIHZhbHVlPSJWaWRlbyBPeW5hdMSxbMSxeW9yIi8+DQoJCTx1aXRleHQgbmFtZT0iU0NSVUJCQVJTVEFUVVNfTE9BRElORyIgdmFsdWU9IlnDvGtsZW5peW9yIi8+DQoJCTx1aXRleHQgbmFtZT0iU0NSVUJCQVJTVEFUVVNfQlVGRkVSSU5HIiB2YWx1ZT0iQXJhYmVsbGXEn2UgQWzEsW7EsXlvciIvPg0KCQk8dWl0ZXh0IG5hbWU9IlNDUlVCQkFSU1RBVFVTX1FVRVNUSU9OIiB2YWx1ZT0iU29ydXl1IFlhbsSxdGxhIi8+DQoJCTx1aXRleHQgbmFtZT0iU0NSVUJCQVJTVEFUVVNfUkVWSUVXUVVJWiIgdmFsdWU9IlPEsW5hdiDEsG5jZWxlbml5b3IiLz4NCgkJPCEtLSBzdWJzdGl0dXRpb246ICVtID09IG1pbnV0ZXMgcmVtYWluaW5nIC0tPg0KCQk8IS0tIHN1YnN0aXR1dGlvbjogJXMgPT0gc2Vjb25kcyByZW1haW5pbmcgLS0+DQoJCTx1aXRleHQgbmFtZT0iRUxBUFNFRCIgdmFsdWU9IiVtIERha2lrYSAlcyBTYW5peWUgS2FsZMSxIi8+DQoJCTx1aXRleHQgbmFtZT0iTk9URk9VTkQiIHZhbHVlPSJIZXJoYW5naSBCaXIgxZ5leSBCdWx1bm1hZMSxIi8+DQoJCTx1aXRleHQgbmFtZT0iQVRUQUNITUVOVFMiIHZhbHVlPSJFa2xlci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sSwcnRpYmF0Ii8+DQoJCTx1aXRleHQgbmFtZT0iVEFCX1FVSVoiIHZhbHVlPSJTxLFuYXYiLz4NCgkJPHVpdGV4dCBuYW1lPSJUQUJfT1VUTElORSIgdmFsdWU9IkFuYSBIYXQiLz4NCgkJPHVpdGV4dCBuYW1lPSJUQUJfVEhVTUIiIHZhbHVlPSJSZXNpbSIvPg0KCQk8dWl0ZXh0IG5hbWU9IlRBQl9OT1RFUyIgdmFsdWU9Ik5vdGxhciIvPg0KCQk8dWl0ZXh0IG5hbWU9IlRBQl9TRUFSQ0giIHZhbHVlPSJBcmEiLz4NCgkJPHVpdGV4dCBuYW1lPSJTTElERV9IRUFESU5HIiB2YWx1ZT0iU2xheXQgQmHFn2zEscSfxLEiLz4NCgkJPHVpdGV4dCBuYW1lPSJEVVJBVElPTl9IRUFESU5HIiB2YWx1ZT0iU8O8cmUiLz4NCgkJPHVpdGV4dCBuYW1lPSJTRUFSQ0hfSEVBRElORyIgdmFsdWU9Ik1ldG5pIGFyYToiLz4NCgkJPHVpdGV4dCBuYW1lPSJUSFVNQl9IRUFESU5HIiB2YWx1ZT0iU2xheXQiLz4NCgkJPHVpdGV4dCBuYW1lPSJUSFVNQl9JTkZPIiB2YWx1ZT0iU2xheXQgQmHFn2zEscSfxLEvU8O8cmVzaSIvPg0KCQk8dWl0ZXh0IG5hbWU9IkFUVEFDSE5BTUVfSEVBRElORyIgdmFsdWU9IkRvc3lhIEFkxLEiLz4NCgkJPHVpdGV4dCBuYW1lPSJBVFRBQ0hTSVpFX0hFQURJTkciIHZhbHVlPSJCb3l1dCIvPg0KCQk8dWl0ZXh0IG5hbWU9IlNMSURFX05PVEVTIiB2YWx1ZT0iU2xheXQgTm90bGFyxLEiLz4NCgkJPCEtLXF1aXogcG9kIGFuZCBtZXNzYWdlIGJveCB0ZXh0cy0tPg0KCQk8dWl0ZXh0IG5hbWU9IlFVSVpQT0RfUVVJWl9BVFRFTVBUIiB2YWx1ZT0iU8SxbmF2IERlbmVtZXNpOiIvPg0KCQk8dWl0ZXh0IG5hbWU9IlFVSVpQT0RfUVVJWl9BVFRFTVBUX1ZBTFVFIiB2YWx1ZT0iJW4vJXQiLz4NCgkJPHVpdGV4dCBuYW1lPSJRVUlaUE9EX1FVSVpfU0NPUkUiIHZhbHVlPSJQdWFuOiIvPg0KCQk8dWl0ZXh0IG5hbWU9IlFVSVpQT0RfUVVJWl9QQVNTU0NPUkUiIHZhbHVlPSJHZcOnbWUgUHVhbsSxOiIvPg0KCQk8dWl0ZXh0IG5hbWU9IlFVSVpQT0RfUVVJWl9NQVhTQ09SRSIgdmFsdWU9Ik1ha3NpbXVtIFB1YW46Ii8+DQoJCTx1aXRleHQgbmFtZT0iUVVJWlBPRF9RVUVTQVRNUFRfU1RSIiB2YWx1ZT0iRGVuZW1lOiAlbi8ldCIvPg0KCQk8dWl0ZXh0IG5hbWU9IlFVSVpQT0RfUVVFU1RZUEVfU1RSIiB2YWx1ZT0iVMO8cjogJXMiLz4NCgkJPHVpdGV4dCBuYW1lPSJRVUlaUE9EX1FVRVNUWVBFX0dSRCIgdmFsdWU9IkJhc2FtYWtsxLEiLz4NCgkJPHVpdGV4dCBuYW1lPSJRVUlaUE9EX1FVRVNUWVBFX1NWWSIgdmFsdWU9IkFua2V0Ii8+DQoJCTx1aXRleHQgbmFtZT0iUVVJWlBPRF9RVUlaQVRNUFRfSU5GIiB2YWx1ZT0iU8SxbsSxcnPEsXoiLz4NCgkJPHVpdGV4dCBuYW1lPSJRVUlaUE9EX1FVRVNBVE1QVF9JTkYiIHZhbHVlPSJTxLFuxLFyc8SxeiIvPg0KCQk8dWl0ZXh0IG5hbWU9IldBUk5JTkdNU0dfWUVTU1RSSU5HIiB2YWx1ZT0iRXZldCIvPg0KCQk8dWl0ZXh0IG5hbWU9IldBUk5JTkdNU0dfTk9TVFJJTkciIHZhbHVlPSJIYXnEsXIiLz4NCgkJPHVpdGV4dCBuYW1lPSJXQVJOSU5HTVNHX1RJVExFU1RSSU5HIiB2YWx1ZT0iU8SxbmF2IEdlemlubWUgVXlhcsSxc8SxIi8+DQoJCTx1aXRleHQgbmFtZT0iV0FSTklOR01TR19NU0dTVFJJTkciIHZhbHVlPSJCdSBTxLFuYXZkYSBkZW5lbm1lbWnFnyBzb3J1bGFyIHZhci4NCg0KRXZldCBzZcOnZW5lxJ9pbmkgdMSxa2xhdMSxcnNhbsSxeiBTxLFuYXZkYW4gw6fEsWthY2Frc8SxbsSxei4gU8SxbmF2YSBkZXZhbSBldG1layBpw6dpbiBIYXnEsXIgc2XDp2VuZcSfaW5pIHTEsWtsYXTEsW4uIi8+DQoJCTx1aXRleHQgbmFtZT0iSU5GT1JNQVRJT05fSDI2NF9GTEFTSFBMQVlFUiIgdmFsdWU9IkJpbGdpc2F5YXLEsW7EsXphIHnDvGtsw7wgb2xhbiBnZcOnZXJsaSBGbGFzaCBQbGF5ZXIgc8O8csO8bcO8IGJ1IHZpZGVveXUgZGVzdGVrbGVtaXlvci4gRW4gc29uIEZsYXNoIFBsYXllciBzw7xyw7xtw7xuw7wgaW5kaXJtZWsgacOnaW4gdmlkZW8gYWxhbsSxbsSxIHTEsWtsYXTEs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thdMSxbMSxbWPEsWxhcmEga2VuYXIgw6d1YnXEn3VudSBnw7ZzdGVyIi8+DQoJCTx1aXRleHQgbmFtZT0iTVVURSIgdmFsdWU9IlNlc3NpeiIvPg0KCQk8dWl0ZXh0IG5hbWU9IkRPQ1dSQVBfVElUTEUiIHZhbHVlPSJQcmVzZW50ZXIgRG9zeWEgRWtpIi8+DQoJCTx1aXRleHQgbmFtZT0iRE9DV1JBUF9NU0ciIHZhbHVlPSJCaWxnaXNheWFyxLFtYSBLYXlkZXQiLz4NCgkJPHVpdGV4dCBuYW1lPSJET0NXUkFQX1BST01QVCIgdmFsdWU9IsSwbmRpcm1layBpw6dpbiBUxLFrbGF0xLFuIi8+DQoJPC9sYW5ndWFnZT4NCgk8bGFuZ3VhZ2UgaWQ9InJ1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HVpdGV4dCBuYW1lPSJDT0xMQUJfRlVMTFNDUkVFTl9MT0dJTl9PS19CVE5fU1RSSU5HIiB2YWx1ZT0iT2siLz4NCgkJPHVpdGV4dCBuYW1lPSJDT0xMQUJfRlVMTFNDUkVFTl9MT0dJTl9XQVJOSU5HIiB2YWx1ZT0iTG9naW4gV2FybmluZyIvPg0KCQk8dWl0ZXh0IG5hbWU9IkNPTExBQl9GVUxMU0NSRUVOX0xPR0lOX01TR1NUUklORyIgdmFsdWU9IlBsZWFzZSBsb2cgaW4gYmVmb3JlIHN3aXRjaGluZyB0byBmdWxsc2NyZWVuLg0KDQprZXlib2FyZCBpbnRlcmFjdGlvbiBub3QgYWxsb3dlZCBpbiBmdWxsc2NyZWVuIi8+DQoJCTx1aXRleHQgbmFtZT0iQ09MTEFCX0ZVTExTQ1JFRU5fSU5URVJBQ1RJT05fT0tfQlROX1NUUklORyIgdmFsdWU9Ik9rIi8+DQoJCTx1aXRleHQgbmFtZT0iQ09MTEFCX0ZVTExTQ1JFRU5fSU5URVJBQ1RJT05fV0FSTklORyIgdmFsdWU9IktleWJvYXJkIFdhcm5pbmciLz4NCgkJPHVpdGV4dCBuYW1lPSJDT0xMQUJfRlVMTFNDUkVFTl9JTlRFUkFDVElPTl9NU0dTVFJJTkciIHZhbHVlPSJLZXlib2FyZCBpbnRlcmFjdGlvbiBub3QgYWxsb3dlZCBpbiBmdWxsc2NyZWVuLg0KDQpTd2l0Y2ggYmFjayB0byBub3JtYWwgbW9kZSB0byBjb2xsYWJvcmF0ZSIvPg0KCQk8IS0tIHN1YnN0aXR1dGlvbjogJW4gPT0gc2xpZGUgbnVtYmVyIC0tPg0KCQk8dWl0ZXh0IG5hbWU9IlVOTkFNRURTTElERVRJVExFIiB2YWx1ZT0i0KHQu9Cw0LnQtCAlbiIvPg0KCQk8IS0tIHN1YnN0aXR1dGlvbjogJW4gPT0gc2xpZGUgbnVtYmVyIC0tPg0KCQk8IS0tIHN1YnN0aXR1dGlvbjogJXQgPT0gdG90YWwgc2xpZGUgY291bnQgLS0+DQoJCTx1aXRleHQgbmFtZT0iU0NSVUJCQVJTVEFUVVNfU0xJREVJTkZPIiB2YWx1ZT0i0KHQu9Cw0LnQtCAlbiAvICV0IHwgIi8+DQoJCTx1aXRleHQgbmFtZT0iU0NSVUJCQVJTVEFUVVNfU1RPUFBFRCIgdmFsdWU9ItCe0YHRgtCw0L3QvtCy0LvQtdC90L4iLz4NCgkJPHVpdGV4dCBuYW1lPSJTQ1JVQkJBUlNUQVRVU19QTEFZSU5HIiB2YWx1ZT0i0JLQvtGB0L/RgNC+0LjQt9Cy0LXQtNC10L3QuNC1Ii8+DQoJCTx1aXRleHQgbmFtZT0iU0NSVUJCQVJTVEFUVVNfTk9BVURJTyIgdmFsdWU9ItCd0LXRgiDQsNGD0LTQuNC+Ii8+DQoJCTx1aXRleHQgbmFtZT0iU0NSVUJCQVJTVEFUVVNfVklEUExBWUlORyIgdmFsdWU9ItCS0L7RgdC/0YDQvtC40LfQstC10LTQtdC90LjQtSDQstC40LTQtdC+Ii8+DQoJCTx1aXRleHQgbmFtZT0iU0NSVUJCQVJTVEFUVVNfTE9BRElORyIgdmFsdWU9ItCX0LDQs9GA0YPQt9C60LAiLz4NCgkJPHVpdGV4dCBuYW1lPSJTQ1JVQkJBUlNUQVRVU19CVUZGRVJJTkciIHZhbHVlPSLQkdGD0YTQtdGA0LjQt9Cw0YbQuNGPIi8+DQoJCTx1aXRleHQgbmFtZT0iU0NSVUJCQVJTVEFUVVNfUVVFU1RJT04iIHZhbHVlPSLQntGC0LLQtdGCINC90LAg0LLQvtC/0YDQvtGBIi8+DQoJCTx1aXRleHQgbmFtZT0iU0NSVUJCQVJTVEFUVVNfUkVWSUVXUVVJWiIgdmFsdWU9ItCe0LHQt9C+0YAg0L7Qv9GA0L7RgdCwIi8+DQoJCTwhLS0gc3Vic3RpdHV0aW9uOiAlbSA9PSBtaW51dGVzIHJlbWFpbmluZyAtLT4NCgkJPCEtLSBzdWJzdGl0dXRpb246ICVzID09IHNlY29uZHMgcmVtYWluaW5nIC0tPg0KCQk8dWl0ZXh0IG5hbWU9IkVMQVBTRUQiIHZhbHVlPSLQntGB0YLQsNC70L7RgdGMICVtINC80LjQvS4gJXMg0YEiLz4NCgkJPHVpdGV4dCBuYW1lPSJOT1RGT1VORCIgdmFsdWU9ItCd0LjRh9C10LPQviDQvdC1INC90LDQudC00LXQvdC+Ii8+DQoJCTx1aXRleHQgbmFtZT0iQVRUQUNITUVOVFMiIHZhbHVlPSLQktC70L7QttC10L3QuNGPIi8+DQoJCTwhLS0gc3Vic3RpdHV0aW9uOiAlcCA9PSBjdXJyZW50IHNwZWFrZXIncyB0aXRsZSAtLT4NCgkJPHVpdGV4dCBuYW1lPSJCSU9XSU5fVElUTEUiIHZhbHVlPSLQkdC40L7Qs9GA0LDRhNC40Y86ICVwIi8+DQoJCTx1aXRleHQgbmFtZT0iQklPQlROX1RJVExFIiB2YWx1ZT0i0JHQuNC+0LPRgNCw0YTQuNGPIi8+DQoJCTx1aXRleHQgbmFtZT0iRElWSURFUkJUTl9USVRMRSIgdmFsdWU9InwiLz4NCgkJPHVpdGV4dCBuYW1lPSJDT05UQUNUQlROX1RJVExFIiB2YWx1ZT0i0JrQvtC90YLQsNC60YIiLz4NCgkJPHVpdGV4dCBuYW1lPSJUQUJfUVVJWiIgdmFsdWU9ItCe0L/RgNC+0YEiLz4NCgkJPHVpdGV4dCBuYW1lPSJUQUJfT1VUTElORSIgdmFsdWU9ItCh0YXQtdC80LAiLz4NCgkJPHVpdGV4dCBuYW1lPSJUQUJfVEhVTUIiIHZhbHVlPSLQkdC10LPRg9C90L7QuiIvPg0KCQk8dWl0ZXh0IG5hbWU9IlRBQl9OT1RFUyIgdmFsdWU9ItCX0LDQvNC10YLQutC4Ii8+DQoJCTx1aXRleHQgbmFtZT0iVEFCX1NFQVJDSCIgdmFsdWU9ItCf0L7QuNGB0LoiLz4NCgkJPHVpdGV4dCBuYW1lPSJTTElERV9IRUFESU5HIiB2YWx1ZT0i0JfQsNCz0L7Qu9C+0LLQvtC6INGB0LvQsNC50LTQsCIvPg0KCQk8dWl0ZXh0IG5hbWU9IkRVUkFUSU9OX0hFQURJTkciIHZhbHVlPSLQlNC70LjRgi3RgdGC0YwiLz4NCgkJPHVpdGV4dCBuYW1lPSJTRUFSQ0hfSEVBRElORyIgdmFsdWU9ItCf0L7QuNGB0Log0YLQtdC60YHRgtCwOiIvPg0KCQk8dWl0ZXh0IG5hbWU9IlRIVU1CX0hFQURJTkciIHZhbHVlPSLQodC70LDQudC0Ii8+DQoJCTx1aXRleHQgbmFtZT0iVEhVTUJfSU5GTyIgdmFsdWU9ItCd0LDQt9Cy0LDQvdC40LUv0LTQu9C40YIt0L3QvtGB0YLRjCIvPg0KCQk8dWl0ZXh0IG5hbWU9IkFUVEFDSE5BTUVfSEVBRElORyIgdmFsdWU9ItCY0LzRjyDRhNCw0LnQu9CwIi8+DQoJCTx1aXRleHQgbmFtZT0iQVRUQUNIU0laRV9IRUFESU5HIiB2YWx1ZT0i0KDQsNC30LzQtdGAIi8+DQoJCTx1aXRleHQgbmFtZT0iU0xJREVfTk9URVMiIHZhbHVlPSLQl9Cw0LzQtdGC0LrQuCDQuiDRgdC70LDQudC00YMiLz4NCgkJPCEtLXF1aXogcG9kIGFuZCBtZXNzYWdlIGJveCB0ZXh0cy0tPg0KCQk8dWl0ZXh0IG5hbWU9IlFVSVpQT0RfUVVJWl9BVFRFTVBUIiB2YWx1ZT0i0J/QvtC/0YvRgtC60LAg0L/RgNC+0LnRgtC4INC+0L/RgNC+0YE6Ii8+DQoJCTx1aXRleHQgbmFtZT0iUVVJWlBPRF9RVUlaX0FUVEVNUFRfVkFMVUUiIHZhbHVlPSIlbiDQuNC3ICV0Ii8+DQoJCTx1aXRleHQgbmFtZT0iUVVJWlBPRF9RVUlaX1NDT1JFIiB2YWx1ZT0i0J3QsNCx0YDQsNC90L4g0LHQsNC70LvQvtCyOiIvPg0KCQk8dWl0ZXh0IG5hbWU9IlFVSVpQT0RfUVVJWl9QQVNTU0NPUkUiIHZhbHVlPSLQn9GA0L7RhdC+0LTQvdC+0Lkg0YDQtdC30YPQu9GM0YLQsNGCOiIvPg0KCQk8dWl0ZXh0IG5hbWU9IlFVSVpQT0RfUVVJWl9NQVhTQ09SRSIgdmFsdWU9ItCc0LDQutGB0LjQvNCw0LvRjNC90YvQuSDRgNC10LfRg9C70YzRgtCw0YI6Ii8+DQoJCTx1aXRleHQgbmFtZT0iUVVJWlBPRF9RVUVTQVRNUFRfU1RSIiB2YWx1ZT0i0J/QvtC/0YvRgtC60LA6ICVuINC40LcgJXQiLz4NCgkJPHVpdGV4dCBuYW1lPSJRVUlaUE9EX1FVRVNUWVBFX1NUUiIgdmFsdWU9ItCi0LjQvzogJXMiLz4NCgkJPHVpdGV4dCBuYW1lPSJRVUlaUE9EX1FVRVNUWVBFX0dSRCIgdmFsdWU9ItChINC+0YbQtdC90LrQvtC5Ii8+DQoJCTx1aXRleHQgbmFtZT0iUVVJWlBPRF9RVUVTVFlQRV9TVlkiIHZhbHVlPSLQntCx0LfQvtGAIi8+DQoJCTx1aXRleHQgbmFtZT0iUVVJWlBPRF9RVUlaQVRNUFRfSU5GIiB2YWx1ZT0i0JHQvtC70YzRiNC+0LUg0YfQuNGB0LvQviIvPg0KCQk8dWl0ZXh0IG5hbWU9IlFVSVpQT0RfUVVFU0FUTVBUX0lORiIgdmFsdWU9ItCR0L7Qu9GM0YjQvtC1INGH0LjRgdC70L4iLz4NCgkJPHVpdGV4dCBuYW1lPSJXQVJOSU5HTVNHX1lFU1NUUklORyIgdmFsdWU9ItCU0LAiLz4NCgkJPHVpdGV4dCBuYW1lPSJXQVJOSU5HTVNHX05PU1RSSU5HIiB2YWx1ZT0i0J3QtdGCIi8+DQoJCTx1aXRleHQgbmFtZT0iV0FSTklOR01TR19USVRMRVNUUklORyIgdmFsdWU9ItCf0YDQtdC00YPQv9GA0LXQttC00LXQvdC40LUg0L4g0L3QsNCy0LjQs9Cw0YbQuNC4INCyINC+0L/RgNC+0YHQtSIvPg0KCQk8dWl0ZXh0IG5hbWU9IldBUk5JTkdNU0dfTVNHU1RSSU5HIiB2YWx1ZT0i0JIg0L7Qv9GA0L7RgdC1INC+0YHRgtCw0LvQuNGB0Ywg0L3QtdC+0YLQstC10YfQtdC90L3Ri9C1INCy0L7Qv9GA0L7RgdGLLtCd0LDQttCw0YLQuNC1INC60L3QvtC/0LrQuCAmcXVvdDvQlNCwJnF1b3Q7INC/0YDQuNCy0LXQtNC10YIg0Log0LfQsNC60YDRi9GC0LjRjiDQvtC/0YDQvtGB0LAuINCd0LDQttCw0YLQuNC1INC60L3QvtC/0LrQuCAmcXVvdDvQndC10YImcXVvdDsg0L/RgNC+0LTQvtC70LbQuNGCINC+0L/RgNC+0YEuIi8+DQoJCTx1aXRleHQgbmFtZT0iSU5GT1JNQVRJT05fSDI2NF9GTEFTSFBMQVlFUiIgdmFsdWU9ItCi0LXQutGD0YnQsNGPINCy0LXRgNGB0LjRjyDQv9GA0L7QuNCz0YDRi9Cy0LDRgtC10LvRjyBGbGFzaCBQbGF5ZXIsINGD0YHRgtCw0L3QvtCy0LvQtdC90L3QsNGPINC90LAg0Y3RgtC+0Lwg0LrQvtC80L/RjNGO0YLQtdGA0LUsINC90LUg0L/QvtC00LTQtdGA0LbQuNCy0LDQtdGCINGN0YLQviDQstC40LTQtdC+LiDQqdC10LvQutC90LjRgtC1INCyINC+0LHQu9Cw0YHRgtC4INCy0LjQtNC10L4sINGH0YLQvtCx0Ysg0LfQsNCz0YDRg9C30LjRgtGMINC/0L7RgdC70LXQtNC90Y7RjiDQstC10YDRgdC40Y4g0L/RgNC+0LjQs9GA0YvQstCw0YLQtdC70Y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Qn9C+0LrQsNC30YvQstCw0YLRjCDQstGA0LXQt9C60YMg0YPRh9Cw0YHRgtC90LjQutCw0LwiLz4NCgkJPHVpdGV4dCBuYW1lPSJNVVRFIiB2YWx1ZT0i0J7RgtC60LvRjtGH0LjRgtGMINC30LLRg9C6Ii8+DQoJCTx1aXRleHQgbmFtZT0iRE9DV1JBUF9USVRMRSIgdmFsdWU9ItCS0LvQvtC20LXQvdC40LUg0LIg0YTQsNC50LsgQWRvYmUgUHJlc2VudGVyIi8+DQoJCTx1aXRleHQgbmFtZT0iRE9DV1JBUF9NU0ciIHZhbHVlPSLQodC+0YXRgNCw0L3QuNGC0Ywg0LIg0L/QsNC/0LrRgyAmcXVvdDvQnNC+0Lkg0LrQvtC80L/RjNGO0YLQtdGAJnF1b3Q7Ii8+DQoJCTx1aXRleHQgbmFtZT0iRE9DV1JBUF9QUk9NUFQiIHZhbHVlPSLQqdC10LvQutC90YPRgtGMINC00LvRjyDQt9Cw0LPRgNGD0LfQutC4Ii8+DQoJPC9sYW5ndWFnZT4NCjwvY29uZmlndXJhdGlvbj4NCiAg"/>
  <p:tag name="MMPROD_UIDATA" val="&lt;database version=&quot;9.0&quot;&gt;&lt;object type=&quot;1&quot; unique_id=&quot;10001&quot;&gt;&lt;property id=&quot;20141&quot; value=&quot;DWMOOCIntroNotes&quot;/&gt;&lt;property id=&quot;20148&quot; value=&quot;5&quot;/&gt;&lt;property id=&quot;20224&quot; value=&quot;C:\Users\mmannino\Documents\My Adobe Presentations\DWMOOCIntroNotes&quot;/&gt;&lt;property id=&quot;20250&quot; value=&quot;0&quot;/&gt;&lt;property id=&quot;20251&quot; value=&quot;0&quot;/&gt;&lt;property id=&quot;20259&quot; value=&quot;0&quot;/&gt;&lt;object type=&quot;8&quot; unique_id=&quot;10002&quot;&gt;&lt;/object&gt;&lt;object type=&quot;2&quot; unique_id=&quot;10003&quot;&gt;&lt;object type=&quot;3&quot; unique_id=&quot;16375&quot;&gt;&lt;property id=&quot;20148&quot; value=&quot;5&quot;/&gt;&lt;property id=&quot;20300&quot; value=&quot;Slide 7 - &amp;quot;Tools&amp;quot;&quot;/&gt;&lt;property id=&quot;20307&quot; value=&quot;391&quot;/&gt;&lt;/object&gt;&lt;object type=&quot;3&quot; unique_id=&quot;16439&quot;&gt;&lt;property id=&quot;20148&quot; value=&quot;5&quot;/&gt;&lt;property id=&quot;20300&quot; value=&quot;Slide 6 - &amp;quot;Problem Sets&amp;quot;&quot;/&gt;&lt;property id=&quot;20307&quot; value=&quot;392&quot;/&gt;&lt;/object&gt;&lt;object type=&quot;3&quot; unique_id=&quot;23291&quot;&gt;&lt;property id=&quot;20148&quot; value=&quot;5&quot;/&gt;&lt;property id=&quot;20300&quot; value=&quot;Slide 8 - &amp;quot;Summary&amp;quot;&quot;/&gt;&lt;property id=&quot;20307&quot; value=&quot;395&quot;/&gt;&lt;/object&gt;&lt;object type=&quot;3&quot; unique_id=&quot;23593&quot;&gt;&lt;property id=&quot;20148&quot; value=&quot;5&quot;/&gt;&lt;property id=&quot;20300&quot; value=&quot;Slide 3 - &amp;quot;Course Topics&amp;quot;&quot;/&gt;&lt;property id=&quot;20307&quot; value=&quot;397&quot;/&gt;&lt;/object&gt;&lt;object type=&quot;3&quot; unique_id=&quot;24214&quot;&gt;&lt;property id=&quot;20148&quot; value=&quot;5&quot;/&gt;&lt;property id=&quot;20300&quot; value=&quot;Slide 1 - &amp;quot;Database Management Essentials&amp;quot;&quot;/&gt;&lt;property id=&quot;20307&quot; value=&quot;401&quot;/&gt;&lt;/object&gt;&lt;object type=&quot;3&quot; unique_id=&quot;24215&quot;&gt;&lt;property id=&quot;20148&quot; value=&quot;5&quot;/&gt;&lt;property id=&quot;20300&quot; value=&quot;Slide 4 - &amp;quot;Course Flow&amp;quot;&quot;/&gt;&lt;property id=&quot;20307&quot; value=&quot;400&quot;/&gt;&lt;/object&gt;&lt;object type=&quot;3&quot; unique_id=&quot;24230&quot;&gt;&lt;property id=&quot;20148&quot; value=&quot;5&quot;/&gt;&lt;property id=&quot;20300&quot; value=&quot;Slide 5 - &amp;quot;Assessments&amp;quot;&quot;/&gt;&lt;property id=&quot;20307&quot; value=&quot;402&quot;/&gt;&lt;/object&gt;&lt;object type=&quot;3&quot; unique_id=&quot;24234&quot;&gt;&lt;property id=&quot;20148&quot; value=&quot;5&quot;/&gt;&lt;property id=&quot;20300&quot; value=&quot;Slide 2 - &amp;quot;Lesson Objectives&amp;quot;&quot;/&gt;&lt;property id=&quot;20307&quot; value=&quot;403&quot;/&gt;&lt;/object&gt;&lt;/object&gt;&lt;object type=&quot;10&quot; unique_id=&quot;16028&quot;&gt;&lt;object type=&quot;11&quot; unique_id=&quot;16029&quot;&gt;&lt;/object&gt;&lt;/object&gt;&lt;object type=&quot;4&quot; unique_id=&quot;16030&quo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 id="{20BC3B3A-C599-4241-8902-56D8BCB939EC}" vid="{C1E08C39-E38A-47A3-B45D-7E736F48A9A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BS-MOOC-IS_ppt_template</Template>
  <TotalTime>13466</TotalTime>
  <Words>1123</Words>
  <Application>Microsoft Office PowerPoint</Application>
  <PresentationFormat>On-screen Show (4:3)</PresentationFormat>
  <Paragraphs>229</Paragraphs>
  <Slides>8</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6" baseType="lpstr">
      <vt:lpstr>ＭＳ Ｐゴシック</vt:lpstr>
      <vt:lpstr>Arai</vt:lpstr>
      <vt:lpstr>Arial</vt:lpstr>
      <vt:lpstr>Courier New</vt:lpstr>
      <vt:lpstr>Symbol</vt:lpstr>
      <vt:lpstr>Times New Roman</vt:lpstr>
      <vt:lpstr>Blank Presentation</vt:lpstr>
      <vt:lpstr>Visio</vt:lpstr>
      <vt:lpstr>Database Management Essentials</vt:lpstr>
      <vt:lpstr>Lesson Objectives</vt:lpstr>
      <vt:lpstr>Course Topics</vt:lpstr>
      <vt:lpstr>Course Flow</vt:lpstr>
      <vt:lpstr>Assessments</vt:lpstr>
      <vt:lpstr>Problem Sets</vt:lpstr>
      <vt:lpstr>Tools</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Lesson 2: Course Topics and Assignments</dc:title>
  <dc:subject>Data Warehouse Background and Architectures</dc:subject>
  <dc:creator>Michael Mannino</dc:creator>
  <dc:description>Data Warehouse Concepts, Design, Manipulation, and Administration</dc:description>
  <cp:lastModifiedBy>Mike</cp:lastModifiedBy>
  <cp:revision>2427</cp:revision>
  <cp:lastPrinted>1601-01-01T00:00:00Z</cp:lastPrinted>
  <dcterms:created xsi:type="dcterms:W3CDTF">2000-07-15T18:34:14Z</dcterms:created>
  <dcterms:modified xsi:type="dcterms:W3CDTF">2015-08-11T01:02:07Z</dcterms:modified>
</cp:coreProperties>
</file>