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0"/>
  </p:notesMasterIdLst>
  <p:handoutMasterIdLst>
    <p:handoutMasterId r:id="rId11"/>
  </p:handoutMasterIdLst>
  <p:sldIdLst>
    <p:sldId id="269" r:id="rId2"/>
    <p:sldId id="270" r:id="rId3"/>
    <p:sldId id="257" r:id="rId4"/>
    <p:sldId id="260" r:id="rId5"/>
    <p:sldId id="268" r:id="rId6"/>
    <p:sldId id="262" r:id="rId7"/>
    <p:sldId id="267" r:id="rId8"/>
    <p:sldId id="266" r:id="rId9"/>
  </p:sldIdLst>
  <p:sldSz cx="9144000" cy="6858000" type="screen4x3"/>
  <p:notesSz cx="7010400" cy="92964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345" autoAdjust="0"/>
  </p:normalViewPr>
  <p:slideViewPr>
    <p:cSldViewPr>
      <p:cViewPr varScale="1">
        <p:scale>
          <a:sx n="79" d="100"/>
          <a:sy n="79" d="100"/>
        </p:scale>
        <p:origin x="108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B8257DD-F5D9-4291-A9BC-2590F1920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7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9FFF65A-710C-4BFD-94DF-BFF785269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7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24DFF5-EAC7-4CD9-B6EA-0F22496CF966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 </a:t>
            </a:r>
            <a:r>
              <a:rPr lang="en-US" baseline="0" dirty="0" smtClean="0"/>
              <a:t>1 of Module 2 on Introduction to Databases and DBMSs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databases have</a:t>
            </a:r>
            <a:r>
              <a:rPr lang="en-US" baseline="0" dirty="0" smtClean="0"/>
              <a:t> you experienced (interacted with) today?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44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that you are aware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Entities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FF65A-710C-4BFD-94DF-BFF785269EE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A93377-837B-4F88-A24F-A24DD9A4E8BA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the course again!</a:t>
            </a:r>
          </a:p>
          <a:p>
            <a:r>
              <a:rPr lang="en-US" dirty="0" smtClean="0"/>
              <a:t>Database management is crucial to the operation and management of modern organizations: </a:t>
            </a:r>
          </a:p>
          <a:p>
            <a:r>
              <a:rPr lang="en-US" dirty="0" smtClean="0"/>
              <a:t> - infrastructure (plumbing) for daily business operations</a:t>
            </a:r>
          </a:p>
          <a:p>
            <a:r>
              <a:rPr lang="en-US" dirty="0" smtClean="0"/>
              <a:t> - raw materials for long range decision making</a:t>
            </a:r>
          </a:p>
          <a:p>
            <a:r>
              <a:rPr lang="en-US" dirty="0" smtClean="0"/>
              <a:t>Transformation: as significant as learning computer programming and algebra</a:t>
            </a:r>
          </a:p>
          <a:p>
            <a:r>
              <a:rPr lang="en-US" dirty="0" smtClean="0"/>
              <a:t>Time: 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Exercises and assignments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Lots of practical skills</a:t>
            </a:r>
          </a:p>
          <a:p>
            <a:pPr marL="174708" indent="-174708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Database field: </a:t>
            </a:r>
          </a:p>
          <a:p>
            <a:r>
              <a:rPr lang="en-US" dirty="0" smtClean="0"/>
              <a:t> - Employment opportunities with good compensation</a:t>
            </a:r>
          </a:p>
          <a:p>
            <a:r>
              <a:rPr lang="en-US" dirty="0" smtClean="0"/>
              <a:t> - Challenging work (sometimes too challenging); </a:t>
            </a:r>
          </a:p>
          <a:p>
            <a:r>
              <a:rPr lang="en-US" dirty="0" smtClean="0"/>
              <a:t> - Very dynamic field: much new R &amp; D</a:t>
            </a:r>
          </a:p>
        </p:txBody>
      </p:sp>
    </p:spTree>
    <p:extLst>
      <p:ext uri="{BB962C8B-B14F-4D97-AF65-F5344CB8AC3E}">
        <p14:creationId xmlns:p14="http://schemas.microsoft.com/office/powerpoint/2010/main" val="377180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D2ADB8-CBEF-44F2-8968-69BE46A7521C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662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Most organizations have a flood of data (too much data is the problem); web proliferation has greatly multiplied the amount of data</a:t>
            </a:r>
          </a:p>
          <a:p>
            <a:r>
              <a:rPr lang="en-US" smtClean="0"/>
              <a:t>Conventional facts: names, DOBs, salaries, interest rates, codes (major)</a:t>
            </a:r>
          </a:p>
          <a:p>
            <a:r>
              <a:rPr lang="en-US" smtClean="0"/>
              <a:t>Unconventional facts: images, engineering drawings, maps, product videos, fingerprints, time series (useful for forecasting), web page</a:t>
            </a:r>
          </a:p>
          <a:p>
            <a:r>
              <a:rPr lang="en-US" smtClean="0"/>
              <a:t>Distinction sometimes made between data and information: raw facts need interpretation, combination, formatting, etc. to be useful for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68297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three images from www.freeimages.com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Hands image: </a:t>
            </a:r>
            <a:r>
              <a:rPr lang="en-US" dirty="0"/>
              <a:t>permission needed from Stephen </a:t>
            </a:r>
            <a:r>
              <a:rPr lang="en-US" dirty="0" err="1"/>
              <a:t>Eastop</a:t>
            </a:r>
            <a:r>
              <a:rPr lang="en-US" dirty="0"/>
              <a:t> (http://www.freeimages.com/profile/eastop)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Database is a generic term; collection of data</a:t>
            </a:r>
          </a:p>
          <a:p>
            <a:r>
              <a:rPr lang="en-US" dirty="0" smtClean="0"/>
              <a:t>Databases are ubiquitous; many encounters this week</a:t>
            </a:r>
          </a:p>
          <a:p>
            <a:r>
              <a:rPr lang="en-US" dirty="0" smtClean="0"/>
              <a:t>Persistent:</a:t>
            </a:r>
          </a:p>
          <a:p>
            <a:r>
              <a:rPr lang="en-US" dirty="0" smtClean="0"/>
              <a:t> - Lasts a long time (not transient)</a:t>
            </a:r>
          </a:p>
          <a:p>
            <a:r>
              <a:rPr lang="en-US" dirty="0" smtClean="0"/>
              <a:t> - Lasts longer than the execution of a computer program</a:t>
            </a:r>
          </a:p>
          <a:p>
            <a:r>
              <a:rPr lang="en-US" dirty="0" smtClean="0"/>
              <a:t> - Program variables are not stored in a database</a:t>
            </a:r>
          </a:p>
          <a:p>
            <a:r>
              <a:rPr lang="en-US" dirty="0" smtClean="0"/>
              <a:t> - Relevance of intended usage: only store potentially relevant data</a:t>
            </a:r>
          </a:p>
          <a:p>
            <a:r>
              <a:rPr lang="en-US" dirty="0" smtClean="0"/>
              <a:t>Inter-related:</a:t>
            </a:r>
          </a:p>
          <a:p>
            <a:r>
              <a:rPr lang="en-US" dirty="0" smtClean="0"/>
              <a:t> - Entity: cluster of data about a topic (customer, student, loan)</a:t>
            </a:r>
          </a:p>
          <a:p>
            <a:r>
              <a:rPr lang="en-US" dirty="0" smtClean="0"/>
              <a:t> - Relationship: connection among entities</a:t>
            </a:r>
          </a:p>
          <a:p>
            <a:r>
              <a:rPr lang="en-US" dirty="0" smtClean="0"/>
              <a:t>Shared:</a:t>
            </a:r>
          </a:p>
          <a:p>
            <a:r>
              <a:rPr lang="en-US" dirty="0" smtClean="0"/>
              <a:t> - Multiple uses: hundreds to thousands of data entry screens and reports</a:t>
            </a:r>
          </a:p>
          <a:p>
            <a:r>
              <a:rPr lang="en-US" dirty="0" smtClean="0"/>
              <a:t> - Multiple users: many people simultaneously use a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FF65A-710C-4BFD-94DF-BFF785269EE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D3A62C-1920-4E2B-B819-6BD9ACB7FA63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Use databases to depict database characteristics.</a:t>
            </a:r>
          </a:p>
          <a:p>
            <a:r>
              <a:rPr lang="en-US" dirty="0" smtClean="0">
                <a:cs typeface="Times New Roman" pitchFamily="18" charset="0"/>
              </a:rPr>
              <a:t>Persistency: long term memory for enrollments and course schedules</a:t>
            </a:r>
          </a:p>
          <a:p>
            <a:r>
              <a:rPr lang="en-US" dirty="0" smtClean="0">
                <a:cs typeface="Times New Roman" pitchFamily="18" charset="0"/>
              </a:rPr>
              <a:t>Functions supported</a:t>
            </a:r>
          </a:p>
          <a:p>
            <a:pPr>
              <a:buFontTx/>
              <a:buChar char="-"/>
            </a:pPr>
            <a:r>
              <a:rPr lang="en-US" dirty="0" smtClean="0">
                <a:cs typeface="Times New Roman" pitchFamily="18" charset="0"/>
              </a:rPr>
              <a:t>Class registration</a:t>
            </a:r>
          </a:p>
          <a:p>
            <a:pPr>
              <a:buFontTx/>
              <a:buChar char="-"/>
            </a:pPr>
            <a:r>
              <a:rPr lang="en-US" dirty="0" smtClean="0">
                <a:cs typeface="Times New Roman" pitchFamily="18" charset="0"/>
              </a:rPr>
              <a:t>Faculty assignments</a:t>
            </a:r>
          </a:p>
          <a:p>
            <a:pPr>
              <a:buFontTx/>
              <a:buChar char="-"/>
            </a:pPr>
            <a:r>
              <a:rPr lang="en-US" dirty="0" smtClean="0">
                <a:cs typeface="Times New Roman" pitchFamily="18" charset="0"/>
              </a:rPr>
              <a:t>Grade reporting</a:t>
            </a:r>
          </a:p>
          <a:p>
            <a:pPr>
              <a:buFontTx/>
              <a:buChar char="-"/>
            </a:pPr>
            <a:r>
              <a:rPr lang="en-US" dirty="0" smtClean="0">
                <a:cs typeface="Times New Roman" pitchFamily="18" charset="0"/>
              </a:rPr>
              <a:t>Course scheduling</a:t>
            </a:r>
          </a:p>
          <a:p>
            <a:r>
              <a:rPr lang="en-US" dirty="0" smtClean="0">
                <a:cs typeface="Times New Roman" pitchFamily="18" charset="0"/>
              </a:rPr>
              <a:t>Simplified university database:</a:t>
            </a:r>
          </a:p>
          <a:p>
            <a:pPr>
              <a:buFontTx/>
              <a:buChar char="-"/>
            </a:pPr>
            <a:r>
              <a:rPr lang="en-US" dirty="0" smtClean="0">
                <a:cs typeface="Times New Roman" pitchFamily="18" charset="0"/>
              </a:rPr>
              <a:t>Students</a:t>
            </a:r>
          </a:p>
          <a:p>
            <a:pPr>
              <a:buFontTx/>
              <a:buChar char="-"/>
            </a:pPr>
            <a:r>
              <a:rPr lang="en-US" dirty="0" smtClean="0">
                <a:cs typeface="Times New Roman" pitchFamily="18" charset="0"/>
              </a:rPr>
              <a:t>Faculty</a:t>
            </a:r>
          </a:p>
          <a:p>
            <a:pPr>
              <a:buFontTx/>
              <a:buChar char="-"/>
            </a:pPr>
            <a:r>
              <a:rPr lang="en-US" dirty="0" smtClean="0">
                <a:cs typeface="Times New Roman" pitchFamily="18" charset="0"/>
              </a:rPr>
              <a:t>Courses</a:t>
            </a:r>
          </a:p>
          <a:p>
            <a:pPr>
              <a:buFontTx/>
              <a:buChar char="-"/>
            </a:pPr>
            <a:r>
              <a:rPr lang="en-US" dirty="0" smtClean="0">
                <a:cs typeface="Times New Roman" pitchFamily="18" charset="0"/>
              </a:rPr>
              <a:t>Offerings</a:t>
            </a:r>
          </a:p>
          <a:p>
            <a:pPr>
              <a:buFontTx/>
              <a:buChar char="-"/>
            </a:pPr>
            <a:r>
              <a:rPr lang="en-US" dirty="0" smtClean="0">
                <a:cs typeface="Times New Roman" pitchFamily="18" charset="0"/>
              </a:rPr>
              <a:t>Enrollments</a:t>
            </a:r>
          </a:p>
          <a:p>
            <a:pPr>
              <a:buFontTx/>
              <a:buChar char="-"/>
            </a:pPr>
            <a:r>
              <a:rPr lang="en-US" dirty="0" smtClean="0">
                <a:cs typeface="Times New Roman" pitchFamily="18" charset="0"/>
              </a:rPr>
              <a:t>Other possible entities: prerequisites, degree programs, building/room descriptions, departments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Relationships in the university database support answers to questions such as</a:t>
            </a:r>
          </a:p>
          <a:p>
            <a:r>
              <a:rPr lang="en-US" dirty="0" smtClean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 smtClean="0">
                <a:cs typeface="Times New Roman" pitchFamily="18" charset="0"/>
              </a:rPr>
              <a:t>         What offerings are available for a course in a given academic period?</a:t>
            </a:r>
          </a:p>
          <a:p>
            <a:r>
              <a:rPr lang="en-US" dirty="0" smtClean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 smtClean="0">
                <a:cs typeface="Times New Roman" pitchFamily="18" charset="0"/>
              </a:rPr>
              <a:t>         Who is the instructor for an offering of a course?</a:t>
            </a:r>
          </a:p>
          <a:p>
            <a:r>
              <a:rPr lang="en-US" dirty="0" smtClean="0">
                <a:latin typeface="Symbol" pitchFamily="18" charset="2"/>
                <a:cs typeface="Times New Roman" pitchFamily="18" charset="0"/>
              </a:rPr>
              <a:t>·</a:t>
            </a:r>
            <a:r>
              <a:rPr lang="en-US" dirty="0" smtClean="0">
                <a:cs typeface="Times New Roman" pitchFamily="18" charset="0"/>
              </a:rPr>
              <a:t>         What students are enrolled in an offering of a course?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2443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19EF63-668C-4B2C-B4B2-7C0C740638A4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 smtClean="0"/>
              <a:t>University Database diagram drawn with an external tool (Visio Professional);</a:t>
            </a:r>
          </a:p>
          <a:p>
            <a:endParaRPr lang="en-US" dirty="0" smtClean="0"/>
          </a:p>
          <a:p>
            <a:r>
              <a:rPr lang="en-US" dirty="0" smtClean="0"/>
              <a:t>Learn Entity Relationship Diagrams in third </a:t>
            </a:r>
            <a:r>
              <a:rPr lang="en-US" dirty="0" smtClean="0"/>
              <a:t>week of </a:t>
            </a:r>
            <a:r>
              <a:rPr lang="en-US" dirty="0" smtClean="0"/>
              <a:t>course</a:t>
            </a:r>
          </a:p>
          <a:p>
            <a:r>
              <a:rPr lang="en-US" dirty="0" smtClean="0"/>
              <a:t> - </a:t>
            </a:r>
            <a:r>
              <a:rPr lang="en-US" dirty="0" smtClean="0"/>
              <a:t>Entity</a:t>
            </a:r>
            <a:r>
              <a:rPr lang="en-US" baseline="0" dirty="0" smtClean="0"/>
              <a:t> type: collection of entities (person, place, thing, </a:t>
            </a:r>
            <a:r>
              <a:rPr lang="en-US" baseline="0" smtClean="0"/>
              <a:t>or event)</a:t>
            </a:r>
            <a:endParaRPr lang="en-US" dirty="0" smtClean="0"/>
          </a:p>
          <a:p>
            <a:r>
              <a:rPr lang="en-US" dirty="0" smtClean="0"/>
              <a:t> - Relationship: connection among entities with names and connection symbols</a:t>
            </a:r>
          </a:p>
        </p:txBody>
      </p:sp>
    </p:spTree>
    <p:extLst>
      <p:ext uri="{BB962C8B-B14F-4D97-AF65-F5344CB8AC3E}">
        <p14:creationId xmlns:p14="http://schemas.microsoft.com/office/powerpoint/2010/main" val="103406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9FFBA0-3269-4284-836B-A1219E3C5400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Database technology is fundamental to modern organizations</a:t>
            </a:r>
          </a:p>
          <a:p>
            <a:pPr>
              <a:buFontTx/>
              <a:buChar char="-"/>
            </a:pPr>
            <a:r>
              <a:rPr lang="en-US" dirty="0" smtClean="0"/>
              <a:t>Daily operations: ecommerce and batch processing</a:t>
            </a:r>
          </a:p>
          <a:p>
            <a:pPr>
              <a:buFontTx/>
              <a:buChar char="-"/>
            </a:pPr>
            <a:r>
              <a:rPr lang="en-US" dirty="0" smtClean="0"/>
              <a:t>Decision making: medium term (products to stock, costs to monitor, …) and long term (new plants, new lines of business, …)</a:t>
            </a:r>
          </a:p>
          <a:p>
            <a:endParaRPr lang="en-US" dirty="0" smtClean="0"/>
          </a:p>
          <a:p>
            <a:r>
              <a:rPr lang="en-US" dirty="0" smtClean="0"/>
              <a:t>Many</a:t>
            </a:r>
            <a:r>
              <a:rPr lang="en-US" baseline="0" dirty="0" smtClean="0"/>
              <a:t> types of data fit into characteristics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Structured: names, salaries, sales amounts, hiring dates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Persistent: long term memory although not infinite; longer than computer program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Shared: used by many users and applications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Inter-related: relationships vital to usage and integrity of database; typically hundreds of entity types and relationships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2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6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0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7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73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7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5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25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45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391400" cy="1143000"/>
          </a:xfrm>
        </p:spPr>
        <p:txBody>
          <a:bodyPr/>
          <a:lstStyle/>
          <a:p>
            <a:r>
              <a:rPr lang="en-US" b="0" dirty="0" smtClean="0"/>
              <a:t>Module 2 </a:t>
            </a:r>
            <a:br>
              <a:rPr lang="en-US" b="0" dirty="0" smtClean="0"/>
            </a:br>
            <a:r>
              <a:rPr lang="en-US" b="0" dirty="0" smtClean="0"/>
              <a:t>Introduction to Databases and DBMSs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1: Database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155245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basic terminology and database characteristics</a:t>
            </a:r>
          </a:p>
          <a:p>
            <a:r>
              <a:rPr lang="en-US" dirty="0" smtClean="0"/>
              <a:t>Provide an example of a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693025" cy="3724275"/>
          </a:xfrm>
        </p:spPr>
        <p:txBody>
          <a:bodyPr/>
          <a:lstStyle/>
          <a:p>
            <a:pPr eaLnBrk="1" hangingPunct="1"/>
            <a:r>
              <a:rPr lang="en-US" dirty="0" smtClean="0"/>
              <a:t>Databases crucial for daily operations and decision making in organizations</a:t>
            </a:r>
          </a:p>
          <a:p>
            <a:pPr eaLnBrk="1" hangingPunct="1"/>
            <a:r>
              <a:rPr lang="en-US" dirty="0" smtClean="0"/>
              <a:t>Database management technology</a:t>
            </a:r>
          </a:p>
          <a:p>
            <a:pPr lvl="1"/>
            <a:r>
              <a:rPr lang="en-US" dirty="0" smtClean="0"/>
              <a:t>Major part of software industry</a:t>
            </a:r>
          </a:p>
          <a:p>
            <a:pPr lvl="1"/>
            <a:r>
              <a:rPr lang="en-US" dirty="0" smtClean="0"/>
              <a:t>Revolutionary evolvement over 40 years</a:t>
            </a:r>
          </a:p>
          <a:p>
            <a:pPr lvl="1"/>
            <a:r>
              <a:rPr lang="en-US" dirty="0" smtClean="0"/>
              <a:t>Foundation for management of long term memory of organizations</a:t>
            </a:r>
          </a:p>
          <a:p>
            <a:r>
              <a:rPr lang="en-US" dirty="0" smtClean="0"/>
              <a:t>Vibrant field with employment opportunities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856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 Vocabulary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Data: raw facts about things and events</a:t>
            </a:r>
          </a:p>
          <a:p>
            <a:pPr eaLnBrk="1" hangingPunct="1"/>
            <a:r>
              <a:rPr lang="en-US" dirty="0" smtClean="0"/>
              <a:t>Information: transformed data that has value for decision making</a:t>
            </a:r>
          </a:p>
          <a:p>
            <a:pPr eaLnBrk="1" hangingPunct="1"/>
            <a:r>
              <a:rPr lang="en-US" dirty="0" smtClean="0"/>
              <a:t>Essential to organize data for retrieval and maintenance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381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Characteristics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96" y="1084564"/>
            <a:ext cx="2438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396" y="291336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Persistent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05200"/>
            <a:ext cx="2700141" cy="1868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6770" y="5434060"/>
            <a:ext cx="165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Inter-related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505200"/>
            <a:ext cx="2753759" cy="1938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0" y="545539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University Database</a:t>
            </a: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482096"/>
              </p:ext>
            </p:extLst>
          </p:nvPr>
        </p:nvGraphicFramePr>
        <p:xfrm>
          <a:off x="503237" y="2057400"/>
          <a:ext cx="7985125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VISIO" r:id="rId4" imgW="4409440" imgH="1907540" progId="Visio.Drawing.6">
                  <p:embed/>
                </p:oleObj>
              </mc:Choice>
              <mc:Fallback>
                <p:oleObj name="VISIO" r:id="rId4" imgW="4409440" imgH="19075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" y="2057400"/>
                        <a:ext cx="7985125" cy="345281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/>
                          </a:gs>
                          <a:gs pos="35000">
                            <a:schemeClr val="accent5"/>
                          </a:gs>
                          <a:gs pos="100000">
                            <a:schemeClr val="bg1"/>
                          </a:gs>
                        </a:gsLst>
                        <a:lin ang="162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44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University Database (ERD)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757363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395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39493"/>
              </p:ext>
            </p:extLst>
          </p:nvPr>
        </p:nvGraphicFramePr>
        <p:xfrm>
          <a:off x="457200" y="1447800"/>
          <a:ext cx="8429171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Visio" r:id="rId4" imgW="6551729" imgH="2897659" progId="Visio.Drawing.11">
                  <p:embed/>
                </p:oleObj>
              </mc:Choice>
              <mc:Fallback>
                <p:oleObj name="Visio" r:id="rId4" imgW="6551729" imgH="28976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8429171" cy="35052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/>
                          </a:gs>
                          <a:gs pos="35000">
                            <a:schemeClr val="accent5"/>
                          </a:gs>
                          <a:gs pos="100000">
                            <a:schemeClr val="bg1"/>
                          </a:gs>
                        </a:gsLst>
                        <a:lin ang="16200000" scaled="1"/>
                      </a:gra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733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Databases and database technology vital to modern organizations</a:t>
            </a:r>
          </a:p>
          <a:p>
            <a:pPr eaLnBrk="1" hangingPunct="1"/>
            <a:r>
              <a:rPr lang="en-US" dirty="0" smtClean="0"/>
              <a:t>Database technology supports daily operations and decision making</a:t>
            </a:r>
          </a:p>
          <a:p>
            <a:pPr eaLnBrk="1" hangingPunct="1"/>
            <a:r>
              <a:rPr lang="en-US" dirty="0" smtClean="0"/>
              <a:t>Emphasize structured data</a:t>
            </a:r>
          </a:p>
          <a:p>
            <a:pPr eaLnBrk="1" hangingPunct="1"/>
            <a:r>
              <a:rPr lang="en-US" dirty="0" smtClean="0"/>
              <a:t>Essential characteristics of shared, inter-related, and persistent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960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08"/>
  <p:tag name="MMPROD_NEXTUNIQUEID" val="10011"/>
  <p:tag name="MMPROD_UIDATA" val="&lt;database version=&quot;9.0&quot;&gt;&lt;object type=&quot;1&quot; unique_id=&quot;10001&quot;&gt;&lt;object type=&quot;8&quot; unique_id=&quot;10194&quot;&gt;&lt;/object&gt;&lt;object type=&quot;2&quot; unique_id=&quot;10195&quot;&gt;&lt;object type=&quot;3&quot; unique_id=&quot;10197&quot;&gt;&lt;property id=&quot;20148&quot; value=&quot;5&quot;/&gt;&lt;property id=&quot;20300&quot; value=&quot;Slide 3 - &amp;quot;Motivation&amp;quot;&quot;/&gt;&lt;property id=&quot;20307&quot; value=&quot;257&quot;/&gt;&lt;/object&gt;&lt;object type=&quot;3&quot; unique_id=&quot;10200&quot;&gt;&lt;property id=&quot;20148&quot; value=&quot;5&quot;/&gt;&lt;property id=&quot;20300&quot; value=&quot;Slide 4 - &amp;quot;Initial Vocabulary&amp;quot;&quot;/&gt;&lt;property id=&quot;20307&quot; value=&quot;260&quot;/&gt;&lt;/object&gt;&lt;object type=&quot;3&quot; unique_id=&quot;10207&quot;&gt;&lt;property id=&quot;20148&quot; value=&quot;5&quot;/&gt;&lt;property id=&quot;20300&quot; value=&quot;Slide 6 - &amp;quot;University Database&amp;quot;&quot;/&gt;&lt;property id=&quot;20307&quot; value=&quot;262&quot;/&gt;&lt;/object&gt;&lt;object type=&quot;3&quot; unique_id=&quot;10210&quot;&gt;&lt;property id=&quot;20148&quot; value=&quot;5&quot;/&gt;&lt;property id=&quot;20300&quot; value=&quot;Slide 8 - &amp;quot;Summary&amp;quot;&quot;/&gt;&lt;property id=&quot;20307&quot; value=&quot;266&quot;/&gt;&lt;/object&gt;&lt;object type=&quot;3&quot; unique_id=&quot;10607&quot;&gt;&lt;property id=&quot;20148&quot; value=&quot;5&quot;/&gt;&lt;property id=&quot;20300&quot; value=&quot;Slide 7 - &amp;quot;University Database (ERD)&amp;quot;&quot;/&gt;&lt;property id=&quot;20307&quot; value=&quot;267&quot;/&gt;&lt;/object&gt;&lt;object type=&quot;3&quot; unique_id=&quot;10668&quot;&gt;&lt;property id=&quot;20148&quot; value=&quot;5&quot;/&gt;&lt;property id=&quot;20300&quot; value=&quot;Slide 5 - &amp;quot;Database Characteristics&amp;quot;&quot;/&gt;&lt;property id=&quot;20307&quot; value=&quot;268&quot;/&gt;&lt;/object&gt;&lt;object type=&quot;3&quot; unique_id=&quot;25923&quot;&gt;&lt;property id=&quot;20148&quot; value=&quot;5&quot;/&gt;&lt;property id=&quot;20300&quot; value=&quot;Slide 1 - &amp;quot;Module 2  Introduction to Databases and DBMSs&amp;quot;&quot;/&gt;&lt;property id=&quot;20307&quot; value=&quot;269&quot;/&gt;&lt;/object&gt;&lt;object type=&quot;3&quot; unique_id=&quot;25924&quot;&gt;&lt;property id=&quot;20148&quot; value=&quot;5&quot;/&gt;&lt;property id=&quot;20300&quot; value=&quot;Slide 2 - &amp;quot;Lesson Objectives&amp;quot;&quot;/&gt;&lt;property id=&quot;20307&quot; value=&quot;270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7.5|32.3|1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7.|1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6.3|25.5|32.7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687</Words>
  <Application>Microsoft Office PowerPoint</Application>
  <PresentationFormat>On-screen Show (4:3)</PresentationFormat>
  <Paragraphs>108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Symbol</vt:lpstr>
      <vt:lpstr>Times New Roman</vt:lpstr>
      <vt:lpstr>Blank Presentation</vt:lpstr>
      <vt:lpstr>VISIO</vt:lpstr>
      <vt:lpstr>Visio</vt:lpstr>
      <vt:lpstr>Module 2  Introduction to Databases and DBMSs</vt:lpstr>
      <vt:lpstr>Lesson Objectives</vt:lpstr>
      <vt:lpstr>Motivation</vt:lpstr>
      <vt:lpstr>Initial Vocabulary</vt:lpstr>
      <vt:lpstr>Database Characteristics</vt:lpstr>
      <vt:lpstr>University Database</vt:lpstr>
      <vt:lpstr>University Database (ERD)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2, Lesson 1: Database Characteristics</dc:title>
  <dc:subject>Introduction to Database Management</dc:subject>
  <dc:creator>Michael Mannino</dc:creator>
  <cp:lastModifiedBy>Mannino, Michael</cp:lastModifiedBy>
  <cp:revision>334</cp:revision>
  <cp:lastPrinted>2015-06-24T23:48:08Z</cp:lastPrinted>
  <dcterms:created xsi:type="dcterms:W3CDTF">2000-07-15T18:34:14Z</dcterms:created>
  <dcterms:modified xsi:type="dcterms:W3CDTF">2015-06-30T22:28:26Z</dcterms:modified>
</cp:coreProperties>
</file>