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9"/>
  </p:notesMasterIdLst>
  <p:handoutMasterIdLst>
    <p:handoutMasterId r:id="rId10"/>
  </p:handoutMasterIdLst>
  <p:sldIdLst>
    <p:sldId id="256" r:id="rId2"/>
    <p:sldId id="274" r:id="rId3"/>
    <p:sldId id="258" r:id="rId4"/>
    <p:sldId id="259" r:id="rId5"/>
    <p:sldId id="273" r:id="rId6"/>
    <p:sldId id="260" r:id="rId7"/>
    <p:sldId id="272" r:id="rId8"/>
  </p:sldIdLst>
  <p:sldSz cx="9144000" cy="6858000" type="screen4x3"/>
  <p:notesSz cx="7010400" cy="9296400"/>
  <p:custDataLst>
    <p:tags r:id="rId1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80270" autoAdjust="0"/>
  </p:normalViewPr>
  <p:slideViewPr>
    <p:cSldViewPr>
      <p:cViewPr varScale="1">
        <p:scale>
          <a:sx n="79" d="100"/>
          <a:sy n="79" d="100"/>
        </p:scale>
        <p:origin x="108" y="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"/>
    </p:cViewPr>
  </p:sorterViewPr>
  <p:notesViewPr>
    <p:cSldViewPr>
      <p:cViewPr varScale="1">
        <p:scale>
          <a:sx n="53" d="100"/>
          <a:sy n="53" d="100"/>
        </p:scale>
        <p:origin x="-1926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ACF1035-4AC7-41A5-8E3A-0A093DB288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23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102249F-61B9-4D90-8491-87955D528C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469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7CBDA3F-46F0-4E83-9DBD-F31DF7F2A496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2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Welcome to Lesson 3 of Module 2 on the Introduction</a:t>
            </a:r>
            <a:r>
              <a:rPr lang="en-US" baseline="0" dirty="0" smtClean="0"/>
              <a:t> to Databases and DBMSs</a:t>
            </a:r>
          </a:p>
          <a:p>
            <a:r>
              <a:rPr lang="en-US" baseline="0" dirty="0" smtClean="0"/>
              <a:t>- Covers DBMS definition and database definition feature, a distinguishing feature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baseline="0" dirty="0" smtClean="0"/>
              <a:t> </a:t>
            </a:r>
            <a:r>
              <a:rPr lang="en-US" dirty="0" smtClean="0"/>
              <a:t>Database management systems are vital technology to modern organizations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Opening question: How does a DBMS</a:t>
            </a:r>
            <a:r>
              <a:rPr lang="en-US" baseline="0" dirty="0" smtClean="0"/>
              <a:t> differ from desktop software such as a spreadsheet or word processor?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0930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Essential difference:</a:t>
            </a:r>
            <a:r>
              <a:rPr lang="en-US" baseline="0" dirty="0" smtClean="0"/>
              <a:t> level of planning involved with databases and DBMS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02249F-61B9-4D90-8491-87955D528C3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06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AC2E1E1-C449-41F0-99CB-22AD6781F20C}" type="slidenum">
              <a:rPr lang="en-US" smtClean="0">
                <a:latin typeface="Times New Roman" pitchFamily="18" charset="0"/>
              </a:rPr>
              <a:pPr/>
              <a:t>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DBMS (Database Management System): collection of components (mostly software)</a:t>
            </a:r>
          </a:p>
          <a:p>
            <a:r>
              <a:rPr lang="en-US" smtClean="0"/>
              <a:t>Enterprise DBMS: supports mission critical information systems; very large dbs, many users, tight performance requirements</a:t>
            </a:r>
          </a:p>
          <a:p>
            <a:r>
              <a:rPr lang="en-US" smtClean="0"/>
              <a:t>Desktop DBMS: end user departments and small databases</a:t>
            </a:r>
          </a:p>
          <a:p>
            <a:r>
              <a:rPr lang="en-US" smtClean="0"/>
              <a:t>Embedded DBMS: resides in a larger system, either an application or a device such as a Personal Digital Assistant or smart card. Embedded DBMSs provide limited transaction processing features but have low memory, processing, and storage requirements. </a:t>
            </a:r>
          </a:p>
          <a:p>
            <a:r>
              <a:rPr lang="en-US" smtClean="0"/>
              <a:t>Features common to most DBMSs: database definition, non procedural access, application development, procedural language interface, transaction processing</a:t>
            </a:r>
          </a:p>
        </p:txBody>
      </p:sp>
    </p:spTree>
    <p:extLst>
      <p:ext uri="{BB962C8B-B14F-4D97-AF65-F5344CB8AC3E}">
        <p14:creationId xmlns:p14="http://schemas.microsoft.com/office/powerpoint/2010/main" val="214124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608535E-34E4-455C-9A5D-9DB4F7DEEE74}" type="slidenum">
              <a:rPr lang="en-US" smtClean="0">
                <a:latin typeface="Times New Roman" pitchFamily="18" charset="0"/>
              </a:rPr>
              <a:pPr/>
              <a:t>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Fundamental difference to other productivity software: amount of planning before using; defined database before using</a:t>
            </a:r>
          </a:p>
          <a:p>
            <a:r>
              <a:rPr lang="en-US" smtClean="0"/>
              <a:t>Table: 2 dimensional arrangement of data; relationship: linking column among tables</a:t>
            </a:r>
          </a:p>
          <a:p>
            <a:r>
              <a:rPr lang="en-US" smtClean="0"/>
              <a:t>SQL: industry standard database language</a:t>
            </a:r>
          </a:p>
        </p:txBody>
      </p:sp>
    </p:spTree>
    <p:extLst>
      <p:ext uri="{BB962C8B-B14F-4D97-AF65-F5344CB8AC3E}">
        <p14:creationId xmlns:p14="http://schemas.microsoft.com/office/powerpoint/2010/main" val="3112287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AB2DEC6-F5A4-470C-A4AB-6072016BB6CC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>
                <a:sym typeface="Symbol" pitchFamily="18" charset="2"/>
              </a:rPr>
              <a:t>Oracle</a:t>
            </a:r>
            <a:r>
              <a:rPr lang="en-US" baseline="0" dirty="0" smtClean="0">
                <a:sym typeface="Symbol" pitchFamily="18" charset="2"/>
              </a:rPr>
              <a:t> Relational Diagram</a:t>
            </a:r>
          </a:p>
          <a:p>
            <a:pPr marL="174708" indent="-174708">
              <a:buFontTx/>
              <a:buChar char="-"/>
            </a:pPr>
            <a:r>
              <a:rPr lang="en-US" baseline="0" dirty="0" smtClean="0">
                <a:sym typeface="Symbol" pitchFamily="18" charset="2"/>
              </a:rPr>
              <a:t>Created in Oracle SQL Developer</a:t>
            </a:r>
          </a:p>
          <a:p>
            <a:pPr marL="174708" indent="-174708">
              <a:buFontTx/>
              <a:buChar char="-"/>
            </a:pPr>
            <a:r>
              <a:rPr lang="en-US" baseline="0" dirty="0" smtClean="0">
                <a:sym typeface="Symbol" pitchFamily="18" charset="2"/>
              </a:rPr>
              <a:t>Select New Design in Data Modeler -&gt; Browser</a:t>
            </a:r>
          </a:p>
          <a:p>
            <a:pPr marL="174708" indent="-174708">
              <a:buFontTx/>
              <a:buChar char="-"/>
            </a:pPr>
            <a:r>
              <a:rPr lang="en-US" baseline="0" dirty="0" smtClean="0">
                <a:sym typeface="Symbol" pitchFamily="18" charset="2"/>
              </a:rPr>
              <a:t>Drag tables into design window</a:t>
            </a:r>
          </a:p>
          <a:p>
            <a:pPr marL="174708" indent="-174708">
              <a:buFontTx/>
              <a:buChar char="-"/>
            </a:pPr>
            <a:r>
              <a:rPr lang="en-US" baseline="0" dirty="0" smtClean="0">
                <a:sym typeface="Symbol" pitchFamily="18" charset="2"/>
              </a:rPr>
              <a:t>View Details: show only columns in this diagram</a:t>
            </a:r>
          </a:p>
          <a:p>
            <a:pPr marL="174708" indent="-174708">
              <a:buFontTx/>
              <a:buChar char="-"/>
            </a:pPr>
            <a:r>
              <a:rPr lang="en-US" baseline="0" dirty="0" smtClean="0">
                <a:sym typeface="Symbol" pitchFamily="18" charset="2"/>
              </a:rPr>
              <a:t>Can also show other details such as data types</a:t>
            </a:r>
          </a:p>
          <a:p>
            <a:endParaRPr lang="en-US" baseline="0" dirty="0" smtClean="0">
              <a:sym typeface="Symbol" pitchFamily="18" charset="2"/>
            </a:endParaRPr>
          </a:p>
          <a:p>
            <a:r>
              <a:rPr lang="en-US" baseline="0" dirty="0" smtClean="0">
                <a:sym typeface="Symbol" pitchFamily="18" charset="2"/>
              </a:rPr>
              <a:t>Notation</a:t>
            </a:r>
          </a:p>
          <a:p>
            <a:pPr marL="174708" indent="-174708">
              <a:buFontTx/>
              <a:buChar char="-"/>
            </a:pPr>
            <a:r>
              <a:rPr lang="en-US" baseline="0" dirty="0" smtClean="0">
                <a:sym typeface="Symbol" pitchFamily="18" charset="2"/>
              </a:rPr>
              <a:t>Solid line: mandatory relationship (NOT NULL constraint for FK)</a:t>
            </a:r>
          </a:p>
          <a:p>
            <a:pPr marL="174708" indent="-174708">
              <a:buFontTx/>
              <a:buChar char="-"/>
            </a:pPr>
            <a:r>
              <a:rPr lang="en-US" baseline="0" dirty="0" smtClean="0">
                <a:sym typeface="Symbol" pitchFamily="18" charset="2"/>
              </a:rPr>
              <a:t>Dashed line: optional relationship (NULL values allowed)</a:t>
            </a:r>
          </a:p>
          <a:p>
            <a:pPr marL="174708" indent="-174708">
              <a:buFontTx/>
              <a:buChar char="-"/>
            </a:pPr>
            <a:r>
              <a:rPr lang="en-US" baseline="0" dirty="0" smtClean="0">
                <a:sym typeface="Symbol" pitchFamily="18" charset="2"/>
              </a:rPr>
              <a:t>Cross: FK is part of PK</a:t>
            </a:r>
            <a:endParaRPr lang="en-US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32348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E7B3F4E-34A6-4679-8EC2-65B793000F77}" type="slidenum">
              <a:rPr lang="en-US" smtClean="0">
                <a:latin typeface="Times New Roman" pitchFamily="18" charset="0"/>
              </a:rPr>
              <a:pPr/>
              <a:t>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Access relationship window</a:t>
            </a:r>
          </a:p>
          <a:p>
            <a:r>
              <a:rPr lang="en-US" dirty="0" smtClean="0"/>
              <a:t>5 tables (student, enrollment, course, offering, faculty): faculty_1 is not a real table (details later)</a:t>
            </a:r>
          </a:p>
          <a:p>
            <a:r>
              <a:rPr lang="en-US" dirty="0" smtClean="0"/>
              <a:t>Relationships: lines connecting tables (faculty to offering); not all tables are directly connected</a:t>
            </a:r>
          </a:p>
          <a:p>
            <a:r>
              <a:rPr lang="en-US" dirty="0" smtClean="0"/>
              <a:t>Must define the tables and relationships before entering data and retrieving data</a:t>
            </a:r>
          </a:p>
        </p:txBody>
      </p:sp>
    </p:spTree>
    <p:extLst>
      <p:ext uri="{BB962C8B-B14F-4D97-AF65-F5344CB8AC3E}">
        <p14:creationId xmlns:p14="http://schemas.microsoft.com/office/powerpoint/2010/main" val="1832417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D9EAC4E-6B6E-4C59-B277-6E6D1DABAC0B}" type="slidenum">
              <a:rPr lang="en-US" smtClean="0">
                <a:latin typeface="Times New Roman" pitchFamily="18" charset="0"/>
              </a:rPr>
              <a:pPr/>
              <a:t>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DBMS are very complex products</a:t>
            </a:r>
          </a:p>
          <a:p>
            <a:r>
              <a:rPr lang="en-US" dirty="0" smtClean="0"/>
              <a:t>Devote many years to understand a particular product</a:t>
            </a:r>
          </a:p>
          <a:p>
            <a:endParaRPr lang="en-US" dirty="0" smtClean="0"/>
          </a:p>
          <a:p>
            <a:r>
              <a:rPr lang="en-US" dirty="0" smtClean="0"/>
              <a:t>Lots of planning and requirements</a:t>
            </a:r>
            <a:r>
              <a:rPr lang="en-US" baseline="0" dirty="0" smtClean="0"/>
              <a:t> collection when designing a database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DBMSs require database structure defined before populating and then using it.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1069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92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1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9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4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421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5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8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9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12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716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65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562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4"/>
          <p:cNvSpPr>
            <a:spLocks noGrp="1" noChangeArrowheads="1"/>
          </p:cNvSpPr>
          <p:nvPr>
            <p:ph type="ctrTitle"/>
          </p:nvPr>
        </p:nvSpPr>
        <p:spPr>
          <a:xfrm>
            <a:off x="1066800" y="1676400"/>
            <a:ext cx="7391400" cy="1143000"/>
          </a:xfrm>
        </p:spPr>
        <p:txBody>
          <a:bodyPr/>
          <a:lstStyle/>
          <a:p>
            <a:r>
              <a:rPr lang="en-US" b="0" dirty="0"/>
              <a:t>Module 2 </a:t>
            </a:r>
            <a:br>
              <a:rPr lang="en-US" b="0" dirty="0"/>
            </a:br>
            <a:r>
              <a:rPr lang="en-US" b="0" dirty="0"/>
              <a:t>Introduction to Databases and DBMSs</a:t>
            </a:r>
            <a:endParaRPr lang="en-US" dirty="0" smtClean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 smtClean="0"/>
              <a:t>Lesson 3: DBMS Overview and Database Definition Feature</a:t>
            </a:r>
          </a:p>
        </p:txBody>
      </p:sp>
    </p:spTree>
    <p:extLst>
      <p:ext uri="{BB962C8B-B14F-4D97-AF65-F5344CB8AC3E}">
        <p14:creationId xmlns:p14="http://schemas.microsoft.com/office/powerpoint/2010/main" val="4258814968"/>
      </p:ext>
    </p:extLst>
  </p:cSld>
  <p:clrMapOvr>
    <a:masterClrMapping/>
  </p:clrMapOvr>
  <p:transition advTm="57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smtClean="0"/>
              <a:t>DBMS</a:t>
            </a:r>
          </a:p>
          <a:p>
            <a:r>
              <a:rPr lang="en-US" dirty="0" smtClean="0"/>
              <a:t>Explain DBMS product </a:t>
            </a:r>
            <a:r>
              <a:rPr lang="en-US" dirty="0"/>
              <a:t>variations</a:t>
            </a:r>
          </a:p>
          <a:p>
            <a:r>
              <a:rPr lang="en-US" dirty="0"/>
              <a:t>Discuss the essential difference between a DBMS and desktop </a:t>
            </a:r>
            <a:r>
              <a:rPr lang="en-US" dirty="0" smtClean="0"/>
              <a:t>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38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Management System (DBMS)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Collection of components that support data acquisition, dissemination, storage, maintenance, retrieval, and formatting</a:t>
            </a:r>
          </a:p>
          <a:p>
            <a:pPr eaLnBrk="1" hangingPunct="1"/>
            <a:r>
              <a:rPr lang="en-US" dirty="0" smtClean="0"/>
              <a:t>Product variations</a:t>
            </a:r>
          </a:p>
          <a:p>
            <a:pPr lvl="1"/>
            <a:r>
              <a:rPr lang="en-US" dirty="0" smtClean="0"/>
              <a:t>Enterprise DBMSs</a:t>
            </a:r>
          </a:p>
          <a:p>
            <a:pPr lvl="1"/>
            <a:r>
              <a:rPr lang="en-US" dirty="0" smtClean="0"/>
              <a:t>Desktop DBMSs</a:t>
            </a:r>
          </a:p>
          <a:p>
            <a:pPr lvl="1"/>
            <a:r>
              <a:rPr lang="en-US" dirty="0" smtClean="0"/>
              <a:t>Embedded DBMSs</a:t>
            </a:r>
          </a:p>
          <a:p>
            <a:pPr eaLnBrk="1" hangingPunct="1"/>
            <a:r>
              <a:rPr lang="en-US" dirty="0" smtClean="0"/>
              <a:t>Major part of information technology infrastructure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6271765"/>
      </p:ext>
    </p:extLst>
  </p:cSld>
  <p:clrMapOvr>
    <a:masterClrMapping/>
  </p:clrMapOvr>
  <p:transition advTm="177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Database Definition Feature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Define database before populating and using a database</a:t>
            </a:r>
          </a:p>
          <a:p>
            <a:pPr eaLnBrk="1" hangingPunct="1"/>
            <a:r>
              <a:rPr lang="en-US" dirty="0" smtClean="0"/>
              <a:t>Tables and relationships</a:t>
            </a:r>
          </a:p>
          <a:p>
            <a:pPr eaLnBrk="1" hangingPunct="1"/>
            <a:r>
              <a:rPr lang="en-US" dirty="0" smtClean="0"/>
              <a:t>SQL CREATE TABLE statement</a:t>
            </a:r>
          </a:p>
          <a:p>
            <a:pPr eaLnBrk="1" hangingPunct="1"/>
            <a:r>
              <a:rPr lang="en-US" dirty="0" smtClean="0"/>
              <a:t>Graphical tools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5792509"/>
      </p:ext>
    </p:extLst>
  </p:cSld>
  <p:clrMapOvr>
    <a:masterClrMapping/>
  </p:clrMapOvr>
  <p:transition advTm="177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Oracle Relational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934806"/>
            <a:ext cx="4800600" cy="484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35486"/>
      </p:ext>
    </p:extLst>
  </p:cSld>
  <p:clrMapOvr>
    <a:masterClrMapping/>
  </p:clrMapOvr>
  <p:transition advTm="132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Microsoft Access Database Diagram</a:t>
            </a:r>
          </a:p>
        </p:txBody>
      </p:sp>
      <p:pic>
        <p:nvPicPr>
          <p:cNvPr id="5" name="Picture 4" descr="C:\dbbook\SixthEd\Figures\Figure1-6Editted.b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5943600" cy="3218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7896202"/>
      </p:ext>
    </p:extLst>
  </p:cSld>
  <p:clrMapOvr>
    <a:masterClrMapping/>
  </p:clrMapOvr>
  <p:transition advTm="78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</a:t>
            </a:r>
            <a:r>
              <a:rPr lang="en-US" dirty="0" smtClean="0"/>
              <a:t>atabase technology supports daily operations and decision making</a:t>
            </a:r>
          </a:p>
          <a:p>
            <a:pPr eaLnBrk="1" hangingPunct="1"/>
            <a:r>
              <a:rPr lang="en-US" dirty="0" smtClean="0"/>
              <a:t>Define database before using it</a:t>
            </a:r>
          </a:p>
          <a:p>
            <a:pPr eaLnBrk="1" hangingPunct="1"/>
            <a:r>
              <a:rPr lang="en-US" dirty="0" smtClean="0"/>
              <a:t>Nonprocedural access is a crucial feature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2280121"/>
      </p:ext>
    </p:extLst>
  </p:cSld>
  <p:clrMapOvr>
    <a:masterClrMapping/>
  </p:clrMapOvr>
  <p:transition advTm="14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08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359&quot;&gt;&lt;property id=&quot;20148&quot; value=&quot;5&quot;/&gt;&lt;property id=&quot;20300&quot; value=&quot;Slide 1 - &amp;quot;Module 2  Introduction to Databases and DBMSs&amp;quot;&quot;/&gt;&lt;property id=&quot;20307&quot; value=&quot;256&quot;/&gt;&lt;/object&gt;&lt;object type=&quot;3&quot; unique_id=&quot;10361&quot;&gt;&lt;property id=&quot;20148&quot; value=&quot;5&quot;/&gt;&lt;property id=&quot;20300&quot; value=&quot;Slide 3 - &amp;quot;Database Management System (DBMS)&amp;quot;&quot;/&gt;&lt;property id=&quot;20307&quot; value=&quot;258&quot;/&gt;&lt;/object&gt;&lt;object type=&quot;3&quot; unique_id=&quot;10362&quot;&gt;&lt;property id=&quot;20148&quot; value=&quot;5&quot;/&gt;&lt;property id=&quot;20300&quot; value=&quot;Slide 4 - &amp;quot;Database Definition Feature&amp;quot;&quot;/&gt;&lt;property id=&quot;20307&quot; value=&quot;259&quot;/&gt;&lt;/object&gt;&lt;object type=&quot;3&quot; unique_id=&quot;10363&quot;&gt;&lt;property id=&quot;20148&quot; value=&quot;5&quot;/&gt;&lt;property id=&quot;20300&quot; value=&quot;Slide 6 - &amp;quot;Microsoft Access Database Diagram&amp;quot;&quot;/&gt;&lt;property id=&quot;20307&quot; value=&quot;260&quot;/&gt;&lt;/object&gt;&lt;object type=&quot;3&quot; unique_id=&quot;10375&quot;&gt;&lt;property id=&quot;20148&quot; value=&quot;5&quot;/&gt;&lt;property id=&quot;20300&quot; value=&quot;Slide 7 - &amp;quot;Summary&amp;quot;&quot;/&gt;&lt;property id=&quot;20307&quot; value=&quot;272&quot;/&gt;&lt;/object&gt;&lt;object type=&quot;3&quot; unique_id=&quot;27029&quot;&gt;&lt;property id=&quot;20148&quot; value=&quot;5&quot;/&gt;&lt;property id=&quot;20300&quot; value=&quot;Slide 5 - &amp;quot;Oracle Relational Diagram&amp;quot;&quot;/&gt;&lt;property id=&quot;20307&quot; value=&quot;273&quot;/&gt;&lt;/object&gt;&lt;object type=&quot;3&quot; unique_id=&quot;27030&quot;&gt;&lt;property id=&quot;20148&quot; value=&quot;5&quot;/&gt;&lt;property id=&quot;20300&quot; value=&quot;Slide 2 - &amp;quot;Lesson Objectives&amp;quot;&quot;/&gt;&lt;property id=&quot;20307&quot; value=&quot;274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27.3|26.1|33.5|32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57.7|30.2|37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5.9|5.8|13.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2275</TotalTime>
  <Words>490</Words>
  <Application>Microsoft Office PowerPoint</Application>
  <PresentationFormat>On-screen Show (4:3)</PresentationFormat>
  <Paragraphs>67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MS PGothic</vt:lpstr>
      <vt:lpstr>Arial</vt:lpstr>
      <vt:lpstr>Symbol</vt:lpstr>
      <vt:lpstr>Times New Roman</vt:lpstr>
      <vt:lpstr>Blank Presentation</vt:lpstr>
      <vt:lpstr>Module 2  Introduction to Databases and DBMSs</vt:lpstr>
      <vt:lpstr>Lesson Objectives</vt:lpstr>
      <vt:lpstr>Database Management System (DBMS)</vt:lpstr>
      <vt:lpstr>Database Definition Feature</vt:lpstr>
      <vt:lpstr>Oracle Relational Diagram</vt:lpstr>
      <vt:lpstr>Microsoft Access Database Diagram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2, Lesson 3: DBMS Overview and Database Definition Feature</dc:title>
  <dc:subject>Introduction to Database Management</dc:subject>
  <dc:creator>Michael Mannino</dc:creator>
  <cp:lastModifiedBy>Mannino, Michael</cp:lastModifiedBy>
  <cp:revision>311</cp:revision>
  <cp:lastPrinted>2015-07-08T17:20:13Z</cp:lastPrinted>
  <dcterms:created xsi:type="dcterms:W3CDTF">2000-07-15T18:34:14Z</dcterms:created>
  <dcterms:modified xsi:type="dcterms:W3CDTF">2015-07-09T00:00:10Z</dcterms:modified>
</cp:coreProperties>
</file>