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74" r:id="rId4"/>
    <p:sldId id="273" r:id="rId5"/>
    <p:sldId id="275" r:id="rId6"/>
    <p:sldId id="268" r:id="rId7"/>
    <p:sldId id="272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0270" autoAdjust="0"/>
  </p:normalViewPr>
  <p:slideViewPr>
    <p:cSldViewPr>
      <p:cViewPr varScale="1">
        <p:scale>
          <a:sx n="79" d="100"/>
          <a:sy n="79" d="100"/>
        </p:scale>
        <p:origin x="108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notesViewPr>
    <p:cSldViewPr>
      <p:cViewPr varScale="1">
        <p:scale>
          <a:sx n="53" d="100"/>
          <a:sy n="53" d="100"/>
        </p:scale>
        <p:origin x="-192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CF1035-4AC7-41A5-8E3A-0A093DB28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102249F-61B9-4D90-8491-87955D528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CBDA3F-46F0-4E83-9DBD-F31DF7F2A496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Welcome to Lesson 5</a:t>
            </a:r>
            <a:r>
              <a:rPr lang="en-US" baseline="0" dirty="0" smtClean="0"/>
              <a:t> </a:t>
            </a:r>
            <a:r>
              <a:rPr lang="en-US" dirty="0" smtClean="0"/>
              <a:t>of Module 2</a:t>
            </a:r>
            <a:r>
              <a:rPr lang="en-US" baseline="0" dirty="0" smtClean="0"/>
              <a:t> </a:t>
            </a:r>
            <a:r>
              <a:rPr lang="en-US" dirty="0" smtClean="0"/>
              <a:t>on Introduction</a:t>
            </a:r>
            <a:r>
              <a:rPr lang="en-US" baseline="0" dirty="0" smtClean="0"/>
              <a:t> to Databases and DBMSs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This lesson covers basic transaction processing issues.</a:t>
            </a:r>
          </a:p>
          <a:p>
            <a:pPr>
              <a:buFontTx/>
              <a:buChar char="-"/>
            </a:pPr>
            <a:r>
              <a:rPr lang="en-US" dirty="0" smtClean="0"/>
              <a:t>Database management systems are vital technology to modern organizations</a:t>
            </a:r>
          </a:p>
          <a:p>
            <a:pPr>
              <a:buFontTx/>
              <a:buChar char="-"/>
            </a:pPr>
            <a:r>
              <a:rPr lang="en-US" dirty="0" smtClean="0"/>
              <a:t>This lecture provides an introduction into transaction</a:t>
            </a:r>
            <a:r>
              <a:rPr lang="en-US" baseline="0" dirty="0" smtClean="0"/>
              <a:t> processing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What database</a:t>
            </a:r>
            <a:r>
              <a:rPr lang="en-US" baseline="0" dirty="0" smtClean="0"/>
              <a:t> transactions have you made today?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93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r>
              <a:rPr lang="en-US" baseline="0" dirty="0" smtClean="0"/>
              <a:t> characteristics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Unit of processing that may involve multiple database actions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Reliably processed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2249F-61B9-4D90-8491-87955D528C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2DA74F-4E55-48E5-888E-4D1A0798C4CD}" type="slidenum">
              <a:rPr kumimoji="0" lang="en-US" sz="1200" b="0" smtClean="0"/>
              <a:pPr/>
              <a:t>3</a:t>
            </a:fld>
            <a:endParaRPr kumimoji="0" lang="en-US" sz="1200" b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Transaction processing supports daily (routine, repetitive) operations</a:t>
            </a:r>
          </a:p>
          <a:p>
            <a:r>
              <a:rPr lang="en-US" smtClean="0"/>
              <a:t> - Mundane but crucial</a:t>
            </a:r>
          </a:p>
          <a:p>
            <a:r>
              <a:rPr lang="en-US" smtClean="0"/>
              <a:t> - Become even more important with the growth of the internet</a:t>
            </a:r>
          </a:p>
          <a:p>
            <a:r>
              <a:rPr lang="en-US" smtClean="0"/>
              <a:t>Definition:</a:t>
            </a:r>
          </a:p>
          <a:p>
            <a:r>
              <a:rPr lang="en-US" smtClean="0"/>
              <a:t> - Collection of read/write operations</a:t>
            </a:r>
          </a:p>
          <a:p>
            <a:r>
              <a:rPr lang="en-US" smtClean="0"/>
              <a:t> - Processed as one unit</a:t>
            </a:r>
          </a:p>
          <a:p>
            <a:r>
              <a:rPr lang="en-US" smtClean="0"/>
              <a:t> - Reliably and efficiently processed</a:t>
            </a:r>
          </a:p>
          <a:p>
            <a:r>
              <a:rPr lang="en-US" smtClean="0"/>
              <a:t> - No data loss due to interference and failures (operating system, program, disk, …)</a:t>
            </a:r>
          </a:p>
        </p:txBody>
      </p:sp>
    </p:spTree>
    <p:extLst>
      <p:ext uri="{BB962C8B-B14F-4D97-AF65-F5344CB8AC3E}">
        <p14:creationId xmlns:p14="http://schemas.microsoft.com/office/powerpoint/2010/main" val="227922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F27CE85F-14DD-4AF8-BDCB-CD72F06A9F36}" type="slidenum">
              <a:rPr kumimoji="0" lang="en-US" sz="1200" b="0" smtClean="0"/>
              <a:pPr/>
              <a:t>4</a:t>
            </a:fld>
            <a:endParaRPr kumimoji="0" lang="en-US" sz="1200" b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 smtClean="0"/>
              <a:t>Pseudo code</a:t>
            </a:r>
          </a:p>
          <a:p>
            <a:endParaRPr lang="en-US" dirty="0" smtClean="0"/>
          </a:p>
          <a:p>
            <a:r>
              <a:rPr lang="en-US" dirty="0" smtClean="0"/>
              <a:t>Airline reservation: </a:t>
            </a:r>
          </a:p>
          <a:p>
            <a:r>
              <a:rPr lang="en-US" dirty="0" smtClean="0"/>
              <a:t> - Common transaction: many simultaneous users</a:t>
            </a:r>
          </a:p>
          <a:p>
            <a:r>
              <a:rPr lang="en-US" dirty="0" smtClean="0"/>
              <a:t> - Determine that departure and return are available and legal connections (maybe</a:t>
            </a:r>
          </a:p>
          <a:p>
            <a:r>
              <a:rPr lang="en-US" dirty="0" smtClean="0"/>
              <a:t>   some complex rules if flight involves more than one leg)</a:t>
            </a:r>
          </a:p>
          <a:p>
            <a:r>
              <a:rPr lang="en-US" dirty="0" smtClean="0"/>
              <a:t> - Update seats remaining in departure</a:t>
            </a:r>
          </a:p>
          <a:p>
            <a:r>
              <a:rPr lang="en-US" dirty="0" smtClean="0"/>
              <a:t> - Update seats remaining in return</a:t>
            </a:r>
          </a:p>
          <a:p>
            <a:r>
              <a:rPr lang="en-US" dirty="0" smtClean="0"/>
              <a:t> - Insert reservation record</a:t>
            </a:r>
          </a:p>
          <a:p>
            <a:r>
              <a:rPr lang="en-US" dirty="0" smtClean="0"/>
              <a:t> - Multiple database reads and writes: all must be treated as one unit </a:t>
            </a:r>
          </a:p>
          <a:p>
            <a:r>
              <a:rPr lang="en-US" dirty="0" smtClean="0"/>
              <a:t>Transaction details:</a:t>
            </a:r>
          </a:p>
          <a:p>
            <a:r>
              <a:rPr lang="en-US" dirty="0" smtClean="0"/>
              <a:t> - Define in standalone or embedded SQL</a:t>
            </a:r>
          </a:p>
          <a:p>
            <a:r>
              <a:rPr lang="en-US" dirty="0" smtClean="0"/>
              <a:t> - Example is pseudo code for an embedded SQL transaction</a:t>
            </a:r>
          </a:p>
          <a:p>
            <a:r>
              <a:rPr lang="en-US" dirty="0" smtClean="0"/>
              <a:t> - Upper case: SQL statements</a:t>
            </a:r>
          </a:p>
          <a:p>
            <a:r>
              <a:rPr lang="en-US" dirty="0" smtClean="0"/>
              <a:t> - Mixed case: statements of a programming language</a:t>
            </a:r>
          </a:p>
          <a:p>
            <a:r>
              <a:rPr lang="en-US" dirty="0" smtClean="0"/>
              <a:t>New SQL statements:</a:t>
            </a:r>
          </a:p>
          <a:p>
            <a:pPr>
              <a:buFontTx/>
              <a:buChar char="-"/>
            </a:pPr>
            <a:r>
              <a:rPr lang="en-US" dirty="0" smtClean="0"/>
              <a:t>START TRANSACTION: defines beginning of transaction statements (some DBMSs omit)</a:t>
            </a:r>
          </a:p>
          <a:p>
            <a:pPr>
              <a:buFontTx/>
              <a:buChar char="-"/>
            </a:pPr>
            <a:r>
              <a:rPr lang="en-US" dirty="0" smtClean="0"/>
              <a:t>COMMIT: end of transaction</a:t>
            </a:r>
          </a:p>
          <a:p>
            <a:pPr>
              <a:buFontTx/>
              <a:buChar char="-"/>
            </a:pPr>
            <a:r>
              <a:rPr lang="en-US" dirty="0" smtClean="0"/>
              <a:t>ROLLBACK:</a:t>
            </a:r>
          </a:p>
          <a:p>
            <a:r>
              <a:rPr lang="en-US" dirty="0" smtClean="0"/>
              <a:t>   - Like a smart Undo command</a:t>
            </a:r>
          </a:p>
          <a:p>
            <a:r>
              <a:rPr lang="en-US" dirty="0" smtClean="0"/>
              <a:t>   - If any error occurs, all changes are deleted from the database</a:t>
            </a:r>
          </a:p>
          <a:p>
            <a:r>
              <a:rPr lang="en-US" dirty="0" smtClean="0"/>
              <a:t>   - On Error: part of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64854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597E96F-7D58-47BA-8F06-8BA35B2D68C7}" type="slidenum">
              <a:rPr kumimoji="0" lang="en-US" sz="1200" b="0" smtClean="0"/>
              <a:pPr/>
              <a:t>5</a:t>
            </a:fld>
            <a:endParaRPr kumimoji="0" lang="en-US" sz="1200" b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Pseudo code</a:t>
            </a:r>
          </a:p>
          <a:p>
            <a:endParaRPr lang="en-US" dirty="0" smtClean="0"/>
          </a:p>
          <a:p>
            <a:r>
              <a:rPr lang="en-US" dirty="0" smtClean="0"/>
              <a:t>ATM transaction: </a:t>
            </a:r>
          </a:p>
          <a:p>
            <a:r>
              <a:rPr lang="en-US" dirty="0" smtClean="0"/>
              <a:t> - May shorten by moving user interaction outside of transaction</a:t>
            </a:r>
          </a:p>
          <a:p>
            <a:r>
              <a:rPr lang="en-US" dirty="0" smtClean="0"/>
              <a:t> - Must keep manipulation statements in the same transaction </a:t>
            </a:r>
          </a:p>
        </p:txBody>
      </p:sp>
    </p:spTree>
    <p:extLst>
      <p:ext uri="{BB962C8B-B14F-4D97-AF65-F5344CB8AC3E}">
        <p14:creationId xmlns:p14="http://schemas.microsoft.com/office/powerpoint/2010/main" val="162739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73721-2C0F-44BA-8276-B5B5CE14A64D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Process large volumes</a:t>
            </a:r>
            <a:r>
              <a:rPr lang="en-US" baseline="0" dirty="0" smtClean="0"/>
              <a:t> of transactions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Critical for business success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Major performance objective: transactions processed per unit of 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Major difference between enterprise and desktop DBMSs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Transaction processing ability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Major cost difference</a:t>
            </a:r>
          </a:p>
          <a:p>
            <a:endParaRPr lang="en-US" dirty="0" smtClean="0"/>
          </a:p>
          <a:p>
            <a:r>
              <a:rPr lang="en-US" dirty="0" smtClean="0"/>
              <a:t>DBMS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Concurrency control manager: overhead to monitor resource requests by transactions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Recovery manager: provide redundancy and overhead processing to ensure that data cannot be lost and recovery is possible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Transparency</a:t>
            </a:r>
            <a:endParaRPr lang="en-US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See through an object rendering details invisible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Improves productivity because application developers do not need to provide coding or understand details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91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9EAC4E-6B6E-4C59-B277-6E6D1DABAC0B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course focuses on databases for operations and skills fundamental to both types of processing.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Courses 2 and 3 cover data warehouses.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106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2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12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1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65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6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Module 2 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Introduction to Databases and DBMSs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5: Transaction Processing Overview</a:t>
            </a:r>
          </a:p>
        </p:txBody>
      </p:sp>
    </p:spTree>
    <p:extLst>
      <p:ext uri="{BB962C8B-B14F-4D97-AF65-F5344CB8AC3E}">
        <p14:creationId xmlns:p14="http://schemas.microsoft.com/office/powerpoint/2010/main" val="4258814968"/>
      </p:ext>
    </p:extLst>
  </p:cSld>
  <p:clrMapOvr>
    <a:masterClrMapping/>
  </p:clrMapOvr>
  <p:transition advTm="57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example of a transaction that you use</a:t>
            </a:r>
          </a:p>
          <a:p>
            <a:r>
              <a:rPr lang="en-US" dirty="0" smtClean="0"/>
              <a:t>Briefly explain key characteristics of database transactions</a:t>
            </a:r>
          </a:p>
          <a:p>
            <a:r>
              <a:rPr lang="en-US" dirty="0" smtClean="0"/>
              <a:t>Explain the word “transparency” for transaction processing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Definition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Supports daily operations of an organization</a:t>
            </a:r>
          </a:p>
          <a:p>
            <a:pPr eaLnBrk="1" hangingPunct="1"/>
            <a:r>
              <a:rPr lang="en-US" dirty="0" smtClean="0"/>
              <a:t>Collection of database operations</a:t>
            </a:r>
          </a:p>
          <a:p>
            <a:pPr eaLnBrk="1" hangingPunct="1"/>
            <a:r>
              <a:rPr lang="en-US" dirty="0" smtClean="0"/>
              <a:t>Reliably and efficiently processed as one unit of work</a:t>
            </a:r>
          </a:p>
          <a:p>
            <a:pPr eaLnBrk="1" hangingPunct="1"/>
            <a:r>
              <a:rPr lang="en-US" dirty="0" smtClean="0"/>
              <a:t>No lost data</a:t>
            </a:r>
          </a:p>
          <a:p>
            <a:pPr lvl="1" eaLnBrk="1" hangingPunct="1"/>
            <a:r>
              <a:rPr lang="en-US" dirty="0" smtClean="0"/>
              <a:t>Interference among multiple users</a:t>
            </a:r>
          </a:p>
          <a:p>
            <a:pPr lvl="1" eaLnBrk="1" hangingPunct="1"/>
            <a:r>
              <a:rPr lang="en-US" dirty="0" smtClean="0"/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26064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Airline Transaction Example</a:t>
            </a:r>
          </a:p>
        </p:txBody>
      </p:sp>
      <p:sp>
        <p:nvSpPr>
          <p:cNvPr id="6147" name="Rectangle 10"/>
          <p:cNvSpPr>
            <a:spLocks noChangeArrowheads="1"/>
          </p:cNvSpPr>
          <p:nvPr/>
        </p:nvSpPr>
        <p:spPr bwMode="auto">
          <a:xfrm>
            <a:off x="323088" y="1295400"/>
            <a:ext cx="8229600" cy="44831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tabLst>
                <a:tab pos="466725" algn="l"/>
                <a:tab pos="914400" algn="l"/>
              </a:tabLst>
            </a:pPr>
            <a:r>
              <a:rPr lang="en-US"/>
              <a:t>START TRANSACTION</a:t>
            </a:r>
            <a:endParaRPr lang="en-US" b="0"/>
          </a:p>
          <a:p>
            <a:pPr>
              <a:tabLst>
                <a:tab pos="466725" algn="l"/>
                <a:tab pos="914400" algn="l"/>
              </a:tabLst>
            </a:pPr>
            <a:r>
              <a:rPr lang="en-US" b="0"/>
              <a:t>	Display greeting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/>
              <a:t>	Get reservation preferences from user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/>
              <a:t>	SELECT departure and return flight records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/>
              <a:t>	If reservation is acceptable then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/>
              <a:t>		UPDATE seats remaining of departure flight record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/>
              <a:t>		UPDATE seats remaining of return flight record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/>
              <a:t>		INSERT reservation record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/>
              <a:t>		Print ticket if requested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/>
              <a:t>	End If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b="0"/>
              <a:t>	On Error: </a:t>
            </a:r>
            <a:r>
              <a:rPr lang="en-US"/>
              <a:t>ROLLBACK</a:t>
            </a:r>
            <a:r>
              <a:rPr lang="en-US" b="0"/>
              <a:t> 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8865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ATM Transaction Example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0934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tabLst>
                <a:tab pos="466725" algn="l"/>
                <a:tab pos="914400" algn="l"/>
              </a:tabLst>
            </a:pPr>
            <a:r>
              <a:rPr lang="en-US" sz="2000" dirty="0" smtClean="0"/>
              <a:t>START </a:t>
            </a:r>
            <a:r>
              <a:rPr lang="en-US" sz="2000" dirty="0"/>
              <a:t>TRANSACTION</a:t>
            </a:r>
            <a:endParaRPr lang="en-US" sz="2000" b="0" dirty="0"/>
          </a:p>
          <a:p>
            <a:pPr>
              <a:tabLst>
                <a:tab pos="466725" algn="l"/>
                <a:tab pos="914400" algn="l"/>
              </a:tabLst>
            </a:pPr>
            <a:r>
              <a:rPr lang="en-US" sz="2000" b="0" dirty="0"/>
              <a:t>	Display greeting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Get account number, pin, type, and amount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SELECT account number, type, and balance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If balance is sufficient then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UPDATE account by posting debit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UPDATE account by posting debit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INSERT history record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Display message and dispense cash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	Print receipt if requested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End If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b="0" dirty="0"/>
              <a:t>	On Error: </a:t>
            </a:r>
            <a:r>
              <a:rPr lang="en-US" sz="2000" dirty="0"/>
              <a:t>ROLLBACK</a:t>
            </a:r>
            <a:r>
              <a:rPr lang="en-US" sz="2000" b="0" dirty="0"/>
              <a:t> </a:t>
            </a:r>
          </a:p>
          <a:p>
            <a:pPr eaLnBrk="0" hangingPunct="0">
              <a:tabLst>
                <a:tab pos="466725" algn="l"/>
                <a:tab pos="914400" algn="l"/>
              </a:tabLst>
            </a:pPr>
            <a:r>
              <a:rPr lang="en-US" sz="20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1329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Transaction Processing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Reliable and efficient processing of transactions</a:t>
            </a:r>
          </a:p>
          <a:p>
            <a:pPr lvl="1"/>
            <a:r>
              <a:rPr lang="en-US" dirty="0" smtClean="0"/>
              <a:t>Control simultaneous users</a:t>
            </a:r>
          </a:p>
          <a:p>
            <a:pPr lvl="1"/>
            <a:r>
              <a:rPr lang="en-US" dirty="0" smtClean="0"/>
              <a:t>Recover from failures</a:t>
            </a:r>
          </a:p>
          <a:p>
            <a:pPr eaLnBrk="1" hangingPunct="1"/>
            <a:r>
              <a:rPr lang="en-US" dirty="0" smtClean="0"/>
              <a:t>Internal features for enterprise DBMSs</a:t>
            </a:r>
          </a:p>
          <a:p>
            <a:pPr lvl="1"/>
            <a:r>
              <a:rPr lang="en-US" dirty="0" smtClean="0"/>
              <a:t>Concurrency control manager</a:t>
            </a:r>
          </a:p>
          <a:p>
            <a:pPr lvl="1"/>
            <a:r>
              <a:rPr lang="en-US" dirty="0" smtClean="0"/>
              <a:t>Recovery manager</a:t>
            </a:r>
          </a:p>
          <a:p>
            <a:pPr lvl="1"/>
            <a:r>
              <a:rPr lang="en-US" dirty="0" smtClean="0"/>
              <a:t>Transparent services for application developers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489837"/>
      </p:ext>
    </p:extLst>
  </p:cSld>
  <p:clrMapOvr>
    <a:masterClrMapping/>
  </p:clrMapOvr>
  <p:transition advTm="2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upports daily operations</a:t>
            </a:r>
          </a:p>
          <a:p>
            <a:pPr eaLnBrk="1" hangingPunct="1"/>
            <a:r>
              <a:rPr lang="en-US" dirty="0"/>
              <a:t>E</a:t>
            </a:r>
            <a:r>
              <a:rPr lang="en-US" dirty="0" smtClean="0"/>
              <a:t>volution over 50 years</a:t>
            </a:r>
          </a:p>
          <a:p>
            <a:pPr eaLnBrk="1" hangingPunct="1"/>
            <a:r>
              <a:rPr lang="en-US" dirty="0" smtClean="0"/>
              <a:t>Key technology behind growth of electronic commerce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280121"/>
      </p:ext>
    </p:extLst>
  </p:cSld>
  <p:clrMapOvr>
    <a:masterClrMapping/>
  </p:clrMapOvr>
  <p:transition advTm="14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0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359&quot;&gt;&lt;property id=&quot;20148&quot; value=&quot;5&quot;/&gt;&lt;property id=&quot;20300&quot; value=&quot;Slide 1 - &amp;quot;Module 2  Introduction to Databases and DBMSs&amp;quot;&quot;/&gt;&lt;property id=&quot;20307&quot; value=&quot;256&quot;/&gt;&lt;/object&gt;&lt;object type=&quot;3&quot; unique_id=&quot;10371&quot;&gt;&lt;property id=&quot;20148&quot; value=&quot;5&quot;/&gt;&lt;property id=&quot;20300&quot; value=&quot;Slide 6 - &amp;quot;Transaction Processing&amp;quot;&quot;/&gt;&lt;property id=&quot;20307&quot; value=&quot;268&quot;/&gt;&lt;/object&gt;&lt;object type=&quot;3&quot; unique_id=&quot;10375&quot;&gt;&lt;property id=&quot;20148&quot; value=&quot;5&quot;/&gt;&lt;property id=&quot;20300&quot; value=&quot;Slide 7 - &amp;quot;Summary&amp;quot;&quot;/&gt;&lt;property id=&quot;20307&quot; value=&quot;272&quot;/&gt;&lt;/object&gt;&lt;object type=&quot;3&quot; unique_id=&quot;12210&quot;&gt;&lt;property id=&quot;20148&quot; value=&quot;5&quot;/&gt;&lt;property id=&quot;20300&quot; value=&quot;Slide 4 - &amp;quot;Airline Transaction Example&amp;quot;&quot;/&gt;&lt;property id=&quot;20307&quot; value=&quot;273&quot;/&gt;&lt;/object&gt;&lt;object type=&quot;3&quot; unique_id=&quot;12273&quot;&gt;&lt;property id=&quot;20148&quot; value=&quot;5&quot;/&gt;&lt;property id=&quot;20300&quot; value=&quot;Slide 3 - &amp;quot;Transaction Definition&amp;quot;&quot;/&gt;&lt;property id=&quot;20307&quot; value=&quot;274&quot;/&gt;&lt;/object&gt;&lt;object type=&quot;3&quot; unique_id=&quot;12295&quot;&gt;&lt;property id=&quot;20148&quot; value=&quot;5&quot;/&gt;&lt;property id=&quot;20300&quot; value=&quot;Slide 5 - &amp;quot;ATM Transaction Example&amp;quot;&quot;/&gt;&lt;property id=&quot;20307&quot; value=&quot;275&quot;/&gt;&lt;/object&gt;&lt;object type=&quot;3&quot; unique_id=&quot;12296&quot;&gt;&lt;property id=&quot;20148&quot; value=&quot;5&quot;/&gt;&lt;property id=&quot;20300&quot; value=&quot;Slide 2 - &amp;quot;Lesson Objectives&amp;quot;&quot;/&gt;&lt;property id=&quot;20307&quot; value=&quot;27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8.7|4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9|5.8|13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554</Words>
  <Application>Microsoft Office PowerPoint</Application>
  <PresentationFormat>On-screen Show (4:3)</PresentationFormat>
  <Paragraphs>122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Blank Presentation</vt:lpstr>
      <vt:lpstr>Module 2  Introduction to Databases and DBMSs</vt:lpstr>
      <vt:lpstr>Lesson Objectives</vt:lpstr>
      <vt:lpstr>Transaction Definition</vt:lpstr>
      <vt:lpstr>Airline Transaction Example</vt:lpstr>
      <vt:lpstr>ATM Transaction Example</vt:lpstr>
      <vt:lpstr>Transaction Processing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2, Lesson 5: Transaction Processing Overview</dc:title>
  <dc:subject>Introduction to Database Management</dc:subject>
  <dc:creator>Michael Mannino</dc:creator>
  <cp:lastModifiedBy>Mannino, Michael</cp:lastModifiedBy>
  <cp:revision>345</cp:revision>
  <cp:lastPrinted>1601-01-01T00:00:00Z</cp:lastPrinted>
  <dcterms:created xsi:type="dcterms:W3CDTF">2000-07-15T18:34:14Z</dcterms:created>
  <dcterms:modified xsi:type="dcterms:W3CDTF">2015-06-29T23:33:00Z</dcterms:modified>
</cp:coreProperties>
</file>