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9"/>
  </p:notesMasterIdLst>
  <p:handoutMasterIdLst>
    <p:handoutMasterId r:id="rId10"/>
  </p:handoutMasterIdLst>
  <p:sldIdLst>
    <p:sldId id="256" r:id="rId2"/>
    <p:sldId id="283" r:id="rId3"/>
    <p:sldId id="282" r:id="rId4"/>
    <p:sldId id="280" r:id="rId5"/>
    <p:sldId id="277" r:id="rId6"/>
    <p:sldId id="276" r:id="rId7"/>
    <p:sldId id="272" r:id="rId8"/>
  </p:sldIdLst>
  <p:sldSz cx="9144000" cy="6858000" type="screen4x3"/>
  <p:notesSz cx="7010400" cy="9296400"/>
  <p:custDataLst>
    <p:tags r:id="rId11"/>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0270" autoAdjust="0"/>
  </p:normalViewPr>
  <p:slideViewPr>
    <p:cSldViewPr>
      <p:cViewPr varScale="1">
        <p:scale>
          <a:sx n="79" d="100"/>
          <a:sy n="79" d="100"/>
        </p:scale>
        <p:origin x="108" y="3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24"/>
    </p:cViewPr>
  </p:sorterViewPr>
  <p:notesViewPr>
    <p:cSldViewPr>
      <p:cViewPr varScale="1">
        <p:scale>
          <a:sx n="53" d="100"/>
          <a:sy n="53" d="100"/>
        </p:scale>
        <p:origin x="-192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34720"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smtClean="0">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smtClean="0"/>
              <a:t>Welcome to Lesson 6 of Module 2</a:t>
            </a:r>
            <a:r>
              <a:rPr lang="en-US" baseline="0" dirty="0" smtClean="0"/>
              <a:t> </a:t>
            </a:r>
            <a:r>
              <a:rPr lang="en-US" dirty="0" smtClean="0"/>
              <a:t>on the Introduction to Databases and DBMSs</a:t>
            </a:r>
          </a:p>
          <a:p>
            <a:pPr>
              <a:buFontTx/>
              <a:buChar char="-"/>
            </a:pPr>
            <a:r>
              <a:rPr lang="en-US" dirty="0" smtClean="0"/>
              <a:t>Covers</a:t>
            </a:r>
            <a:r>
              <a:rPr lang="en-US" baseline="0" dirty="0" smtClean="0"/>
              <a:t> basic concepts of data warehouse processing</a:t>
            </a:r>
            <a:endParaRPr lang="en-US" dirty="0" smtClean="0"/>
          </a:p>
          <a:p>
            <a:pPr>
              <a:buFontTx/>
              <a:buChar char="-"/>
            </a:pPr>
            <a:r>
              <a:rPr lang="en-US" dirty="0" smtClean="0"/>
              <a:t>Database management systems are vital technology to modern organizations</a:t>
            </a:r>
          </a:p>
          <a:p>
            <a:endParaRPr lang="en-US" dirty="0" smtClean="0"/>
          </a:p>
          <a:p>
            <a:r>
              <a:rPr lang="en-US" dirty="0" smtClean="0"/>
              <a:t>How do data warehouses </a:t>
            </a:r>
            <a:r>
              <a:rPr lang="en-US" dirty="0" smtClean="0"/>
              <a:t>affect </a:t>
            </a:r>
            <a:r>
              <a:rPr lang="en-US" dirty="0" smtClean="0"/>
              <a:t>your life?</a:t>
            </a:r>
          </a:p>
          <a:p>
            <a:endParaRPr lang="en-US" dirty="0" smtClean="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838756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A7AC1CB0-91BA-45FA-8ACB-9BD678496940}" type="slidenum">
              <a:rPr lang="en-US" sz="1200"/>
              <a:pPr/>
              <a:t>3</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smtClean="0">
                <a:cs typeface="Times New Roman" pitchFamily="18" charset="0"/>
              </a:rPr>
              <a:t>Lower-level management deals with short-term problems related to individual transactions. Periodic summaries of operational databases and exception reports assist operational management. Middle management relies on summarized data that are integrated across operational databases. Middle management may want to integrate data across different departments, manufacturing plants, and retail stores. Top management relies on the results of middle management analysis and external data sources. Top management needs to integrate data so that customers, products, suppliers, and other important entities can be tracked across the entire organization. In addition, external data must be summarized and then integrated with internal data.</a:t>
            </a:r>
            <a:r>
              <a:rPr lang="en-US" dirty="0" smtClean="0"/>
              <a:t> </a:t>
            </a:r>
          </a:p>
        </p:txBody>
      </p:sp>
    </p:spTree>
    <p:extLst>
      <p:ext uri="{BB962C8B-B14F-4D97-AF65-F5344CB8AC3E}">
        <p14:creationId xmlns:p14="http://schemas.microsoft.com/office/powerpoint/2010/main" val="3511079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57066" indent="-291179" eaLnBrk="0" hangingPunct="0">
              <a:defRPr sz="2400">
                <a:solidFill>
                  <a:schemeClr val="tx1"/>
                </a:solidFill>
                <a:latin typeface="Times New Roman" pitchFamily="18" charset="0"/>
              </a:defRPr>
            </a:lvl2pPr>
            <a:lvl3pPr marL="1164717" indent="-232943" eaLnBrk="0" hangingPunct="0">
              <a:defRPr sz="2400">
                <a:solidFill>
                  <a:schemeClr val="tx1"/>
                </a:solidFill>
                <a:latin typeface="Times New Roman" pitchFamily="18" charset="0"/>
              </a:defRPr>
            </a:lvl3pPr>
            <a:lvl4pPr marL="1630604" indent="-232943" eaLnBrk="0" hangingPunct="0">
              <a:defRPr sz="2400">
                <a:solidFill>
                  <a:schemeClr val="tx1"/>
                </a:solidFill>
                <a:latin typeface="Times New Roman" pitchFamily="18" charset="0"/>
              </a:defRPr>
            </a:lvl4pPr>
            <a:lvl5pPr marL="2096491" indent="-232943" eaLnBrk="0" hangingPunct="0">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A7AC1CB0-91BA-45FA-8ACB-9BD678496940}" type="slidenum">
              <a:rPr lang="en-US" sz="1200"/>
              <a:pPr/>
              <a:t>4</a:t>
            </a:fld>
            <a:endParaRPr 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r>
              <a:rPr lang="en-US" dirty="0" smtClean="0">
                <a:cs typeface="Times New Roman" pitchFamily="18" charset="0"/>
              </a:rPr>
              <a:t>Operational databases directly support major functions such as order processing, manufacturing, accounts payable, and product distribution. The reasons for investing in an operational database are typically faster processing, larger volumes of business, and reduced personnel costs. </a:t>
            </a:r>
          </a:p>
          <a:p>
            <a:endParaRPr lang="en-US" dirty="0" smtClean="0">
              <a:cs typeface="Times New Roman" pitchFamily="18" charset="0"/>
            </a:endParaRPr>
          </a:p>
          <a:p>
            <a:r>
              <a:rPr lang="en-US" dirty="0" smtClean="0">
                <a:cs typeface="Times New Roman" pitchFamily="18" charset="0"/>
              </a:rPr>
              <a:t>Operational databases provide the raw materials for management decision-making as depicted in the slide. Lower-level management can obtain exception and problem reports directly from operational databases. However, much value must be added to leverage the operational databases for middle and upper management. The operational databases must be summarized and integrated to provide value for tactical and strategic decision-making. Integration is necessary because operational databases often are developed in isolation without regard for the information needs of tactical and strategic decision-making.</a:t>
            </a:r>
            <a:r>
              <a:rPr lang="en-US" dirty="0" smtClean="0"/>
              <a:t> </a:t>
            </a:r>
          </a:p>
        </p:txBody>
      </p:sp>
    </p:spTree>
    <p:extLst>
      <p:ext uri="{BB962C8B-B14F-4D97-AF65-F5344CB8AC3E}">
        <p14:creationId xmlns:p14="http://schemas.microsoft.com/office/powerpoint/2010/main" val="351107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57066" indent="-291179" eaLnBrk="0" hangingPunct="0">
              <a:defRPr kumimoji="1" sz="2400" b="1">
                <a:solidFill>
                  <a:schemeClr val="tx1"/>
                </a:solidFill>
                <a:latin typeface="Times New Roman" pitchFamily="18" charset="0"/>
                <a:cs typeface="Times New Roman" pitchFamily="18" charset="0"/>
              </a:defRPr>
            </a:lvl2pPr>
            <a:lvl3pPr marL="1164717" indent="-232943" eaLnBrk="0" hangingPunct="0">
              <a:defRPr kumimoji="1" sz="2400" b="1">
                <a:solidFill>
                  <a:schemeClr val="tx1"/>
                </a:solidFill>
                <a:latin typeface="Times New Roman" pitchFamily="18" charset="0"/>
                <a:cs typeface="Times New Roman" pitchFamily="18" charset="0"/>
              </a:defRPr>
            </a:lvl3pPr>
            <a:lvl4pPr marL="1630604" indent="-232943" eaLnBrk="0" hangingPunct="0">
              <a:defRPr kumimoji="1" sz="2400" b="1">
                <a:solidFill>
                  <a:schemeClr val="tx1"/>
                </a:solidFill>
                <a:latin typeface="Times New Roman" pitchFamily="18" charset="0"/>
                <a:cs typeface="Times New Roman" pitchFamily="18" charset="0"/>
              </a:defRPr>
            </a:lvl4pPr>
            <a:lvl5pPr marL="2096491" indent="-232943" eaLnBrk="0" hangingPunct="0">
              <a:defRPr kumimoji="1" sz="2400" b="1">
                <a:solidFill>
                  <a:schemeClr val="tx1"/>
                </a:solidFill>
                <a:latin typeface="Times New Roman" pitchFamily="18" charset="0"/>
                <a:cs typeface="Times New Roman" pitchFamily="18" charset="0"/>
              </a:defRPr>
            </a:lvl5pPr>
            <a:lvl6pPr marL="2562377"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3028264"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94151"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960038"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45D4DC77-333B-4BF2-ABAB-6809B027FB14}" type="slidenum">
              <a:rPr kumimoji="0" lang="en-US" altLang="en-US" sz="1200" b="0"/>
              <a:pPr/>
              <a:t>5</a:t>
            </a:fld>
            <a:endParaRPr kumimoji="0" lang="en-US" altLang="en-US" sz="1200" b="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r>
              <a:rPr lang="en-US" altLang="en-US" dirty="0" smtClean="0"/>
              <a:t>Definition:</a:t>
            </a:r>
          </a:p>
          <a:p>
            <a:r>
              <a:rPr lang="en-US" altLang="en-US" dirty="0" smtClean="0"/>
              <a:t> - Central repository: populated from operational databases and external data sources</a:t>
            </a:r>
          </a:p>
          <a:p>
            <a:r>
              <a:rPr lang="en-US" altLang="en-US" dirty="0" smtClean="0"/>
              <a:t> - Many transformations</a:t>
            </a:r>
            <a:r>
              <a:rPr lang="en-US" altLang="en-US" baseline="0" dirty="0" smtClean="0"/>
              <a:t> to clean, standardize, and integrate</a:t>
            </a:r>
            <a:endParaRPr lang="en-US" altLang="en-US" dirty="0" smtClean="0"/>
          </a:p>
          <a:p>
            <a:r>
              <a:rPr lang="en-US" altLang="en-US" dirty="0" smtClean="0"/>
              <a:t> - Summarized: no need to identify individual transactions although transaction details</a:t>
            </a:r>
          </a:p>
          <a:p>
            <a:r>
              <a:rPr lang="en-US" altLang="en-US" dirty="0" smtClean="0"/>
              <a:t>   may be useful for flexible data analysis; summary data for optimizing reporting</a:t>
            </a:r>
          </a:p>
        </p:txBody>
      </p:sp>
    </p:spTree>
    <p:extLst>
      <p:ext uri="{BB962C8B-B14F-4D97-AF65-F5344CB8AC3E}">
        <p14:creationId xmlns:p14="http://schemas.microsoft.com/office/powerpoint/2010/main" val="942121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57066" indent="-291179" eaLnBrk="0" hangingPunct="0">
              <a:defRPr kumimoji="1" sz="2400" b="1">
                <a:solidFill>
                  <a:schemeClr val="tx1"/>
                </a:solidFill>
                <a:latin typeface="Times New Roman" pitchFamily="18" charset="0"/>
                <a:cs typeface="Times New Roman" pitchFamily="18" charset="0"/>
              </a:defRPr>
            </a:lvl2pPr>
            <a:lvl3pPr marL="1164717" indent="-232943" eaLnBrk="0" hangingPunct="0">
              <a:defRPr kumimoji="1" sz="2400" b="1">
                <a:solidFill>
                  <a:schemeClr val="tx1"/>
                </a:solidFill>
                <a:latin typeface="Times New Roman" pitchFamily="18" charset="0"/>
                <a:cs typeface="Times New Roman" pitchFamily="18" charset="0"/>
              </a:defRPr>
            </a:lvl3pPr>
            <a:lvl4pPr marL="1630604" indent="-232943" eaLnBrk="0" hangingPunct="0">
              <a:defRPr kumimoji="1" sz="2400" b="1">
                <a:solidFill>
                  <a:schemeClr val="tx1"/>
                </a:solidFill>
                <a:latin typeface="Times New Roman" pitchFamily="18" charset="0"/>
                <a:cs typeface="Times New Roman" pitchFamily="18" charset="0"/>
              </a:defRPr>
            </a:lvl4pPr>
            <a:lvl5pPr marL="2096491" indent="-232943" eaLnBrk="0" hangingPunct="0">
              <a:defRPr kumimoji="1" sz="2400" b="1">
                <a:solidFill>
                  <a:schemeClr val="tx1"/>
                </a:solidFill>
                <a:latin typeface="Times New Roman" pitchFamily="18" charset="0"/>
                <a:cs typeface="Times New Roman" pitchFamily="18" charset="0"/>
              </a:defRPr>
            </a:lvl5pPr>
            <a:lvl6pPr marL="2562377"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3028264"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94151"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960038" indent="-232943"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F287239-3EA5-4948-A2C5-30090DC8ED18}" type="slidenum">
              <a:rPr kumimoji="0" lang="en-US" altLang="en-US" sz="1200" b="0"/>
              <a:pPr/>
              <a:t>6</a:t>
            </a:fld>
            <a:endParaRPr kumimoji="0" lang="en-US" altLang="en-US" sz="1200" b="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r>
              <a:rPr lang="en-US" altLang="en-US" dirty="0" smtClean="0"/>
              <a:t>Transaction processing:</a:t>
            </a:r>
          </a:p>
          <a:p>
            <a:r>
              <a:rPr lang="en-US" altLang="en-US" dirty="0" smtClean="0"/>
              <a:t> - Operational databases: for daily business</a:t>
            </a:r>
          </a:p>
          <a:p>
            <a:r>
              <a:rPr lang="en-US" altLang="en-US" dirty="0" smtClean="0"/>
              <a:t> - Decisions: involve details of products, customers, shipments, manufacturing</a:t>
            </a:r>
          </a:p>
          <a:p>
            <a:r>
              <a:rPr lang="en-US" altLang="en-US" dirty="0" smtClean="0"/>
              <a:t> - High volumes of transactions with small amounts of data per transaction</a:t>
            </a:r>
          </a:p>
          <a:p>
            <a:endParaRPr lang="en-US" altLang="en-US" smtClean="0"/>
          </a:p>
          <a:p>
            <a:r>
              <a:rPr lang="en-US" altLang="en-US" smtClean="0"/>
              <a:t>Business </a:t>
            </a:r>
            <a:r>
              <a:rPr lang="en-US" altLang="en-US" dirty="0" smtClean="0"/>
              <a:t>intelligence:</a:t>
            </a:r>
          </a:p>
          <a:p>
            <a:r>
              <a:rPr lang="en-US" altLang="en-US" dirty="0" smtClean="0"/>
              <a:t> - Integrated and summarized data: difficult to directly use operational data</a:t>
            </a:r>
          </a:p>
          <a:p>
            <a:r>
              <a:rPr lang="en-US" altLang="en-US" dirty="0" smtClean="0"/>
              <a:t> - Decisions: broad view of customers, products, production, marketing</a:t>
            </a:r>
          </a:p>
          <a:p>
            <a:r>
              <a:rPr lang="en-US" altLang="en-US" dirty="0" smtClean="0"/>
              <a:t> - Transformation processing typically offline (non working hours)</a:t>
            </a:r>
          </a:p>
          <a:p>
            <a:r>
              <a:rPr lang="en-US" altLang="en-US" dirty="0" smtClean="0"/>
              <a:t> - Reporting during</a:t>
            </a:r>
            <a:r>
              <a:rPr lang="en-US" altLang="en-US" baseline="0" dirty="0" smtClean="0"/>
              <a:t> the day with large volumes of data per report</a:t>
            </a:r>
            <a:endParaRPr lang="en-US" altLang="en-US" dirty="0" smtClean="0"/>
          </a:p>
        </p:txBody>
      </p:sp>
    </p:spTree>
    <p:extLst>
      <p:ext uri="{BB962C8B-B14F-4D97-AF65-F5344CB8AC3E}">
        <p14:creationId xmlns:p14="http://schemas.microsoft.com/office/powerpoint/2010/main" val="347371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57066" indent="-291179">
              <a:defRPr>
                <a:solidFill>
                  <a:schemeClr val="tx1"/>
                </a:solidFill>
                <a:latin typeface="Arial" charset="0"/>
              </a:defRPr>
            </a:lvl2pPr>
            <a:lvl3pPr marL="1164717" indent="-232943">
              <a:defRPr>
                <a:solidFill>
                  <a:schemeClr val="tx1"/>
                </a:solidFill>
                <a:latin typeface="Arial" charset="0"/>
              </a:defRPr>
            </a:lvl3pPr>
            <a:lvl4pPr marL="1630604" indent="-232943">
              <a:defRPr>
                <a:solidFill>
                  <a:schemeClr val="tx1"/>
                </a:solidFill>
                <a:latin typeface="Arial" charset="0"/>
              </a:defRPr>
            </a:lvl4pPr>
            <a:lvl5pPr marL="2096491" indent="-232943">
              <a:defRPr>
                <a:solidFill>
                  <a:schemeClr val="tx1"/>
                </a:solidFill>
                <a:latin typeface="Arial" charset="0"/>
              </a:defRPr>
            </a:lvl5pPr>
            <a:lvl6pPr marL="2562377" indent="-232943" eaLnBrk="0" fontAlgn="base" hangingPunct="0">
              <a:spcBef>
                <a:spcPct val="0"/>
              </a:spcBef>
              <a:spcAft>
                <a:spcPct val="0"/>
              </a:spcAft>
              <a:defRPr>
                <a:solidFill>
                  <a:schemeClr val="tx1"/>
                </a:solidFill>
                <a:latin typeface="Arial" charset="0"/>
              </a:defRPr>
            </a:lvl6pPr>
            <a:lvl7pPr marL="3028264" indent="-232943" eaLnBrk="0" fontAlgn="base" hangingPunct="0">
              <a:spcBef>
                <a:spcPct val="0"/>
              </a:spcBef>
              <a:spcAft>
                <a:spcPct val="0"/>
              </a:spcAft>
              <a:defRPr>
                <a:solidFill>
                  <a:schemeClr val="tx1"/>
                </a:solidFill>
                <a:latin typeface="Arial" charset="0"/>
              </a:defRPr>
            </a:lvl7pPr>
            <a:lvl8pPr marL="3494151" indent="-232943" eaLnBrk="0" fontAlgn="base" hangingPunct="0">
              <a:spcBef>
                <a:spcPct val="0"/>
              </a:spcBef>
              <a:spcAft>
                <a:spcPct val="0"/>
              </a:spcAft>
              <a:defRPr>
                <a:solidFill>
                  <a:schemeClr val="tx1"/>
                </a:solidFill>
                <a:latin typeface="Arial" charset="0"/>
              </a:defRPr>
            </a:lvl8pPr>
            <a:lvl9pPr marL="3960038" indent="-232943"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7</a:t>
            </a:fld>
            <a:endParaRPr lang="en-US"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smtClean="0"/>
              <a:t>This</a:t>
            </a:r>
            <a:r>
              <a:rPr lang="en-US" baseline="0" dirty="0" smtClean="0"/>
              <a:t> course focuses on databases for operations and skills fundamental to both types of processing.</a:t>
            </a:r>
          </a:p>
          <a:p>
            <a:endParaRPr lang="en-US" baseline="0" dirty="0" smtClean="0"/>
          </a:p>
          <a:p>
            <a:r>
              <a:rPr lang="en-US" baseline="0" dirty="0" smtClean="0"/>
              <a:t>Courses 2 and 3 cover data warehouse design and DBMS features</a:t>
            </a:r>
            <a:endParaRPr lang="en-US" dirty="0" smtClean="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p:txBody>
          <a:bodyPr/>
          <a:lstStyle/>
          <a:p>
            <a:r>
              <a:rPr lang="en-US" b="0" dirty="0"/>
              <a:t>Module 2 </a:t>
            </a:r>
            <a:br>
              <a:rPr lang="en-US" b="0" dirty="0"/>
            </a:br>
            <a:r>
              <a:rPr lang="en-US" b="0" dirty="0"/>
              <a:t>Introduction to Databases and DBMSs</a:t>
            </a:r>
            <a:endParaRPr lang="en-US"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6: Overview of Data Warehouse Processing</a:t>
            </a:r>
          </a:p>
        </p:txBody>
      </p:sp>
    </p:spTree>
    <p:extLst>
      <p:ext uri="{BB962C8B-B14F-4D97-AF65-F5344CB8AC3E}">
        <p14:creationId xmlns:p14="http://schemas.microsoft.com/office/powerpoint/2010/main" val="4258814968"/>
      </p:ext>
    </p:extLst>
  </p:cSld>
  <p:clrMapOvr>
    <a:masterClrMapping/>
  </p:clrMapOvr>
  <p:transition advTm="57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List three levels of decision making and at least one decision on each level</a:t>
            </a:r>
          </a:p>
          <a:p>
            <a:r>
              <a:rPr lang="en-US" dirty="0"/>
              <a:t>Define data warehouse</a:t>
            </a:r>
          </a:p>
          <a:p>
            <a:r>
              <a:rPr lang="en-US" dirty="0" smtClean="0"/>
              <a:t>Explain at </a:t>
            </a:r>
            <a:r>
              <a:rPr lang="en-US" dirty="0"/>
              <a:t>least one characteristic different for transaction processing versus business intelligence </a:t>
            </a:r>
            <a:r>
              <a:rPr lang="en-US" dirty="0" smtClean="0"/>
              <a:t>processing</a:t>
            </a:r>
            <a:endParaRPr lang="en-US" dirty="0"/>
          </a:p>
        </p:txBody>
      </p:sp>
    </p:spTree>
    <p:extLst>
      <p:ext uri="{BB962C8B-B14F-4D97-AF65-F5344CB8AC3E}">
        <p14:creationId xmlns:p14="http://schemas.microsoft.com/office/powerpoint/2010/main" val="122301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105400" y="2422524"/>
            <a:ext cx="2667000"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2" name="Rectangle 4"/>
          <p:cNvSpPr>
            <a:spLocks noGrp="1" noChangeArrowheads="1"/>
          </p:cNvSpPr>
          <p:nvPr>
            <p:ph type="title"/>
          </p:nvPr>
        </p:nvSpPr>
        <p:spPr/>
        <p:txBody>
          <a:bodyPr/>
          <a:lstStyle/>
          <a:p>
            <a:pPr eaLnBrk="1" hangingPunct="1"/>
            <a:r>
              <a:rPr lang="en-US" sz="4000" dirty="0" smtClean="0"/>
              <a:t>Decision Making Hierarchy</a:t>
            </a:r>
          </a:p>
        </p:txBody>
      </p:sp>
      <p:graphicFrame>
        <p:nvGraphicFramePr>
          <p:cNvPr id="5123" name="Object 7"/>
          <p:cNvGraphicFramePr>
            <a:graphicFrameLocks noChangeAspect="1"/>
          </p:cNvGraphicFramePr>
          <p:nvPr>
            <p:extLst>
              <p:ext uri="{D42A27DB-BD31-4B8C-83A1-F6EECF244321}">
                <p14:modId xmlns:p14="http://schemas.microsoft.com/office/powerpoint/2010/main" val="498747103"/>
              </p:ext>
            </p:extLst>
          </p:nvPr>
        </p:nvGraphicFramePr>
        <p:xfrm>
          <a:off x="388937" y="2422525"/>
          <a:ext cx="4716463" cy="2606675"/>
        </p:xfrm>
        <a:graphic>
          <a:graphicData uri="http://schemas.openxmlformats.org/presentationml/2006/ole">
            <mc:AlternateContent xmlns:mc="http://schemas.openxmlformats.org/markup-compatibility/2006">
              <mc:Choice xmlns:v="urn:schemas-microsoft-com:vml" Requires="v">
                <p:oleObj spid="_x0000_s4139" name="Visio" r:id="rId4" imgW="3552788" imgH="2019330" progId="Visio.Drawing.11">
                  <p:embed/>
                </p:oleObj>
              </mc:Choice>
              <mc:Fallback>
                <p:oleObj name="Visio" r:id="rId4" imgW="3552788" imgH="2019330" progId="Visio.Drawing.11">
                  <p:embed/>
                  <p:pic>
                    <p:nvPicPr>
                      <p:cNvPr id="0" name=""/>
                      <p:cNvPicPr>
                        <a:picLocks noChangeAspect="1" noChangeArrowheads="1"/>
                      </p:cNvPicPr>
                      <p:nvPr/>
                    </p:nvPicPr>
                    <p:blipFill>
                      <a:blip r:embed="rId5"/>
                      <a:srcRect/>
                      <a:stretch>
                        <a:fillRect/>
                      </a:stretch>
                    </p:blipFill>
                    <p:spPr bwMode="auto">
                      <a:xfrm>
                        <a:off x="388937" y="2422525"/>
                        <a:ext cx="4716463" cy="26066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
        <p:nvSpPr>
          <p:cNvPr id="3" name="TextBox 2"/>
          <p:cNvSpPr txBox="1"/>
          <p:nvPr/>
        </p:nvSpPr>
        <p:spPr>
          <a:xfrm>
            <a:off x="5131526" y="4121833"/>
            <a:ext cx="2667000" cy="646331"/>
          </a:xfrm>
          <a:prstGeom prst="rect">
            <a:avLst/>
          </a:prstGeom>
          <a:noFill/>
        </p:spPr>
        <p:txBody>
          <a:bodyPr wrap="square" rtlCol="0">
            <a:spAutoFit/>
          </a:bodyPr>
          <a:lstStyle/>
          <a:p>
            <a:r>
              <a:rPr lang="en-US" dirty="0" smtClean="0"/>
              <a:t>Resolve order delays, schedule employees</a:t>
            </a:r>
            <a:endParaRPr lang="en-US" dirty="0"/>
          </a:p>
        </p:txBody>
      </p:sp>
      <p:sp>
        <p:nvSpPr>
          <p:cNvPr id="6" name="TextBox 5"/>
          <p:cNvSpPr txBox="1"/>
          <p:nvPr/>
        </p:nvSpPr>
        <p:spPr>
          <a:xfrm>
            <a:off x="5131526" y="3374682"/>
            <a:ext cx="2667000" cy="646331"/>
          </a:xfrm>
          <a:prstGeom prst="rect">
            <a:avLst/>
          </a:prstGeom>
          <a:noFill/>
        </p:spPr>
        <p:txBody>
          <a:bodyPr wrap="square" rtlCol="0">
            <a:spAutoFit/>
          </a:bodyPr>
          <a:lstStyle/>
          <a:p>
            <a:r>
              <a:rPr lang="en-US" dirty="0" smtClean="0"/>
              <a:t>Choose suppliers, forecast sales</a:t>
            </a:r>
            <a:endParaRPr lang="en-US" dirty="0"/>
          </a:p>
        </p:txBody>
      </p:sp>
      <p:sp>
        <p:nvSpPr>
          <p:cNvPr id="7" name="TextBox 6"/>
          <p:cNvSpPr txBox="1"/>
          <p:nvPr/>
        </p:nvSpPr>
        <p:spPr>
          <a:xfrm>
            <a:off x="5105400" y="2673753"/>
            <a:ext cx="2667000" cy="646331"/>
          </a:xfrm>
          <a:prstGeom prst="rect">
            <a:avLst/>
          </a:prstGeom>
          <a:noFill/>
        </p:spPr>
        <p:txBody>
          <a:bodyPr wrap="square" rtlCol="0">
            <a:spAutoFit/>
          </a:bodyPr>
          <a:lstStyle/>
          <a:p>
            <a:r>
              <a:rPr lang="en-US" dirty="0" smtClean="0"/>
              <a:t>Identify new markets, choose store locations</a:t>
            </a:r>
            <a:endParaRPr lang="en-US" dirty="0"/>
          </a:p>
        </p:txBody>
      </p:sp>
      <p:sp>
        <p:nvSpPr>
          <p:cNvPr id="2" name="TextBox 1"/>
          <p:cNvSpPr txBox="1"/>
          <p:nvPr/>
        </p:nvSpPr>
        <p:spPr>
          <a:xfrm>
            <a:off x="1219200" y="1851025"/>
            <a:ext cx="3276600" cy="400110"/>
          </a:xfrm>
          <a:prstGeom prst="rect">
            <a:avLst/>
          </a:prstGeom>
          <a:noFill/>
        </p:spPr>
        <p:txBody>
          <a:bodyPr wrap="square" rtlCol="0">
            <a:spAutoFit/>
          </a:bodyPr>
          <a:lstStyle/>
          <a:p>
            <a:r>
              <a:rPr lang="en-US" sz="2000" dirty="0" smtClean="0"/>
              <a:t>Decision making hierarchy</a:t>
            </a:r>
            <a:endParaRPr lang="en-US" sz="2000" dirty="0"/>
          </a:p>
        </p:txBody>
      </p:sp>
      <p:sp>
        <p:nvSpPr>
          <p:cNvPr id="9" name="TextBox 8"/>
          <p:cNvSpPr txBox="1"/>
          <p:nvPr/>
        </p:nvSpPr>
        <p:spPr>
          <a:xfrm>
            <a:off x="5385163" y="1872004"/>
            <a:ext cx="2107474" cy="400110"/>
          </a:xfrm>
          <a:prstGeom prst="rect">
            <a:avLst/>
          </a:prstGeom>
          <a:noFill/>
        </p:spPr>
        <p:txBody>
          <a:bodyPr wrap="square" rtlCol="0">
            <a:spAutoFit/>
          </a:bodyPr>
          <a:lstStyle/>
          <a:p>
            <a:r>
              <a:rPr lang="en-US" sz="2000" dirty="0" smtClean="0"/>
              <a:t>Typical decisions</a:t>
            </a:r>
            <a:endParaRPr lang="en-US" sz="2000" dirty="0"/>
          </a:p>
        </p:txBody>
      </p:sp>
    </p:spTree>
    <p:extLst>
      <p:ext uri="{BB962C8B-B14F-4D97-AF65-F5344CB8AC3E}">
        <p14:creationId xmlns:p14="http://schemas.microsoft.com/office/powerpoint/2010/main" val="166901156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6" grpId="0"/>
      <p:bldP spid="7" grpId="0"/>
      <p:bldP spid="2"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sz="4000" dirty="0" smtClean="0"/>
              <a:t>Database Support</a:t>
            </a:r>
          </a:p>
        </p:txBody>
      </p:sp>
      <p:graphicFrame>
        <p:nvGraphicFramePr>
          <p:cNvPr id="2" name="Object 1"/>
          <p:cNvGraphicFramePr>
            <a:graphicFrameLocks noChangeAspect="1"/>
          </p:cNvGraphicFramePr>
          <p:nvPr>
            <p:extLst>
              <p:ext uri="{D42A27DB-BD31-4B8C-83A1-F6EECF244321}">
                <p14:modId xmlns:p14="http://schemas.microsoft.com/office/powerpoint/2010/main" val="3057724687"/>
              </p:ext>
            </p:extLst>
          </p:nvPr>
        </p:nvGraphicFramePr>
        <p:xfrm>
          <a:off x="5105400" y="1905000"/>
          <a:ext cx="3048000" cy="3130040"/>
        </p:xfrm>
        <a:graphic>
          <a:graphicData uri="http://schemas.openxmlformats.org/presentationml/2006/ole">
            <mc:AlternateContent xmlns:mc="http://schemas.openxmlformats.org/markup-compatibility/2006">
              <mc:Choice xmlns:v="urn:schemas-microsoft-com:vml" Requires="v">
                <p:oleObj spid="_x0000_s3172" name="Visio" r:id="rId4" imgW="2561347" imgH="2704381" progId="Visio.Drawing.11">
                  <p:embed/>
                </p:oleObj>
              </mc:Choice>
              <mc:Fallback>
                <p:oleObj name="Visio" r:id="rId4" imgW="2561347" imgH="2704381" progId="Visio.Drawing.11">
                  <p:embed/>
                  <p:pic>
                    <p:nvPicPr>
                      <p:cNvPr id="0" name=""/>
                      <p:cNvPicPr>
                        <a:picLocks noChangeAspect="1" noChangeArrowheads="1"/>
                      </p:cNvPicPr>
                      <p:nvPr/>
                    </p:nvPicPr>
                    <p:blipFill>
                      <a:blip r:embed="rId5"/>
                      <a:srcRect/>
                      <a:stretch>
                        <a:fillRect/>
                      </a:stretch>
                    </p:blipFill>
                    <p:spPr bwMode="auto">
                      <a:xfrm>
                        <a:off x="5105400" y="1905000"/>
                        <a:ext cx="3048000" cy="313004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96739210"/>
              </p:ext>
            </p:extLst>
          </p:nvPr>
        </p:nvGraphicFramePr>
        <p:xfrm>
          <a:off x="388937" y="2057401"/>
          <a:ext cx="4716463" cy="2971800"/>
        </p:xfrm>
        <a:graphic>
          <a:graphicData uri="http://schemas.openxmlformats.org/presentationml/2006/ole">
            <mc:AlternateContent xmlns:mc="http://schemas.openxmlformats.org/markup-compatibility/2006">
              <mc:Choice xmlns:v="urn:schemas-microsoft-com:vml" Requires="v">
                <p:oleObj spid="_x0000_s3173" name="Visio" r:id="rId6" imgW="3552788" imgH="2019330" progId="Visio.Drawing.11">
                  <p:embed/>
                </p:oleObj>
              </mc:Choice>
              <mc:Fallback>
                <p:oleObj name="Visio" r:id="rId6" imgW="3552788" imgH="2019330" progId="Visio.Drawing.11">
                  <p:embed/>
                  <p:pic>
                    <p:nvPicPr>
                      <p:cNvPr id="0" name=""/>
                      <p:cNvPicPr>
                        <a:picLocks noChangeAspect="1" noChangeArrowheads="1"/>
                      </p:cNvPicPr>
                      <p:nvPr/>
                    </p:nvPicPr>
                    <p:blipFill>
                      <a:blip r:embed="rId7"/>
                      <a:srcRect/>
                      <a:stretch>
                        <a:fillRect/>
                      </a:stretch>
                    </p:blipFill>
                    <p:spPr bwMode="auto">
                      <a:xfrm>
                        <a:off x="388937" y="2057401"/>
                        <a:ext cx="4716463" cy="297180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extLst/>
                    </p:spPr>
                  </p:pic>
                </p:oleObj>
              </mc:Fallback>
            </mc:AlternateContent>
          </a:graphicData>
        </a:graphic>
      </p:graphicFrame>
      <p:sp>
        <p:nvSpPr>
          <p:cNvPr id="6" name="TextBox 5"/>
          <p:cNvSpPr txBox="1"/>
          <p:nvPr/>
        </p:nvSpPr>
        <p:spPr>
          <a:xfrm>
            <a:off x="1303358" y="1651452"/>
            <a:ext cx="3276600" cy="400110"/>
          </a:xfrm>
          <a:prstGeom prst="rect">
            <a:avLst/>
          </a:prstGeom>
          <a:noFill/>
        </p:spPr>
        <p:txBody>
          <a:bodyPr wrap="square" rtlCol="0">
            <a:spAutoFit/>
          </a:bodyPr>
          <a:lstStyle/>
          <a:p>
            <a:r>
              <a:rPr lang="en-US" sz="2000" dirty="0" smtClean="0"/>
              <a:t>Decision making hierarchy</a:t>
            </a:r>
            <a:endParaRPr lang="en-US" sz="2000" dirty="0"/>
          </a:p>
        </p:txBody>
      </p:sp>
      <p:sp>
        <p:nvSpPr>
          <p:cNvPr id="7" name="TextBox 6"/>
          <p:cNvSpPr txBox="1"/>
          <p:nvPr/>
        </p:nvSpPr>
        <p:spPr>
          <a:xfrm>
            <a:off x="5575662" y="1542881"/>
            <a:ext cx="2425337" cy="400110"/>
          </a:xfrm>
          <a:prstGeom prst="rect">
            <a:avLst/>
          </a:prstGeom>
          <a:noFill/>
        </p:spPr>
        <p:txBody>
          <a:bodyPr wrap="square" rtlCol="0">
            <a:spAutoFit/>
          </a:bodyPr>
          <a:lstStyle/>
          <a:p>
            <a:r>
              <a:rPr lang="en-US" sz="2000" dirty="0" smtClean="0"/>
              <a:t>Database support</a:t>
            </a:r>
            <a:endParaRPr lang="en-US" sz="2000" dirty="0"/>
          </a:p>
        </p:txBody>
      </p:sp>
    </p:spTree>
    <p:extLst>
      <p:ext uri="{BB962C8B-B14F-4D97-AF65-F5344CB8AC3E}">
        <p14:creationId xmlns:p14="http://schemas.microsoft.com/office/powerpoint/2010/main" val="323660600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609600"/>
            <a:ext cx="8461375" cy="1143000"/>
          </a:xfrm>
        </p:spPr>
        <p:txBody>
          <a:bodyPr/>
          <a:lstStyle/>
          <a:p>
            <a:pPr eaLnBrk="1" hangingPunct="1"/>
            <a:r>
              <a:rPr lang="en-US" altLang="en-US" dirty="0" smtClean="0"/>
              <a:t>Data Warehouse Characteristics</a:t>
            </a:r>
          </a:p>
        </p:txBody>
      </p:sp>
      <p:sp>
        <p:nvSpPr>
          <p:cNvPr id="7171" name="Rectangle 3"/>
          <p:cNvSpPr>
            <a:spLocks noGrp="1" noChangeArrowheads="1"/>
          </p:cNvSpPr>
          <p:nvPr>
            <p:ph type="body" idx="1"/>
          </p:nvPr>
        </p:nvSpPr>
        <p:spPr>
          <a:xfrm>
            <a:off x="228600" y="1371600"/>
            <a:ext cx="8382000" cy="4495800"/>
          </a:xfrm>
        </p:spPr>
        <p:txBody>
          <a:bodyPr/>
          <a:lstStyle/>
          <a:p>
            <a:pPr eaLnBrk="1" hangingPunct="1"/>
            <a:r>
              <a:rPr lang="en-US" altLang="en-US" dirty="0" smtClean="0"/>
              <a:t>Essential part of infrastructure for business intelligence</a:t>
            </a:r>
          </a:p>
          <a:p>
            <a:pPr eaLnBrk="1" hangingPunct="1"/>
            <a:r>
              <a:rPr lang="en-US" altLang="en-US" dirty="0" smtClean="0"/>
              <a:t>Logically centralized repository for decision making</a:t>
            </a:r>
            <a:endParaRPr lang="en-US" altLang="en-US" dirty="0" smtClean="0">
              <a:cs typeface="Times New Roman" pitchFamily="18" charset="0"/>
            </a:endParaRPr>
          </a:p>
          <a:p>
            <a:pPr lvl="1"/>
            <a:r>
              <a:rPr lang="en-US" altLang="en-US" dirty="0" smtClean="0">
                <a:cs typeface="Times New Roman" pitchFamily="18" charset="0"/>
              </a:rPr>
              <a:t>Populated from operational databases and external data sources</a:t>
            </a:r>
          </a:p>
          <a:p>
            <a:pPr lvl="1"/>
            <a:r>
              <a:rPr lang="en-US" altLang="en-US" dirty="0" smtClean="0">
                <a:cs typeface="Times New Roman" pitchFamily="18" charset="0"/>
              </a:rPr>
              <a:t>Integrated and transformed data</a:t>
            </a:r>
          </a:p>
          <a:p>
            <a:pPr lvl="1"/>
            <a:r>
              <a:rPr lang="en-US" altLang="en-US" dirty="0" smtClean="0">
                <a:cs typeface="Times New Roman" pitchFamily="18" charset="0"/>
              </a:rPr>
              <a:t>Optimized for reporting</a:t>
            </a:r>
            <a:endParaRPr lang="en-US" altLang="en-US" dirty="0" smtClean="0"/>
          </a:p>
        </p:txBody>
      </p:sp>
    </p:spTree>
    <p:extLst>
      <p:ext uri="{BB962C8B-B14F-4D97-AF65-F5344CB8AC3E}">
        <p14:creationId xmlns:p14="http://schemas.microsoft.com/office/powerpoint/2010/main" val="13482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smtClean="0"/>
              <a:t>Comparison of Environments</a:t>
            </a:r>
          </a:p>
        </p:txBody>
      </p:sp>
      <p:sp>
        <p:nvSpPr>
          <p:cNvPr id="6147" name="Rectangle 3"/>
          <p:cNvSpPr>
            <a:spLocks noGrp="1" noChangeArrowheads="1"/>
          </p:cNvSpPr>
          <p:nvPr>
            <p:ph type="body" idx="1"/>
          </p:nvPr>
        </p:nvSpPr>
        <p:spPr/>
        <p:txBody>
          <a:bodyPr/>
          <a:lstStyle/>
          <a:p>
            <a:pPr eaLnBrk="1" hangingPunct="1">
              <a:lnSpc>
                <a:spcPct val="80000"/>
              </a:lnSpc>
            </a:pPr>
            <a:r>
              <a:rPr lang="en-US" altLang="en-US" dirty="0" smtClean="0"/>
              <a:t>Transaction processing</a:t>
            </a:r>
          </a:p>
          <a:p>
            <a:pPr lvl="1" eaLnBrk="1" hangingPunct="1">
              <a:lnSpc>
                <a:spcPct val="90000"/>
              </a:lnSpc>
            </a:pPr>
            <a:r>
              <a:rPr lang="en-US" altLang="en-US" dirty="0" smtClean="0"/>
              <a:t>Primary data in operational databases</a:t>
            </a:r>
            <a:endParaRPr lang="en-US" altLang="en-US" dirty="0" smtClean="0"/>
          </a:p>
          <a:p>
            <a:pPr lvl="1" eaLnBrk="1" hangingPunct="1">
              <a:lnSpc>
                <a:spcPct val="90000"/>
              </a:lnSpc>
            </a:pPr>
            <a:r>
              <a:rPr lang="en-US" altLang="en-US" dirty="0" smtClean="0"/>
              <a:t>Large volumes of transactions </a:t>
            </a:r>
            <a:r>
              <a:rPr lang="en-US" altLang="en-US" dirty="0" smtClean="0"/>
              <a:t>with </a:t>
            </a:r>
            <a:r>
              <a:rPr lang="en-US" altLang="en-US" dirty="0" smtClean="0"/>
              <a:t>relatively small amounts of data per transaction</a:t>
            </a:r>
          </a:p>
          <a:p>
            <a:pPr lvl="1" eaLnBrk="1" hangingPunct="1">
              <a:lnSpc>
                <a:spcPct val="90000"/>
              </a:lnSpc>
            </a:pPr>
            <a:r>
              <a:rPr lang="en-US" altLang="en-US" dirty="0" smtClean="0"/>
              <a:t>Some reporting requirements for operations</a:t>
            </a:r>
          </a:p>
          <a:p>
            <a:pPr eaLnBrk="1" hangingPunct="1">
              <a:lnSpc>
                <a:spcPct val="80000"/>
              </a:lnSpc>
            </a:pPr>
            <a:r>
              <a:rPr lang="en-US" altLang="en-US" dirty="0" smtClean="0"/>
              <a:t>Business intelligence processing</a:t>
            </a:r>
          </a:p>
          <a:p>
            <a:pPr lvl="1" eaLnBrk="1" hangingPunct="1">
              <a:lnSpc>
                <a:spcPct val="90000"/>
              </a:lnSpc>
            </a:pPr>
            <a:r>
              <a:rPr lang="en-US" altLang="en-US" dirty="0"/>
              <a:t>S</a:t>
            </a:r>
            <a:r>
              <a:rPr lang="en-US" altLang="en-US" dirty="0" smtClean="0"/>
              <a:t>econdary data from operational </a:t>
            </a:r>
            <a:r>
              <a:rPr lang="en-US" altLang="en-US" dirty="0" smtClean="0"/>
              <a:t>databases</a:t>
            </a:r>
          </a:p>
          <a:p>
            <a:pPr lvl="1" eaLnBrk="1" hangingPunct="1">
              <a:lnSpc>
                <a:spcPct val="90000"/>
              </a:lnSpc>
            </a:pPr>
            <a:r>
              <a:rPr lang="en-US" altLang="en-US" dirty="0"/>
              <a:t>S</a:t>
            </a:r>
            <a:r>
              <a:rPr lang="en-US" altLang="en-US" dirty="0" smtClean="0"/>
              <a:t>ubstantial processing for transformations and integration</a:t>
            </a:r>
          </a:p>
          <a:p>
            <a:pPr lvl="1" eaLnBrk="1" hangingPunct="1">
              <a:lnSpc>
                <a:spcPct val="90000"/>
              </a:lnSpc>
            </a:pPr>
            <a:r>
              <a:rPr lang="en-US" altLang="en-US" dirty="0" smtClean="0"/>
              <a:t>Large volumes of data for reporting</a:t>
            </a:r>
          </a:p>
        </p:txBody>
      </p:sp>
    </p:spTree>
    <p:extLst>
      <p:ext uri="{BB962C8B-B14F-4D97-AF65-F5344CB8AC3E}">
        <p14:creationId xmlns:p14="http://schemas.microsoft.com/office/powerpoint/2010/main" val="13066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Data warehouse processing supports tactical and strategic decision making</a:t>
            </a:r>
          </a:p>
          <a:p>
            <a:pPr eaLnBrk="1" hangingPunct="1"/>
            <a:r>
              <a:rPr lang="en-US" dirty="0" smtClean="0"/>
              <a:t>Business intelligence processing evolution since mid 1990s</a:t>
            </a:r>
          </a:p>
          <a:p>
            <a:pPr eaLnBrk="1" hangingPunct="1"/>
            <a:r>
              <a:rPr lang="en-US" dirty="0" smtClean="0"/>
              <a:t>Different DBMS features for business intelligence support</a:t>
            </a:r>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75&quot;&gt;&lt;property id=&quot;20148&quot; value=&quot;5&quot;/&gt;&lt;property id=&quot;20300&quot; value=&quot;Slide 7 - &amp;quot;Summary&amp;quot;&quot;/&gt;&lt;property id=&quot;20307&quot; value=&quot;272&quot;/&gt;&lt;/object&gt;&lt;object type=&quot;3&quot; unique_id=&quot;12526&quot;&gt;&lt;property id=&quot;20148&quot; value=&quot;5&quot;/&gt;&lt;property id=&quot;20300&quot; value=&quot;Slide 6 - &amp;quot;Comparison of Environments&amp;quot;&quot;/&gt;&lt;property id=&quot;20307&quot; value=&quot;276&quot;/&gt;&lt;/object&gt;&lt;object type=&quot;3&quot; unique_id=&quot;12527&quot;&gt;&lt;property id=&quot;20148&quot; value=&quot;5&quot;/&gt;&lt;property id=&quot;20300&quot; value=&quot;Slide 5 - &amp;quot;Data Warehouse Characteristics&amp;quot;&quot;/&gt;&lt;property id=&quot;20307&quot; value=&quot;277&quot;/&gt;&lt;/object&gt;&lt;object type=&quot;3&quot; unique_id=&quot;26639&quot;&gt;&lt;property id=&quot;20148&quot; value=&quot;5&quot;/&gt;&lt;property id=&quot;20300&quot; value=&quot;Slide 4 - &amp;quot;Database Support&amp;quot;&quot;/&gt;&lt;property id=&quot;20307&quot; value=&quot;280&quot;/&gt;&lt;/object&gt;&lt;object type=&quot;3&quot; unique_id=&quot;26764&quot;&gt;&lt;property id=&quot;20148&quot; value=&quot;5&quot;/&gt;&lt;property id=&quot;20300&quot; value=&quot;Slide 3 - &amp;quot;Decision Making Hierarchy&amp;quot;&quot;/&gt;&lt;property id=&quot;20307&quot; value=&quot;282&quot;/&gt;&lt;/object&gt;&lt;object type=&quot;3&quot; unique_id=&quot;26765&quot;&gt;&lt;property id=&quot;20148&quot; value=&quot;5&quot;/&gt;&lt;property id=&quot;20300&quot; value=&quot;Slide 2 - &amp;quot;Lesson Objectives&amp;quot;&quot;/&gt;&lt;property id=&quot;20307&quot; value=&quot;28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2316</TotalTime>
  <Words>633</Words>
  <Application>Microsoft Office PowerPoint</Application>
  <PresentationFormat>On-screen Show (4:3)</PresentationFormat>
  <Paragraphs>68</Paragraphs>
  <Slides>7</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ＭＳ Ｐゴシック</vt:lpstr>
      <vt:lpstr>Arial</vt:lpstr>
      <vt:lpstr>Times New Roman</vt:lpstr>
      <vt:lpstr>Blank Presentation</vt:lpstr>
      <vt:lpstr>Visio</vt:lpstr>
      <vt:lpstr>Module 2  Introduction to Databases and DBMSs</vt:lpstr>
      <vt:lpstr>Lesson Objectives</vt:lpstr>
      <vt:lpstr>Decision Making Hierarchy</vt:lpstr>
      <vt:lpstr>Database Support</vt:lpstr>
      <vt:lpstr>Data Warehouse Characteristics</vt:lpstr>
      <vt:lpstr>Comparison of Environments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Lesson 6: Overview of Data Warehouse Processing</dc:title>
  <dc:subject>Introduction to Database Management</dc:subject>
  <dc:creator>Michael Mannino</dc:creator>
  <cp:lastModifiedBy>Mike</cp:lastModifiedBy>
  <cp:revision>377</cp:revision>
  <cp:lastPrinted>2015-07-08T17:21:41Z</cp:lastPrinted>
  <dcterms:created xsi:type="dcterms:W3CDTF">2000-07-15T18:34:14Z</dcterms:created>
  <dcterms:modified xsi:type="dcterms:W3CDTF">2015-07-09T04:51:06Z</dcterms:modified>
</cp:coreProperties>
</file>