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8"/>
  </p:notesMasterIdLst>
  <p:handoutMasterIdLst>
    <p:handoutMasterId r:id="rId9"/>
  </p:handoutMasterIdLst>
  <p:sldIdLst>
    <p:sldId id="256" r:id="rId2"/>
    <p:sldId id="275" r:id="rId3"/>
    <p:sldId id="274" r:id="rId4"/>
    <p:sldId id="270" r:id="rId5"/>
    <p:sldId id="271" r:id="rId6"/>
    <p:sldId id="272" r:id="rId7"/>
  </p:sldIdLst>
  <p:sldSz cx="9144000" cy="6858000" type="screen4x3"/>
  <p:notesSz cx="6858000" cy="9144000"/>
  <p:custDataLst>
    <p:tags r:id="rId1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0270" autoAdjust="0"/>
  </p:normalViewPr>
  <p:slideViewPr>
    <p:cSldViewPr>
      <p:cViewPr varScale="1">
        <p:scale>
          <a:sx n="79" d="100"/>
          <a:sy n="79" d="100"/>
        </p:scale>
        <p:origin x="108" y="37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75" d="100"/>
        <a:sy n="75" d="100"/>
      </p:scale>
      <p:origin x="0" y="0"/>
    </p:cViewPr>
  </p:notesTextViewPr>
  <p:sorterViewPr>
    <p:cViewPr>
      <p:scale>
        <a:sx n="66" d="100"/>
        <a:sy n="66" d="100"/>
      </p:scale>
      <p:origin x="0" y="24"/>
    </p:cViewPr>
  </p:sorterViewPr>
  <p:notesViewPr>
    <p:cSldViewPr>
      <p:cViewPr varScale="1">
        <p:scale>
          <a:sx n="53" d="100"/>
          <a:sy n="53" d="100"/>
        </p:scale>
        <p:origin x="-192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ACF1035-4AC7-41A5-8E3A-0A093DB2885F}" type="slidenum">
              <a:rPr lang="en-US"/>
              <a:pPr>
                <a:defRPr/>
              </a:pPr>
              <a:t>‹#›</a:t>
            </a:fld>
            <a:endParaRPr lang="en-US"/>
          </a:p>
        </p:txBody>
      </p:sp>
    </p:spTree>
    <p:extLst>
      <p:ext uri="{BB962C8B-B14F-4D97-AF65-F5344CB8AC3E}">
        <p14:creationId xmlns:p14="http://schemas.microsoft.com/office/powerpoint/2010/main" val="3216723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102249F-61B9-4D90-8491-87955D528C35}" type="slidenum">
              <a:rPr lang="en-US"/>
              <a:pPr>
                <a:defRPr/>
              </a:pPr>
              <a:t>‹#›</a:t>
            </a:fld>
            <a:endParaRPr lang="en-US"/>
          </a:p>
        </p:txBody>
      </p:sp>
    </p:spTree>
    <p:extLst>
      <p:ext uri="{BB962C8B-B14F-4D97-AF65-F5344CB8AC3E}">
        <p14:creationId xmlns:p14="http://schemas.microsoft.com/office/powerpoint/2010/main" val="1315746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7CBDA3F-46F0-4E83-9DBD-F31DF7F2A496}" type="slidenum">
              <a:rPr lang="en-US" smtClean="0">
                <a:latin typeface="Times New Roman" pitchFamily="18" charset="0"/>
              </a:rPr>
              <a:pPr/>
              <a:t>1</a:t>
            </a:fld>
            <a:endParaRPr lang="en-US">
              <a:latin typeface="Times New Roman" pitchFamily="18"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p:spPr>
        <p:txBody>
          <a:bodyPr/>
          <a:lstStyle/>
          <a:p>
            <a:r>
              <a:rPr lang="en-US" dirty="0"/>
              <a:t>Welcome to Lesson 7 of Module 2 on the Introduction</a:t>
            </a:r>
            <a:r>
              <a:rPr lang="en-US" baseline="0" dirty="0"/>
              <a:t> to Databases and DBMSs</a:t>
            </a:r>
          </a:p>
          <a:p>
            <a:r>
              <a:rPr lang="en-US" baseline="0" dirty="0"/>
              <a:t>- Covers evolution of DBMS technology to provide a context about the contribution of database software to economic development</a:t>
            </a:r>
            <a:endParaRPr lang="en-US" dirty="0"/>
          </a:p>
          <a:p>
            <a:pPr>
              <a:buFontTx/>
              <a:buChar char="-"/>
            </a:pPr>
            <a:r>
              <a:rPr lang="en-US" baseline="0" dirty="0"/>
              <a:t> </a:t>
            </a:r>
            <a:r>
              <a:rPr lang="en-US" dirty="0"/>
              <a:t>Database management systems are vital technology to modern organizations</a:t>
            </a:r>
          </a:p>
          <a:p>
            <a:pPr>
              <a:buFontTx/>
              <a:buNone/>
            </a:pPr>
            <a:endParaRPr lang="en-US" dirty="0"/>
          </a:p>
          <a:p>
            <a:endParaRPr lang="en-US" dirty="0"/>
          </a:p>
          <a:p>
            <a:r>
              <a:rPr lang="en-US" dirty="0"/>
              <a:t>Opening question: What</a:t>
            </a:r>
            <a:r>
              <a:rPr lang="en-US" baseline="0" dirty="0"/>
              <a:t> company pioneered early advancements in relational database technology? (trivia question)</a:t>
            </a:r>
            <a:endParaRPr lang="en-US" dirty="0"/>
          </a:p>
          <a:p>
            <a:pPr>
              <a:buFontTx/>
              <a:buNone/>
            </a:pPr>
            <a:endParaRPr lang="en-US" dirty="0"/>
          </a:p>
        </p:txBody>
      </p:sp>
    </p:spTree>
    <p:extLst>
      <p:ext uri="{BB962C8B-B14F-4D97-AF65-F5344CB8AC3E}">
        <p14:creationId xmlns:p14="http://schemas.microsoft.com/office/powerpoint/2010/main" val="415093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400" dirty="0"/>
              <a:t>Informational material: background for detailed knowledge presented in other modules</a:t>
            </a:r>
          </a:p>
          <a:p>
            <a:endParaRPr lang="en-US" sz="1400" dirty="0"/>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2</a:t>
            </a:fld>
            <a:endParaRPr lang="en-US"/>
          </a:p>
        </p:txBody>
      </p:sp>
    </p:spTree>
    <p:extLst>
      <p:ext uri="{BB962C8B-B14F-4D97-AF65-F5344CB8AC3E}">
        <p14:creationId xmlns:p14="http://schemas.microsoft.com/office/powerpoint/2010/main" val="343211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Times New Roman" pitchFamily="18" charset="0"/>
              </a:rPr>
              <a:t>The </a:t>
            </a:r>
            <a:r>
              <a:rPr lang="en-US" u="sng" dirty="0">
                <a:cs typeface="Times New Roman" pitchFamily="18" charset="0"/>
              </a:rPr>
              <a:t>first generation</a:t>
            </a:r>
            <a:r>
              <a:rPr lang="en-US" dirty="0">
                <a:cs typeface="Times New Roman" pitchFamily="18" charset="0"/>
              </a:rPr>
              <a:t> supported sequential and random searching, but the user was required to write a computer program to obtain access.</a:t>
            </a:r>
          </a:p>
          <a:p>
            <a:pPr eaLnBrk="1" hangingPunct="1"/>
            <a:endParaRPr lang="en-US" dirty="0"/>
          </a:p>
          <a:p>
            <a:pPr eaLnBrk="1" hangingPunct="1"/>
            <a:r>
              <a:rPr lang="en-US" dirty="0">
                <a:cs typeface="Times New Roman" pitchFamily="18" charset="0"/>
              </a:rPr>
              <a:t>The </a:t>
            </a:r>
            <a:r>
              <a:rPr lang="en-US" u="sng" dirty="0">
                <a:cs typeface="Times New Roman" pitchFamily="18" charset="0"/>
              </a:rPr>
              <a:t>second generation</a:t>
            </a:r>
            <a:r>
              <a:rPr lang="en-US" dirty="0">
                <a:cs typeface="Times New Roman" pitchFamily="18" charset="0"/>
              </a:rPr>
              <a:t> products were the first true DBMSs as they could manage multiple entity types and relationships. However, to obtain access to data, a computer program still had to be written. Second generation systems are referred to as “navigational” because the programmer had to write code to navigate among a network of linked records.</a:t>
            </a:r>
          </a:p>
          <a:p>
            <a:pPr eaLnBrk="1" hangingPunct="1"/>
            <a:endParaRPr lang="en-US" dirty="0"/>
          </a:p>
          <a:p>
            <a:pPr eaLnBrk="1" hangingPunct="1"/>
            <a:r>
              <a:rPr lang="en-US" u="sng" dirty="0">
                <a:cs typeface="Times New Roman" pitchFamily="18" charset="0"/>
              </a:rPr>
              <a:t>Third generation</a:t>
            </a:r>
            <a:r>
              <a:rPr lang="en-US" dirty="0">
                <a:cs typeface="Times New Roman" pitchFamily="18" charset="0"/>
              </a:rPr>
              <a:t> systems are known as relational DBMSs because of the foundation based on mathematical relations and associated operators. Optimization technology was developed so that access using non-procedural languages would be efficient.</a:t>
            </a:r>
          </a:p>
          <a:p>
            <a:pPr eaLnBrk="1" hangingPunct="1"/>
            <a:endParaRPr lang="en-US" dirty="0"/>
          </a:p>
          <a:p>
            <a:pPr eaLnBrk="1" hangingPunct="1"/>
            <a:r>
              <a:rPr lang="en-US" u="sng" dirty="0"/>
              <a:t>Fourth-generation</a:t>
            </a:r>
            <a:r>
              <a:rPr lang="en-US" dirty="0"/>
              <a:t> DBMSs are extending the boundaries of database technology to unconventional data, new kinds of distributed processing, and data warehouse processing.  Fourth-generation systems can store and manipulate unconventional data types such as images, videos, maps, sounds, animations, and Web data.  Most DBMSs now feature convenient ways to publish static and dynamic Web data using the </a:t>
            </a:r>
            <a:r>
              <a:rPr lang="en-US" dirty="0" err="1"/>
              <a:t>eXtensible</a:t>
            </a:r>
            <a:r>
              <a:rPr lang="en-US" dirty="0"/>
              <a:t> Markup Language (XML) as a publishing standard. Because these DBMSs view any kind of data as an object to manage, fourth-generation systems are sometimes called “object-relational.” Chapter 19 presents details about object features in DBMSs. In addition to the emphasis on objects, DBMSs have developed new forms of distributed processing.  Chapter 18 presents details about parallel and distributed database technology to support increased performance, improved reliability, and local control of data.</a:t>
            </a:r>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3</a:t>
            </a:fld>
            <a:endParaRPr lang="en-US"/>
          </a:p>
        </p:txBody>
      </p:sp>
    </p:spTree>
    <p:extLst>
      <p:ext uri="{BB962C8B-B14F-4D97-AF65-F5344CB8AC3E}">
        <p14:creationId xmlns:p14="http://schemas.microsoft.com/office/powerpoint/2010/main" val="241565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warehouse is a database that supports mid-range and long-range decision making in organizations. The retrieval of summarized data dominate data warehouse processing, whereas a mixture of updating and retrieving data occur for databases that support the daily operations of an organization. Chapter 17 presents details about DBMS features to support data warehouse processing.</a:t>
            </a:r>
          </a:p>
          <a:p>
            <a:endParaRPr lang="en-US" dirty="0"/>
          </a:p>
          <a:p>
            <a:r>
              <a:rPr lang="en-US" dirty="0"/>
              <a:t>Cloud computing is a recent area of product development for both established DBMS vendors and new vendors. Cloud computing supports on-demand and pay-per use access for both data and software. Cloud computing usage is web-based without fixed costs of software ownership. Major DBMS vendors have developed cloud computing models as an alternative to their traditional approach of product licensing and ownership. In addition, a number of new vendors have created DBMS products tailored to the cloud computing model.</a:t>
            </a:r>
          </a:p>
          <a:p>
            <a:endParaRPr lang="en-US" dirty="0"/>
          </a:p>
          <a:p>
            <a:r>
              <a:rPr lang="en-US" dirty="0"/>
              <a:t>Part of the promise of cloud computing is support for applications with exploding data growth known as big data. The growth in data comes from a variety of sources such as sensors in smart phones, energy meters, and automobiles, interaction of individuals in social media websites, radio frequency identification tags in retail, and digitized media content in medicine, entertainment, and security. Big data exceeds the limits of commercial database software to capture, store, process, and analyze.</a:t>
            </a:r>
          </a:p>
          <a:p>
            <a:endParaRPr lang="en-US" dirty="0"/>
          </a:p>
          <a:p>
            <a:r>
              <a:rPr lang="en-US" dirty="0" err="1"/>
              <a:t>NoSQL</a:t>
            </a:r>
            <a:r>
              <a:rPr lang="en-US" dirty="0"/>
              <a:t> (Not only SQL) database technology has been developed to deal with some of the challenges of big data. As the name implies, </a:t>
            </a:r>
            <a:r>
              <a:rPr lang="en-US" dirty="0" err="1"/>
              <a:t>NoSQL</a:t>
            </a:r>
            <a:r>
              <a:rPr lang="en-US" dirty="0"/>
              <a:t> database technology does not use the traditional relational database model and SQL standard. Instead </a:t>
            </a:r>
            <a:r>
              <a:rPr lang="en-US" dirty="0" err="1"/>
              <a:t>NoSQL</a:t>
            </a:r>
            <a:r>
              <a:rPr lang="en-US" dirty="0"/>
              <a:t> database products use simplified database models, less stringent transaction processing models, and distributed processing to reduce bottlenecks for dealing with big data. </a:t>
            </a:r>
            <a:r>
              <a:rPr lang="en-US" dirty="0" err="1"/>
              <a:t>NoSQL</a:t>
            </a:r>
            <a:r>
              <a:rPr lang="en-US" dirty="0"/>
              <a:t> products cover a wide range of data models to support management of key-record pairs, documents, XML, graphs, and objects. </a:t>
            </a:r>
          </a:p>
        </p:txBody>
      </p:sp>
      <p:sp>
        <p:nvSpPr>
          <p:cNvPr id="4" name="Slide Number Placeholder 3"/>
          <p:cNvSpPr>
            <a:spLocks noGrp="1"/>
          </p:cNvSpPr>
          <p:nvPr>
            <p:ph type="sldNum" sz="quarter" idx="10"/>
          </p:nvPr>
        </p:nvSpPr>
        <p:spPr/>
        <p:txBody>
          <a:bodyPr/>
          <a:lstStyle/>
          <a:p>
            <a:pPr>
              <a:defRPr/>
            </a:pPr>
            <a:fld id="{EEA07591-DB17-47C7-ABDE-1573AE8602A4}" type="slidenum">
              <a:rPr lang="en-US" smtClean="0"/>
              <a:pPr>
                <a:defRPr/>
              </a:pPr>
              <a:t>4</a:t>
            </a:fld>
            <a:endParaRPr lang="en-US"/>
          </a:p>
        </p:txBody>
      </p:sp>
    </p:spTree>
    <p:extLst>
      <p:ext uri="{BB962C8B-B14F-4D97-AF65-F5344CB8AC3E}">
        <p14:creationId xmlns:p14="http://schemas.microsoft.com/office/powerpoint/2010/main" val="170664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95FA019-4936-4C7B-9036-081DEC537302}" type="slidenum">
              <a:rPr lang="en-US" smtClean="0">
                <a:latin typeface="Times New Roman" pitchFamily="18" charset="0"/>
              </a:rPr>
              <a:pPr/>
              <a:t>5</a:t>
            </a:fld>
            <a:endParaRPr lang="en-US">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r>
              <a:rPr kumimoji="1" lang="en-US" sz="1200" kern="1200" dirty="0">
                <a:solidFill>
                  <a:schemeClr val="tx1"/>
                </a:solidFill>
                <a:effectLst/>
                <a:latin typeface="Times New Roman" pitchFamily="18" charset="0"/>
                <a:ea typeface="+mn-ea"/>
                <a:cs typeface="+mn-cs"/>
              </a:rPr>
              <a:t>The market positions for the enterprise DBMSs have changed a little in the last decade. According to a 2015 report by the Gartner Group, Oracle continues as the market leader with 41.6% of revenues.  Microsoft SQL Server and IBM DB2 have switched positions after 2013 with Microsoft at 19.4% and IBM at 16.5%. SAP Sybase and Teradata complete the top 5 in 2015 revenues. Amazon Web Services has emerged as a strong competitor with a market share of 2.3%, just behind the Teradata share. The top five NoSQL vendors collectively have just above 1% of the market indicating the growing but still small impact of NoSQL products. </a:t>
            </a:r>
          </a:p>
          <a:p>
            <a:pPr eaLnBrk="1" hangingPunct="1"/>
            <a:endParaRPr lang="en-US" dirty="0"/>
          </a:p>
          <a:p>
            <a:r>
              <a:rPr kumimoji="1" lang="en-US" sz="1200" kern="1200" dirty="0">
                <a:solidFill>
                  <a:schemeClr val="tx1"/>
                </a:solidFill>
                <a:effectLst/>
                <a:latin typeface="Times New Roman" pitchFamily="18" charset="0"/>
                <a:ea typeface="+mn-ea"/>
                <a:cs typeface="+mn-cs"/>
              </a:rPr>
              <a:t>DB-Engines.com ranks DBMS products by popularity using the number of mentions on websites, frequency of search in Google Trends, job offers in leading job websites, and profiles in professional websites. The DB-Engines ranking (top 10) in June 2017 was Oracle, MySQL, Microsoft SQL Server, PostgreSQL, MongoDB (NoSQL product), DB2, Microsoft Access, Cassandra (NoSQL product), </a:t>
            </a:r>
            <a:r>
              <a:rPr kumimoji="1" lang="en-US" sz="1200" kern="1200" dirty="0" err="1">
                <a:solidFill>
                  <a:schemeClr val="tx1"/>
                </a:solidFill>
                <a:effectLst/>
                <a:latin typeface="Times New Roman" pitchFamily="18" charset="0"/>
                <a:ea typeface="+mn-ea"/>
                <a:cs typeface="+mn-cs"/>
              </a:rPr>
              <a:t>Redis</a:t>
            </a:r>
            <a:r>
              <a:rPr kumimoji="1" lang="en-US" sz="1200" kern="1200" dirty="0">
                <a:solidFill>
                  <a:schemeClr val="tx1"/>
                </a:solidFill>
                <a:effectLst/>
                <a:latin typeface="Times New Roman" pitchFamily="18" charset="0"/>
                <a:ea typeface="+mn-ea"/>
                <a:cs typeface="+mn-cs"/>
              </a:rPr>
              <a:t> (NoSQL), and SQLite.</a:t>
            </a:r>
          </a:p>
          <a:p>
            <a:endParaRPr kumimoji="1" lang="en-US" sz="1200" kern="1200" dirty="0">
              <a:solidFill>
                <a:schemeClr val="tx1"/>
              </a:solidFill>
              <a:effectLst/>
              <a:latin typeface="Times New Roman" pitchFamily="18" charset="0"/>
              <a:ea typeface="+mn-ea"/>
              <a:cs typeface="+mn-cs"/>
            </a:endParaRPr>
          </a:p>
          <a:p>
            <a:pPr eaLnBrk="1" hangingPunct="1"/>
            <a:r>
              <a:rPr kumimoji="1" lang="en-US" sz="1200" kern="1200" dirty="0">
                <a:solidFill>
                  <a:schemeClr val="tx1"/>
                </a:solidFill>
                <a:effectLst/>
                <a:latin typeface="Times New Roman" pitchFamily="18" charset="0"/>
                <a:ea typeface="+mn-ea"/>
                <a:cs typeface="+mn-cs"/>
              </a:rPr>
              <a:t>Open source DBMS products have begun to challenge the commercial DBMS products at the low end of the enterprise DBMS market. Although source code for open source DBMS products is available without charge, most organizations purchase support contracts so the open source products are not free. Still, many organizations have reported lower cost of ownership using open source DBMS products. MySQL, first introduced in 1995, is the leader in the open source DBMS market. Open source DBMS products feature prominently in the DB-Engines.com ranking with six open source products (MySQL, PostgreSQL, MongoDB, Cassandra, </a:t>
            </a:r>
            <a:r>
              <a:rPr kumimoji="1" lang="en-US" sz="1200" kern="1200" dirty="0" err="1">
                <a:solidFill>
                  <a:schemeClr val="tx1"/>
                </a:solidFill>
                <a:effectLst/>
                <a:latin typeface="Times New Roman" pitchFamily="18" charset="0"/>
                <a:ea typeface="+mn-ea"/>
                <a:cs typeface="+mn-cs"/>
              </a:rPr>
              <a:t>Redis</a:t>
            </a:r>
            <a:r>
              <a:rPr kumimoji="1" lang="en-US" sz="1200" kern="1200">
                <a:solidFill>
                  <a:schemeClr val="tx1"/>
                </a:solidFill>
                <a:effectLst/>
                <a:latin typeface="Times New Roman" pitchFamily="18" charset="0"/>
                <a:ea typeface="+mn-ea"/>
                <a:cs typeface="+mn-cs"/>
              </a:rPr>
              <a:t>, and SQLite).</a:t>
            </a:r>
            <a:endParaRPr lang="en-US" dirty="0"/>
          </a:p>
        </p:txBody>
      </p:sp>
    </p:spTree>
    <p:extLst>
      <p:ext uri="{BB962C8B-B14F-4D97-AF65-F5344CB8AC3E}">
        <p14:creationId xmlns:p14="http://schemas.microsoft.com/office/powerpoint/2010/main" val="242982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9EAC4E-6B6E-4C59-B277-6E6D1DABAC0B}" type="slidenum">
              <a:rPr lang="en-US" smtClean="0">
                <a:latin typeface="Times New Roman" pitchFamily="18" charset="0"/>
              </a:rPr>
              <a:pPr/>
              <a:t>6</a:t>
            </a:fld>
            <a:endParaRPr lang="en-US">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US" dirty="0"/>
              <a:t>IBM</a:t>
            </a:r>
            <a:r>
              <a:rPr lang="en-US" baseline="0" dirty="0"/>
              <a:t> dominated early development of relational </a:t>
            </a:r>
            <a:r>
              <a:rPr lang="en-US" baseline="0"/>
              <a:t>database technology</a:t>
            </a:r>
            <a:endParaRPr lang="en-US" dirty="0"/>
          </a:p>
        </p:txBody>
      </p:sp>
    </p:spTree>
    <p:extLst>
      <p:ext uri="{BB962C8B-B14F-4D97-AF65-F5344CB8AC3E}">
        <p14:creationId xmlns:p14="http://schemas.microsoft.com/office/powerpoint/2010/main" val="3531069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52392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161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369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084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6421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965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58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112969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12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716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665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62184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AutoShape 4"/>
          <p:cNvSpPr>
            <a:spLocks noGrp="1" noChangeArrowheads="1"/>
          </p:cNvSpPr>
          <p:nvPr>
            <p:ph type="ctrTitle"/>
          </p:nvPr>
        </p:nvSpPr>
        <p:spPr>
          <a:xfrm>
            <a:off x="1066800" y="1676400"/>
            <a:ext cx="7391400" cy="1143000"/>
          </a:xfrm>
        </p:spPr>
        <p:txBody>
          <a:bodyPr/>
          <a:lstStyle/>
          <a:p>
            <a:r>
              <a:rPr lang="en-US" b="0" dirty="0"/>
              <a:t>Module 2 </a:t>
            </a:r>
            <a:br>
              <a:rPr lang="en-US" b="0" dirty="0"/>
            </a:br>
            <a:r>
              <a:rPr lang="en-US" b="0" dirty="0"/>
              <a:t>Introduction to Databases and DBMSs</a:t>
            </a:r>
            <a:endParaRPr lang="en-US" dirty="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a:t>Lesson 7: DBMS Technology Evolution</a:t>
            </a:r>
          </a:p>
        </p:txBody>
      </p:sp>
    </p:spTree>
    <p:extLst>
      <p:ext uri="{BB962C8B-B14F-4D97-AF65-F5344CB8AC3E}">
        <p14:creationId xmlns:p14="http://schemas.microsoft.com/office/powerpoint/2010/main" val="4258814968"/>
      </p:ext>
    </p:extLst>
  </p:cSld>
  <p:clrMapOvr>
    <a:masterClrMapping/>
  </p:clrMapOvr>
  <p:transition advTm="57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Appreciate the advances in database technology and the contribution of database technology to modern society</a:t>
            </a:r>
          </a:p>
          <a:p>
            <a:r>
              <a:rPr lang="en-US" dirty="0"/>
              <a:t>List the major periods of database technology evolution and one advancement in each period</a:t>
            </a:r>
          </a:p>
        </p:txBody>
      </p:sp>
    </p:spTree>
    <p:extLst>
      <p:ext uri="{BB962C8B-B14F-4D97-AF65-F5344CB8AC3E}">
        <p14:creationId xmlns:p14="http://schemas.microsoft.com/office/powerpoint/2010/main" val="152574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85800"/>
          </a:xfrm>
        </p:spPr>
        <p:txBody>
          <a:bodyPr/>
          <a:lstStyle/>
          <a:p>
            <a:r>
              <a:rPr lang="en-US" dirty="0"/>
              <a:t>DBMS Product Generations</a:t>
            </a:r>
          </a:p>
        </p:txBody>
      </p:sp>
      <p:sp>
        <p:nvSpPr>
          <p:cNvPr id="5" name="Shape 4"/>
          <p:cNvSpPr/>
          <p:nvPr/>
        </p:nvSpPr>
        <p:spPr>
          <a:xfrm>
            <a:off x="1066800" y="1138237"/>
            <a:ext cx="7086600" cy="4429124"/>
          </a:xfrm>
          <a:prstGeom prst="swooshArrow">
            <a:avLst>
              <a:gd name="adj1" fmla="val 25000"/>
              <a:gd name="adj2" fmla="val 25000"/>
            </a:avLst>
          </a:prstGeom>
          <a:scene3d>
            <a:camera prst="orthographicFront"/>
            <a:lightRig rig="flat" dir="t"/>
          </a:scene3d>
          <a:sp3d z="-190500" extrusionH="12700" prstMaterial="plastic">
            <a:bevelT w="50800" h="50800"/>
          </a:sp3d>
        </p:spPr>
        <p:style>
          <a:lnRef idx="0">
            <a:schemeClr val="accent2">
              <a:hueOff val="0"/>
              <a:satOff val="0"/>
              <a:lumOff val="0"/>
              <a:alphaOff val="0"/>
            </a:schemeClr>
          </a:lnRef>
          <a:fillRef idx="3">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6" name="Oval 5"/>
          <p:cNvSpPr/>
          <p:nvPr/>
        </p:nvSpPr>
        <p:spPr>
          <a:xfrm>
            <a:off x="1764830" y="4431734"/>
            <a:ext cx="162991" cy="162991"/>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 name="Freeform 6"/>
          <p:cNvSpPr/>
          <p:nvPr/>
        </p:nvSpPr>
        <p:spPr>
          <a:xfrm>
            <a:off x="1846326" y="4513230"/>
            <a:ext cx="1211808" cy="1054131"/>
          </a:xfrm>
          <a:custGeom>
            <a:avLst/>
            <a:gdLst>
              <a:gd name="connsiteX0" fmla="*/ 0 w 1211808"/>
              <a:gd name="connsiteY0" fmla="*/ 0 h 1054131"/>
              <a:gd name="connsiteX1" fmla="*/ 1211808 w 1211808"/>
              <a:gd name="connsiteY1" fmla="*/ 0 h 1054131"/>
              <a:gd name="connsiteX2" fmla="*/ 1211808 w 1211808"/>
              <a:gd name="connsiteY2" fmla="*/ 1054131 h 1054131"/>
              <a:gd name="connsiteX3" fmla="*/ 0 w 1211808"/>
              <a:gd name="connsiteY3" fmla="*/ 1054131 h 1054131"/>
              <a:gd name="connsiteX4" fmla="*/ 0 w 1211808"/>
              <a:gd name="connsiteY4" fmla="*/ 0 h 105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808" h="1054131">
                <a:moveTo>
                  <a:pt x="0" y="0"/>
                </a:moveTo>
                <a:lnTo>
                  <a:pt x="1211808" y="0"/>
                </a:lnTo>
                <a:lnTo>
                  <a:pt x="1211808" y="1054131"/>
                </a:lnTo>
                <a:lnTo>
                  <a:pt x="0" y="10541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6366" tIns="0" rIns="0" bIns="0" numCol="1" spcCol="1270" anchor="t" anchorCtr="0">
            <a:noAutofit/>
          </a:bodyPr>
          <a:lstStyle/>
          <a:p>
            <a:pPr lvl="0" algn="l" defTabSz="755650">
              <a:lnSpc>
                <a:spcPct val="90000"/>
              </a:lnSpc>
              <a:spcBef>
                <a:spcPct val="0"/>
              </a:spcBef>
              <a:spcAft>
                <a:spcPct val="35000"/>
              </a:spcAft>
            </a:pPr>
            <a:r>
              <a:rPr lang="en-US" sz="1700" kern="1200" dirty="0"/>
              <a:t>1</a:t>
            </a:r>
            <a:r>
              <a:rPr lang="en-US" sz="1700" kern="1200" baseline="30000" dirty="0"/>
              <a:t>st</a:t>
            </a:r>
            <a:r>
              <a:rPr lang="en-US" sz="1700" kern="1200" dirty="0"/>
              <a:t> Generation (1960s)</a:t>
            </a:r>
          </a:p>
          <a:p>
            <a:pPr marL="114300" lvl="1" indent="-114300" algn="l" defTabSz="577850">
              <a:lnSpc>
                <a:spcPct val="90000"/>
              </a:lnSpc>
              <a:spcBef>
                <a:spcPct val="0"/>
              </a:spcBef>
              <a:spcAft>
                <a:spcPct val="15000"/>
              </a:spcAft>
              <a:buChar char="••"/>
            </a:pPr>
            <a:r>
              <a:rPr lang="en-US" sz="1300" kern="1200" dirty="0"/>
              <a:t>File oriented</a:t>
            </a:r>
          </a:p>
        </p:txBody>
      </p:sp>
      <p:sp>
        <p:nvSpPr>
          <p:cNvPr id="8" name="Oval 7"/>
          <p:cNvSpPr/>
          <p:nvPr/>
        </p:nvSpPr>
        <p:spPr>
          <a:xfrm>
            <a:off x="2916402" y="3401520"/>
            <a:ext cx="283464" cy="283464"/>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9" name="Freeform 8"/>
          <p:cNvSpPr/>
          <p:nvPr/>
        </p:nvSpPr>
        <p:spPr>
          <a:xfrm>
            <a:off x="3058134" y="3543252"/>
            <a:ext cx="1488186" cy="2024110"/>
          </a:xfrm>
          <a:custGeom>
            <a:avLst/>
            <a:gdLst>
              <a:gd name="connsiteX0" fmla="*/ 0 w 1488186"/>
              <a:gd name="connsiteY0" fmla="*/ 0 h 2024110"/>
              <a:gd name="connsiteX1" fmla="*/ 1488186 w 1488186"/>
              <a:gd name="connsiteY1" fmla="*/ 0 h 2024110"/>
              <a:gd name="connsiteX2" fmla="*/ 1488186 w 1488186"/>
              <a:gd name="connsiteY2" fmla="*/ 2024110 h 2024110"/>
              <a:gd name="connsiteX3" fmla="*/ 0 w 1488186"/>
              <a:gd name="connsiteY3" fmla="*/ 2024110 h 2024110"/>
              <a:gd name="connsiteX4" fmla="*/ 0 w 1488186"/>
              <a:gd name="connsiteY4" fmla="*/ 0 h 2024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186" h="2024110">
                <a:moveTo>
                  <a:pt x="0" y="0"/>
                </a:moveTo>
                <a:lnTo>
                  <a:pt x="1488186" y="0"/>
                </a:lnTo>
                <a:lnTo>
                  <a:pt x="1488186" y="2024110"/>
                </a:lnTo>
                <a:lnTo>
                  <a:pt x="0" y="20241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0202" tIns="0" rIns="0" bIns="0" numCol="1" spcCol="1270" anchor="t" anchorCtr="0">
            <a:noAutofit/>
          </a:bodyPr>
          <a:lstStyle/>
          <a:p>
            <a:pPr lvl="0" algn="l" defTabSz="755650">
              <a:lnSpc>
                <a:spcPct val="90000"/>
              </a:lnSpc>
              <a:spcBef>
                <a:spcPct val="0"/>
              </a:spcBef>
              <a:spcAft>
                <a:spcPct val="35000"/>
              </a:spcAft>
            </a:pPr>
            <a:r>
              <a:rPr lang="en-US" sz="1700" kern="1200" dirty="0"/>
              <a:t>2</a:t>
            </a:r>
            <a:r>
              <a:rPr lang="en-US" sz="1700" kern="1200" baseline="30000" dirty="0"/>
              <a:t>nd</a:t>
            </a:r>
            <a:r>
              <a:rPr lang="en-US" sz="1700" kern="1200" dirty="0"/>
              <a:t> Generation (1970s)</a:t>
            </a:r>
          </a:p>
          <a:p>
            <a:pPr marL="114300" lvl="1" indent="-114300" algn="l" defTabSz="577850">
              <a:lnSpc>
                <a:spcPct val="90000"/>
              </a:lnSpc>
              <a:spcBef>
                <a:spcPct val="0"/>
              </a:spcBef>
              <a:spcAft>
                <a:spcPct val="15000"/>
              </a:spcAft>
              <a:buChar char="••"/>
            </a:pPr>
            <a:r>
              <a:rPr lang="en-US" sz="1300" kern="1200" dirty="0"/>
              <a:t>Navigational</a:t>
            </a:r>
          </a:p>
        </p:txBody>
      </p:sp>
      <p:sp>
        <p:nvSpPr>
          <p:cNvPr id="10" name="Oval 9"/>
          <p:cNvSpPr/>
          <p:nvPr/>
        </p:nvSpPr>
        <p:spPr>
          <a:xfrm>
            <a:off x="4386872" y="2642368"/>
            <a:ext cx="375589" cy="375589"/>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Freeform 10"/>
          <p:cNvSpPr/>
          <p:nvPr/>
        </p:nvSpPr>
        <p:spPr>
          <a:xfrm>
            <a:off x="4574667" y="2830163"/>
            <a:ext cx="1488186" cy="2737199"/>
          </a:xfrm>
          <a:custGeom>
            <a:avLst/>
            <a:gdLst>
              <a:gd name="connsiteX0" fmla="*/ 0 w 1488186"/>
              <a:gd name="connsiteY0" fmla="*/ 0 h 2737199"/>
              <a:gd name="connsiteX1" fmla="*/ 1488186 w 1488186"/>
              <a:gd name="connsiteY1" fmla="*/ 0 h 2737199"/>
              <a:gd name="connsiteX2" fmla="*/ 1488186 w 1488186"/>
              <a:gd name="connsiteY2" fmla="*/ 2737199 h 2737199"/>
              <a:gd name="connsiteX3" fmla="*/ 0 w 1488186"/>
              <a:gd name="connsiteY3" fmla="*/ 2737199 h 2737199"/>
              <a:gd name="connsiteX4" fmla="*/ 0 w 1488186"/>
              <a:gd name="connsiteY4" fmla="*/ 0 h 273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186" h="2737199">
                <a:moveTo>
                  <a:pt x="0" y="0"/>
                </a:moveTo>
                <a:lnTo>
                  <a:pt x="1488186" y="0"/>
                </a:lnTo>
                <a:lnTo>
                  <a:pt x="1488186" y="2737199"/>
                </a:lnTo>
                <a:lnTo>
                  <a:pt x="0" y="27371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9017" tIns="0" rIns="0" bIns="0" numCol="1" spcCol="1270" anchor="t" anchorCtr="0">
            <a:noAutofit/>
          </a:bodyPr>
          <a:lstStyle/>
          <a:p>
            <a:pPr lvl="0" algn="l" defTabSz="755650">
              <a:lnSpc>
                <a:spcPct val="90000"/>
              </a:lnSpc>
              <a:spcBef>
                <a:spcPct val="0"/>
              </a:spcBef>
              <a:spcAft>
                <a:spcPct val="35000"/>
              </a:spcAft>
            </a:pPr>
            <a:r>
              <a:rPr lang="en-US" sz="1700" kern="1200" dirty="0"/>
              <a:t>3</a:t>
            </a:r>
            <a:r>
              <a:rPr lang="en-US" sz="1700" kern="1200" baseline="30000" dirty="0"/>
              <a:t>rd</a:t>
            </a:r>
            <a:r>
              <a:rPr lang="en-US" sz="1700" kern="1200" dirty="0"/>
              <a:t> Generation (1980s)</a:t>
            </a:r>
          </a:p>
          <a:p>
            <a:pPr marL="114300" lvl="1" indent="-114300" algn="l" defTabSz="577850">
              <a:lnSpc>
                <a:spcPct val="90000"/>
              </a:lnSpc>
              <a:spcBef>
                <a:spcPct val="0"/>
              </a:spcBef>
              <a:spcAft>
                <a:spcPct val="15000"/>
              </a:spcAft>
              <a:buChar char="••"/>
            </a:pPr>
            <a:r>
              <a:rPr lang="en-US" sz="1300" kern="1200" dirty="0"/>
              <a:t>Relational with non-procedural access</a:t>
            </a:r>
          </a:p>
        </p:txBody>
      </p:sp>
      <p:sp>
        <p:nvSpPr>
          <p:cNvPr id="12" name="Oval 11"/>
          <p:cNvSpPr/>
          <p:nvPr/>
        </p:nvSpPr>
        <p:spPr>
          <a:xfrm>
            <a:off x="5988443" y="2140105"/>
            <a:ext cx="503148" cy="503148"/>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Freeform 12"/>
          <p:cNvSpPr/>
          <p:nvPr/>
        </p:nvSpPr>
        <p:spPr>
          <a:xfrm>
            <a:off x="6240018" y="2391679"/>
            <a:ext cx="1488186" cy="3175682"/>
          </a:xfrm>
          <a:custGeom>
            <a:avLst/>
            <a:gdLst>
              <a:gd name="connsiteX0" fmla="*/ 0 w 1488186"/>
              <a:gd name="connsiteY0" fmla="*/ 0 h 3175682"/>
              <a:gd name="connsiteX1" fmla="*/ 1488186 w 1488186"/>
              <a:gd name="connsiteY1" fmla="*/ 0 h 3175682"/>
              <a:gd name="connsiteX2" fmla="*/ 1488186 w 1488186"/>
              <a:gd name="connsiteY2" fmla="*/ 3175682 h 3175682"/>
              <a:gd name="connsiteX3" fmla="*/ 0 w 1488186"/>
              <a:gd name="connsiteY3" fmla="*/ 3175682 h 3175682"/>
              <a:gd name="connsiteX4" fmla="*/ 0 w 1488186"/>
              <a:gd name="connsiteY4" fmla="*/ 0 h 3175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186" h="3175682">
                <a:moveTo>
                  <a:pt x="0" y="0"/>
                </a:moveTo>
                <a:lnTo>
                  <a:pt x="1488186" y="0"/>
                </a:lnTo>
                <a:lnTo>
                  <a:pt x="1488186" y="3175682"/>
                </a:lnTo>
                <a:lnTo>
                  <a:pt x="0" y="31756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608" tIns="0" rIns="0" bIns="0" numCol="1" spcCol="1270" anchor="t" anchorCtr="0">
            <a:noAutofit/>
          </a:bodyPr>
          <a:lstStyle/>
          <a:p>
            <a:pPr lvl="0" algn="l" defTabSz="755650">
              <a:lnSpc>
                <a:spcPct val="90000"/>
              </a:lnSpc>
              <a:spcBef>
                <a:spcPct val="0"/>
              </a:spcBef>
              <a:spcAft>
                <a:spcPct val="35000"/>
              </a:spcAft>
            </a:pPr>
            <a:r>
              <a:rPr lang="en-US" sz="1700" kern="1200" dirty="0"/>
              <a:t>4</a:t>
            </a:r>
            <a:r>
              <a:rPr lang="en-US" sz="1700" kern="1200" baseline="30000" dirty="0"/>
              <a:t>th</a:t>
            </a:r>
            <a:r>
              <a:rPr lang="en-US" sz="1700" kern="1200" dirty="0"/>
              <a:t> Generation (1990s+)</a:t>
            </a:r>
          </a:p>
          <a:p>
            <a:pPr marL="114300" lvl="1" indent="-114300" algn="l" defTabSz="577850">
              <a:lnSpc>
                <a:spcPct val="90000"/>
              </a:lnSpc>
              <a:spcBef>
                <a:spcPct val="0"/>
              </a:spcBef>
              <a:spcAft>
                <a:spcPct val="15000"/>
              </a:spcAft>
              <a:buChar char="••"/>
            </a:pPr>
            <a:r>
              <a:rPr lang="en-US" sz="1300" kern="1200" dirty="0"/>
              <a:t>Object-oriented, NoSQL</a:t>
            </a:r>
          </a:p>
        </p:txBody>
      </p:sp>
    </p:spTree>
    <p:extLst>
      <p:ext uri="{BB962C8B-B14F-4D97-AF65-F5344CB8AC3E}">
        <p14:creationId xmlns:p14="http://schemas.microsoft.com/office/powerpoint/2010/main" val="310199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Recent Database Technology Developments</a:t>
            </a:r>
          </a:p>
        </p:txBody>
      </p:sp>
      <p:sp>
        <p:nvSpPr>
          <p:cNvPr id="3" name="Content Placeholder 2"/>
          <p:cNvSpPr>
            <a:spLocks noGrp="1"/>
          </p:cNvSpPr>
          <p:nvPr>
            <p:ph idx="1"/>
          </p:nvPr>
        </p:nvSpPr>
        <p:spPr>
          <a:xfrm>
            <a:off x="304800" y="1524000"/>
            <a:ext cx="8382000" cy="4495800"/>
          </a:xfrm>
        </p:spPr>
        <p:txBody>
          <a:bodyPr/>
          <a:lstStyle/>
          <a:p>
            <a:r>
              <a:rPr lang="en-US" sz="2400" dirty="0"/>
              <a:t>Business intelligence processing</a:t>
            </a:r>
          </a:p>
          <a:p>
            <a:pPr lvl="1"/>
            <a:r>
              <a:rPr lang="en-US" sz="2000" dirty="0"/>
              <a:t>Data integration</a:t>
            </a:r>
          </a:p>
          <a:p>
            <a:pPr lvl="1"/>
            <a:r>
              <a:rPr lang="en-US" sz="2000" dirty="0"/>
              <a:t>Storage/retrieval of summary data</a:t>
            </a:r>
          </a:p>
          <a:p>
            <a:r>
              <a:rPr lang="en-US" sz="2400" dirty="0"/>
              <a:t>Cloud computing</a:t>
            </a:r>
          </a:p>
          <a:p>
            <a:pPr lvl="1"/>
            <a:r>
              <a:rPr lang="en-US" sz="2000" dirty="0"/>
              <a:t>No fixed costs of ownership</a:t>
            </a:r>
          </a:p>
          <a:p>
            <a:pPr lvl="1"/>
            <a:r>
              <a:rPr lang="en-US" sz="2000" dirty="0"/>
              <a:t>Data and software</a:t>
            </a:r>
          </a:p>
          <a:p>
            <a:r>
              <a:rPr lang="en-US" sz="2400" dirty="0"/>
              <a:t>Optimization for big data demands</a:t>
            </a:r>
          </a:p>
          <a:p>
            <a:pPr lvl="1"/>
            <a:r>
              <a:rPr lang="en-US" sz="2000" dirty="0"/>
              <a:t>Demands from smart phones, automotive technology, RFID tags, digitized media</a:t>
            </a:r>
          </a:p>
          <a:p>
            <a:pPr lvl="1"/>
            <a:r>
              <a:rPr lang="en-US" sz="2000" dirty="0" err="1"/>
              <a:t>NoSQL</a:t>
            </a:r>
            <a:r>
              <a:rPr lang="en-US" sz="2000" dirty="0"/>
              <a:t>: simplified models for high performance</a:t>
            </a:r>
          </a:p>
        </p:txBody>
      </p:sp>
    </p:spTree>
    <p:extLst>
      <p:ext uri="{BB962C8B-B14F-4D97-AF65-F5344CB8AC3E}">
        <p14:creationId xmlns:p14="http://schemas.microsoft.com/office/powerpoint/2010/main" val="239349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US" dirty="0"/>
              <a:t>DBMS Marketplace</a:t>
            </a:r>
          </a:p>
        </p:txBody>
      </p:sp>
      <p:sp>
        <p:nvSpPr>
          <p:cNvPr id="19461" name="Rectangle 3"/>
          <p:cNvSpPr>
            <a:spLocks noGrp="1" noChangeArrowheads="1"/>
          </p:cNvSpPr>
          <p:nvPr>
            <p:ph type="body" idx="1"/>
          </p:nvPr>
        </p:nvSpPr>
        <p:spPr>
          <a:xfrm>
            <a:off x="609600" y="1143000"/>
            <a:ext cx="7772400" cy="3810000"/>
          </a:xfrm>
        </p:spPr>
        <p:txBody>
          <a:bodyPr/>
          <a:lstStyle/>
          <a:p>
            <a:pPr eaLnBrk="1" hangingPunct="1">
              <a:lnSpc>
                <a:spcPct val="90000"/>
              </a:lnSpc>
            </a:pPr>
            <a:r>
              <a:rPr lang="en-US" sz="2400" dirty="0"/>
              <a:t>Enterprise DBMS</a:t>
            </a:r>
          </a:p>
          <a:p>
            <a:pPr lvl="1" eaLnBrk="1" hangingPunct="1">
              <a:lnSpc>
                <a:spcPct val="90000"/>
              </a:lnSpc>
            </a:pPr>
            <a:r>
              <a:rPr lang="en-US" sz="2000" dirty="0"/>
              <a:t>Oracle: dominates in Unix; strong in Windows</a:t>
            </a:r>
          </a:p>
          <a:p>
            <a:pPr lvl="1" eaLnBrk="1" hangingPunct="1">
              <a:lnSpc>
                <a:spcPct val="90000"/>
              </a:lnSpc>
            </a:pPr>
            <a:r>
              <a:rPr lang="en-US" sz="2000" dirty="0"/>
              <a:t>SQL Server: strong in Windows</a:t>
            </a:r>
          </a:p>
          <a:p>
            <a:pPr lvl="1" eaLnBrk="1" hangingPunct="1">
              <a:lnSpc>
                <a:spcPct val="90000"/>
              </a:lnSpc>
            </a:pPr>
            <a:r>
              <a:rPr lang="en-US" sz="2000" dirty="0"/>
              <a:t>DB2: strong in MVS and VM environments</a:t>
            </a:r>
          </a:p>
          <a:p>
            <a:pPr lvl="1" eaLnBrk="1" hangingPunct="1">
              <a:lnSpc>
                <a:spcPct val="90000"/>
              </a:lnSpc>
            </a:pPr>
            <a:r>
              <a:rPr lang="en-US" sz="2000" dirty="0"/>
              <a:t>Teradata: usage as a data warehouse platform</a:t>
            </a:r>
          </a:p>
          <a:p>
            <a:pPr lvl="1" eaLnBrk="1" hangingPunct="1">
              <a:lnSpc>
                <a:spcPct val="90000"/>
              </a:lnSpc>
            </a:pPr>
            <a:r>
              <a:rPr lang="en-US" sz="2000" dirty="0"/>
              <a:t>Amazon Web Services</a:t>
            </a:r>
          </a:p>
          <a:p>
            <a:pPr lvl="1" eaLnBrk="1" hangingPunct="1">
              <a:lnSpc>
                <a:spcPct val="90000"/>
              </a:lnSpc>
            </a:pPr>
            <a:r>
              <a:rPr lang="en-US" sz="2000" dirty="0"/>
              <a:t>SAP Sybase: possible challenge to Oracle</a:t>
            </a:r>
          </a:p>
          <a:p>
            <a:pPr lvl="1" eaLnBrk="1" hangingPunct="1">
              <a:lnSpc>
                <a:spcPct val="90000"/>
              </a:lnSpc>
            </a:pPr>
            <a:r>
              <a:rPr lang="en-US" sz="2000" dirty="0"/>
              <a:t>Significant open source DBMSs: MySQL, PostgreSQL, MongoDB, MariaDB, SQLite, Cassandra</a:t>
            </a:r>
          </a:p>
          <a:p>
            <a:pPr lvl="1" eaLnBrk="1" hangingPunct="1">
              <a:lnSpc>
                <a:spcPct val="90000"/>
              </a:lnSpc>
            </a:pPr>
            <a:r>
              <a:rPr lang="en-US" sz="2000" dirty="0"/>
              <a:t>Cloud-based and NoSQL: rapidly evolving</a:t>
            </a:r>
          </a:p>
          <a:p>
            <a:pPr eaLnBrk="1" hangingPunct="1">
              <a:lnSpc>
                <a:spcPct val="90000"/>
              </a:lnSpc>
            </a:pPr>
            <a:r>
              <a:rPr lang="en-US" sz="2400" dirty="0"/>
              <a:t>Desktop DBMS</a:t>
            </a:r>
          </a:p>
          <a:p>
            <a:pPr lvl="1" eaLnBrk="1" hangingPunct="1">
              <a:lnSpc>
                <a:spcPct val="90000"/>
              </a:lnSpc>
            </a:pPr>
            <a:r>
              <a:rPr lang="en-US" sz="2000" dirty="0"/>
              <a:t>Access: dominates</a:t>
            </a:r>
          </a:p>
          <a:p>
            <a:pPr lvl="1" eaLnBrk="1" hangingPunct="1">
              <a:lnSpc>
                <a:spcPct val="90000"/>
              </a:lnSpc>
            </a:pPr>
            <a:r>
              <a:rPr lang="en-US" sz="2000" dirty="0"/>
              <a:t>LibreOffice Base, Open Office Base, FileMaker Pro</a:t>
            </a:r>
          </a:p>
        </p:txBody>
      </p:sp>
    </p:spTree>
    <p:custDataLst>
      <p:tags r:id="rId1"/>
    </p:custDataLst>
    <p:extLst>
      <p:ext uri="{BB962C8B-B14F-4D97-AF65-F5344CB8AC3E}">
        <p14:creationId xmlns:p14="http://schemas.microsoft.com/office/powerpoint/2010/main" val="4224854416"/>
      </p:ext>
    </p:extLst>
  </p:cSld>
  <p:clrMapOvr>
    <a:masterClrMapping/>
  </p:clrMapOvr>
  <p:transition advTm="108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6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6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a:t>Summary</a:t>
            </a:r>
          </a:p>
        </p:txBody>
      </p:sp>
      <p:sp>
        <p:nvSpPr>
          <p:cNvPr id="20485" name="Rectangle 5"/>
          <p:cNvSpPr>
            <a:spLocks noGrp="1" noChangeArrowheads="1"/>
          </p:cNvSpPr>
          <p:nvPr>
            <p:ph type="body" idx="1"/>
          </p:nvPr>
        </p:nvSpPr>
        <p:spPr/>
        <p:txBody>
          <a:bodyPr/>
          <a:lstStyle/>
          <a:p>
            <a:pPr eaLnBrk="1" hangingPunct="1"/>
            <a:r>
              <a:rPr lang="en-US" dirty="0"/>
              <a:t>Databases and database technology vital to modern organizations</a:t>
            </a:r>
          </a:p>
          <a:p>
            <a:pPr eaLnBrk="1" hangingPunct="1"/>
            <a:r>
              <a:rPr lang="en-US" dirty="0"/>
              <a:t>Remarkable product evolution</a:t>
            </a:r>
          </a:p>
          <a:p>
            <a:pPr eaLnBrk="1" hangingPunct="1"/>
            <a:r>
              <a:rPr lang="en-US" dirty="0"/>
              <a:t>Competitive industry with lots of continuing innovation</a:t>
            </a:r>
          </a:p>
        </p:txBody>
      </p:sp>
    </p:spTree>
    <p:custDataLst>
      <p:tags r:id="rId1"/>
    </p:custDataLst>
    <p:extLst>
      <p:ext uri="{BB962C8B-B14F-4D97-AF65-F5344CB8AC3E}">
        <p14:creationId xmlns:p14="http://schemas.microsoft.com/office/powerpoint/2010/main" val="2732280121"/>
      </p:ext>
    </p:extLst>
  </p:cSld>
  <p:clrMapOvr>
    <a:masterClrMapping/>
  </p:clrMapOvr>
  <p:transition advTm="14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359&quot;&gt;&lt;property id=&quot;20148&quot; value=&quot;5&quot;/&gt;&lt;property id=&quot;20300&quot; value=&quot;Slide 1 - &amp;quot;Module 2  Introduction to Databases and DBMSs&amp;quot;&quot;/&gt;&lt;property id=&quot;20307&quot; value=&quot;256&quot;/&gt;&lt;/object&gt;&lt;object type=&quot;3&quot; unique_id=&quot;10373&quot;&gt;&lt;property id=&quot;20148&quot; value=&quot;5&quot;/&gt;&lt;property id=&quot;20300&quot; value=&quot;Slide 4 - &amp;quot;Recent Database Technology Developments&amp;quot;&quot;/&gt;&lt;property id=&quot;20307&quot; value=&quot;270&quot;/&gt;&lt;/object&gt;&lt;object type=&quot;3&quot; unique_id=&quot;10374&quot;&gt;&lt;property id=&quot;20148&quot; value=&quot;5&quot;/&gt;&lt;property id=&quot;20300&quot; value=&quot;Slide 5 - &amp;quot;DBMS Marketplace&amp;quot;&quot;/&gt;&lt;property id=&quot;20307&quot; value=&quot;271&quot;/&gt;&lt;/object&gt;&lt;object type=&quot;3&quot; unique_id=&quot;10375&quot;&gt;&lt;property id=&quot;20148&quot; value=&quot;5&quot;/&gt;&lt;property id=&quot;20300&quot; value=&quot;Slide 6 - &amp;quot;Summary&amp;quot;&quot;/&gt;&lt;property id=&quot;20307&quot; value=&quot;272&quot;/&gt;&lt;/object&gt;&lt;object type=&quot;3&quot; unique_id=&quot;27293&quot;&gt;&lt;property id=&quot;20148&quot; value=&quot;5&quot;/&gt;&lt;property id=&quot;20300&quot; value=&quot;Slide 3 - &amp;quot;DBMS Product Generations&amp;quot;&quot;/&gt;&lt;property id=&quot;20307&quot; value=&quot;274&quot;/&gt;&lt;/object&gt;&lt;object type=&quot;3&quot; unique_id=&quot;27294&quot;&gt;&lt;property id=&quot;20148&quot; value=&quot;5&quot;/&gt;&lt;property id=&quot;20300&quot; value=&quot;Slide 2 - &amp;quot;Lesson Objectives&amp;quot;&quot;/&gt;&lt;property id=&quot;20307&quot; value=&quot;275&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2|68.5"/>
</p:tagLst>
</file>

<file path=ppt/tags/tag3.xml><?xml version="1.0" encoding="utf-8"?>
<p:tagLst xmlns:a="http://schemas.openxmlformats.org/drawingml/2006/main" xmlns:r="http://schemas.openxmlformats.org/officeDocument/2006/relationships" xmlns:p="http://schemas.openxmlformats.org/presentationml/2006/main">
  <p:tag name="TIMING" val="|9.1|5.9|5.8|13.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1746</TotalTime>
  <Words>1204</Words>
  <Application>Microsoft Office PowerPoint</Application>
  <PresentationFormat>On-screen Show (4:3)</PresentationFormat>
  <Paragraphs>74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ＭＳ Ｐゴシック</vt:lpstr>
      <vt:lpstr>Arial</vt:lpstr>
      <vt:lpstr>Times New Roman</vt:lpstr>
      <vt:lpstr>Blank Presentation</vt:lpstr>
      <vt:lpstr>Module 2  Introduction to Databases and DBMSs</vt:lpstr>
      <vt:lpstr>Lesson Objectives</vt:lpstr>
      <vt:lpstr>DBMS Product Generations</vt:lpstr>
      <vt:lpstr>Recent Database Technology Developments</vt:lpstr>
      <vt:lpstr>DBMS Marketplace</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(Part 2): Features of Database Management Systems</dc:title>
  <dc:subject>Introduction to Database Management</dc:subject>
  <dc:creator>Michael Mannino</dc:creator>
  <cp:lastModifiedBy>Michael Mannino</cp:lastModifiedBy>
  <cp:revision>338</cp:revision>
  <cp:lastPrinted>1601-01-01T00:00:00Z</cp:lastPrinted>
  <dcterms:created xsi:type="dcterms:W3CDTF">2000-07-15T18:34:14Z</dcterms:created>
  <dcterms:modified xsi:type="dcterms:W3CDTF">2018-04-27T23:13:27Z</dcterms:modified>
</cp:coreProperties>
</file>