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7" r:id="rId3"/>
    <p:sldId id="285" r:id="rId4"/>
    <p:sldId id="284" r:id="rId5"/>
    <p:sldId id="286" r:id="rId6"/>
    <p:sldId id="288" r:id="rId7"/>
    <p:sldId id="274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878" autoAdjust="0"/>
  </p:normalViewPr>
  <p:slideViewPr>
    <p:cSldViewPr>
      <p:cViewPr varScale="1">
        <p:scale>
          <a:sx n="79" d="100"/>
          <a:sy n="79" d="100"/>
        </p:scale>
        <p:origin x="108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6B56EF1-18C1-4C52-BE51-91C80CA0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1E0BB05-F960-4D04-BC8C-5989D3E4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E235B-D1F4-499C-A47E-9346472F4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</a:t>
            </a:r>
            <a:r>
              <a:rPr lang="en-US" baseline="0" dirty="0" smtClean="0"/>
              <a:t> Lesson 5 </a:t>
            </a:r>
            <a:r>
              <a:rPr lang="en-US" dirty="0" smtClean="0"/>
              <a:t>of Module 3</a:t>
            </a:r>
            <a:r>
              <a:rPr lang="en-US" baseline="0" dirty="0" smtClean="0"/>
              <a:t> </a:t>
            </a:r>
            <a:r>
              <a:rPr lang="en-US" dirty="0" smtClean="0"/>
              <a:t>on the relational data model and the CREATE TABLE statement</a:t>
            </a:r>
          </a:p>
          <a:p>
            <a:pPr marL="228600" indent="-228600">
              <a:buFontTx/>
              <a:buChar char="-"/>
            </a:pPr>
            <a:r>
              <a:rPr lang="en-US" dirty="0" smtClean="0"/>
              <a:t>Careful study of the relational data model</a:t>
            </a:r>
          </a:p>
          <a:p>
            <a:pPr marL="228600" indent="-228600">
              <a:buFontTx/>
              <a:buChar char="-"/>
            </a:pPr>
            <a:r>
              <a:rPr lang="en-US" dirty="0" smtClean="0"/>
              <a:t>This lesson covers details about assignment</a:t>
            </a:r>
            <a:r>
              <a:rPr lang="en-US" baseline="0" dirty="0" smtClean="0"/>
              <a:t> 1.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Opening question: </a:t>
            </a:r>
            <a:r>
              <a:rPr lang="en-US" baseline="0" dirty="0" smtClean="0"/>
              <a:t>What university’s athletic department is the assignment database loosely derived?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228600" indent="-228600"/>
            <a:r>
              <a:rPr lang="en-US" dirty="0" smtClean="0"/>
              <a:t>Relational databases are the dominant commercial standard</a:t>
            </a:r>
          </a:p>
          <a:p>
            <a:pPr marL="228600" indent="-228600"/>
            <a:r>
              <a:rPr lang="en-US" dirty="0" smtClean="0"/>
              <a:t> - Simplicity and familiarity with table manipulation</a:t>
            </a:r>
          </a:p>
          <a:p>
            <a:pPr marL="228600" indent="-228600"/>
            <a:r>
              <a:rPr lang="en-US" dirty="0" smtClean="0"/>
              <a:t> - Strong mathematical framework</a:t>
            </a:r>
          </a:p>
          <a:p>
            <a:pPr marL="228600" indent="-228600"/>
            <a:r>
              <a:rPr lang="en-US" dirty="0" smtClean="0"/>
              <a:t> - Lots of research and development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Goals of Lesson 5</a:t>
            </a:r>
          </a:p>
          <a:p>
            <a:pPr marL="228600" indent="-228600">
              <a:buFontTx/>
              <a:buChar char="•"/>
            </a:pPr>
            <a:r>
              <a:rPr lang="en-US" baseline="0" dirty="0" smtClean="0"/>
              <a:t>Install and use Oracle or MySQL</a:t>
            </a:r>
            <a:endParaRPr lang="en-US" dirty="0" smtClean="0"/>
          </a:p>
          <a:p>
            <a:pPr marL="228600" indent="-228600">
              <a:buFontTx/>
              <a:buChar char="•"/>
            </a:pPr>
            <a:r>
              <a:rPr lang="en-US" dirty="0" smtClean="0"/>
              <a:t>Write CREATE TABLE statements</a:t>
            </a:r>
            <a:r>
              <a:rPr lang="en-US" baseline="0" dirty="0" smtClean="0"/>
              <a:t> with correct syntax, appropriate data types, and named constraints</a:t>
            </a:r>
            <a:endParaRPr lang="en-US" dirty="0" smtClean="0"/>
          </a:p>
          <a:p>
            <a:pPr marL="228600" indent="-228600">
              <a:buFontTx/>
              <a:buChar char="•"/>
            </a:pPr>
            <a:r>
              <a:rPr lang="en-US" dirty="0" smtClean="0"/>
              <a:t>Execute SQL INSERT statements</a:t>
            </a:r>
            <a:r>
              <a:rPr lang="en-US" baseline="0" dirty="0" smtClean="0"/>
              <a:t> to populate tables</a:t>
            </a:r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 flow diagram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Relational database diagram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Sample rows in the background document: not missing values in some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8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Customer</a:t>
            </a:r>
            <a:r>
              <a:rPr lang="en-US" altLang="en-US" baseline="0" dirty="0" smtClean="0"/>
              <a:t> initiates event request for facility usage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Event plans created for approved event requests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Assigned to an employee to manage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Collection of event plans for setup, operation, and cleanup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Details specified for allocation of resources to locations in event plan lines for each event plan</a:t>
            </a:r>
            <a:endParaRPr lang="en-US" alt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F77398-08F1-462D-A4CD-8BD6C025CF0F}" type="slidenum">
              <a:rPr kumimoji="0" lang="en-US" altLang="en-US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44518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Oracle relational database</a:t>
            </a:r>
            <a:r>
              <a:rPr lang="en-US" baseline="0" dirty="0" smtClean="0"/>
              <a:t> diagram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Based on a student project in the 1990s</a:t>
            </a:r>
          </a:p>
          <a:p>
            <a:pPr>
              <a:defRPr/>
            </a:pPr>
            <a:r>
              <a:rPr lang="en-US" dirty="0" smtClean="0"/>
              <a:t>Student was an employee of the UW athletic department.</a:t>
            </a:r>
          </a:p>
          <a:p>
            <a:pPr>
              <a:defRPr/>
            </a:pPr>
            <a:r>
              <a:rPr lang="en-US" dirty="0" smtClean="0"/>
              <a:t>Support requests and planning of events at university athletic facilities.</a:t>
            </a:r>
          </a:p>
          <a:p>
            <a:pPr>
              <a:defRPr/>
            </a:pPr>
            <a:r>
              <a:rPr lang="en-US" dirty="0" smtClean="0"/>
              <a:t>Moderately complex database: 8 tables, 8 relationships</a:t>
            </a:r>
          </a:p>
          <a:p>
            <a:pPr>
              <a:defRPr/>
            </a:pPr>
            <a:r>
              <a:rPr lang="en-US" dirty="0" smtClean="0"/>
              <a:t>Cycle in relationships: two paths between </a:t>
            </a:r>
            <a:r>
              <a:rPr lang="en-US" dirty="0" err="1" smtClean="0"/>
              <a:t>EventPlanLine</a:t>
            </a:r>
            <a:r>
              <a:rPr lang="en-US" dirty="0" smtClean="0"/>
              <a:t> and Customer</a:t>
            </a:r>
          </a:p>
          <a:p>
            <a:pPr>
              <a:defRPr/>
            </a:pPr>
            <a:r>
              <a:rPr lang="en-US" dirty="0" smtClean="0"/>
              <a:t>Combined PK (</a:t>
            </a:r>
            <a:r>
              <a:rPr lang="en-US" dirty="0" err="1" smtClean="0"/>
              <a:t>EventPlanLine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Used in assignments 1 to 3</a:t>
            </a:r>
          </a:p>
          <a:p>
            <a:pPr>
              <a:defRPr/>
            </a:pPr>
            <a:r>
              <a:rPr lang="en-US" dirty="0" smtClean="0"/>
              <a:t>Note changes in design for Oracle</a:t>
            </a:r>
          </a:p>
          <a:p>
            <a:pPr marL="174708" indent="-174708">
              <a:buFontTx/>
              <a:buChar char="-"/>
              <a:defRPr/>
            </a:pPr>
            <a:r>
              <a:rPr lang="en-US" dirty="0" smtClean="0"/>
              <a:t>No BOOLEAN data type: use CHAR(1) for </a:t>
            </a:r>
            <a:r>
              <a:rPr lang="en-US" dirty="0" err="1" smtClean="0"/>
              <a:t>Customer.Internal</a:t>
            </a:r>
            <a:r>
              <a:rPr lang="en-US" dirty="0" smtClean="0"/>
              <a:t> with single character (Y or N) stored</a:t>
            </a:r>
          </a:p>
          <a:p>
            <a:pPr marL="174708" indent="-174708">
              <a:buFontTx/>
              <a:buChar char="-"/>
              <a:defRPr/>
            </a:pPr>
            <a:r>
              <a:rPr lang="en-US" dirty="0" smtClean="0"/>
              <a:t>Table (</a:t>
            </a:r>
            <a:r>
              <a:rPr lang="en-US" dirty="0" err="1" smtClean="0"/>
              <a:t>ResourceTbl</a:t>
            </a:r>
            <a:r>
              <a:rPr lang="en-US" dirty="0" smtClean="0"/>
              <a:t>) and column (</a:t>
            </a:r>
            <a:r>
              <a:rPr lang="en-US" dirty="0" err="1" smtClean="0"/>
              <a:t>NumberFld</a:t>
            </a:r>
            <a:r>
              <a:rPr lang="en-US" dirty="0" smtClean="0"/>
              <a:t>) changes due to reserved words in Oracle SQL</a:t>
            </a:r>
          </a:p>
          <a:p>
            <a:pPr marL="174708" indent="-174708">
              <a:buFontTx/>
              <a:buChar char="-"/>
              <a:defRPr/>
            </a:pPr>
            <a:r>
              <a:rPr lang="en-US" dirty="0" smtClean="0"/>
              <a:t>Data changes in </a:t>
            </a:r>
            <a:r>
              <a:rPr lang="en-US" i="1" dirty="0" err="1" smtClean="0"/>
              <a:t>EventPlanLine.TimeStart</a:t>
            </a:r>
            <a:r>
              <a:rPr lang="en-US" dirty="0" smtClean="0"/>
              <a:t> and </a:t>
            </a:r>
            <a:r>
              <a:rPr lang="en-US" i="1" dirty="0" err="1" smtClean="0"/>
              <a:t>EventPlanLine.TimeEnd</a:t>
            </a:r>
            <a:r>
              <a:rPr lang="en-US" dirty="0" smtClean="0"/>
              <a:t>: store date and time (DATE data type)</a:t>
            </a: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A54EE6-4A9B-4A19-8438-1A2A8F51826E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61059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statements without using administrator interface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Poorly</a:t>
            </a:r>
            <a:r>
              <a:rPr lang="en-US" baseline="0" dirty="0" smtClean="0"/>
              <a:t> written statements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Must be confident to read and write statements because CREATE TABLE statement is still widely used and relatively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assignment details</a:t>
            </a:r>
          </a:p>
          <a:p>
            <a:r>
              <a:rPr lang="en-US" dirty="0" smtClean="0"/>
              <a:t>Combined PK for </a:t>
            </a:r>
            <a:r>
              <a:rPr lang="en-US" dirty="0" err="1" smtClean="0"/>
              <a:t>EventPlanLine</a:t>
            </a:r>
            <a:r>
              <a:rPr lang="en-US" dirty="0" smtClean="0"/>
              <a:t> table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Must be external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Combination of </a:t>
            </a:r>
            <a:r>
              <a:rPr lang="en-US" dirty="0" err="1" smtClean="0"/>
              <a:t>PlanNo</a:t>
            </a:r>
            <a:r>
              <a:rPr lang="en-US" dirty="0" smtClean="0"/>
              <a:t>, </a:t>
            </a:r>
            <a:r>
              <a:rPr lang="en-US" dirty="0" err="1" smtClean="0"/>
              <a:t>LineNo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</a:t>
            </a:r>
            <a:r>
              <a:rPr lang="en-US" baseline="0" dirty="0" smtClean="0"/>
              <a:t> columns have NOT NULL constraints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be inline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Exceptions: </a:t>
            </a:r>
            <a:r>
              <a:rPr lang="en-US" baseline="0" dirty="0" err="1" smtClean="0"/>
              <a:t>EventPlan.EmpNo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EventRequest.DateAuth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EventRequest.BudNo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EventPlan.Notes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7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9B0E-4821-4F77-ACA0-6225F0AD67F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Assignment 1 is very practical.</a:t>
            </a:r>
          </a:p>
          <a:p>
            <a:endParaRPr lang="en-US" dirty="0" smtClean="0"/>
          </a:p>
          <a:p>
            <a:r>
              <a:rPr lang="en-US" dirty="0" smtClean="0"/>
              <a:t>CREATE</a:t>
            </a:r>
            <a:r>
              <a:rPr lang="en-US" baseline="0" dirty="0" smtClean="0"/>
              <a:t> TABLE statement is portable and still widely used.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Must practice to develop concepts and skills. Reading lecture notes is not sufficient.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ICA DB will be used for query formulation in assignment 2. Learning tables and relationships is important for query formulation performance.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945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</a:t>
            </a:r>
            <a:r>
              <a:rPr lang="en-US" b="0" dirty="0" smtClean="0"/>
              <a:t>3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Relational Data Model and </a:t>
            </a:r>
            <a:br>
              <a:rPr lang="en-US" b="0" dirty="0" smtClean="0"/>
            </a:br>
            <a:r>
              <a:rPr lang="en-US" b="0" dirty="0" smtClean="0"/>
              <a:t>CREATE TABLE Statement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5: Assignment 1 Notes</a:t>
            </a:r>
          </a:p>
        </p:txBody>
      </p:sp>
    </p:spTree>
    <p:extLst>
      <p:ext uri="{BB962C8B-B14F-4D97-AF65-F5344CB8AC3E}">
        <p14:creationId xmlns:p14="http://schemas.microsoft.com/office/powerpoint/2010/main" val="1392673825"/>
      </p:ext>
    </p:extLst>
  </p:cSld>
  <p:clrMapOvr>
    <a:masterClrMapping/>
  </p:clrMapOvr>
  <p:transition advTm="8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assignment 1 requirements</a:t>
            </a:r>
          </a:p>
          <a:p>
            <a:r>
              <a:rPr lang="en-US" dirty="0" smtClean="0"/>
              <a:t>Study documentation about the assignment database (Intercollegiate Athletic Database)</a:t>
            </a:r>
          </a:p>
        </p:txBody>
      </p:sp>
    </p:spTree>
    <p:extLst>
      <p:ext uri="{BB962C8B-B14F-4D97-AF65-F5344CB8AC3E}">
        <p14:creationId xmlns:p14="http://schemas.microsoft.com/office/powerpoint/2010/main" val="192608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Intercollegiate Athletic Work Flow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" y="1021080"/>
            <a:ext cx="8570307" cy="47269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642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/>
          <a:lstStyle/>
          <a:p>
            <a:r>
              <a:rPr lang="en-US" altLang="en-US" dirty="0" smtClean="0"/>
              <a:t>Intercollegiate Athletic Database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67851"/>
            <a:ext cx="4724400" cy="47895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 use Oracle or MySQL</a:t>
            </a:r>
          </a:p>
          <a:p>
            <a:r>
              <a:rPr lang="en-US" dirty="0"/>
              <a:t>Write CREATE TABLE </a:t>
            </a:r>
            <a:r>
              <a:rPr lang="en-US" dirty="0" smtClean="0"/>
              <a:t>statements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orrect syntax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ppropriate </a:t>
            </a:r>
            <a:r>
              <a:rPr lang="en-US" dirty="0"/>
              <a:t>data </a:t>
            </a:r>
            <a:r>
              <a:rPr lang="en-US" dirty="0" smtClean="0"/>
              <a:t>types </a:t>
            </a:r>
          </a:p>
          <a:p>
            <a:pPr lvl="1"/>
            <a:r>
              <a:rPr lang="en-US" dirty="0" smtClean="0"/>
              <a:t>Named constraints</a:t>
            </a:r>
          </a:p>
          <a:p>
            <a:pPr lvl="1"/>
            <a:r>
              <a:rPr lang="en-US" dirty="0" smtClean="0"/>
              <a:t>Write directly without using visual interface</a:t>
            </a:r>
            <a:endParaRPr lang="en-US" dirty="0"/>
          </a:p>
          <a:p>
            <a:r>
              <a:rPr lang="en-US" dirty="0"/>
              <a:t>Execute SQL INSERT statements to populate </a:t>
            </a:r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PK</a:t>
            </a:r>
          </a:p>
          <a:p>
            <a:r>
              <a:rPr lang="en-US" dirty="0" smtClean="0"/>
              <a:t>FK</a:t>
            </a:r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Names for at least PK and FK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449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Practical skills with creating tables</a:t>
            </a:r>
          </a:p>
          <a:p>
            <a:pPr eaLnBrk="1" hangingPunct="1"/>
            <a:r>
              <a:rPr lang="en-US" dirty="0" smtClean="0"/>
              <a:t>Importance of CREATE TABLE statement </a:t>
            </a:r>
          </a:p>
          <a:p>
            <a:pPr eaLnBrk="1" hangingPunct="1"/>
            <a:r>
              <a:rPr lang="en-US" dirty="0" smtClean="0"/>
              <a:t>Importance of practice to develop knowledge and skills</a:t>
            </a:r>
          </a:p>
          <a:p>
            <a:pPr eaLnBrk="1" hangingPunct="1"/>
            <a:r>
              <a:rPr lang="en-US" dirty="0" smtClean="0"/>
              <a:t>Familiarity with ICA DB for </a:t>
            </a:r>
            <a:r>
              <a:rPr lang="en-US" smtClean="0"/>
              <a:t>assignment </a:t>
            </a:r>
            <a:r>
              <a:rPr lang="en-US" smtClean="0"/>
              <a:t>1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569364"/>
      </p:ext>
    </p:extLst>
  </p:cSld>
  <p:clrMapOvr>
    <a:masterClrMapping/>
  </p:clrMapOvr>
  <p:transition advTm="1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240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 Relational Data Model and  CREATE TABLE Statement&amp;quot;&quot;/&gt;&lt;property id=&quot;20307&quot; value=&quot;256&quot;/&gt;&lt;/object&gt;&lt;object type=&quot;3&quot; unique_id=&quot;25083&quot;&gt;&lt;property id=&quot;20148&quot; value=&quot;5&quot;/&gt;&lt;property id=&quot;20300&quot; value=&quot;Slide 3 - &amp;quot;Intercollegiate Athletic Work Flow&amp;quot;&quot;/&gt;&lt;property id=&quot;20307&quot; value=&quot;285&quot;/&gt;&lt;/object&gt;&lt;object type=&quot;3&quot; unique_id=&quot;25084&quot;&gt;&lt;property id=&quot;20148&quot; value=&quot;5&quot;/&gt;&lt;property id=&quot;20300&quot; value=&quot;Slide 4 - &amp;quot;Intercollegiate Athletic Database Diagram&amp;quot;&quot;/&gt;&lt;property id=&quot;20307&quot; value=&quot;284&quot;/&gt;&lt;/object&gt;&lt;object type=&quot;3&quot; unique_id=&quot;25085&quot;&gt;&lt;property id=&quot;20148&quot; value=&quot;5&quot;/&gt;&lt;property id=&quot;20300&quot; value=&quot;Slide 7 - &amp;quot;Summary&amp;quot;&quot;/&gt;&lt;property id=&quot;20307&quot; value=&quot;274&quot;/&gt;&lt;/object&gt;&lt;object type=&quot;3&quot; unique_id=&quot;25133&quot;&gt;&lt;property id=&quot;20148&quot; value=&quot;5&quot;/&gt;&lt;property id=&quot;20300&quot; value=&quot;Slide 5 - &amp;quot;Assignment 1 Requirements&amp;quot;&quot;/&gt;&lt;property id=&quot;20307&quot; value=&quot;286&quot;/&gt;&lt;/object&gt;&lt;object type=&quot;3&quot; unique_id=&quot;25254&quot;&gt;&lt;property id=&quot;20148&quot; value=&quot;5&quot;/&gt;&lt;property id=&quot;20300&quot; value=&quot;Slide 2 - &amp;quot;Lesson Objectives&amp;quot;&quot;/&gt;&lt;property id=&quot;20307&quot; value=&quot;287&quot;/&gt;&lt;/object&gt;&lt;object type=&quot;3&quot; unique_id=&quot;25335&quot;&gt;&lt;property id=&quot;20148&quot; value=&quot;5&quot;/&gt;&lt;property id=&quot;20300&quot; value=&quot;Slide 6 - &amp;quot;Constraint Requirements&amp;quot;&quot;/&gt;&lt;property id=&quot;20307&quot; value=&quot;288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7.1|31.6|23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3001</TotalTime>
  <Words>523</Words>
  <Application>Microsoft Office PowerPoint</Application>
  <PresentationFormat>On-screen Show (4:3)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Times New Roman</vt:lpstr>
      <vt:lpstr>Blank Presentation</vt:lpstr>
      <vt:lpstr>Module 3  Relational Data Model and  CREATE TABLE Statement</vt:lpstr>
      <vt:lpstr>Lesson Objectives</vt:lpstr>
      <vt:lpstr>Intercollegiate Athletic Work Flow</vt:lpstr>
      <vt:lpstr>Intercollegiate Athletic Database Diagram</vt:lpstr>
      <vt:lpstr>Assignment 1 Requirements</vt:lpstr>
      <vt:lpstr>Constraint Requirements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3, Lesson 5: Assignment 1 Notes</dc:title>
  <dc:subject>Relational Data Model</dc:subject>
  <dc:creator>Michael Mannino</dc:creator>
  <cp:lastModifiedBy>Mike</cp:lastModifiedBy>
  <cp:revision>588</cp:revision>
  <cp:lastPrinted>1601-01-01T00:00:00Z</cp:lastPrinted>
  <dcterms:created xsi:type="dcterms:W3CDTF">2000-07-15T18:34:14Z</dcterms:created>
  <dcterms:modified xsi:type="dcterms:W3CDTF">2015-07-10T05:15:51Z</dcterms:modified>
</cp:coreProperties>
</file>