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1388388" cy="3027521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p15:clr>
            <a:srgbClr val="A4A3A4"/>
          </p15:clr>
        </p15:guide>
        <p15:guide id="2" pos="67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8BFFBF"/>
    <a:srgbClr val="3BFF94"/>
    <a:srgbClr val="FFFF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50" autoAdjust="0"/>
    <p:restoredTop sz="93380" autoAdjust="0"/>
  </p:normalViewPr>
  <p:slideViewPr>
    <p:cSldViewPr>
      <p:cViewPr>
        <p:scale>
          <a:sx n="50" d="100"/>
          <a:sy n="50" d="100"/>
        </p:scale>
        <p:origin x="-6" y="-402"/>
      </p:cViewPr>
      <p:guideLst>
        <p:guide orient="horz" pos="9536"/>
        <p:guide pos="6737"/>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AEE5BA-00F0-4C92-A1B7-E5C8B6980DE0}" type="datetimeFigureOut">
              <a:rPr lang="en-US" smtClean="0"/>
              <a:t>05/31/17</a:t>
            </a:fld>
            <a:endParaRPr lang="en-US"/>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E26107-E8DF-477C-9743-5D3EC3506F92}" type="slidenum">
              <a:rPr lang="en-US" smtClean="0"/>
              <a:t>‹#›</a:t>
            </a:fld>
            <a:endParaRPr lang="en-US"/>
          </a:p>
        </p:txBody>
      </p:sp>
    </p:spTree>
    <p:extLst>
      <p:ext uri="{BB962C8B-B14F-4D97-AF65-F5344CB8AC3E}">
        <p14:creationId xmlns:p14="http://schemas.microsoft.com/office/powerpoint/2010/main" val="1258295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129" y="9404945"/>
            <a:ext cx="18180130" cy="6489548"/>
          </a:xfrm>
        </p:spPr>
        <p:txBody>
          <a:bodyPr/>
          <a:lstStyle/>
          <a:p>
            <a:r>
              <a:rPr lang="en-US"/>
              <a:t>Click to edit Master title style</a:t>
            </a:r>
          </a:p>
        </p:txBody>
      </p:sp>
      <p:sp>
        <p:nvSpPr>
          <p:cNvPr id="3" name="Subtitle 2"/>
          <p:cNvSpPr>
            <a:spLocks noGrp="1"/>
          </p:cNvSpPr>
          <p:nvPr>
            <p:ph type="subTitle" idx="1"/>
          </p:nvPr>
        </p:nvSpPr>
        <p:spPr>
          <a:xfrm>
            <a:off x="3208258" y="17155954"/>
            <a:ext cx="14971872" cy="773699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E8787CB-18CC-4955-912C-CC4503C70070}" type="datetimeFigureOut">
              <a:rPr lang="en-US" smtClean="0"/>
              <a:t>05/31/17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9E876F-8B3E-4ECB-8DA7-B027CA6F5AFB}" type="slidenum">
              <a:rPr lang="en-US" smtClean="0"/>
              <a:t>‹#›</a:t>
            </a:fld>
            <a:endParaRPr lang="en-US"/>
          </a:p>
        </p:txBody>
      </p:sp>
    </p:spTree>
    <p:extLst>
      <p:ext uri="{BB962C8B-B14F-4D97-AF65-F5344CB8AC3E}">
        <p14:creationId xmlns:p14="http://schemas.microsoft.com/office/powerpoint/2010/main" val="2021930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8787CB-18CC-4955-912C-CC4503C70070}" type="datetimeFigureOut">
              <a:rPr lang="en-US" smtClean="0"/>
              <a:t>05/31/17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9E876F-8B3E-4ECB-8DA7-B027CA6F5AFB}" type="slidenum">
              <a:rPr lang="en-US" smtClean="0"/>
              <a:t>‹#›</a:t>
            </a:fld>
            <a:endParaRPr lang="en-US"/>
          </a:p>
        </p:txBody>
      </p:sp>
    </p:spTree>
    <p:extLst>
      <p:ext uri="{BB962C8B-B14F-4D97-AF65-F5344CB8AC3E}">
        <p14:creationId xmlns:p14="http://schemas.microsoft.com/office/powerpoint/2010/main" val="2845224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506584" y="1212423"/>
            <a:ext cx="4812387" cy="2583204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9421" y="1212423"/>
            <a:ext cx="14080689" cy="2583204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8787CB-18CC-4955-912C-CC4503C70070}" type="datetimeFigureOut">
              <a:rPr lang="en-US" smtClean="0"/>
              <a:t>05/31/17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9E876F-8B3E-4ECB-8DA7-B027CA6F5AFB}" type="slidenum">
              <a:rPr lang="en-US" smtClean="0"/>
              <a:t>‹#›</a:t>
            </a:fld>
            <a:endParaRPr lang="en-US"/>
          </a:p>
        </p:txBody>
      </p:sp>
    </p:spTree>
    <p:extLst>
      <p:ext uri="{BB962C8B-B14F-4D97-AF65-F5344CB8AC3E}">
        <p14:creationId xmlns:p14="http://schemas.microsoft.com/office/powerpoint/2010/main" val="2860802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8787CB-18CC-4955-912C-CC4503C70070}" type="datetimeFigureOut">
              <a:rPr lang="en-US" smtClean="0"/>
              <a:t>05/31/17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9E876F-8B3E-4ECB-8DA7-B027CA6F5AFB}" type="slidenum">
              <a:rPr lang="en-US" smtClean="0"/>
              <a:t>‹#›</a:t>
            </a:fld>
            <a:endParaRPr lang="en-US"/>
          </a:p>
        </p:txBody>
      </p:sp>
    </p:spTree>
    <p:extLst>
      <p:ext uri="{BB962C8B-B14F-4D97-AF65-F5344CB8AC3E}">
        <p14:creationId xmlns:p14="http://schemas.microsoft.com/office/powerpoint/2010/main" val="2296219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535" y="19454634"/>
            <a:ext cx="18180130" cy="6012994"/>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689535" y="12831933"/>
            <a:ext cx="18180130" cy="6622701"/>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8787CB-18CC-4955-912C-CC4503C70070}" type="datetimeFigureOut">
              <a:rPr lang="en-US" smtClean="0"/>
              <a:t>05/31/17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9E876F-8B3E-4ECB-8DA7-B027CA6F5AFB}" type="slidenum">
              <a:rPr lang="en-US" smtClean="0"/>
              <a:t>‹#›</a:t>
            </a:fld>
            <a:endParaRPr lang="en-US"/>
          </a:p>
        </p:txBody>
      </p:sp>
    </p:spTree>
    <p:extLst>
      <p:ext uri="{BB962C8B-B14F-4D97-AF65-F5344CB8AC3E}">
        <p14:creationId xmlns:p14="http://schemas.microsoft.com/office/powerpoint/2010/main" val="4102517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419" y="7064227"/>
            <a:ext cx="9446538" cy="199802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872431" y="7064227"/>
            <a:ext cx="9446538" cy="199802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8787CB-18CC-4955-912C-CC4503C70070}" type="datetimeFigureOut">
              <a:rPr lang="en-US" smtClean="0"/>
              <a:t>05/31/17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9E876F-8B3E-4ECB-8DA7-B027CA6F5AFB}" type="slidenum">
              <a:rPr lang="en-US" smtClean="0"/>
              <a:t>‹#›</a:t>
            </a:fld>
            <a:endParaRPr lang="en-US"/>
          </a:p>
        </p:txBody>
      </p:sp>
    </p:spTree>
    <p:extLst>
      <p:ext uri="{BB962C8B-B14F-4D97-AF65-F5344CB8AC3E}">
        <p14:creationId xmlns:p14="http://schemas.microsoft.com/office/powerpoint/2010/main" val="173811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69420" y="6776884"/>
            <a:ext cx="9450252" cy="282428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420" y="9601167"/>
            <a:ext cx="9450252" cy="1744329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865008" y="6776884"/>
            <a:ext cx="9453965" cy="282428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0865008" y="9601167"/>
            <a:ext cx="9453965" cy="1744329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8787CB-18CC-4955-912C-CC4503C70070}" type="datetimeFigureOut">
              <a:rPr lang="en-US" smtClean="0"/>
              <a:t>05/31/17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9E876F-8B3E-4ECB-8DA7-B027CA6F5AFB}" type="slidenum">
              <a:rPr lang="en-US" smtClean="0"/>
              <a:t>‹#›</a:t>
            </a:fld>
            <a:endParaRPr lang="en-US"/>
          </a:p>
        </p:txBody>
      </p:sp>
    </p:spTree>
    <p:extLst>
      <p:ext uri="{BB962C8B-B14F-4D97-AF65-F5344CB8AC3E}">
        <p14:creationId xmlns:p14="http://schemas.microsoft.com/office/powerpoint/2010/main" val="2594123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8787CB-18CC-4955-912C-CC4503C70070}" type="datetimeFigureOut">
              <a:rPr lang="en-US" smtClean="0"/>
              <a:t>05/31/17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9E876F-8B3E-4ECB-8DA7-B027CA6F5AFB}" type="slidenum">
              <a:rPr lang="en-US" smtClean="0"/>
              <a:t>‹#›</a:t>
            </a:fld>
            <a:endParaRPr lang="en-US"/>
          </a:p>
        </p:txBody>
      </p:sp>
    </p:spTree>
    <p:extLst>
      <p:ext uri="{BB962C8B-B14F-4D97-AF65-F5344CB8AC3E}">
        <p14:creationId xmlns:p14="http://schemas.microsoft.com/office/powerpoint/2010/main" val="1756813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8787CB-18CC-4955-912C-CC4503C70070}" type="datetimeFigureOut">
              <a:rPr lang="en-US" smtClean="0"/>
              <a:t>05/31/17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9E876F-8B3E-4ECB-8DA7-B027CA6F5AFB}" type="slidenum">
              <a:rPr lang="en-US" smtClean="0"/>
              <a:t>‹#›</a:t>
            </a:fld>
            <a:endParaRPr lang="en-US"/>
          </a:p>
        </p:txBody>
      </p:sp>
    </p:spTree>
    <p:extLst>
      <p:ext uri="{BB962C8B-B14F-4D97-AF65-F5344CB8AC3E}">
        <p14:creationId xmlns:p14="http://schemas.microsoft.com/office/powerpoint/2010/main" val="868754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421" y="1205402"/>
            <a:ext cx="7036632" cy="512996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8362269" y="1205408"/>
            <a:ext cx="11956703" cy="2583905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69421" y="6335380"/>
            <a:ext cx="7036632" cy="2070908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8787CB-18CC-4955-912C-CC4503C70070}" type="datetimeFigureOut">
              <a:rPr lang="en-US" smtClean="0"/>
              <a:t>05/31/17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9E876F-8B3E-4ECB-8DA7-B027CA6F5AFB}" type="slidenum">
              <a:rPr lang="en-US" smtClean="0"/>
              <a:t>‹#›</a:t>
            </a:fld>
            <a:endParaRPr lang="en-US"/>
          </a:p>
        </p:txBody>
      </p:sp>
    </p:spTree>
    <p:extLst>
      <p:ext uri="{BB962C8B-B14F-4D97-AF65-F5344CB8AC3E}">
        <p14:creationId xmlns:p14="http://schemas.microsoft.com/office/powerpoint/2010/main" val="331949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2277" y="21192649"/>
            <a:ext cx="12833033" cy="250191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4192277" y="2705146"/>
            <a:ext cx="12833033" cy="1816512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4192277" y="23694561"/>
            <a:ext cx="12833033" cy="35531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8787CB-18CC-4955-912C-CC4503C70070}" type="datetimeFigureOut">
              <a:rPr lang="en-US" smtClean="0"/>
              <a:t>05/31/17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9E876F-8B3E-4ECB-8DA7-B027CA6F5AFB}" type="slidenum">
              <a:rPr lang="en-US" smtClean="0"/>
              <a:t>‹#›</a:t>
            </a:fld>
            <a:endParaRPr lang="en-US"/>
          </a:p>
        </p:txBody>
      </p:sp>
    </p:spTree>
    <p:extLst>
      <p:ext uri="{BB962C8B-B14F-4D97-AF65-F5344CB8AC3E}">
        <p14:creationId xmlns:p14="http://schemas.microsoft.com/office/powerpoint/2010/main" val="2803282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423" y="1212412"/>
            <a:ext cx="19249549" cy="504586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9423" y="7064227"/>
            <a:ext cx="19249549" cy="1998024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9419" y="28060648"/>
            <a:ext cx="4990624" cy="1611875"/>
          </a:xfrm>
          <a:prstGeom prst="rect">
            <a:avLst/>
          </a:prstGeom>
        </p:spPr>
        <p:txBody>
          <a:bodyPr vert="horz" lIns="91440" tIns="45720" rIns="91440" bIns="45720" rtlCol="0" anchor="ctr"/>
          <a:lstStyle>
            <a:lvl1pPr algn="l">
              <a:defRPr sz="1200">
                <a:solidFill>
                  <a:schemeClr val="tx1">
                    <a:tint val="75000"/>
                  </a:schemeClr>
                </a:solidFill>
              </a:defRPr>
            </a:lvl1pPr>
          </a:lstStyle>
          <a:p>
            <a:fld id="{DE8787CB-18CC-4955-912C-CC4503C70070}" type="datetimeFigureOut">
              <a:rPr lang="en-US" smtClean="0"/>
              <a:t>05/31/17</a:t>
            </a:fld>
            <a:endParaRPr lang="en-US"/>
          </a:p>
        </p:txBody>
      </p:sp>
      <p:sp>
        <p:nvSpPr>
          <p:cNvPr id="5" name="Footer Placeholder 4"/>
          <p:cNvSpPr>
            <a:spLocks noGrp="1"/>
          </p:cNvSpPr>
          <p:nvPr>
            <p:ph type="ftr" sz="quarter" idx="3"/>
          </p:nvPr>
        </p:nvSpPr>
        <p:spPr>
          <a:xfrm>
            <a:off x="7307699" y="28060648"/>
            <a:ext cx="6772990" cy="16118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328345" y="28060648"/>
            <a:ext cx="4990624" cy="1611875"/>
          </a:xfrm>
          <a:prstGeom prst="rect">
            <a:avLst/>
          </a:prstGeom>
        </p:spPr>
        <p:txBody>
          <a:bodyPr vert="horz" lIns="91440" tIns="45720" rIns="91440" bIns="45720" rtlCol="0" anchor="ctr"/>
          <a:lstStyle>
            <a:lvl1pPr algn="r">
              <a:defRPr sz="1200">
                <a:solidFill>
                  <a:schemeClr val="tx1">
                    <a:tint val="75000"/>
                  </a:schemeClr>
                </a:solidFill>
              </a:defRPr>
            </a:lvl1pPr>
          </a:lstStyle>
          <a:p>
            <a:fld id="{A89E876F-8B3E-4ECB-8DA7-B027CA6F5AFB}" type="slidenum">
              <a:rPr lang="en-US" smtClean="0"/>
              <a:t>‹#›</a:t>
            </a:fld>
            <a:endParaRPr lang="en-US"/>
          </a:p>
        </p:txBody>
      </p:sp>
    </p:spTree>
    <p:extLst>
      <p:ext uri="{BB962C8B-B14F-4D97-AF65-F5344CB8AC3E}">
        <p14:creationId xmlns:p14="http://schemas.microsoft.com/office/powerpoint/2010/main" val="3335467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2152" y="276621"/>
            <a:ext cx="12751339" cy="2196322"/>
          </a:xfrm>
        </p:spPr>
        <p:txBody>
          <a:bodyPr>
            <a:normAutofit fontScale="90000"/>
          </a:bodyPr>
          <a:lstStyle/>
          <a:p>
            <a:r>
              <a:rPr lang="en-US" sz="3100" dirty="0">
                <a:latin typeface="Albertus Medium" pitchFamily="34" charset="0"/>
              </a:rPr>
              <a:t>TRƯỜNG ĐẠI HỌC BÁCH KHOA TP. HỒ CHÍ MINH</a:t>
            </a:r>
            <a:br>
              <a:rPr lang="en-US" sz="3100" dirty="0">
                <a:latin typeface="Albertus Medium" pitchFamily="34" charset="0"/>
              </a:rPr>
            </a:br>
            <a:r>
              <a:rPr lang="en-US" sz="3100" dirty="0">
                <a:latin typeface="Albertus Medium" pitchFamily="34" charset="0"/>
              </a:rPr>
              <a:t>KHOA KHOA HỌC VÀ KỸ THUẬT MÁY TÍNH</a:t>
            </a:r>
            <a:r>
              <a:rPr lang="en-US" sz="3100" b="1" dirty="0">
                <a:latin typeface="Albertus Medium" pitchFamily="34" charset="0"/>
              </a:rPr>
              <a:t/>
            </a:r>
            <a:br>
              <a:rPr lang="en-US" sz="3100" b="1" dirty="0">
                <a:latin typeface="Albertus Medium" pitchFamily="34" charset="0"/>
              </a:rPr>
            </a:br>
            <a:r>
              <a:rPr lang="en-US" sz="2800" b="1" dirty="0">
                <a:latin typeface="Albertus Medium" pitchFamily="34" charset="0"/>
              </a:rPr>
              <a:t/>
            </a:r>
            <a:br>
              <a:rPr lang="en-US" sz="2800" b="1" dirty="0">
                <a:latin typeface="Albertus Medium" pitchFamily="34" charset="0"/>
              </a:rPr>
            </a:br>
            <a:r>
              <a:rPr lang="en-US" sz="5300" b="1" dirty="0">
                <a:solidFill>
                  <a:schemeClr val="accent2">
                    <a:lumMod val="75000"/>
                  </a:schemeClr>
                </a:solidFill>
                <a:latin typeface="Tekton Pro" pitchFamily="34" charset="0"/>
              </a:rPr>
              <a:t>BÁO </a:t>
            </a:r>
            <a:r>
              <a:rPr lang="en-US" sz="5300" b="1" dirty="0" smtClean="0">
                <a:solidFill>
                  <a:schemeClr val="accent2">
                    <a:lumMod val="75000"/>
                  </a:schemeClr>
                </a:solidFill>
                <a:latin typeface="Tekton Pro" pitchFamily="34" charset="0"/>
              </a:rPr>
              <a:t>CÁO THỰC TẬP </a:t>
            </a:r>
            <a:r>
              <a:rPr lang="en-US" sz="5300" b="1" dirty="0">
                <a:solidFill>
                  <a:schemeClr val="accent2">
                    <a:lumMod val="75000"/>
                  </a:schemeClr>
                </a:solidFill>
                <a:latin typeface="Tekton Pro" pitchFamily="34" charset="0"/>
              </a:rPr>
              <a:t>TỐT </a:t>
            </a:r>
            <a:r>
              <a:rPr lang="en-US" sz="5300" b="1" dirty="0" smtClean="0">
                <a:solidFill>
                  <a:schemeClr val="accent2">
                    <a:lumMod val="75000"/>
                  </a:schemeClr>
                </a:solidFill>
                <a:latin typeface="Tekton Pro" pitchFamily="34" charset="0"/>
              </a:rPr>
              <a:t>NGHIỆP</a:t>
            </a:r>
            <a:endParaRPr lang="en-US" sz="5300" dirty="0">
              <a:solidFill>
                <a:schemeClr val="tx2">
                  <a:lumMod val="75000"/>
                </a:schemeClr>
              </a:solidFill>
              <a:latin typeface="Tekton Pro" pitchFamily="34" charset="0"/>
            </a:endParaRPr>
          </a:p>
        </p:txBody>
      </p:sp>
      <p:pic>
        <p:nvPicPr>
          <p:cNvPr id="5"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794" y="381031"/>
            <a:ext cx="1270983" cy="1270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le 6"/>
          <p:cNvSpPr/>
          <p:nvPr/>
        </p:nvSpPr>
        <p:spPr>
          <a:xfrm>
            <a:off x="5969793" y="3555206"/>
            <a:ext cx="15158563" cy="3629888"/>
          </a:xfrm>
          <a:prstGeom prst="roundRect">
            <a:avLst>
              <a:gd name="adj" fmla="val 2159"/>
            </a:avLst>
          </a:prstGeom>
          <a:gradFill flip="none" rotWithShape="1">
            <a:gsLst>
              <a:gs pos="59000">
                <a:schemeClr val="bg1"/>
              </a:gs>
              <a:gs pos="1000">
                <a:schemeClr val="tx2">
                  <a:lumMod val="20000"/>
                  <a:lumOff val="80000"/>
                </a:schemeClr>
              </a:gs>
              <a:gs pos="42000">
                <a:schemeClr val="bg1"/>
              </a:gs>
              <a:gs pos="100000">
                <a:schemeClr val="tx2">
                  <a:lumMod val="20000"/>
                  <a:lumOff val="80000"/>
                </a:schemeClr>
              </a:gs>
            </a:gsLst>
            <a:path path="circle">
              <a:fillToRect l="100000" b="100000"/>
            </a:path>
            <a:tileRect t="-100000" r="-100000"/>
          </a:gradFill>
          <a:ln w="38100">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00050" algn="ctr"/>
            <a:r>
              <a:rPr lang="en-US" sz="2600" dirty="0" smtClean="0">
                <a:solidFill>
                  <a:schemeClr val="tx1"/>
                </a:solidFill>
                <a:latin typeface="Verdana" pitchFamily="34" charset="0"/>
                <a:ea typeface="Verdana" pitchFamily="34" charset="0"/>
                <a:cs typeface="Verdana" pitchFamily="34" charset="0"/>
              </a:rPr>
              <a:t>T</a:t>
            </a:r>
            <a:r>
              <a:rPr lang="vi-VN" sz="2600" dirty="0" smtClean="0">
                <a:solidFill>
                  <a:schemeClr val="tx1"/>
                </a:solidFill>
                <a:latin typeface="Verdana" pitchFamily="34" charset="0"/>
                <a:ea typeface="Verdana" pitchFamily="34" charset="0"/>
                <a:cs typeface="Verdana" pitchFamily="34" charset="0"/>
              </a:rPr>
              <a:t>ìm </a:t>
            </a:r>
            <a:r>
              <a:rPr lang="vi-VN" sz="2600" dirty="0">
                <a:solidFill>
                  <a:schemeClr val="tx1"/>
                </a:solidFill>
                <a:latin typeface="Verdana" pitchFamily="34" charset="0"/>
                <a:ea typeface="Verdana" pitchFamily="34" charset="0"/>
                <a:cs typeface="Verdana" pitchFamily="34" charset="0"/>
              </a:rPr>
              <a:t>hiểu và phát triển một ứng dụng hỗ trợ tạo báo cáo nhanh bằng giọng nói cho nhân </a:t>
            </a:r>
            <a:r>
              <a:rPr lang="vi-VN" sz="2600" dirty="0" smtClean="0">
                <a:solidFill>
                  <a:schemeClr val="tx1"/>
                </a:solidFill>
                <a:latin typeface="Verdana" pitchFamily="34" charset="0"/>
                <a:ea typeface="Verdana" pitchFamily="34" charset="0"/>
                <a:cs typeface="Verdana" pitchFamily="34" charset="0"/>
              </a:rPr>
              <a:t>viên</a:t>
            </a:r>
            <a:r>
              <a:rPr lang="en-US" sz="2600" dirty="0" smtClean="0">
                <a:solidFill>
                  <a:schemeClr val="tx1"/>
                </a:solidFill>
                <a:latin typeface="Verdana" pitchFamily="34" charset="0"/>
                <a:ea typeface="Verdana" pitchFamily="34" charset="0"/>
                <a:cs typeface="Verdana" pitchFamily="34" charset="0"/>
              </a:rPr>
              <a:t> </a:t>
            </a:r>
            <a:r>
              <a:rPr lang="vi-VN" sz="2600" dirty="0" smtClean="0">
                <a:solidFill>
                  <a:schemeClr val="tx1"/>
                </a:solidFill>
                <a:latin typeface="Verdana" pitchFamily="34" charset="0"/>
                <a:ea typeface="Verdana" pitchFamily="34" charset="0"/>
                <a:cs typeface="Verdana" pitchFamily="34" charset="0"/>
              </a:rPr>
              <a:t>là </a:t>
            </a:r>
            <a:r>
              <a:rPr lang="vi-VN" sz="2600" dirty="0">
                <a:solidFill>
                  <a:schemeClr val="tx1"/>
                </a:solidFill>
                <a:latin typeface="Verdana" pitchFamily="34" charset="0"/>
                <a:ea typeface="Verdana" pitchFamily="34" charset="0"/>
                <a:cs typeface="Verdana" pitchFamily="34" charset="0"/>
              </a:rPr>
              <a:t>một đề tài có tính thực tế và hiệu quả cao, nhằm tiết kiệm tối đa thời gian và tăng năng suất làm việc, để dành thời gian đó làm những việc cần tới trí não và chất xám. Ngoài việc tiết kiệm thời gian và tăng năng suất lao động, ứng dụng này sẽ cho chúng ta một cái nhìn mới về ứng dụng giọng nói trong lĩnh vực di động. Không những thế, với ứng dụng nói trên, người dùng sẽ có thể tạm biệt những thao tác nhàm chán trên bàn phím của smartphone để tiếp cận với công nghệ tiên tiến của thời đại. Một ứng dụng giọng nói ưu việt sẽ xóa bỏ rào cản địa lý hay khác biệt ngữ âm giữa các vùng miền ở một quốc gia đa dân tộc như Việt Nam.</a:t>
            </a:r>
            <a:endParaRPr lang="en-US" sz="2600" dirty="0">
              <a:solidFill>
                <a:schemeClr val="tx1"/>
              </a:solidFill>
              <a:latin typeface="Verdana" pitchFamily="34" charset="0"/>
              <a:ea typeface="Verdana" pitchFamily="34" charset="0"/>
              <a:cs typeface="Verdana" pitchFamily="34" charset="0"/>
            </a:endParaRPr>
          </a:p>
        </p:txBody>
      </p:sp>
      <p:sp>
        <p:nvSpPr>
          <p:cNvPr id="9" name="TextBox 8"/>
          <p:cNvSpPr txBox="1"/>
          <p:nvPr/>
        </p:nvSpPr>
        <p:spPr>
          <a:xfrm>
            <a:off x="330994" y="2869406"/>
            <a:ext cx="12039600" cy="707886"/>
          </a:xfrm>
          <a:prstGeom prst="rect">
            <a:avLst/>
          </a:prstGeom>
          <a:noFill/>
        </p:spPr>
        <p:txBody>
          <a:bodyPr wrap="square" rtlCol="0">
            <a:spAutoFit/>
          </a:bodyPr>
          <a:lstStyle/>
          <a:p>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Giới</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thiệu</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đề</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tài</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p>
        </p:txBody>
      </p:sp>
      <p:sp>
        <p:nvSpPr>
          <p:cNvPr id="21" name="Rounded Rectangle 20"/>
          <p:cNvSpPr/>
          <p:nvPr/>
        </p:nvSpPr>
        <p:spPr>
          <a:xfrm>
            <a:off x="330912" y="7892762"/>
            <a:ext cx="20797443" cy="3255122"/>
          </a:xfrm>
          <a:prstGeom prst="roundRect">
            <a:avLst>
              <a:gd name="adj" fmla="val 2159"/>
            </a:avLst>
          </a:prstGeom>
          <a:gradFill flip="none" rotWithShape="1">
            <a:gsLst>
              <a:gs pos="59000">
                <a:schemeClr val="bg1"/>
              </a:gs>
              <a:gs pos="1000">
                <a:schemeClr val="accent6">
                  <a:lumMod val="40000"/>
                  <a:lumOff val="60000"/>
                </a:schemeClr>
              </a:gs>
              <a:gs pos="42000">
                <a:schemeClr val="bg1"/>
              </a:gs>
              <a:gs pos="100000">
                <a:schemeClr val="accent3">
                  <a:lumMod val="60000"/>
                  <a:lumOff val="40000"/>
                </a:schemeClr>
              </a:gs>
            </a:gsLst>
            <a:lin ang="13500000" scaled="1"/>
            <a:tileRect/>
          </a:gradFill>
          <a:ln w="38100">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00050" algn="ctr"/>
            <a:r>
              <a:rPr lang="vi-VN" sz="2600" dirty="0">
                <a:solidFill>
                  <a:schemeClr val="tx1"/>
                </a:solidFill>
                <a:latin typeface="Verdana" pitchFamily="34" charset="0"/>
                <a:ea typeface="Verdana" pitchFamily="34" charset="0"/>
                <a:cs typeface="Verdana" pitchFamily="34" charset="0"/>
              </a:rPr>
              <a:t>Tầm vực của đề tài là nghiên cứu, xây dựng và phát triển một ứng dụng di động cho phép nhân viên tạo báo cáo nhanh thông qua giọng nói. Mục tiêu của đề tài là chúng tôi sẽ hoàn thành xây dựng ứng dụng hỗ trợ và đảm bảo những chức năng cơ bản của ứng dụng tạo báo cáo nhanh bằng giọng nói. Ngoài ra, nhằm đề cao sự tương tác giữa nhân viên và người quản lý, ứng dụng sẽ được tích hợp vào một hệ thống cho phép nhân viên có thể giao nộp báo cáo trực tuyến cho người quản lý.</a:t>
            </a:r>
            <a:endParaRPr lang="en-US" sz="2600" dirty="0">
              <a:solidFill>
                <a:schemeClr val="tx1"/>
              </a:solidFill>
              <a:latin typeface="Verdana" pitchFamily="34" charset="0"/>
              <a:ea typeface="Verdana" pitchFamily="34" charset="0"/>
              <a:cs typeface="Verdana" pitchFamily="34" charset="0"/>
            </a:endParaRPr>
          </a:p>
        </p:txBody>
      </p:sp>
      <p:sp>
        <p:nvSpPr>
          <p:cNvPr id="22" name="TextBox 21"/>
          <p:cNvSpPr txBox="1"/>
          <p:nvPr/>
        </p:nvSpPr>
        <p:spPr>
          <a:xfrm>
            <a:off x="254791" y="11305520"/>
            <a:ext cx="9832019" cy="707886"/>
          </a:xfrm>
          <a:prstGeom prst="rect">
            <a:avLst/>
          </a:prstGeom>
          <a:noFill/>
        </p:spPr>
        <p:txBody>
          <a:bodyPr wrap="square" rtlCol="0">
            <a:spAutoFit/>
          </a:bodyPr>
          <a:lstStyle/>
          <a:p>
            <a:r>
              <a:rPr lang="en-US" sz="4000" b="1" dirty="0" err="1"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Đặc</a:t>
            </a:r>
            <a:r>
              <a:rPr lang="en-US" sz="4000" b="1" dirty="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tả</a:t>
            </a:r>
            <a:r>
              <a:rPr lang="en-US" sz="4000" b="1" dirty="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yêu</a:t>
            </a:r>
            <a:r>
              <a:rPr lang="en-US" sz="4000" b="1" dirty="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cầu</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a:t>
            </a:r>
            <a:r>
              <a:rPr lang="en-US" sz="4000" b="1" dirty="0" err="1"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thách</a:t>
            </a:r>
            <a:r>
              <a:rPr lang="en-US" sz="4000" b="1" dirty="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thức</a:t>
            </a:r>
            <a:endPar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26" name="Rounded Rectangle 25"/>
          <p:cNvSpPr/>
          <p:nvPr/>
        </p:nvSpPr>
        <p:spPr>
          <a:xfrm>
            <a:off x="311891" y="12013406"/>
            <a:ext cx="20816464" cy="2819401"/>
          </a:xfrm>
          <a:prstGeom prst="roundRect">
            <a:avLst>
              <a:gd name="adj" fmla="val 2159"/>
            </a:avLst>
          </a:prstGeom>
          <a:gradFill flip="none" rotWithShape="1">
            <a:gsLst>
              <a:gs pos="59000">
                <a:schemeClr val="bg1"/>
              </a:gs>
              <a:gs pos="1000">
                <a:schemeClr val="bg2">
                  <a:lumMod val="75000"/>
                </a:schemeClr>
              </a:gs>
              <a:gs pos="42000">
                <a:schemeClr val="bg1"/>
              </a:gs>
              <a:gs pos="100000">
                <a:schemeClr val="bg2">
                  <a:lumMod val="75000"/>
                </a:schemeClr>
              </a:gs>
            </a:gsLst>
            <a:lin ang="8100000" scaled="1"/>
            <a:tileRect/>
          </a:gradFill>
          <a:ln w="38100">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indent="400050"/>
            <a:r>
              <a:rPr lang="vi-VN" sz="2600" dirty="0" smtClean="0">
                <a:solidFill>
                  <a:schemeClr val="tx1"/>
                </a:solidFill>
                <a:latin typeface="Verdana" pitchFamily="34" charset="0"/>
                <a:ea typeface="Verdana" pitchFamily="34" charset="0"/>
                <a:cs typeface="Verdana" pitchFamily="34" charset="0"/>
              </a:rPr>
              <a:t>Nhận </a:t>
            </a:r>
            <a:r>
              <a:rPr lang="vi-VN" sz="2600" dirty="0">
                <a:solidFill>
                  <a:schemeClr val="tx1"/>
                </a:solidFill>
                <a:latin typeface="Verdana" pitchFamily="34" charset="0"/>
                <a:ea typeface="Verdana" pitchFamily="34" charset="0"/>
                <a:cs typeface="Verdana" pitchFamily="34" charset="0"/>
              </a:rPr>
              <a:t>diện giọng nói</a:t>
            </a:r>
          </a:p>
          <a:p>
            <a:pPr indent="400050"/>
            <a:r>
              <a:rPr lang="vi-VN" sz="2600" dirty="0">
                <a:solidFill>
                  <a:schemeClr val="tx1"/>
                </a:solidFill>
                <a:latin typeface="Verdana" pitchFamily="34" charset="0"/>
                <a:ea typeface="Verdana" pitchFamily="34" charset="0"/>
                <a:cs typeface="Verdana" pitchFamily="34" charset="0"/>
              </a:rPr>
              <a:t>Độ chinh xác của các api</a:t>
            </a:r>
          </a:p>
          <a:p>
            <a:pPr indent="400050"/>
            <a:r>
              <a:rPr lang="vi-VN" sz="2600" dirty="0">
                <a:solidFill>
                  <a:schemeClr val="tx1"/>
                </a:solidFill>
                <a:latin typeface="Verdana" pitchFamily="34" charset="0"/>
                <a:ea typeface="Verdana" pitchFamily="34" charset="0"/>
                <a:cs typeface="Verdana" pitchFamily="34" charset="0"/>
              </a:rPr>
              <a:t>Âm điệu, âm vực</a:t>
            </a:r>
          </a:p>
          <a:p>
            <a:pPr indent="400050"/>
            <a:r>
              <a:rPr lang="vi-VN" sz="2600" dirty="0">
                <a:solidFill>
                  <a:schemeClr val="tx1"/>
                </a:solidFill>
                <a:latin typeface="Verdana" pitchFamily="34" charset="0"/>
                <a:ea typeface="Verdana" pitchFamily="34" charset="0"/>
                <a:cs typeface="Verdana" pitchFamily="34" charset="0"/>
              </a:rPr>
              <a:t>Xử lí tiếng ồn của dữ liệu đầu vào</a:t>
            </a:r>
          </a:p>
          <a:p>
            <a:pPr indent="400050"/>
            <a:r>
              <a:rPr lang="vi-VN" sz="2600" dirty="0">
                <a:solidFill>
                  <a:schemeClr val="tx1"/>
                </a:solidFill>
                <a:latin typeface="Verdana" pitchFamily="34" charset="0"/>
                <a:ea typeface="Verdana" pitchFamily="34" charset="0"/>
                <a:cs typeface="Verdana" pitchFamily="34" charset="0"/>
              </a:rPr>
              <a:t>Quản lý dữ liệu, người dùng</a:t>
            </a:r>
          </a:p>
          <a:p>
            <a:pPr indent="400050"/>
            <a:r>
              <a:rPr lang="vi-VN" sz="2600" dirty="0">
                <a:solidFill>
                  <a:schemeClr val="tx1"/>
                </a:solidFill>
                <a:latin typeface="Verdana" pitchFamily="34" charset="0"/>
                <a:ea typeface="Verdana" pitchFamily="34" charset="0"/>
                <a:cs typeface="Verdana" pitchFamily="34" charset="0"/>
              </a:rPr>
              <a:t>Ngôn ngữ hỗ </a:t>
            </a:r>
            <a:r>
              <a:rPr lang="vi-VN" sz="2600" dirty="0" smtClean="0">
                <a:solidFill>
                  <a:schemeClr val="tx1"/>
                </a:solidFill>
                <a:latin typeface="Verdana" pitchFamily="34" charset="0"/>
                <a:ea typeface="Verdana" pitchFamily="34" charset="0"/>
                <a:cs typeface="Verdana" pitchFamily="34" charset="0"/>
              </a:rPr>
              <a:t>trợ</a:t>
            </a:r>
            <a:endParaRPr lang="vi-VN" sz="2600" dirty="0">
              <a:solidFill>
                <a:schemeClr val="tx1"/>
              </a:solidFill>
              <a:latin typeface="Verdana" pitchFamily="34" charset="0"/>
              <a:ea typeface="Verdana" pitchFamily="34" charset="0"/>
              <a:cs typeface="Verdana" pitchFamily="34" charset="0"/>
            </a:endParaRPr>
          </a:p>
          <a:p>
            <a:pPr indent="400050"/>
            <a:r>
              <a:rPr lang="vi-VN" sz="2600" dirty="0">
                <a:solidFill>
                  <a:schemeClr val="tx1"/>
                </a:solidFill>
                <a:latin typeface="Verdana" pitchFamily="34" charset="0"/>
                <a:ea typeface="Verdana" pitchFamily="34" charset="0"/>
                <a:cs typeface="Verdana" pitchFamily="34" charset="0"/>
              </a:rPr>
              <a:t>Lưu trữ báo cáo</a:t>
            </a:r>
          </a:p>
          <a:p>
            <a:pPr indent="400050"/>
            <a:r>
              <a:rPr lang="vi-VN" sz="2600" dirty="0">
                <a:solidFill>
                  <a:schemeClr val="tx1"/>
                </a:solidFill>
                <a:latin typeface="Verdana" pitchFamily="34" charset="0"/>
                <a:ea typeface="Verdana" pitchFamily="34" charset="0"/>
                <a:cs typeface="Verdana" pitchFamily="34" charset="0"/>
              </a:rPr>
              <a:t>Nhận diện dấu chấm,dấu phẩy, chữ số</a:t>
            </a:r>
          </a:p>
          <a:p>
            <a:pPr indent="400050"/>
            <a:r>
              <a:rPr lang="vi-VN" sz="2600" dirty="0">
                <a:solidFill>
                  <a:schemeClr val="tx1"/>
                </a:solidFill>
                <a:latin typeface="Verdana" pitchFamily="34" charset="0"/>
                <a:ea typeface="Verdana" pitchFamily="34" charset="0"/>
                <a:cs typeface="Verdana" pitchFamily="34" charset="0"/>
              </a:rPr>
              <a:t>Các thông số quan tâm</a:t>
            </a:r>
          </a:p>
          <a:p>
            <a:pPr indent="400050"/>
            <a:r>
              <a:rPr lang="vi-VN" sz="2600" dirty="0">
                <a:solidFill>
                  <a:schemeClr val="tx1"/>
                </a:solidFill>
                <a:latin typeface="Verdana" pitchFamily="34" charset="0"/>
                <a:ea typeface="Verdana" pitchFamily="34" charset="0"/>
                <a:cs typeface="Verdana" pitchFamily="34" charset="0"/>
              </a:rPr>
              <a:t>Bảo mật thông tin</a:t>
            </a:r>
          </a:p>
          <a:p>
            <a:pPr indent="400050"/>
            <a:r>
              <a:rPr lang="vi-VN" sz="2600" dirty="0">
                <a:solidFill>
                  <a:schemeClr val="tx1"/>
                </a:solidFill>
                <a:latin typeface="Verdana" pitchFamily="34" charset="0"/>
                <a:ea typeface="Verdana" pitchFamily="34" charset="0"/>
                <a:cs typeface="Verdana" pitchFamily="34" charset="0"/>
              </a:rPr>
              <a:t>Lưu trữ dữ liệu</a:t>
            </a:r>
          </a:p>
          <a:p>
            <a:pPr indent="400050"/>
            <a:r>
              <a:rPr lang="vi-VN" sz="2600" dirty="0">
                <a:solidFill>
                  <a:schemeClr val="tx1"/>
                </a:solidFill>
                <a:latin typeface="Verdana" pitchFamily="34" charset="0"/>
                <a:ea typeface="Verdana" pitchFamily="34" charset="0"/>
                <a:cs typeface="Verdana" pitchFamily="34" charset="0"/>
              </a:rPr>
              <a:t>Kết nối </a:t>
            </a:r>
            <a:r>
              <a:rPr lang="vi-VN" sz="2600" dirty="0" smtClean="0">
                <a:solidFill>
                  <a:schemeClr val="tx1"/>
                </a:solidFill>
                <a:latin typeface="Verdana" pitchFamily="34" charset="0"/>
                <a:ea typeface="Verdana" pitchFamily="34" charset="0"/>
                <a:cs typeface="Verdana" pitchFamily="34" charset="0"/>
              </a:rPr>
              <a:t>mạng</a:t>
            </a:r>
            <a:endParaRPr lang="vi-VN" sz="2600" dirty="0">
              <a:solidFill>
                <a:schemeClr val="tx1"/>
              </a:solidFill>
              <a:latin typeface="Verdana" pitchFamily="34" charset="0"/>
              <a:ea typeface="Verdana" pitchFamily="34" charset="0"/>
              <a:cs typeface="Verdana" pitchFamily="34" charset="0"/>
            </a:endParaRPr>
          </a:p>
        </p:txBody>
      </p:sp>
      <p:sp>
        <p:nvSpPr>
          <p:cNvPr id="27" name="TextBox 26"/>
          <p:cNvSpPr txBox="1"/>
          <p:nvPr/>
        </p:nvSpPr>
        <p:spPr>
          <a:xfrm>
            <a:off x="278607" y="7212806"/>
            <a:ext cx="10644187" cy="707886"/>
          </a:xfrm>
          <a:prstGeom prst="rect">
            <a:avLst/>
          </a:prstGeom>
          <a:noFill/>
        </p:spPr>
        <p:txBody>
          <a:bodyPr wrap="square" rtlCol="0">
            <a:spAutoFit/>
          </a:bodyPr>
          <a:lstStyle/>
          <a:p>
            <a:r>
              <a:rPr lang="en-US" sz="4000" b="1" dirty="0" err="1"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Mục</a:t>
            </a:r>
            <a:r>
              <a:rPr lang="en-US" sz="4000" b="1" dirty="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tiêu</a:t>
            </a:r>
            <a:r>
              <a:rPr lang="en-US" sz="4000" b="1" dirty="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và</a:t>
            </a:r>
            <a:r>
              <a:rPr lang="en-US" sz="4000" b="1" dirty="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phạm</a:t>
            </a:r>
            <a:r>
              <a:rPr lang="en-US" sz="4000" b="1" dirty="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vi </a:t>
            </a:r>
            <a:r>
              <a:rPr lang="en-US" sz="4000" b="1" dirty="0" err="1"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đề</a:t>
            </a:r>
            <a:r>
              <a:rPr lang="en-US" sz="4000" b="1" dirty="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tài</a:t>
            </a:r>
            <a:endPar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29" name="Rounded Rectangle 28"/>
          <p:cNvSpPr/>
          <p:nvPr/>
        </p:nvSpPr>
        <p:spPr>
          <a:xfrm>
            <a:off x="6655595" y="20533098"/>
            <a:ext cx="8534400" cy="4281908"/>
          </a:xfrm>
          <a:prstGeom prst="roundRect">
            <a:avLst>
              <a:gd name="adj" fmla="val 2159"/>
            </a:avLst>
          </a:prstGeom>
          <a:gradFill flip="none" rotWithShape="1">
            <a:gsLst>
              <a:gs pos="59000">
                <a:schemeClr val="bg1"/>
              </a:gs>
              <a:gs pos="1000">
                <a:srgbClr val="FFFF9B"/>
              </a:gs>
              <a:gs pos="42000">
                <a:schemeClr val="bg1"/>
              </a:gs>
              <a:gs pos="100000">
                <a:srgbClr val="8BFFBF"/>
              </a:gs>
            </a:gsLst>
            <a:lin ang="13500000" scaled="1"/>
            <a:tileRect/>
          </a:gradFill>
          <a:ln w="38100">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00050" algn="ctr"/>
            <a:r>
              <a:rPr lang="en-US" sz="2200" dirty="0" err="1" smtClean="0">
                <a:solidFill>
                  <a:schemeClr val="tx1"/>
                </a:solidFill>
                <a:latin typeface="Tahoma" pitchFamily="34" charset="0"/>
                <a:ea typeface="Tahoma" pitchFamily="34" charset="0"/>
                <a:cs typeface="Tahoma" pitchFamily="34" charset="0"/>
              </a:rPr>
              <a:t>Hệ</a:t>
            </a:r>
            <a:r>
              <a:rPr lang="en-US" sz="2200" dirty="0" smtClean="0">
                <a:solidFill>
                  <a:schemeClr val="tx1"/>
                </a:solidFill>
                <a:latin typeface="Tahoma" pitchFamily="34" charset="0"/>
                <a:ea typeface="Tahoma" pitchFamily="34" charset="0"/>
                <a:cs typeface="Tahoma" pitchFamily="34" charset="0"/>
              </a:rPr>
              <a:t> </a:t>
            </a:r>
            <a:r>
              <a:rPr lang="en-US" sz="2200" dirty="0" err="1" smtClean="0">
                <a:solidFill>
                  <a:schemeClr val="tx1"/>
                </a:solidFill>
                <a:latin typeface="Tahoma" pitchFamily="34" charset="0"/>
                <a:ea typeface="Tahoma" pitchFamily="34" charset="0"/>
                <a:cs typeface="Tahoma" pitchFamily="34" charset="0"/>
              </a:rPr>
              <a:t>thống</a:t>
            </a:r>
            <a:r>
              <a:rPr lang="en-US" sz="2200" dirty="0" smtClean="0">
                <a:solidFill>
                  <a:schemeClr val="tx1"/>
                </a:solidFill>
                <a:latin typeface="Tahoma" pitchFamily="34" charset="0"/>
                <a:ea typeface="Tahoma" pitchFamily="34" charset="0"/>
                <a:cs typeface="Tahoma" pitchFamily="34" charset="0"/>
              </a:rPr>
              <a:t> </a:t>
            </a:r>
            <a:r>
              <a:rPr lang="en-US" sz="2200" dirty="0" err="1" smtClean="0">
                <a:solidFill>
                  <a:schemeClr val="tx1"/>
                </a:solidFill>
                <a:latin typeface="Tahoma" pitchFamily="34" charset="0"/>
                <a:ea typeface="Tahoma" pitchFamily="34" charset="0"/>
                <a:cs typeface="Tahoma" pitchFamily="34" charset="0"/>
              </a:rPr>
              <a:t>gồm</a:t>
            </a:r>
            <a:r>
              <a:rPr lang="en-US" sz="2200" dirty="0" smtClean="0">
                <a:solidFill>
                  <a:schemeClr val="tx1"/>
                </a:solidFill>
                <a:latin typeface="Tahoma" pitchFamily="34" charset="0"/>
                <a:ea typeface="Tahoma" pitchFamily="34" charset="0"/>
                <a:cs typeface="Tahoma" pitchFamily="34" charset="0"/>
              </a:rPr>
              <a:t> </a:t>
            </a:r>
            <a:r>
              <a:rPr lang="en-US" sz="2200" dirty="0" err="1" smtClean="0">
                <a:solidFill>
                  <a:schemeClr val="tx1"/>
                </a:solidFill>
                <a:latin typeface="Tahoma" pitchFamily="34" charset="0"/>
                <a:ea typeface="Tahoma" pitchFamily="34" charset="0"/>
                <a:cs typeface="Tahoma" pitchFamily="34" charset="0"/>
              </a:rPr>
              <a:t>hai</a:t>
            </a:r>
            <a:r>
              <a:rPr lang="en-US" sz="2200" dirty="0" smtClean="0">
                <a:solidFill>
                  <a:schemeClr val="tx1"/>
                </a:solidFill>
                <a:latin typeface="Tahoma" pitchFamily="34" charset="0"/>
                <a:ea typeface="Tahoma" pitchFamily="34" charset="0"/>
                <a:cs typeface="Tahoma" pitchFamily="34" charset="0"/>
              </a:rPr>
              <a:t> </a:t>
            </a:r>
            <a:r>
              <a:rPr lang="en-US" sz="2200" dirty="0" err="1" smtClean="0">
                <a:solidFill>
                  <a:schemeClr val="tx1"/>
                </a:solidFill>
                <a:latin typeface="Tahoma" pitchFamily="34" charset="0"/>
                <a:ea typeface="Tahoma" pitchFamily="34" charset="0"/>
                <a:cs typeface="Tahoma" pitchFamily="34" charset="0"/>
              </a:rPr>
              <a:t>ứng</a:t>
            </a:r>
            <a:r>
              <a:rPr lang="en-US" sz="2200" dirty="0" smtClean="0">
                <a:solidFill>
                  <a:schemeClr val="tx1"/>
                </a:solidFill>
                <a:latin typeface="Tahoma" pitchFamily="34" charset="0"/>
                <a:ea typeface="Tahoma" pitchFamily="34" charset="0"/>
                <a:cs typeface="Tahoma" pitchFamily="34" charset="0"/>
              </a:rPr>
              <a:t> </a:t>
            </a:r>
            <a:r>
              <a:rPr lang="en-US" sz="2200" dirty="0" err="1" smtClean="0">
                <a:solidFill>
                  <a:schemeClr val="tx1"/>
                </a:solidFill>
                <a:latin typeface="Tahoma" pitchFamily="34" charset="0"/>
                <a:ea typeface="Tahoma" pitchFamily="34" charset="0"/>
                <a:cs typeface="Tahoma" pitchFamily="34" charset="0"/>
              </a:rPr>
              <a:t>dụng</a:t>
            </a:r>
            <a:r>
              <a:rPr lang="en-US" sz="2200" dirty="0" smtClean="0">
                <a:solidFill>
                  <a:schemeClr val="tx1"/>
                </a:solidFill>
                <a:latin typeface="Tahoma" pitchFamily="34" charset="0"/>
                <a:ea typeface="Tahoma" pitchFamily="34" charset="0"/>
                <a:cs typeface="Tahoma" pitchFamily="34" charset="0"/>
              </a:rPr>
              <a:t> :</a:t>
            </a:r>
          </a:p>
          <a:p>
            <a:pPr marL="457200" indent="-457200">
              <a:buFontTx/>
              <a:buChar char="-"/>
            </a:pPr>
            <a:r>
              <a:rPr lang="vi-VN" sz="2200" dirty="0" smtClean="0">
                <a:solidFill>
                  <a:schemeClr val="tx1"/>
                </a:solidFill>
                <a:latin typeface="Tahoma" pitchFamily="34" charset="0"/>
                <a:ea typeface="Tahoma" pitchFamily="34" charset="0"/>
                <a:cs typeface="Tahoma" pitchFamily="34" charset="0"/>
              </a:rPr>
              <a:t>Ứng </a:t>
            </a:r>
            <a:r>
              <a:rPr lang="vi-VN" sz="2200" dirty="0">
                <a:solidFill>
                  <a:schemeClr val="tx1"/>
                </a:solidFill>
                <a:latin typeface="Tahoma" pitchFamily="34" charset="0"/>
                <a:ea typeface="Tahoma" pitchFamily="34" charset="0"/>
                <a:cs typeface="Tahoma" pitchFamily="34" charset="0"/>
              </a:rPr>
              <a:t>dụng di dộng tạo báo cáo nhanh bằng giọng </a:t>
            </a:r>
            <a:r>
              <a:rPr lang="vi-VN" sz="2200" dirty="0" smtClean="0">
                <a:solidFill>
                  <a:schemeClr val="tx1"/>
                </a:solidFill>
                <a:latin typeface="Tahoma" pitchFamily="34" charset="0"/>
                <a:ea typeface="Tahoma" pitchFamily="34" charset="0"/>
                <a:cs typeface="Tahoma" pitchFamily="34" charset="0"/>
              </a:rPr>
              <a:t>nói :Ứng </a:t>
            </a:r>
            <a:r>
              <a:rPr lang="vi-VN" sz="2200" dirty="0">
                <a:solidFill>
                  <a:schemeClr val="tx1"/>
                </a:solidFill>
                <a:latin typeface="Tahoma" pitchFamily="34" charset="0"/>
                <a:ea typeface="Tahoma" pitchFamily="34" charset="0"/>
                <a:cs typeface="Tahoma" pitchFamily="34" charset="0"/>
              </a:rPr>
              <a:t>dụng giúp tạo báo nhanh bằng giọng nói cho nhân viên. Nhân viên có thể tạo báo cáo theo mẫu có sẵn hoặc tạo mẫu báo cáo mới. Thông qua ứng dụng, nhân viên có thể nộp báo cáo nhanh chóng mà không cần trực tiếp gặp mặt người quản lý</a:t>
            </a:r>
            <a:r>
              <a:rPr lang="vi-VN" sz="2200" dirty="0" smtClean="0">
                <a:solidFill>
                  <a:schemeClr val="tx1"/>
                </a:solidFill>
                <a:latin typeface="Tahoma" pitchFamily="34" charset="0"/>
                <a:ea typeface="Tahoma" pitchFamily="34" charset="0"/>
                <a:cs typeface="Tahoma" pitchFamily="34" charset="0"/>
              </a:rPr>
              <a:t>.</a:t>
            </a:r>
            <a:endParaRPr lang="vi-VN" sz="2200" dirty="0">
              <a:solidFill>
                <a:schemeClr val="tx1"/>
              </a:solidFill>
              <a:latin typeface="Tahoma" pitchFamily="34" charset="0"/>
              <a:ea typeface="Tahoma" pitchFamily="34" charset="0"/>
              <a:cs typeface="Tahoma" pitchFamily="34" charset="0"/>
            </a:endParaRPr>
          </a:p>
          <a:p>
            <a:pPr marL="457200" indent="-457200">
              <a:buFontTx/>
              <a:buChar char="-"/>
            </a:pPr>
            <a:r>
              <a:rPr lang="vi-VN" sz="2200" dirty="0" smtClean="0">
                <a:solidFill>
                  <a:schemeClr val="tx1"/>
                </a:solidFill>
                <a:latin typeface="Tahoma" pitchFamily="34" charset="0"/>
                <a:ea typeface="Tahoma" pitchFamily="34" charset="0"/>
                <a:cs typeface="Tahoma" pitchFamily="34" charset="0"/>
              </a:rPr>
              <a:t>Web </a:t>
            </a:r>
            <a:r>
              <a:rPr lang="vi-VN" sz="2200" dirty="0">
                <a:solidFill>
                  <a:schemeClr val="tx1"/>
                </a:solidFill>
                <a:latin typeface="Tahoma" pitchFamily="34" charset="0"/>
                <a:ea typeface="Tahoma" pitchFamily="34" charset="0"/>
                <a:cs typeface="Tahoma" pitchFamily="34" charset="0"/>
              </a:rPr>
              <a:t>quản lý báo cáo và người dùng: Ứng dụng web giúp quản lý nhân viên và các bài báo cáo. Người quản lý có thể quản lý các nhân viên và các bản báo cáo được tạo bởi các nhân viên. Bên cạnh đó, trang web cũng có chức năng thống kê các bản báo cáo.</a:t>
            </a:r>
            <a:endParaRPr lang="vi-VN" sz="2200" dirty="0" smtClean="0">
              <a:solidFill>
                <a:schemeClr val="tx1"/>
              </a:solidFill>
              <a:latin typeface="Tahoma" pitchFamily="34" charset="0"/>
              <a:ea typeface="Tahoma" pitchFamily="34" charset="0"/>
              <a:cs typeface="Tahoma" pitchFamily="34" charset="0"/>
            </a:endParaRPr>
          </a:p>
        </p:txBody>
      </p:sp>
      <p:sp>
        <p:nvSpPr>
          <p:cNvPr id="30" name="TextBox 29"/>
          <p:cNvSpPr txBox="1"/>
          <p:nvPr/>
        </p:nvSpPr>
        <p:spPr>
          <a:xfrm>
            <a:off x="330912" y="15137606"/>
            <a:ext cx="7162800" cy="707886"/>
          </a:xfrm>
          <a:prstGeom prst="rect">
            <a:avLst/>
          </a:prstGeom>
          <a:noFill/>
        </p:spPr>
        <p:txBody>
          <a:bodyPr wrap="square" rtlCol="0">
            <a:spAutoFit/>
          </a:bodyPr>
          <a:lstStyle/>
          <a:p>
            <a:r>
              <a:rPr lang="en-US" sz="4000" b="1" dirty="0" err="1"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Sơ</a:t>
            </a:r>
            <a:r>
              <a:rPr lang="en-US" sz="4000" b="1" dirty="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đồ</a:t>
            </a:r>
            <a:r>
              <a:rPr lang="en-US" sz="4000" b="1" dirty="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luồng</a:t>
            </a:r>
            <a:r>
              <a:rPr lang="en-US" sz="4000" b="1" dirty="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xử</a:t>
            </a:r>
            <a:r>
              <a:rPr lang="en-US" sz="4000" b="1" dirty="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lý</a:t>
            </a:r>
            <a:r>
              <a:rPr lang="en-US" sz="4000" b="1" dirty="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dữ</a:t>
            </a:r>
            <a:r>
              <a:rPr lang="en-US" sz="4000" b="1" dirty="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liệu</a:t>
            </a:r>
            <a:endPar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35" name="Rounded Rectangle 34"/>
          <p:cNvSpPr/>
          <p:nvPr/>
        </p:nvSpPr>
        <p:spPr>
          <a:xfrm>
            <a:off x="330912" y="25729406"/>
            <a:ext cx="20193082" cy="4083217"/>
          </a:xfrm>
          <a:prstGeom prst="roundRect">
            <a:avLst>
              <a:gd name="adj" fmla="val 2159"/>
            </a:avLst>
          </a:prstGeom>
          <a:gradFill flip="none" rotWithShape="1">
            <a:gsLst>
              <a:gs pos="59000">
                <a:schemeClr val="bg1"/>
              </a:gs>
              <a:gs pos="1000">
                <a:schemeClr val="tx2">
                  <a:lumMod val="40000"/>
                  <a:lumOff val="60000"/>
                </a:schemeClr>
              </a:gs>
              <a:gs pos="42000">
                <a:schemeClr val="bg1"/>
              </a:gs>
              <a:gs pos="100000">
                <a:schemeClr val="tx2">
                  <a:lumMod val="40000"/>
                  <a:lumOff val="60000"/>
                </a:schemeClr>
              </a:gs>
            </a:gsLst>
            <a:path path="circle">
              <a:fillToRect r="100000" b="100000"/>
            </a:path>
            <a:tileRect l="-100000" t="-100000"/>
          </a:gradFill>
          <a:ln w="38100">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00050" algn="ctr"/>
            <a:r>
              <a:rPr lang="vi-VN" sz="2600" dirty="0">
                <a:solidFill>
                  <a:schemeClr val="tx1"/>
                </a:solidFill>
                <a:latin typeface="Verdana" pitchFamily="34" charset="0"/>
                <a:ea typeface="Verdana" pitchFamily="34" charset="0"/>
                <a:cs typeface="Verdana" pitchFamily="34" charset="0"/>
              </a:rPr>
              <a:t>Sau gần 3 tháng thực hiện đề tài, nhóm đã tìm hiểu và phân tích những vấn đề, khó khăn có thể gặp phải khi phát triển ứng dụng và đã đưa ra được những giải pháp để giải quyết những vấn đề đó. Trong quá trình giải quyết những vấn đề, nhóm quyết định xây dựng hệ thống thành 2 ứng dụng. Ứng dụng trên di động để tạo báo cáo bằng giọng nói và ứng dụng web dùng để quản lý các báo cáo đã được tạo. Nhóm đã tìm hiểu về các công nghệ chuyển giọng nói thành văn bản để áp dụng vào ứng dụng sẽ phát triển. Sau khi tìm hiểu và so sánh 3 API: Google Cloud Speech, IBM Watson Speech To Text và Bing Speech nhóm quyết định chọn Google Cloud Speech để dùng vào ứng dụng sẽ phát triển. Bên cạnh đó nhóm sẽ dùng giải thuật AES và Firebase Web service cho việc bảo mật và lưu trữ dữ liệu. Nhóm cũng đã hoàn thành việc phân tích các yêu cầu cơ bản và vẽ Usecase Diagram và Class Diagram cho ứng dụng.</a:t>
            </a:r>
            <a:endParaRPr lang="en-US" sz="2600" dirty="0">
              <a:solidFill>
                <a:schemeClr val="tx1"/>
              </a:solidFill>
              <a:latin typeface="Verdana" pitchFamily="34" charset="0"/>
              <a:ea typeface="Verdana" pitchFamily="34" charset="0"/>
              <a:cs typeface="Verdana" pitchFamily="34" charset="0"/>
            </a:endParaRPr>
          </a:p>
        </p:txBody>
      </p:sp>
      <p:sp>
        <p:nvSpPr>
          <p:cNvPr id="36" name="TextBox 35"/>
          <p:cNvSpPr txBox="1"/>
          <p:nvPr/>
        </p:nvSpPr>
        <p:spPr>
          <a:xfrm>
            <a:off x="212805" y="24815006"/>
            <a:ext cx="6019800" cy="707886"/>
          </a:xfrm>
          <a:prstGeom prst="rect">
            <a:avLst/>
          </a:prstGeom>
          <a:noFill/>
        </p:spPr>
        <p:txBody>
          <a:bodyPr wrap="square" rtlCol="0">
            <a:spAutoFit/>
          </a:bodyPr>
          <a:lstStyle/>
          <a:p>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Kết</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quả</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thực</a:t>
            </a:r>
            <a:r>
              <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4000" b="1" dirty="0" err="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hiện</a:t>
            </a:r>
            <a:endPar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34" name="TextBox 33"/>
          <p:cNvSpPr txBox="1"/>
          <p:nvPr/>
        </p:nvSpPr>
        <p:spPr>
          <a:xfrm>
            <a:off x="12599193" y="642102"/>
            <a:ext cx="8529161" cy="2158142"/>
          </a:xfrm>
          <a:prstGeom prst="rect">
            <a:avLst/>
          </a:prstGeom>
          <a:noFill/>
        </p:spPr>
        <p:txBody>
          <a:bodyPr wrap="square" lIns="64630" tIns="32315" rIns="64630" bIns="32315" rtlCol="0" anchor="ctr">
            <a:spAutoFit/>
          </a:bodyPr>
          <a:lstStyle/>
          <a:p>
            <a:r>
              <a:rPr lang="en-US" sz="3400" i="1" dirty="0" err="1"/>
              <a:t>Tên</a:t>
            </a:r>
            <a:r>
              <a:rPr lang="en-US" sz="3400" i="1" dirty="0"/>
              <a:t> </a:t>
            </a:r>
            <a:r>
              <a:rPr lang="en-US" sz="3400" i="1" dirty="0" err="1"/>
              <a:t>nhóm</a:t>
            </a:r>
            <a:r>
              <a:rPr lang="en-US" sz="3400" i="1" dirty="0" smtClean="0"/>
              <a:t>:</a:t>
            </a:r>
            <a:endParaRPr lang="en-US" sz="3400" i="1" dirty="0"/>
          </a:p>
          <a:p>
            <a:r>
              <a:rPr lang="en-US" sz="3400" i="1" dirty="0"/>
              <a:t>SV1 </a:t>
            </a:r>
            <a:r>
              <a:rPr lang="en-US" sz="3400" i="1" dirty="0" err="1" smtClean="0"/>
              <a:t>Nguyễn</a:t>
            </a:r>
            <a:r>
              <a:rPr lang="en-US" sz="3400" i="1" dirty="0" smtClean="0"/>
              <a:t> </a:t>
            </a:r>
            <a:r>
              <a:rPr lang="en-US" sz="3400" i="1" dirty="0" err="1" smtClean="0"/>
              <a:t>Trọng</a:t>
            </a:r>
            <a:r>
              <a:rPr lang="en-US" sz="3400" i="1" dirty="0" smtClean="0"/>
              <a:t> </a:t>
            </a:r>
            <a:r>
              <a:rPr lang="en-US" sz="3400" i="1" dirty="0" err="1" smtClean="0"/>
              <a:t>Nghĩa</a:t>
            </a:r>
            <a:r>
              <a:rPr lang="en-US" sz="3400" i="1" dirty="0" smtClean="0"/>
              <a:t>     MSSV: 51302535</a:t>
            </a:r>
          </a:p>
          <a:p>
            <a:r>
              <a:rPr lang="en-US" sz="3400" i="1" dirty="0" smtClean="0"/>
              <a:t>SV2 </a:t>
            </a:r>
            <a:r>
              <a:rPr lang="en-US" sz="3400" i="1" dirty="0" err="1" smtClean="0"/>
              <a:t>Nguyễn</a:t>
            </a:r>
            <a:r>
              <a:rPr lang="en-US" sz="3400" i="1" dirty="0" smtClean="0"/>
              <a:t> </a:t>
            </a:r>
            <a:r>
              <a:rPr lang="en-US" sz="3400" i="1" dirty="0" err="1" smtClean="0"/>
              <a:t>Thái</a:t>
            </a:r>
            <a:r>
              <a:rPr lang="en-US" sz="3400" i="1" dirty="0" smtClean="0"/>
              <a:t> </a:t>
            </a:r>
            <a:r>
              <a:rPr lang="en-US" sz="3400" i="1" dirty="0" err="1" smtClean="0"/>
              <a:t>Sơn</a:t>
            </a:r>
            <a:r>
              <a:rPr lang="en-US" sz="3400" i="1" dirty="0" smtClean="0"/>
              <a:t> Long  MSSV: 51302155</a:t>
            </a:r>
          </a:p>
          <a:p>
            <a:r>
              <a:rPr lang="en-US" sz="3400" i="1" dirty="0" smtClean="0"/>
              <a:t>SV3 </a:t>
            </a:r>
            <a:r>
              <a:rPr lang="en-US" sz="3400" i="1" dirty="0" err="1" smtClean="0"/>
              <a:t>Phan</a:t>
            </a:r>
            <a:r>
              <a:rPr lang="en-US" sz="3400" i="1" dirty="0" smtClean="0"/>
              <a:t> </a:t>
            </a:r>
            <a:r>
              <a:rPr lang="en-US" sz="3400" i="1" dirty="0" err="1" smtClean="0"/>
              <a:t>Thành</a:t>
            </a:r>
            <a:r>
              <a:rPr lang="en-US" sz="3400" i="1" dirty="0" smtClean="0"/>
              <a:t> </a:t>
            </a:r>
            <a:r>
              <a:rPr lang="en-US" sz="3400" i="1" dirty="0" err="1" smtClean="0"/>
              <a:t>Phú</a:t>
            </a:r>
            <a:r>
              <a:rPr lang="en-US" sz="3400" i="1" dirty="0" smtClean="0"/>
              <a:t>             MSSV: 51303000</a:t>
            </a:r>
            <a:endParaRPr lang="en-US" sz="3400" i="1" dirty="0"/>
          </a:p>
        </p:txBody>
      </p:sp>
      <p:sp>
        <p:nvSpPr>
          <p:cNvPr id="4" name="Rectangle 3"/>
          <p:cNvSpPr/>
          <p:nvPr/>
        </p:nvSpPr>
        <p:spPr>
          <a:xfrm>
            <a:off x="362152" y="3555206"/>
            <a:ext cx="5527044" cy="3629888"/>
          </a:xfrm>
          <a:prstGeom prst="rect">
            <a:avLst/>
          </a:prstGeom>
          <a:solidFill>
            <a:schemeClr val="accent1">
              <a:lumMod val="20000"/>
              <a:lumOff val="80000"/>
              <a:alpha val="32157"/>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err="1">
                <a:solidFill>
                  <a:schemeClr val="tx1"/>
                </a:solidFill>
                <a:latin typeface="Verdana" pitchFamily="34" charset="0"/>
                <a:ea typeface="Verdana" pitchFamily="34" charset="0"/>
                <a:cs typeface="Verdana" pitchFamily="34" charset="0"/>
              </a:rPr>
              <a:t>Hình</a:t>
            </a:r>
            <a:r>
              <a:rPr lang="en-US" sz="2600" dirty="0">
                <a:solidFill>
                  <a:schemeClr val="tx1"/>
                </a:solidFill>
                <a:latin typeface="Verdana" pitchFamily="34" charset="0"/>
                <a:ea typeface="Verdana" pitchFamily="34" charset="0"/>
                <a:cs typeface="Verdana" pitchFamily="34" charset="0"/>
              </a:rPr>
              <a:t> </a:t>
            </a:r>
            <a:r>
              <a:rPr lang="en-US" sz="2600" dirty="0" err="1">
                <a:solidFill>
                  <a:schemeClr val="tx1"/>
                </a:solidFill>
                <a:latin typeface="Verdana" pitchFamily="34" charset="0"/>
                <a:ea typeface="Verdana" pitchFamily="34" charset="0"/>
                <a:cs typeface="Verdana" pitchFamily="34" charset="0"/>
              </a:rPr>
              <a:t>ảnh</a:t>
            </a:r>
            <a:endParaRPr lang="en-US" sz="2600" dirty="0">
              <a:solidFill>
                <a:schemeClr val="tx1"/>
              </a:solidFill>
              <a:latin typeface="Verdana" pitchFamily="34" charset="0"/>
              <a:ea typeface="Verdana" pitchFamily="34" charset="0"/>
              <a:cs typeface="Verdana" pitchFamily="34" charset="0"/>
            </a:endParaRPr>
          </a:p>
        </p:txBody>
      </p:sp>
      <p:sp>
        <p:nvSpPr>
          <p:cNvPr id="23" name="TextBox 22"/>
          <p:cNvSpPr txBox="1"/>
          <p:nvPr/>
        </p:nvSpPr>
        <p:spPr>
          <a:xfrm>
            <a:off x="362152" y="2284631"/>
            <a:ext cx="12039600" cy="584775"/>
          </a:xfrm>
          <a:prstGeom prst="rect">
            <a:avLst/>
          </a:prstGeom>
          <a:noFill/>
        </p:spPr>
        <p:txBody>
          <a:bodyPr wrap="square" rtlCol="0">
            <a:spAutoFit/>
          </a:bodyPr>
          <a:lstStyle/>
          <a:p>
            <a:r>
              <a:rPr lang="en-US" sz="3200" b="1" dirty="0">
                <a:effectLst>
                  <a:outerShdw blurRad="38100" dist="38100" dir="2700000" algn="tl">
                    <a:srgbClr val="000000">
                      <a:alpha val="43137"/>
                    </a:srgbClr>
                  </a:outerShdw>
                </a:effectLst>
                <a:latin typeface="Tahoma" pitchFamily="34" charset="0"/>
                <a:ea typeface="Tahoma" pitchFamily="34" charset="0"/>
                <a:cs typeface="Tahoma" pitchFamily="34" charset="0"/>
              </a:rPr>
              <a:t>GVHD</a:t>
            </a:r>
            <a:r>
              <a:rPr lang="en-US" sz="32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 PGS.TS </a:t>
            </a:r>
            <a:r>
              <a:rPr lang="en-US" sz="3200" b="1" dirty="0" err="1" smtClean="0">
                <a:effectLst>
                  <a:outerShdw blurRad="38100" dist="38100" dir="2700000" algn="tl">
                    <a:srgbClr val="000000">
                      <a:alpha val="43137"/>
                    </a:srgbClr>
                  </a:outerShdw>
                </a:effectLst>
                <a:latin typeface="Tahoma" pitchFamily="34" charset="0"/>
                <a:ea typeface="Tahoma" pitchFamily="34" charset="0"/>
                <a:cs typeface="Tahoma" pitchFamily="34" charset="0"/>
              </a:rPr>
              <a:t>Đặng</a:t>
            </a:r>
            <a:r>
              <a:rPr lang="en-US" sz="32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3200" b="1" dirty="0" err="1" smtClean="0">
                <a:effectLst>
                  <a:outerShdw blurRad="38100" dist="38100" dir="2700000" algn="tl">
                    <a:srgbClr val="000000">
                      <a:alpha val="43137"/>
                    </a:srgbClr>
                  </a:outerShdw>
                </a:effectLst>
                <a:latin typeface="Tahoma" pitchFamily="34" charset="0"/>
                <a:ea typeface="Tahoma" pitchFamily="34" charset="0"/>
                <a:cs typeface="Tahoma" pitchFamily="34" charset="0"/>
              </a:rPr>
              <a:t>Trần</a:t>
            </a:r>
            <a:r>
              <a:rPr lang="en-US" sz="32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3200" b="1" dirty="0" err="1" smtClean="0">
                <a:effectLst>
                  <a:outerShdw blurRad="38100" dist="38100" dir="2700000" algn="tl">
                    <a:srgbClr val="000000">
                      <a:alpha val="43137"/>
                    </a:srgbClr>
                  </a:outerShdw>
                </a:effectLst>
                <a:latin typeface="Tahoma" pitchFamily="34" charset="0"/>
                <a:ea typeface="Tahoma" pitchFamily="34" charset="0"/>
                <a:cs typeface="Tahoma" pitchFamily="34" charset="0"/>
              </a:rPr>
              <a:t>Khánh</a:t>
            </a:r>
            <a:r>
              <a:rPr lang="en-US" sz="32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3200" b="1" smtClean="0">
                <a:effectLst>
                  <a:outerShdw blurRad="38100" dist="38100" dir="2700000" algn="tl">
                    <a:srgbClr val="000000">
                      <a:alpha val="43137"/>
                    </a:srgbClr>
                  </a:outerShdw>
                </a:effectLst>
                <a:latin typeface="Tahoma" pitchFamily="34" charset="0"/>
                <a:ea typeface="Tahoma" pitchFamily="34" charset="0"/>
                <a:cs typeface="Tahoma" pitchFamily="34" charset="0"/>
              </a:rPr>
              <a:t>Ths</a:t>
            </a:r>
            <a:r>
              <a:rPr lang="en-US" sz="32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3200" b="1" dirty="0" err="1" smtClean="0">
                <a:effectLst>
                  <a:outerShdw blurRad="38100" dist="38100" dir="2700000" algn="tl">
                    <a:srgbClr val="000000">
                      <a:alpha val="43137"/>
                    </a:srgbClr>
                  </a:outerShdw>
                </a:effectLst>
                <a:latin typeface="Tahoma" pitchFamily="34" charset="0"/>
                <a:ea typeface="Tahoma" pitchFamily="34" charset="0"/>
                <a:cs typeface="Tahoma" pitchFamily="34" charset="0"/>
              </a:rPr>
              <a:t>Phan</a:t>
            </a:r>
            <a:r>
              <a:rPr lang="en-US" sz="32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3200" b="1" dirty="0" err="1" smtClean="0">
                <a:effectLst>
                  <a:outerShdw blurRad="38100" dist="38100" dir="2700000" algn="tl">
                    <a:srgbClr val="000000">
                      <a:alpha val="43137"/>
                    </a:srgbClr>
                  </a:outerShdw>
                </a:effectLst>
                <a:latin typeface="Tahoma" pitchFamily="34" charset="0"/>
                <a:ea typeface="Tahoma" pitchFamily="34" charset="0"/>
                <a:cs typeface="Tahoma" pitchFamily="34" charset="0"/>
              </a:rPr>
              <a:t>Trọng</a:t>
            </a:r>
            <a:r>
              <a:rPr lang="en-US" sz="32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3200" b="1" dirty="0" err="1" smtClean="0">
                <a:effectLst>
                  <a:outerShdw blurRad="38100" dist="38100" dir="2700000" algn="tl">
                    <a:srgbClr val="000000">
                      <a:alpha val="43137"/>
                    </a:srgbClr>
                  </a:outerShdw>
                </a:effectLst>
                <a:latin typeface="Tahoma" pitchFamily="34" charset="0"/>
                <a:ea typeface="Tahoma" pitchFamily="34" charset="0"/>
                <a:cs typeface="Tahoma" pitchFamily="34" charset="0"/>
              </a:rPr>
              <a:t>Nhân</a:t>
            </a:r>
            <a:r>
              <a:rPr lang="en-US" sz="32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en-US" sz="32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794" y="20090606"/>
            <a:ext cx="5893594" cy="498536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36635" y="20166806"/>
            <a:ext cx="6125559" cy="4877456"/>
          </a:xfrm>
          <a:prstGeom prst="rect">
            <a:avLst/>
          </a:prstGeom>
        </p:spPr>
      </p:pic>
      <p:sp>
        <p:nvSpPr>
          <p:cNvPr id="24" name="TextBox 23"/>
          <p:cNvSpPr txBox="1"/>
          <p:nvPr/>
        </p:nvSpPr>
        <p:spPr>
          <a:xfrm>
            <a:off x="278607" y="19176206"/>
            <a:ext cx="7162800" cy="707886"/>
          </a:xfrm>
          <a:prstGeom prst="rect">
            <a:avLst/>
          </a:prstGeom>
          <a:noFill/>
        </p:spPr>
        <p:txBody>
          <a:bodyPr wrap="square" rtlCol="0">
            <a:spAutoFit/>
          </a:bodyPr>
          <a:lstStyle/>
          <a:p>
            <a:r>
              <a:rPr lang="en-US" sz="4000" b="1" dirty="0" err="1"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Usecase</a:t>
            </a:r>
            <a:r>
              <a:rPr lang="en-US" sz="4000" b="1" dirty="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diagram</a:t>
            </a:r>
            <a:endParaRPr lang="en-US" sz="4000" b="1" dirty="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794" y="15137606"/>
            <a:ext cx="5435150" cy="4555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0356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661</TotalTime>
  <Words>765</Words>
  <Application>Microsoft Office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Albertus Medium</vt:lpstr>
      <vt:lpstr>Arial</vt:lpstr>
      <vt:lpstr>Calibri</vt:lpstr>
      <vt:lpstr>Tahoma</vt:lpstr>
      <vt:lpstr>Tekton Pro</vt:lpstr>
      <vt:lpstr>Verdana</vt:lpstr>
      <vt:lpstr>Office Theme</vt:lpstr>
      <vt:lpstr>TRƯỜNG ĐẠI HỌC BÁCH KHOA TP. HỒ CHÍ MINH KHOA KHOA HỌC VÀ KỸ THUẬT MÁY TÍNH  BÁO CÁO THỰC TẬP TỐT NGHIỆP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 Tuyen</dc:creator>
  <cp:lastModifiedBy>phu phan</cp:lastModifiedBy>
  <cp:revision>88</cp:revision>
  <dcterms:created xsi:type="dcterms:W3CDTF">2012-10-17T08:42:20Z</dcterms:created>
  <dcterms:modified xsi:type="dcterms:W3CDTF">2017-05-31T14:57:28Z</dcterms:modified>
</cp:coreProperties>
</file>