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7"/>
  </p:notesMasterIdLst>
  <p:handoutMasterIdLst>
    <p:handoutMasterId r:id="rId28"/>
  </p:handoutMasterIdLst>
  <p:sldIdLst>
    <p:sldId id="258" r:id="rId3"/>
    <p:sldId id="259" r:id="rId4"/>
    <p:sldId id="260" r:id="rId5"/>
    <p:sldId id="261" r:id="rId6"/>
    <p:sldId id="265" r:id="rId7"/>
    <p:sldId id="266" r:id="rId8"/>
    <p:sldId id="256" r:id="rId9"/>
    <p:sldId id="282" r:id="rId10"/>
    <p:sldId id="262" r:id="rId11"/>
    <p:sldId id="280" r:id="rId12"/>
    <p:sldId id="263" r:id="rId13"/>
    <p:sldId id="267" r:id="rId14"/>
    <p:sldId id="278" r:id="rId15"/>
    <p:sldId id="279" r:id="rId16"/>
    <p:sldId id="268" r:id="rId17"/>
    <p:sldId id="269" r:id="rId18"/>
    <p:sldId id="272" r:id="rId19"/>
    <p:sldId id="270" r:id="rId20"/>
    <p:sldId id="271" r:id="rId21"/>
    <p:sldId id="273" r:id="rId22"/>
    <p:sldId id="264" r:id="rId23"/>
    <p:sldId id="275" r:id="rId24"/>
    <p:sldId id="27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000000"/>
    <a:srgbClr val="D25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0"/>
  </p:normalViewPr>
  <p:slideViewPr>
    <p:cSldViewPr snapToGrid="0">
      <p:cViewPr varScale="1">
        <p:scale>
          <a:sx n="69" d="100"/>
          <a:sy n="69" d="100"/>
        </p:scale>
        <p:origin x="-75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280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022F2F-798A-45F4-B7DB-F09FFBC8011A}" type="datetime1">
              <a:rPr lang="en-US" smtClean="0"/>
              <a:t>6/4/2017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98BA84-74A5-48C9-8603-98187129ECD7}" type="slidenum">
              <a:rPr lang="en-US" smtClean="0"/>
              <a:t>‹#›</a:t>
            </a:fld>
            <a:endParaRPr lang="en-US"/>
          </a:p>
        </p:txBody>
      </p:sp>
    </p:spTree>
    <p:extLst>
      <p:ext uri="{BB962C8B-B14F-4D97-AF65-F5344CB8AC3E}">
        <p14:creationId xmlns:p14="http://schemas.microsoft.com/office/powerpoint/2010/main" val="19852245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90524-8F34-491B-BB9D-4A154ABA1548}" type="datetime1">
              <a:rPr lang="en-US" smtClean="0"/>
              <a:t>6/4/2017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5ADDA-377C-4A89-908F-7667FBDF8C36}" type="slidenum">
              <a:rPr lang="en-US" smtClean="0"/>
              <a:t>‹#›</a:t>
            </a:fld>
            <a:endParaRPr lang="en-US"/>
          </a:p>
        </p:txBody>
      </p:sp>
    </p:spTree>
    <p:extLst>
      <p:ext uri="{BB962C8B-B14F-4D97-AF65-F5344CB8AC3E}">
        <p14:creationId xmlns:p14="http://schemas.microsoft.com/office/powerpoint/2010/main" val="14932039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64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1840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445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772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665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973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419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554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77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77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152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027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607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967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6796C1-CEE6-405D-8C7F-B785206ACAF3}" type="datetime2">
              <a:rPr lang="en-US" smtClean="0"/>
              <a:t>Sunday, June 04,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33237661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92F1D-F4DE-4E58-B375-D4B80D5CC3A8}" type="datetime2">
              <a:rPr lang="en-US" smtClean="0"/>
              <a:t>Sunday, June 04,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19956198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DF9E06-2EBF-4D5C-84D8-678F3C9CAB8B}" type="datetime2">
              <a:rPr lang="en-US" smtClean="0"/>
              <a:t>Sunday, June 04,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35408584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4FE802-DAC3-4D7B-9705-0F7F68F00707}" type="datetime2">
              <a:rPr lang="en-US" smtClean="0"/>
              <a:t>Sunday, June 04,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5774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a:spLocks noGrp="1"/>
          </p:cNvSpPr>
          <p:nvPr>
            <p:ph type="dt" sz="half" idx="10"/>
          </p:nvPr>
        </p:nvSpPr>
        <p:spPr/>
        <p:txBody>
          <a:bodyPr/>
          <a:lstStyle/>
          <a:p>
            <a:fld id="{D8D21C3D-0216-4BD9-A950-7479150E14BD}" type="datetime2">
              <a:rPr lang="en-US" smtClean="0"/>
              <a:t>Sunday, June 04, 2017</a:t>
            </a:fld>
            <a:endParaRPr lang="en-US" dirty="0"/>
          </a:p>
        </p:txBody>
      </p:sp>
      <p:sp>
        <p:nvSpPr>
          <p:cNvPr id="12" name="Footer Placeholder 11"/>
          <p:cNvSpPr>
            <a:spLocks noGrp="1"/>
          </p:cNvSpPr>
          <p:nvPr>
            <p:ph type="ftr" sz="quarter" idx="11"/>
          </p:nvPr>
        </p:nvSpPr>
        <p:spPr/>
        <p:txBody>
          <a:bodyPr/>
          <a:lstStyle/>
          <a:p>
            <a:pPr algn="r"/>
            <a:endParaRPr lang="en-US" dirty="0"/>
          </a:p>
        </p:txBody>
      </p:sp>
      <p:sp>
        <p:nvSpPr>
          <p:cNvPr id="13" name="Slide Number Placeholder 12"/>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87488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FF1B5-8F20-44B7-BE35-FBF7634426CA}" type="datetime2">
              <a:rPr lang="en-US" smtClean="0"/>
              <a:t>Sunday, June 04,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4274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5DF5-93C3-4674-A812-2E55B404527F}" type="datetime2">
              <a:rPr lang="en-US" smtClean="0"/>
              <a:t>Sunday, June 04,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Tree>
    <p:extLst>
      <p:ext uri="{BB962C8B-B14F-4D97-AF65-F5344CB8AC3E}">
        <p14:creationId xmlns:p14="http://schemas.microsoft.com/office/powerpoint/2010/main" val="93712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92F33-3156-4AE7-8DDD-106E14F61344}" type="datetime2">
              <a:rPr lang="en-US" smtClean="0"/>
              <a:t>Sunday, June 04,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3820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D1981-090A-4DAC-8B66-09D7229C2BC4}" type="datetime2">
              <a:rPr lang="en-US" smtClean="0"/>
              <a:t>Sunday, June 04,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Tree>
    <p:extLst>
      <p:ext uri="{BB962C8B-B14F-4D97-AF65-F5344CB8AC3E}">
        <p14:creationId xmlns:p14="http://schemas.microsoft.com/office/powerpoint/2010/main" val="5517980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5A36E-4CD7-4BA8-B5D2-6DA5A4AB428E}" type="datetime2">
              <a:rPr lang="en-US" smtClean="0"/>
              <a:t>Sunday, June 04,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Tree>
    <p:extLst>
      <p:ext uri="{BB962C8B-B14F-4D97-AF65-F5344CB8AC3E}">
        <p14:creationId xmlns:p14="http://schemas.microsoft.com/office/powerpoint/2010/main" val="24281194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C2488-101E-4BF0-B18F-3D2B61803F2C}" type="datetime2">
              <a:rPr lang="en-US" smtClean="0"/>
              <a:t>Sunday, June 04,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2677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9CE61-FD43-459F-96E5-9B210E0C2910}" type="datetime2">
              <a:rPr lang="en-US" smtClean="0"/>
              <a:t>Sunday, June 04,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390599472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67528B-42AE-4A2D-9592-5E208E7769AF}" type="datetime2">
              <a:rPr lang="en-US" smtClean="0"/>
              <a:t>Sunday, June 04,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Tree>
    <p:extLst>
      <p:ext uri="{BB962C8B-B14F-4D97-AF65-F5344CB8AC3E}">
        <p14:creationId xmlns:p14="http://schemas.microsoft.com/office/powerpoint/2010/main" val="1749780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2254B-FEA3-4649-B035-33C35338B7F1}" type="datetime2">
              <a:rPr lang="en-US" smtClean="0"/>
              <a:t>Sunday, June 04,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Tree>
    <p:extLst>
      <p:ext uri="{BB962C8B-B14F-4D97-AF65-F5344CB8AC3E}">
        <p14:creationId xmlns:p14="http://schemas.microsoft.com/office/powerpoint/2010/main" val="2818711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0BC1D-28B0-466C-9E09-742077C9AE73}" type="datetime2">
              <a:rPr lang="en-US" smtClean="0"/>
              <a:t>Sunday, June 04,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r>
              <a:rPr lang="en-US" smtClean="0"/>
              <a:t> of 100</a:t>
            </a:r>
            <a:endParaRPr lang="en-US" dirty="0" smtClean="0"/>
          </a:p>
        </p:txBody>
      </p:sp>
    </p:spTree>
    <p:extLst>
      <p:ext uri="{BB962C8B-B14F-4D97-AF65-F5344CB8AC3E}">
        <p14:creationId xmlns:p14="http://schemas.microsoft.com/office/powerpoint/2010/main" val="12879587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DF2A2-F6ED-4DBF-8852-46D3D574B9F8}" type="datetime2">
              <a:rPr lang="en-US" smtClean="0"/>
              <a:t>Sunday, June 04,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25960406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E53242-E5EB-4F0D-9AFD-6C08CD7F8088}" type="datetime2">
              <a:rPr lang="en-US" smtClean="0"/>
              <a:t>Sunday, June 04,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9527624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CB9D70-A02B-4B17-8326-35B7850B300F}" type="datetime2">
              <a:rPr lang="en-US" smtClean="0"/>
              <a:t>Sunday, June 04,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6230832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30C5A1-0C0D-40A7-977E-D1361E7FCC65}" type="datetime2">
              <a:rPr lang="en-US" smtClean="0"/>
              <a:t>Sunday, June 04,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27307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E9D35-5E03-46D8-9ABF-7568302602FF}" type="datetime2">
              <a:rPr lang="en-US" smtClean="0"/>
              <a:t>Sunday, June 04,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27048567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9F6B4-5AA0-410C-8B4F-9655557AE031}" type="datetime2">
              <a:rPr lang="en-US" smtClean="0"/>
              <a:t>Sunday, June 04,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2449822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AE78A-2BF9-4617-B0C2-09FE2377B1AE}" type="datetime2">
              <a:rPr lang="en-US" smtClean="0"/>
              <a:t>Sunday, June 04,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09F90-BDEB-40C5-8359-E1888CD91BF8}" type="slidenum">
              <a:rPr lang="en-US" smtClean="0"/>
              <a:t>‹#›</a:t>
            </a:fld>
            <a:endParaRPr lang="en-US"/>
          </a:p>
        </p:txBody>
      </p:sp>
    </p:spTree>
    <p:extLst>
      <p:ext uri="{BB962C8B-B14F-4D97-AF65-F5344CB8AC3E}">
        <p14:creationId xmlns:p14="http://schemas.microsoft.com/office/powerpoint/2010/main" val="1448446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D2F14-CA51-4DDD-BFFA-00D868F4C594}" type="datetime2">
              <a:rPr lang="en-US" smtClean="0"/>
              <a:t>Sunday, June 04, 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95512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463D077-58C7-4E6C-9835-2F350FC56B17}" type="datetime2">
              <a:rPr lang="en-US" smtClean="0"/>
              <a:t>Sunday, June 04, 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r>
              <a:rPr lang="en-US" dirty="0" smtClean="0"/>
              <a:t> of 100</a:t>
            </a:r>
          </a:p>
        </p:txBody>
      </p:sp>
    </p:spTree>
    <p:extLst>
      <p:ext uri="{BB962C8B-B14F-4D97-AF65-F5344CB8AC3E}">
        <p14:creationId xmlns:p14="http://schemas.microsoft.com/office/powerpoint/2010/main" val="3883232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0152" y="2954765"/>
            <a:ext cx="10059151" cy="842594"/>
          </a:xfrm>
        </p:spPr>
        <p:txBody>
          <a:bodyPr>
            <a:noAutofit/>
          </a:bodyPr>
          <a:lstStyle/>
          <a:p>
            <a:r>
              <a:rPr lang="en-US" sz="4400" b="1" dirty="0" err="1" smtClean="0"/>
              <a:t>Đề</a:t>
            </a:r>
            <a:r>
              <a:rPr lang="en-US" sz="4400" b="1" dirty="0" smtClean="0"/>
              <a:t> </a:t>
            </a:r>
            <a:r>
              <a:rPr lang="en-US" sz="4400" b="1" dirty="0" err="1" smtClean="0"/>
              <a:t>tài</a:t>
            </a:r>
            <a:r>
              <a:rPr lang="en-US" sz="4400" b="1" dirty="0" smtClean="0"/>
              <a:t>: </a:t>
            </a:r>
            <a:r>
              <a:rPr lang="en-US" sz="4400" b="1" dirty="0" err="1" smtClean="0"/>
              <a:t>Phát</a:t>
            </a:r>
            <a:r>
              <a:rPr lang="en-US" sz="4400" b="1" dirty="0" smtClean="0"/>
              <a:t> </a:t>
            </a:r>
            <a:r>
              <a:rPr lang="en-US" sz="4400" b="1" dirty="0" err="1" smtClean="0"/>
              <a:t>triển</a:t>
            </a:r>
            <a:r>
              <a:rPr lang="en-US" sz="4400" b="1" dirty="0" smtClean="0"/>
              <a:t> </a:t>
            </a:r>
            <a:r>
              <a:rPr lang="en-US" sz="4400" b="1" dirty="0" err="1" smtClean="0"/>
              <a:t>ứng</a:t>
            </a:r>
            <a:r>
              <a:rPr lang="en-US" sz="4400" b="1" dirty="0" smtClean="0"/>
              <a:t> </a:t>
            </a:r>
            <a:r>
              <a:rPr lang="en-US" sz="4400" b="1" dirty="0" err="1" smtClean="0"/>
              <a:t>dụng</a:t>
            </a:r>
            <a:r>
              <a:rPr lang="en-US" sz="4400" b="1" dirty="0" smtClean="0"/>
              <a:t> di </a:t>
            </a:r>
            <a:r>
              <a:rPr lang="en-US" sz="4400" b="1" dirty="0" err="1" smtClean="0"/>
              <a:t>động</a:t>
            </a:r>
            <a:r>
              <a:rPr lang="en-US" sz="4400" b="1" dirty="0" smtClean="0"/>
              <a:t> </a:t>
            </a:r>
            <a:r>
              <a:rPr lang="en-US" sz="4400" b="1" dirty="0" err="1" smtClean="0"/>
              <a:t>hỗ</a:t>
            </a:r>
            <a:r>
              <a:rPr lang="en-US" sz="4400" b="1" dirty="0" smtClean="0"/>
              <a:t> </a:t>
            </a:r>
            <a:r>
              <a:rPr lang="en-US" sz="4400" b="1" dirty="0" err="1" smtClean="0"/>
              <a:t>trợ</a:t>
            </a:r>
            <a:r>
              <a:rPr lang="en-US" sz="4400" b="1" dirty="0" smtClean="0"/>
              <a:t> </a:t>
            </a:r>
            <a:r>
              <a:rPr lang="en-US" sz="4400" b="1" dirty="0" err="1" smtClean="0"/>
              <a:t>nhân</a:t>
            </a:r>
            <a:r>
              <a:rPr lang="en-US" sz="4400" b="1" dirty="0" smtClean="0"/>
              <a:t> </a:t>
            </a:r>
            <a:r>
              <a:rPr lang="en-US" sz="4400" b="1" dirty="0" err="1" smtClean="0"/>
              <a:t>viên</a:t>
            </a:r>
            <a:r>
              <a:rPr lang="en-US" sz="4400" b="1" dirty="0" smtClean="0"/>
              <a:t> </a:t>
            </a:r>
            <a:r>
              <a:rPr lang="en-US" sz="4400" b="1" dirty="0" err="1" smtClean="0"/>
              <a:t>tạo</a:t>
            </a:r>
            <a:r>
              <a:rPr lang="en-US" sz="4400" b="1" dirty="0" smtClean="0"/>
              <a:t> </a:t>
            </a:r>
            <a:r>
              <a:rPr lang="en-US" sz="4400" b="1" dirty="0" err="1" smtClean="0"/>
              <a:t>báo</a:t>
            </a:r>
            <a:r>
              <a:rPr lang="en-US" sz="4400" b="1" dirty="0" smtClean="0"/>
              <a:t> </a:t>
            </a:r>
            <a:r>
              <a:rPr lang="en-US" sz="4400" b="1" dirty="0" err="1" smtClean="0"/>
              <a:t>cáo</a:t>
            </a:r>
            <a:r>
              <a:rPr lang="en-US" sz="4400" b="1" dirty="0" smtClean="0"/>
              <a:t> </a:t>
            </a:r>
            <a:r>
              <a:rPr lang="en-US" sz="4400" b="1" dirty="0" err="1" smtClean="0"/>
              <a:t>nhanh</a:t>
            </a:r>
            <a:r>
              <a:rPr lang="en-US" sz="4400" b="1" dirty="0" smtClean="0"/>
              <a:t> </a:t>
            </a:r>
            <a:r>
              <a:rPr lang="en-US" sz="4400" b="1" dirty="0" err="1" smtClean="0"/>
              <a:t>bằng</a:t>
            </a:r>
            <a:r>
              <a:rPr lang="en-US" sz="4400" b="1" dirty="0" smtClean="0"/>
              <a:t> </a:t>
            </a:r>
            <a:r>
              <a:rPr lang="en-US" sz="4400" b="1" dirty="0" err="1" smtClean="0"/>
              <a:t>giọng</a:t>
            </a:r>
            <a:r>
              <a:rPr lang="en-US" sz="4400" b="1" dirty="0" smtClean="0"/>
              <a:t> </a:t>
            </a:r>
            <a:r>
              <a:rPr lang="en-US" sz="4400" b="1" dirty="0" err="1" smtClean="0"/>
              <a:t>nói</a:t>
            </a:r>
            <a:endParaRPr lang="en-US" sz="4400" b="1" dirty="0"/>
          </a:p>
        </p:txBody>
      </p:sp>
      <p:sp>
        <p:nvSpPr>
          <p:cNvPr id="4" name="TextBox 3"/>
          <p:cNvSpPr txBox="1"/>
          <p:nvPr/>
        </p:nvSpPr>
        <p:spPr>
          <a:xfrm>
            <a:off x="1293543" y="368490"/>
            <a:ext cx="9832374" cy="1200329"/>
          </a:xfrm>
          <a:prstGeom prst="rect">
            <a:avLst/>
          </a:prstGeom>
          <a:noFill/>
        </p:spPr>
        <p:txBody>
          <a:bodyPr wrap="square" rtlCol="0">
            <a:spAutoFit/>
          </a:bodyPr>
          <a:lstStyle/>
          <a:p>
            <a:pPr algn="ct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TRƯỜNG ĐẠI HỌC BÁCH KHOA TP.HCM</a:t>
            </a:r>
          </a:p>
          <a:p>
            <a:pPr algn="ct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KHOA </a:t>
            </a:r>
            <a:r>
              <a:rPr lang="en-US" sz="3600" dirty="0" err="1" smtClean="0">
                <a:solidFill>
                  <a:schemeClr val="accent2">
                    <a:lumMod val="75000"/>
                  </a:schemeClr>
                </a:solidFill>
                <a:latin typeface="Times New Roman" panose="02020603050405020304" pitchFamily="18" charset="0"/>
                <a:cs typeface="Times New Roman" panose="02020603050405020304" pitchFamily="18" charset="0"/>
              </a:rPr>
              <a:t>KHOA</a:t>
            </a: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 HỌC VÀ KỸ THUẬT MÁY TÍNH</a:t>
            </a: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535784" y="1693544"/>
            <a:ext cx="5347889" cy="646331"/>
          </a:xfrm>
          <a:prstGeom prst="rect">
            <a:avLst/>
          </a:prstGeom>
          <a:noFill/>
        </p:spPr>
        <p:txBody>
          <a:bodyPr wrap="square" rtlCol="0">
            <a:spAutoFit/>
          </a:bodyPr>
          <a:lstStyle/>
          <a:p>
            <a:pPr algn="ctr"/>
            <a:r>
              <a:rPr lang="en-US" sz="3600" dirty="0" smtClean="0">
                <a:solidFill>
                  <a:srgbClr val="C55A11"/>
                </a:solidFill>
              </a:rPr>
              <a:t>THỰC TẬP TỐT NGHIỆP</a:t>
            </a:r>
            <a:endParaRPr lang="en-US" sz="3600" dirty="0">
              <a:solidFill>
                <a:srgbClr val="C55A11"/>
              </a:solidFill>
            </a:endParaRPr>
          </a:p>
        </p:txBody>
      </p:sp>
      <p:sp>
        <p:nvSpPr>
          <p:cNvPr id="6" name="TextBox 5"/>
          <p:cNvSpPr txBox="1"/>
          <p:nvPr/>
        </p:nvSpPr>
        <p:spPr>
          <a:xfrm>
            <a:off x="624142" y="4495655"/>
            <a:ext cx="11295141" cy="553998"/>
          </a:xfrm>
          <a:prstGeom prst="rect">
            <a:avLst/>
          </a:prstGeom>
          <a:noFill/>
        </p:spPr>
        <p:txBody>
          <a:bodyPr wrap="square" rtlCol="0">
            <a:spAutoFit/>
          </a:bodyPr>
          <a:lstStyle/>
          <a:p>
            <a:r>
              <a:rPr lang="en-US" sz="3000" dirty="0" err="1" smtClean="0"/>
              <a:t>Giảng</a:t>
            </a:r>
            <a:r>
              <a:rPr lang="en-US" sz="3000" dirty="0" smtClean="0"/>
              <a:t> </a:t>
            </a:r>
            <a:r>
              <a:rPr lang="en-US" sz="3000" dirty="0" err="1" smtClean="0"/>
              <a:t>viên</a:t>
            </a:r>
            <a:r>
              <a:rPr lang="en-US" sz="3000" dirty="0" smtClean="0"/>
              <a:t> </a:t>
            </a:r>
            <a:r>
              <a:rPr lang="en-US" sz="3000" dirty="0" err="1" smtClean="0"/>
              <a:t>hướng</a:t>
            </a:r>
            <a:r>
              <a:rPr lang="en-US" sz="3000" dirty="0" smtClean="0"/>
              <a:t> </a:t>
            </a:r>
            <a:r>
              <a:rPr lang="en-US" sz="3000" dirty="0" err="1" smtClean="0"/>
              <a:t>dẫn</a:t>
            </a:r>
            <a:r>
              <a:rPr lang="en-US" sz="3000" dirty="0" smtClean="0"/>
              <a:t>: 	PGS.TS </a:t>
            </a:r>
            <a:r>
              <a:rPr lang="en-US" sz="3000" dirty="0" err="1" smtClean="0"/>
              <a:t>Đặng</a:t>
            </a:r>
            <a:r>
              <a:rPr lang="en-US" sz="3000" dirty="0" smtClean="0"/>
              <a:t> </a:t>
            </a:r>
            <a:r>
              <a:rPr lang="en-US" sz="3000" dirty="0" err="1" smtClean="0"/>
              <a:t>Trần</a:t>
            </a:r>
            <a:r>
              <a:rPr lang="en-US" sz="3000" dirty="0" smtClean="0"/>
              <a:t> </a:t>
            </a:r>
            <a:r>
              <a:rPr lang="en-US" sz="3000" dirty="0" err="1" smtClean="0"/>
              <a:t>Khánh</a:t>
            </a:r>
            <a:r>
              <a:rPr lang="en-US" sz="3000" dirty="0" smtClean="0"/>
              <a:t>, </a:t>
            </a:r>
            <a:r>
              <a:rPr lang="en-US" sz="3000" dirty="0" err="1" smtClean="0"/>
              <a:t>Ths</a:t>
            </a:r>
            <a:r>
              <a:rPr lang="en-US" sz="3000" dirty="0" smtClean="0"/>
              <a:t> Phan </a:t>
            </a:r>
            <a:r>
              <a:rPr lang="en-US" sz="3000" dirty="0" err="1" smtClean="0"/>
              <a:t>Trọng</a:t>
            </a:r>
            <a:r>
              <a:rPr lang="en-US" sz="3000" dirty="0" smtClean="0"/>
              <a:t> </a:t>
            </a:r>
            <a:r>
              <a:rPr lang="en-US" sz="3000" dirty="0" err="1" smtClean="0"/>
              <a:t>Nhân</a:t>
            </a:r>
            <a:endParaRPr lang="en-US" sz="3000" dirty="0" smtClean="0"/>
          </a:p>
        </p:txBody>
      </p:sp>
      <p:sp>
        <p:nvSpPr>
          <p:cNvPr id="7" name="TextBox 6"/>
          <p:cNvSpPr txBox="1"/>
          <p:nvPr/>
        </p:nvSpPr>
        <p:spPr>
          <a:xfrm>
            <a:off x="624142" y="5049653"/>
            <a:ext cx="11295141" cy="553998"/>
          </a:xfrm>
          <a:prstGeom prst="rect">
            <a:avLst/>
          </a:prstGeom>
          <a:noFill/>
        </p:spPr>
        <p:txBody>
          <a:bodyPr wrap="square" rtlCol="0">
            <a:spAutoFit/>
          </a:bodyPr>
          <a:lstStyle/>
          <a:p>
            <a:r>
              <a:rPr lang="en-US" sz="3000" dirty="0" err="1" smtClean="0"/>
              <a:t>Giảng</a:t>
            </a:r>
            <a:r>
              <a:rPr lang="en-US" sz="3000" dirty="0" smtClean="0"/>
              <a:t> </a:t>
            </a:r>
            <a:r>
              <a:rPr lang="en-US" sz="3000" dirty="0" err="1" smtClean="0"/>
              <a:t>viên</a:t>
            </a:r>
            <a:r>
              <a:rPr lang="en-US" sz="3000" dirty="0" smtClean="0"/>
              <a:t> </a:t>
            </a:r>
            <a:r>
              <a:rPr lang="en-US" sz="3000" dirty="0" err="1" smtClean="0"/>
              <a:t>phản</a:t>
            </a:r>
            <a:r>
              <a:rPr lang="en-US" sz="3000" dirty="0" smtClean="0"/>
              <a:t> </a:t>
            </a:r>
            <a:r>
              <a:rPr lang="en-US" sz="3000" dirty="0" err="1" smtClean="0"/>
              <a:t>biện</a:t>
            </a:r>
            <a:r>
              <a:rPr lang="en-US" sz="3000" smtClean="0"/>
              <a:t>: 	Ths</a:t>
            </a:r>
            <a:r>
              <a:rPr lang="en-US" sz="3000" dirty="0" smtClean="0"/>
              <a:t> </a:t>
            </a:r>
            <a:r>
              <a:rPr lang="en-US" sz="3000" dirty="0" err="1" smtClean="0"/>
              <a:t>Đặng</a:t>
            </a:r>
            <a:r>
              <a:rPr lang="en-US" sz="3000" dirty="0" smtClean="0"/>
              <a:t> </a:t>
            </a:r>
            <a:r>
              <a:rPr lang="en-US" sz="3000" dirty="0" err="1" smtClean="0"/>
              <a:t>Trần</a:t>
            </a:r>
            <a:r>
              <a:rPr lang="en-US" sz="3000" dirty="0" smtClean="0"/>
              <a:t> </a:t>
            </a:r>
            <a:r>
              <a:rPr lang="en-US" sz="3000" dirty="0" err="1" smtClean="0"/>
              <a:t>Trí</a:t>
            </a:r>
            <a:endParaRPr lang="en-US" sz="3000" dirty="0" smtClean="0"/>
          </a:p>
        </p:txBody>
      </p:sp>
      <p:sp>
        <p:nvSpPr>
          <p:cNvPr id="8" name="TextBox 7"/>
          <p:cNvSpPr txBox="1"/>
          <p:nvPr/>
        </p:nvSpPr>
        <p:spPr>
          <a:xfrm>
            <a:off x="4092171" y="6157649"/>
            <a:ext cx="4235116" cy="369332"/>
          </a:xfrm>
          <a:prstGeom prst="rect">
            <a:avLst/>
          </a:prstGeom>
          <a:noFill/>
        </p:spPr>
        <p:txBody>
          <a:bodyPr wrap="square" rtlCol="0">
            <a:spAutoFit/>
          </a:bodyPr>
          <a:lstStyle/>
          <a:p>
            <a:pPr algn="ctr"/>
            <a:r>
              <a:rPr lang="en-US" b="1" dirty="0" err="1" smtClean="0"/>
              <a:t>Tháng</a:t>
            </a:r>
            <a:r>
              <a:rPr lang="en-US" b="1" dirty="0" smtClean="0"/>
              <a:t> 6/2017, Tp. </a:t>
            </a:r>
            <a:r>
              <a:rPr lang="en-US" b="1" dirty="0" err="1" smtClean="0"/>
              <a:t>Hồ</a:t>
            </a:r>
            <a:r>
              <a:rPr lang="en-US" b="1" dirty="0" smtClean="0"/>
              <a:t> </a:t>
            </a:r>
            <a:r>
              <a:rPr lang="en-US" b="1" dirty="0" err="1" smtClean="0"/>
              <a:t>Chí</a:t>
            </a:r>
            <a:r>
              <a:rPr lang="en-US" b="1" dirty="0" smtClean="0"/>
              <a:t> Minh</a:t>
            </a:r>
            <a:endParaRPr lang="en-US" b="1" dirty="0"/>
          </a:p>
        </p:txBody>
      </p:sp>
    </p:spTree>
    <p:extLst>
      <p:ext uri="{BB962C8B-B14F-4D97-AF65-F5344CB8AC3E}">
        <p14:creationId xmlns:p14="http://schemas.microsoft.com/office/powerpoint/2010/main" val="1346291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872105" y="1879155"/>
          <a:ext cx="6447790" cy="4318889"/>
        </p:xfrm>
        <a:graphic>
          <a:graphicData uri="http://schemas.openxmlformats.org/drawingml/2006/table">
            <a:tbl>
              <a:tblPr firstRow="1" firstCol="1" bandRow="1">
                <a:tableStyleId>{5C22544A-7EE6-4342-B048-85BDC9FD1C3A}</a:tableStyleId>
              </a:tblPr>
              <a:tblGrid>
                <a:gridCol w="1074420"/>
                <a:gridCol w="1208405"/>
                <a:gridCol w="940435"/>
                <a:gridCol w="1074420"/>
                <a:gridCol w="1075055"/>
                <a:gridCol w="1075055"/>
              </a:tblGrid>
              <a:tr h="393700">
                <a:tc>
                  <a:txBody>
                    <a:bodyPr/>
                    <a:lstStyle/>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Accuracy</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Process Time</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Language support</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Price per month</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Online / Offline</a:t>
                      </a:r>
                      <a:endParaRPr lang="vi-VN" sz="1100">
                        <a:effectLst/>
                        <a:latin typeface="Calibri"/>
                        <a:ea typeface="MS Mincho"/>
                        <a:cs typeface="Times New Roman"/>
                      </a:endParaRPr>
                    </a:p>
                  </a:txBody>
                  <a:tcPr marL="68580" marR="68580" marT="0" marB="0"/>
                </a:tc>
              </a:tr>
              <a:tr h="696595">
                <a:tc>
                  <a:txBody>
                    <a:bodyPr/>
                    <a:lstStyle/>
                    <a:p>
                      <a:pPr>
                        <a:lnSpc>
                          <a:spcPct val="107000"/>
                        </a:lnSpc>
                        <a:spcAft>
                          <a:spcPts val="0"/>
                        </a:spcAft>
                      </a:pPr>
                      <a:r>
                        <a:rPr lang="vi-VN" sz="1200">
                          <a:effectLst/>
                        </a:rPr>
                        <a:t>Google Cloud Speech API</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Word error rate : khoảng 15%</a:t>
                      </a:r>
                      <a:endParaRPr lang="vi-VN" sz="1100">
                        <a:effectLst/>
                      </a:endParaRPr>
                    </a:p>
                    <a:p>
                      <a:pPr>
                        <a:lnSpc>
                          <a:spcPct val="107000"/>
                        </a:lnSpc>
                        <a:spcAft>
                          <a:spcPts val="0"/>
                        </a:spcAft>
                      </a:pPr>
                      <a:r>
                        <a:rPr lang="vi-VN" sz="1200">
                          <a:effectLst/>
                        </a:rPr>
                        <a:t>Tỉ lệ chính xác của các cụm từ : khoảng 70% </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Real-Time</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80</a:t>
                      </a:r>
                      <a:endParaRPr lang="vi-VN" sz="1100">
                        <a:effectLst/>
                      </a:endParaRPr>
                    </a:p>
                    <a:p>
                      <a:pPr>
                        <a:lnSpc>
                          <a:spcPct val="107000"/>
                        </a:lnSpc>
                        <a:spcAft>
                          <a:spcPts val="0"/>
                        </a:spcAft>
                      </a:pPr>
                      <a:r>
                        <a:rPr lang="vi-VN" sz="1200">
                          <a:effectLst/>
                        </a:rPr>
                        <a:t>API có hỗ trợ tiếng Anh, tiếng Nhật, tiếng Việt.</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0-60 phút : free</a:t>
                      </a:r>
                      <a:endParaRPr lang="vi-VN" sz="1100">
                        <a:effectLst/>
                      </a:endParaRPr>
                    </a:p>
                    <a:p>
                      <a:pPr>
                        <a:lnSpc>
                          <a:spcPct val="107000"/>
                        </a:lnSpc>
                        <a:spcAft>
                          <a:spcPts val="0"/>
                        </a:spcAft>
                      </a:pPr>
                      <a:r>
                        <a:rPr lang="vi-VN" sz="1200">
                          <a:effectLst/>
                        </a:rPr>
                        <a:t>61 – 1000000 phút : $0.006 mỗi phút</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Online</a:t>
                      </a:r>
                      <a:endParaRPr lang="vi-VN" sz="1100">
                        <a:effectLst/>
                      </a:endParaRPr>
                    </a:p>
                    <a:p>
                      <a:pPr>
                        <a:lnSpc>
                          <a:spcPct val="107000"/>
                        </a:lnSpc>
                        <a:spcAft>
                          <a:spcPts val="0"/>
                        </a:spcAft>
                      </a:pPr>
                      <a:r>
                        <a:rPr lang="vi-VN" sz="1200">
                          <a:effectLst/>
                        </a:rPr>
                        <a:t>Có phiên bản Offline hỗ trợ cho tiếng Anh</a:t>
                      </a:r>
                      <a:endParaRPr lang="vi-VN" sz="1100">
                        <a:effectLst/>
                        <a:latin typeface="Calibri"/>
                        <a:ea typeface="MS Mincho"/>
                        <a:cs typeface="Times New Roman"/>
                      </a:endParaRPr>
                    </a:p>
                  </a:txBody>
                  <a:tcPr marL="68580" marR="68580" marT="0" marB="0"/>
                </a:tc>
              </a:tr>
              <a:tr h="657860">
                <a:tc>
                  <a:txBody>
                    <a:bodyPr/>
                    <a:lstStyle/>
                    <a:p>
                      <a:pPr>
                        <a:lnSpc>
                          <a:spcPct val="107000"/>
                        </a:lnSpc>
                        <a:spcAft>
                          <a:spcPts val="0"/>
                        </a:spcAft>
                      </a:pPr>
                      <a:r>
                        <a:rPr lang="vi-VN" sz="1200">
                          <a:effectLst/>
                        </a:rPr>
                        <a:t>IBM Watson Speech To Text API</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Word error rate : khoảng 45%</a:t>
                      </a:r>
                      <a:endParaRPr lang="vi-VN" sz="1100">
                        <a:effectLst/>
                      </a:endParaRPr>
                    </a:p>
                    <a:p>
                      <a:pPr>
                        <a:lnSpc>
                          <a:spcPct val="107000"/>
                        </a:lnSpc>
                        <a:spcAft>
                          <a:spcPts val="0"/>
                        </a:spcAft>
                      </a:pPr>
                      <a:r>
                        <a:rPr lang="vi-VN" sz="1200">
                          <a:effectLst/>
                        </a:rPr>
                        <a:t>Tỉ lệ chính xác của các cụm từ : khoảng 40% </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Real-Time</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8</a:t>
                      </a:r>
                      <a:endParaRPr lang="vi-VN" sz="1100">
                        <a:effectLst/>
                      </a:endParaRPr>
                    </a:p>
                    <a:p>
                      <a:pPr>
                        <a:lnSpc>
                          <a:spcPct val="107000"/>
                        </a:lnSpc>
                        <a:spcAft>
                          <a:spcPts val="0"/>
                        </a:spcAft>
                      </a:pPr>
                      <a:r>
                        <a:rPr lang="vi-VN" sz="1200">
                          <a:effectLst/>
                        </a:rPr>
                        <a:t>API có hỗ trợ tiếng Anh, tiếng Nhật.</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0-1000 phút : free</a:t>
                      </a:r>
                      <a:endParaRPr lang="vi-VN" sz="1100">
                        <a:effectLst/>
                      </a:endParaRPr>
                    </a:p>
                    <a:p>
                      <a:pPr>
                        <a:lnSpc>
                          <a:spcPct val="107000"/>
                        </a:lnSpc>
                        <a:spcAft>
                          <a:spcPts val="0"/>
                        </a:spcAft>
                      </a:pPr>
                      <a:r>
                        <a:rPr lang="vi-VN" sz="1200">
                          <a:effectLst/>
                        </a:rPr>
                        <a:t>After 1000 : $0.02 mỗi phút</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Online</a:t>
                      </a:r>
                      <a:endParaRPr lang="vi-VN" sz="1100">
                        <a:effectLst/>
                        <a:latin typeface="Calibri"/>
                        <a:ea typeface="MS Mincho"/>
                        <a:cs typeface="Times New Roman"/>
                      </a:endParaRPr>
                    </a:p>
                  </a:txBody>
                  <a:tcPr marL="68580" marR="68580" marT="0" marB="0"/>
                </a:tc>
              </a:tr>
              <a:tr h="1576705">
                <a:tc>
                  <a:txBody>
                    <a:bodyPr/>
                    <a:lstStyle/>
                    <a:p>
                      <a:pPr>
                        <a:lnSpc>
                          <a:spcPct val="107000"/>
                        </a:lnSpc>
                        <a:spcAft>
                          <a:spcPts val="0"/>
                        </a:spcAft>
                      </a:pPr>
                      <a:r>
                        <a:rPr lang="vi-VN" sz="1200">
                          <a:effectLst/>
                        </a:rPr>
                        <a:t>Bing Speech API</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Word error rate : khoảng 60%</a:t>
                      </a:r>
                      <a:endParaRPr lang="vi-VN" sz="1100">
                        <a:effectLst/>
                      </a:endParaRPr>
                    </a:p>
                    <a:p>
                      <a:pPr>
                        <a:lnSpc>
                          <a:spcPct val="107000"/>
                        </a:lnSpc>
                        <a:spcAft>
                          <a:spcPts val="0"/>
                        </a:spcAft>
                      </a:pPr>
                      <a:r>
                        <a:rPr lang="vi-VN" sz="1200">
                          <a:effectLst/>
                        </a:rPr>
                        <a:t> </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Real-Time</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29</a:t>
                      </a:r>
                      <a:endParaRPr lang="vi-VN" sz="1100">
                        <a:effectLst/>
                      </a:endParaRPr>
                    </a:p>
                    <a:p>
                      <a:pPr>
                        <a:lnSpc>
                          <a:spcPct val="107000"/>
                        </a:lnSpc>
                        <a:spcAft>
                          <a:spcPts val="0"/>
                        </a:spcAft>
                      </a:pPr>
                      <a:r>
                        <a:rPr lang="vi-VN" sz="1200">
                          <a:effectLst/>
                        </a:rPr>
                        <a:t>API có hỗ trợ tiếng Anh, tiếng Nhật.</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a:effectLst/>
                        </a:rPr>
                        <a:t>5,000 transactions free</a:t>
                      </a:r>
                      <a:endParaRPr lang="vi-VN" sz="1100">
                        <a:effectLst/>
                      </a:endParaRPr>
                    </a:p>
                    <a:p>
                      <a:pPr>
                        <a:lnSpc>
                          <a:spcPct val="107000"/>
                        </a:lnSpc>
                        <a:spcAft>
                          <a:spcPts val="0"/>
                        </a:spcAft>
                      </a:pPr>
                      <a:r>
                        <a:rPr lang="vi-VN" sz="1200">
                          <a:effectLst/>
                        </a:rPr>
                        <a:t>$4 per 1,000 transactions sau 5000 transactions đầu tiền</a:t>
                      </a:r>
                      <a:endParaRPr lang="vi-VN" sz="1100">
                        <a:effectLst/>
                        <a:latin typeface="Calibri"/>
                        <a:ea typeface="MS Mincho"/>
                        <a:cs typeface="Times New Roman"/>
                      </a:endParaRPr>
                    </a:p>
                  </a:txBody>
                  <a:tcPr marL="68580" marR="68580" marT="0" marB="0"/>
                </a:tc>
                <a:tc>
                  <a:txBody>
                    <a:bodyPr/>
                    <a:lstStyle/>
                    <a:p>
                      <a:pPr>
                        <a:lnSpc>
                          <a:spcPct val="107000"/>
                        </a:lnSpc>
                        <a:spcAft>
                          <a:spcPts val="0"/>
                        </a:spcAft>
                      </a:pPr>
                      <a:r>
                        <a:rPr lang="vi-VN" sz="1200" dirty="0">
                          <a:effectLst/>
                        </a:rPr>
                        <a:t>Online</a:t>
                      </a:r>
                      <a:endParaRPr lang="vi-VN" sz="1100" dirty="0">
                        <a:effectLst/>
                        <a:latin typeface="Calibri"/>
                        <a:ea typeface="MS Mincho"/>
                        <a:cs typeface="Times New Roman"/>
                      </a:endParaRPr>
                    </a:p>
                  </a:txBody>
                  <a:tcPr marL="68580" marR="68580" marT="0" marB="0"/>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10</a:t>
            </a:fld>
            <a:r>
              <a:rPr lang="en-US" smtClean="0"/>
              <a:t> of 100</a:t>
            </a:r>
            <a:endParaRPr lang="en-US" dirty="0" smtClean="0"/>
          </a:p>
        </p:txBody>
      </p:sp>
      <p:sp>
        <p:nvSpPr>
          <p:cNvPr id="4" name="Title 3"/>
          <p:cNvSpPr>
            <a:spLocks noGrp="1"/>
          </p:cNvSpPr>
          <p:nvPr>
            <p:ph type="title"/>
          </p:nvPr>
        </p:nvSpPr>
        <p:spPr/>
        <p:txBody>
          <a:bodyPr>
            <a:normAutofit/>
          </a:bodyPr>
          <a:lstStyle/>
          <a:p>
            <a:r>
              <a:rPr lang="en-US" dirty="0"/>
              <a:t>So </a:t>
            </a:r>
            <a:r>
              <a:rPr lang="en-US" dirty="0" err="1"/>
              <a:t>sánh</a:t>
            </a:r>
            <a:r>
              <a:rPr lang="en-US" dirty="0"/>
              <a:t> </a:t>
            </a:r>
            <a:r>
              <a:rPr lang="en-US" dirty="0" err="1"/>
              <a:t>các</a:t>
            </a:r>
            <a:r>
              <a:rPr lang="en-US" dirty="0"/>
              <a:t> </a:t>
            </a:r>
            <a:r>
              <a:rPr lang="en-US" dirty="0" smtClean="0"/>
              <a:t>API</a:t>
            </a:r>
            <a:endParaRPr lang="vi-VN" dirty="0"/>
          </a:p>
        </p:txBody>
      </p:sp>
    </p:spTree>
    <p:extLst>
      <p:ext uri="{BB962C8B-B14F-4D97-AF65-F5344CB8AC3E}">
        <p14:creationId xmlns:p14="http://schemas.microsoft.com/office/powerpoint/2010/main" val="26086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Iv.Phân</a:t>
            </a:r>
            <a:r>
              <a:rPr lang="en-US" dirty="0" smtClean="0"/>
              <a:t> </a:t>
            </a:r>
            <a:r>
              <a:rPr lang="en-US" dirty="0" err="1" smtClean="0"/>
              <a:t>tích</a:t>
            </a:r>
            <a:r>
              <a:rPr lang="en-US" dirty="0" smtClean="0"/>
              <a:t> </a:t>
            </a:r>
            <a:r>
              <a:rPr lang="en-US" dirty="0" err="1" smtClean="0"/>
              <a:t>hệ</a:t>
            </a:r>
            <a:r>
              <a:rPr lang="en-US" dirty="0" smtClean="0"/>
              <a:t> </a:t>
            </a:r>
            <a:r>
              <a:rPr lang="en-US" dirty="0" err="1" smtClean="0"/>
              <a:t>thống</a:t>
            </a:r>
            <a:endParaRPr lang="en-US" dirty="0"/>
          </a:p>
        </p:txBody>
      </p:sp>
      <p:sp>
        <p:nvSpPr>
          <p:cNvPr id="3" name="Subtitle 2"/>
          <p:cNvSpPr>
            <a:spLocks noGrp="1"/>
          </p:cNvSpPr>
          <p:nvPr>
            <p:ph type="subTitle" idx="1"/>
          </p:nvPr>
        </p:nvSpPr>
        <p:spPr>
          <a:xfrm>
            <a:off x="2209800" y="3505200"/>
            <a:ext cx="7848600" cy="2313709"/>
          </a:xfrm>
        </p:spPr>
        <p:txBody>
          <a:bodyPr>
            <a:normAutofit/>
          </a:bodyPr>
          <a:lstStyle/>
          <a:p>
            <a:pPr marL="457200" indent="-457200">
              <a:buFont typeface="Wingdings" panose="05000000000000000000" pitchFamily="2" charset="2"/>
              <a:buChar char="v"/>
            </a:pPr>
            <a:r>
              <a:rPr lang="en-US" sz="3200" dirty="0" err="1" smtClean="0"/>
              <a:t>Chức</a:t>
            </a:r>
            <a:r>
              <a:rPr lang="en-US" sz="3200" dirty="0" smtClean="0"/>
              <a:t> </a:t>
            </a:r>
            <a:r>
              <a:rPr lang="en-US" sz="3200" dirty="0" err="1" smtClean="0"/>
              <a:t>năng</a:t>
            </a:r>
            <a:endParaRPr lang="en-US" sz="3200" dirty="0" smtClean="0"/>
          </a:p>
          <a:p>
            <a:pPr marL="457200" indent="-457200">
              <a:buFont typeface="Wingdings" panose="05000000000000000000" pitchFamily="2" charset="2"/>
              <a:buChar char="v"/>
            </a:pPr>
            <a:r>
              <a:rPr lang="vi-VN" sz="3200" dirty="0"/>
              <a:t>Sơ đồ luồng xử lý dữ liệu của ứng dụng</a:t>
            </a:r>
            <a:endParaRPr lang="en-US" sz="3200" dirty="0" smtClean="0"/>
          </a:p>
          <a:p>
            <a:pPr marL="457200" indent="-457200">
              <a:buFont typeface="Wingdings" panose="05000000000000000000" pitchFamily="2" charset="2"/>
              <a:buChar char="v"/>
            </a:pPr>
            <a:r>
              <a:rPr lang="en-US" sz="3200" dirty="0" err="1" smtClean="0"/>
              <a:t>Usecase</a:t>
            </a:r>
            <a:r>
              <a:rPr lang="en-US" sz="3200" dirty="0" smtClean="0"/>
              <a:t> diagram</a:t>
            </a:r>
          </a:p>
        </p:txBody>
      </p:sp>
    </p:spTree>
    <p:extLst>
      <p:ext uri="{BB962C8B-B14F-4D97-AF65-F5344CB8AC3E}">
        <p14:creationId xmlns:p14="http://schemas.microsoft.com/office/powerpoint/2010/main" val="2587326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1.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p:txBody>
          <a:bodyPr>
            <a:normAutofit/>
          </a:bodyPr>
          <a:lstStyle/>
          <a:p>
            <a:pPr marL="738188" indent="-514350">
              <a:buFont typeface="+mj-lt"/>
              <a:buAutoNum type="alphaLcParenR"/>
            </a:pPr>
            <a:r>
              <a:rPr lang="en-US" sz="2800" dirty="0" err="1" smtClean="0"/>
              <a:t>Người</a:t>
            </a:r>
            <a:r>
              <a:rPr lang="en-US" sz="2800" dirty="0" smtClean="0"/>
              <a:t> </a:t>
            </a:r>
            <a:r>
              <a:rPr lang="en-US" sz="2800" dirty="0" err="1" smtClean="0"/>
              <a:t>dùng</a:t>
            </a:r>
            <a:r>
              <a:rPr lang="en-US" sz="2800" dirty="0" smtClean="0"/>
              <a:t>:</a:t>
            </a:r>
          </a:p>
          <a:p>
            <a:pPr marL="801688" lvl="0" indent="-182563">
              <a:tabLst>
                <a:tab pos="1090613" algn="l"/>
              </a:tabLst>
            </a:pPr>
            <a:r>
              <a:rPr lang="vi-VN" sz="2800" dirty="0"/>
              <a:t>Tạo báo cáo theo mẫu chọn trước: Nhập dữ liệu vào bằng giọng nói, ứng dụng sẽ xử lý và hiển thị văn bản ra màn hình.</a:t>
            </a:r>
            <a:endParaRPr lang="en-US" sz="2800" dirty="0"/>
          </a:p>
          <a:p>
            <a:pPr marL="801688" lvl="0" indent="-182563"/>
            <a:r>
              <a:rPr lang="vi-VN" sz="2800" dirty="0"/>
              <a:t>Chỉnh sửa dữ liệu trong quá trình tạo báo cáo  </a:t>
            </a:r>
            <a:endParaRPr lang="en-US" sz="2800" dirty="0"/>
          </a:p>
          <a:p>
            <a:pPr marL="801688" lvl="0" indent="-182563"/>
            <a:r>
              <a:rPr lang="vi-VN" sz="2800" dirty="0"/>
              <a:t>Chỉnh sửa báo cáo đã tạo</a:t>
            </a:r>
            <a:endParaRPr lang="en-US" sz="2800" dirty="0"/>
          </a:p>
          <a:p>
            <a:pPr marL="801688" lvl="0" indent="-182563"/>
            <a:r>
              <a:rPr lang="vi-VN" sz="2800" dirty="0"/>
              <a:t>Cho phép tạo mẫu báo cáo mới</a:t>
            </a:r>
            <a:endParaRPr lang="en-US" sz="2800" dirty="0"/>
          </a:p>
          <a:p>
            <a:pPr marL="801688" lvl="0" indent="-182563"/>
            <a:r>
              <a:rPr lang="vi-VN" sz="2800" dirty="0"/>
              <a:t>Xem những báo cáo đã tạo</a:t>
            </a:r>
            <a:endParaRPr lang="en-US" sz="2800" dirty="0"/>
          </a:p>
          <a:p>
            <a:pPr marL="801688" lvl="0" indent="-182563"/>
            <a:r>
              <a:rPr lang="vi-VN" sz="2800" dirty="0"/>
              <a:t>Tải về các báo đã tạo</a:t>
            </a:r>
            <a:endParaRPr lang="en-US" sz="2800" dirty="0"/>
          </a:p>
          <a:p>
            <a:pPr marL="801688" lvl="0" indent="-182563"/>
            <a:r>
              <a:rPr lang="vi-VN" sz="2800" dirty="0"/>
              <a:t>Quản lí tài khoản, đăng nhập, đăng </a:t>
            </a:r>
            <a:r>
              <a:rPr lang="vi-VN" sz="2800" dirty="0" smtClean="0"/>
              <a:t>kí</a:t>
            </a:r>
            <a:r>
              <a:rPr lang="en-US" sz="2800" dirty="0"/>
              <a:t>.</a:t>
            </a:r>
            <a:endParaRPr lang="en-US" sz="2800" dirty="0" smtClean="0"/>
          </a:p>
        </p:txBody>
      </p:sp>
      <p:sp>
        <p:nvSpPr>
          <p:cNvPr id="12" name="Slide Number Placeholder 11"/>
          <p:cNvSpPr>
            <a:spLocks noGrp="1"/>
          </p:cNvSpPr>
          <p:nvPr>
            <p:ph type="sldNum" sz="quarter" idx="12"/>
          </p:nvPr>
        </p:nvSpPr>
        <p:spPr/>
        <p:txBody>
          <a:bodyPr/>
          <a:lstStyle/>
          <a:p>
            <a:fld id="{0CFEC368-1D7A-4F81-ABF6-AE0E36BAF64C}" type="slidenum">
              <a:rPr lang="en-US" smtClean="0"/>
              <a:pPr/>
              <a:t>12</a:t>
            </a:fld>
            <a:r>
              <a:rPr lang="en-US" smtClean="0"/>
              <a:t> of 100</a:t>
            </a:r>
            <a:endParaRPr lang="en-US" dirty="0" smtClean="0"/>
          </a:p>
        </p:txBody>
      </p:sp>
    </p:spTree>
    <p:extLst>
      <p:ext uri="{BB962C8B-B14F-4D97-AF65-F5344CB8AC3E}">
        <p14:creationId xmlns:p14="http://schemas.microsoft.com/office/powerpoint/2010/main" val="246044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1.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p:txBody>
          <a:bodyPr>
            <a:normAutofit/>
          </a:bodyPr>
          <a:lstStyle/>
          <a:p>
            <a:pPr marL="738188" indent="-514350">
              <a:buFont typeface="+mj-lt"/>
              <a:buAutoNum type="alphaLcParenR" startAt="2"/>
            </a:pPr>
            <a:r>
              <a:rPr lang="en-US" sz="2800" dirty="0" err="1" smtClean="0"/>
              <a:t>Người</a:t>
            </a:r>
            <a:r>
              <a:rPr lang="en-US" sz="2800" dirty="0" smtClean="0"/>
              <a:t> </a:t>
            </a:r>
            <a:r>
              <a:rPr lang="en-US" sz="2800" dirty="0" err="1" smtClean="0"/>
              <a:t>quản</a:t>
            </a:r>
            <a:r>
              <a:rPr lang="en-US" sz="2800" dirty="0" smtClean="0"/>
              <a:t> </a:t>
            </a:r>
            <a:r>
              <a:rPr lang="en-US" sz="2800" dirty="0" err="1" smtClean="0"/>
              <a:t>trị</a:t>
            </a:r>
            <a:r>
              <a:rPr lang="en-US" sz="2800" dirty="0" smtClean="0"/>
              <a:t>:</a:t>
            </a:r>
          </a:p>
          <a:p>
            <a:pPr marL="801688" lvl="0" indent="-182563"/>
            <a:r>
              <a:rPr lang="vi-VN" sz="2800" dirty="0" smtClean="0"/>
              <a:t>Xem </a:t>
            </a:r>
            <a:r>
              <a:rPr lang="vi-VN" sz="2800" dirty="0"/>
              <a:t>danh sách người dùng, danh sách báo cáo</a:t>
            </a:r>
            <a:endParaRPr lang="en-US" sz="2800" dirty="0"/>
          </a:p>
          <a:p>
            <a:pPr marL="801688" lvl="0" indent="-182563"/>
            <a:r>
              <a:rPr lang="vi-VN" sz="2800" dirty="0"/>
              <a:t>Chỉnh sửa báo cáo, thông tin người dùng</a:t>
            </a:r>
            <a:endParaRPr lang="en-US" sz="2800" dirty="0"/>
          </a:p>
          <a:p>
            <a:pPr marL="801688" lvl="0" indent="-182563"/>
            <a:r>
              <a:rPr lang="en-US" sz="2800" dirty="0" err="1"/>
              <a:t>Thêm</a:t>
            </a:r>
            <a:r>
              <a:rPr lang="en-US" sz="2800" dirty="0"/>
              <a:t>, </a:t>
            </a:r>
            <a:r>
              <a:rPr lang="en-US" sz="2800" dirty="0" err="1"/>
              <a:t>xóa</a:t>
            </a:r>
            <a:r>
              <a:rPr lang="en-US" sz="2800" dirty="0"/>
              <a:t> </a:t>
            </a:r>
            <a:r>
              <a:rPr lang="en-US" sz="2800" dirty="0" err="1"/>
              <a:t>người</a:t>
            </a:r>
            <a:r>
              <a:rPr lang="en-US" sz="2800" dirty="0"/>
              <a:t> </a:t>
            </a:r>
            <a:r>
              <a:rPr lang="en-US" sz="2800" dirty="0" err="1"/>
              <a:t>dùng</a:t>
            </a:r>
            <a:endParaRPr lang="en-US" sz="2800" dirty="0"/>
          </a:p>
          <a:p>
            <a:pPr marL="801688" lvl="0" indent="-182563"/>
            <a:r>
              <a:rPr lang="vi-VN" sz="2800" dirty="0"/>
              <a:t>Xóa báo cáo, in và tải về báo cáo</a:t>
            </a:r>
            <a:endParaRPr lang="en-US" sz="2800" dirty="0"/>
          </a:p>
          <a:p>
            <a:pPr marL="801688" lvl="0" indent="-182563"/>
            <a:r>
              <a:rPr lang="en-US" sz="2800" dirty="0" err="1"/>
              <a:t>Thống</a:t>
            </a:r>
            <a:r>
              <a:rPr lang="en-US" sz="2800" dirty="0"/>
              <a:t> </a:t>
            </a:r>
            <a:r>
              <a:rPr lang="en-US" sz="2800" dirty="0" err="1"/>
              <a:t>kê</a:t>
            </a:r>
            <a:r>
              <a:rPr lang="en-US" sz="2800" dirty="0"/>
              <a:t> </a:t>
            </a:r>
            <a:r>
              <a:rPr lang="en-US" sz="2800" dirty="0" err="1"/>
              <a:t>dữ</a:t>
            </a:r>
            <a:r>
              <a:rPr lang="en-US" sz="2800" dirty="0"/>
              <a:t> </a:t>
            </a:r>
            <a:r>
              <a:rPr lang="en-US" sz="2800" dirty="0" err="1"/>
              <a:t>liệu</a:t>
            </a:r>
            <a:endParaRPr lang="en-US" sz="2800" dirty="0"/>
          </a:p>
          <a:p>
            <a:pPr marL="801688" lvl="0" indent="-182563"/>
            <a:r>
              <a:rPr lang="en-US" sz="2800" dirty="0" err="1"/>
              <a:t>Đăng</a:t>
            </a:r>
            <a:r>
              <a:rPr lang="en-US" sz="2800" dirty="0"/>
              <a:t> </a:t>
            </a:r>
            <a:r>
              <a:rPr lang="en-US" sz="2800" dirty="0" err="1"/>
              <a:t>nhập</a:t>
            </a:r>
            <a:endParaRPr lang="en-US" sz="2800" dirty="0"/>
          </a:p>
          <a:p>
            <a:pPr marL="801688" lvl="0" indent="-182563">
              <a:tabLst>
                <a:tab pos="1090613" algn="l"/>
              </a:tabLst>
            </a:pPr>
            <a:endParaRPr lang="en-US" sz="2800" dirty="0" smtClean="0"/>
          </a:p>
          <a:p>
            <a:pPr marL="801688" lvl="0" indent="-182563">
              <a:tabLst>
                <a:tab pos="1090613" algn="l"/>
              </a:tabLst>
            </a:pPr>
            <a:endParaRPr lang="en-US" sz="2800"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13</a:t>
            </a:fld>
            <a:r>
              <a:rPr lang="en-US" smtClean="0"/>
              <a:t> of 100</a:t>
            </a:r>
            <a:endParaRPr lang="en-US" dirty="0" smtClean="0"/>
          </a:p>
        </p:txBody>
      </p:sp>
    </p:spTree>
    <p:extLst>
      <p:ext uri="{BB962C8B-B14F-4D97-AF65-F5344CB8AC3E}">
        <p14:creationId xmlns:p14="http://schemas.microsoft.com/office/powerpoint/2010/main" val="103837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a:t>2</a:t>
            </a:r>
            <a:r>
              <a:rPr lang="en-US" dirty="0" smtClean="0"/>
              <a:t>. </a:t>
            </a:r>
            <a:r>
              <a:rPr lang="vi-VN" dirty="0"/>
              <a:t>Sơ đồ luồng xử lý dữ liệu của ứng dụng</a:t>
            </a:r>
            <a:endParaRPr lang="en-US"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14</a:t>
            </a:fld>
            <a:r>
              <a:rPr lang="en-US" smtClean="0"/>
              <a:t> of 100</a:t>
            </a:r>
            <a:endParaRPr lang="en-US" dirty="0" smtClean="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411810" y="1403684"/>
            <a:ext cx="7368379" cy="5454316"/>
          </a:xfrm>
          <a:prstGeom prst="rect">
            <a:avLst/>
          </a:prstGeom>
        </p:spPr>
      </p:pic>
    </p:spTree>
    <p:extLst>
      <p:ext uri="{BB962C8B-B14F-4D97-AF65-F5344CB8AC3E}">
        <p14:creationId xmlns:p14="http://schemas.microsoft.com/office/powerpoint/2010/main" val="21305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a:t>3</a:t>
            </a:r>
            <a:r>
              <a:rPr lang="en-US" dirty="0" smtClean="0"/>
              <a:t>. </a:t>
            </a:r>
            <a:r>
              <a:rPr lang="en-US" dirty="0" err="1" smtClean="0"/>
              <a:t>Usecase</a:t>
            </a:r>
            <a:r>
              <a:rPr lang="en-US" dirty="0" smtClean="0"/>
              <a:t> diagram</a:t>
            </a:r>
            <a:endParaRPr lang="en-US" dirty="0"/>
          </a:p>
        </p:txBody>
      </p:sp>
      <p:sp>
        <p:nvSpPr>
          <p:cNvPr id="3" name="Content Placeholder 2"/>
          <p:cNvSpPr>
            <a:spLocks noGrp="1"/>
          </p:cNvSpPr>
          <p:nvPr>
            <p:ph idx="1"/>
          </p:nvPr>
        </p:nvSpPr>
        <p:spPr>
          <a:xfrm>
            <a:off x="609599" y="1523999"/>
            <a:ext cx="11389895" cy="4443663"/>
          </a:xfrm>
        </p:spPr>
        <p:txBody>
          <a:bodyPr>
            <a:normAutofit/>
          </a:bodyPr>
          <a:lstStyle/>
          <a:p>
            <a:pPr marL="514350" indent="-514350">
              <a:buFont typeface="+mj-lt"/>
              <a:buAutoNum type="alphaLcParenR"/>
            </a:pPr>
            <a:r>
              <a:rPr lang="en-US" sz="3600" dirty="0" err="1"/>
              <a:t>Ứng</a:t>
            </a:r>
            <a:r>
              <a:rPr lang="en-US" sz="3600" dirty="0"/>
              <a:t> </a:t>
            </a:r>
            <a:r>
              <a:rPr lang="en-US" sz="3600" dirty="0" err="1"/>
              <a:t>dụng</a:t>
            </a:r>
            <a:r>
              <a:rPr lang="en-US" sz="3600" dirty="0"/>
              <a:t> di </a:t>
            </a:r>
            <a:r>
              <a:rPr lang="en-US" sz="3600" dirty="0" err="1"/>
              <a:t>động</a:t>
            </a:r>
            <a:r>
              <a:rPr lang="en-US" sz="3600" dirty="0"/>
              <a:t> </a:t>
            </a:r>
            <a:r>
              <a:rPr lang="en-US" sz="3600" dirty="0" err="1"/>
              <a:t>tạo</a:t>
            </a:r>
            <a:r>
              <a:rPr lang="en-US" sz="3600" dirty="0"/>
              <a:t> </a:t>
            </a:r>
            <a:r>
              <a:rPr lang="en-US" sz="3600" dirty="0" err="1"/>
              <a:t>báo</a:t>
            </a:r>
            <a:r>
              <a:rPr lang="en-US" sz="3600" dirty="0"/>
              <a:t> </a:t>
            </a:r>
            <a:r>
              <a:rPr lang="en-US" sz="3600" dirty="0" err="1"/>
              <a:t>cáo</a:t>
            </a:r>
            <a:r>
              <a:rPr lang="en-US" sz="3600" dirty="0"/>
              <a:t> </a:t>
            </a:r>
            <a:r>
              <a:rPr lang="en-US" sz="3600" dirty="0" err="1"/>
              <a:t>nhanh</a:t>
            </a:r>
            <a:r>
              <a:rPr lang="en-US" sz="3600" dirty="0"/>
              <a:t> </a:t>
            </a:r>
            <a:r>
              <a:rPr lang="en-US" sz="3600" dirty="0" err="1"/>
              <a:t>bằng</a:t>
            </a:r>
            <a:r>
              <a:rPr lang="en-US" sz="3600" dirty="0"/>
              <a:t> </a:t>
            </a:r>
            <a:r>
              <a:rPr lang="en-US" sz="3600" dirty="0" err="1"/>
              <a:t>giọng</a:t>
            </a:r>
            <a:r>
              <a:rPr lang="en-US" sz="3600" dirty="0"/>
              <a:t> </a:t>
            </a:r>
            <a:r>
              <a:rPr lang="en-US" sz="3600" dirty="0" err="1" smtClean="0"/>
              <a:t>nói</a:t>
            </a:r>
            <a:endParaRPr lang="en-US" sz="3600" dirty="0" smtClean="0"/>
          </a:p>
          <a:p>
            <a:pPr lvl="1">
              <a:buFont typeface="Wingdings" panose="05000000000000000000" pitchFamily="2" charset="2"/>
              <a:buChar char="v"/>
            </a:pPr>
            <a:r>
              <a:rPr lang="en-US" sz="3200" dirty="0"/>
              <a:t> </a:t>
            </a:r>
            <a:r>
              <a:rPr lang="vi-VN" sz="3200" dirty="0"/>
              <a:t>Ứng dụng giúp tạo báo nhanh bằng giọng nói cho nhân viên. Nhân viên có thể tạo báo cáo theo mẫu có sẵn hoặc tạo mẫu báo cáo mới. Thông qua ứng dụng, nhân viên có thể nộp báo cáo nhanh chóng mà không cần trực tiếp gặp mặt người quản lý.</a:t>
            </a:r>
            <a:endParaRPr lang="en-US" sz="3200" dirty="0" smtClean="0"/>
          </a:p>
          <a:p>
            <a:pPr marL="0" indent="0">
              <a:buNone/>
            </a:pPr>
            <a:endParaRPr lang="en-US" sz="2800" dirty="0"/>
          </a:p>
        </p:txBody>
      </p:sp>
      <p:sp>
        <p:nvSpPr>
          <p:cNvPr id="13" name="Slide Number Placeholder 12"/>
          <p:cNvSpPr>
            <a:spLocks noGrp="1"/>
          </p:cNvSpPr>
          <p:nvPr>
            <p:ph type="sldNum" sz="quarter" idx="12"/>
          </p:nvPr>
        </p:nvSpPr>
        <p:spPr/>
        <p:txBody>
          <a:bodyPr/>
          <a:lstStyle/>
          <a:p>
            <a:fld id="{0CFEC368-1D7A-4F81-ABF6-AE0E36BAF64C}" type="slidenum">
              <a:rPr lang="en-US" smtClean="0"/>
              <a:pPr/>
              <a:t>15</a:t>
            </a:fld>
            <a:r>
              <a:rPr lang="en-US" smtClean="0"/>
              <a:t> of 100</a:t>
            </a:r>
            <a:endParaRPr lang="en-US" dirty="0" smtClean="0"/>
          </a:p>
        </p:txBody>
      </p:sp>
      <p:sp>
        <p:nvSpPr>
          <p:cNvPr id="5" name="Content Placeholder 2"/>
          <p:cNvSpPr txBox="1">
            <a:spLocks/>
          </p:cNvSpPr>
          <p:nvPr/>
        </p:nvSpPr>
        <p:spPr>
          <a:xfrm>
            <a:off x="609600" y="3076069"/>
            <a:ext cx="10972800" cy="319639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US" sz="2800" dirty="0"/>
          </a:p>
        </p:txBody>
      </p:sp>
    </p:spTree>
    <p:extLst>
      <p:ext uri="{BB962C8B-B14F-4D97-AF65-F5344CB8AC3E}">
        <p14:creationId xmlns:p14="http://schemas.microsoft.com/office/powerpoint/2010/main" val="376549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8495"/>
          <a:stretch/>
        </p:blipFill>
        <p:spPr>
          <a:xfrm>
            <a:off x="1154702" y="298378"/>
            <a:ext cx="9514270" cy="6559622"/>
          </a:xfrm>
          <a:prstGeom prst="rect">
            <a:avLst/>
          </a:prstGeom>
        </p:spPr>
      </p:pic>
      <p:sp>
        <p:nvSpPr>
          <p:cNvPr id="14" name="Slide Number Placeholder 13"/>
          <p:cNvSpPr>
            <a:spLocks noGrp="1"/>
          </p:cNvSpPr>
          <p:nvPr>
            <p:ph type="sldNum" sz="quarter" idx="12"/>
          </p:nvPr>
        </p:nvSpPr>
        <p:spPr/>
        <p:txBody>
          <a:bodyPr/>
          <a:lstStyle/>
          <a:p>
            <a:fld id="{0CFEC368-1D7A-4F81-ABF6-AE0E36BAF64C}" type="slidenum">
              <a:rPr lang="en-US" smtClean="0"/>
              <a:pPr/>
              <a:t>16</a:t>
            </a:fld>
            <a:r>
              <a:rPr lang="en-US" smtClean="0"/>
              <a:t> of 100</a:t>
            </a:r>
            <a:endParaRPr lang="en-US" dirty="0" smtClean="0"/>
          </a:p>
        </p:txBody>
      </p:sp>
    </p:spTree>
    <p:extLst>
      <p:ext uri="{BB962C8B-B14F-4D97-AF65-F5344CB8AC3E}">
        <p14:creationId xmlns:p14="http://schemas.microsoft.com/office/powerpoint/2010/main" val="1477477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3.Usecase diagram</a:t>
            </a:r>
            <a:endParaRPr lang="en-US" dirty="0"/>
          </a:p>
        </p:txBody>
      </p:sp>
      <p:sp>
        <p:nvSpPr>
          <p:cNvPr id="3" name="Content Placeholder 2"/>
          <p:cNvSpPr>
            <a:spLocks noGrp="1"/>
          </p:cNvSpPr>
          <p:nvPr>
            <p:ph idx="1"/>
          </p:nvPr>
        </p:nvSpPr>
        <p:spPr>
          <a:xfrm>
            <a:off x="762000" y="1254842"/>
            <a:ext cx="10972800" cy="538316"/>
          </a:xfrm>
        </p:spPr>
        <p:txBody>
          <a:bodyPr>
            <a:normAutofit/>
          </a:bodyPr>
          <a:lstStyle/>
          <a:p>
            <a:pPr marL="514350" indent="-514350">
              <a:buFont typeface="+mj-lt"/>
              <a:buAutoNum type="alphaLcParenR"/>
            </a:pPr>
            <a:r>
              <a:rPr lang="en-US" sz="2800" dirty="0" err="1"/>
              <a:t>Ứng</a:t>
            </a:r>
            <a:r>
              <a:rPr lang="en-US" sz="2800" dirty="0"/>
              <a:t> </a:t>
            </a:r>
            <a:r>
              <a:rPr lang="en-US" sz="2800" dirty="0" err="1"/>
              <a:t>dụng</a:t>
            </a:r>
            <a:r>
              <a:rPr lang="en-US" sz="2800" dirty="0"/>
              <a:t> di </a:t>
            </a:r>
            <a:r>
              <a:rPr lang="en-US" sz="2800" dirty="0" err="1"/>
              <a:t>động</a:t>
            </a:r>
            <a:r>
              <a:rPr lang="en-US" sz="2800" dirty="0"/>
              <a:t> </a:t>
            </a:r>
            <a:r>
              <a:rPr lang="en-US" sz="2800" dirty="0" err="1"/>
              <a:t>tạo</a:t>
            </a:r>
            <a:r>
              <a:rPr lang="en-US" sz="2800" dirty="0"/>
              <a:t> </a:t>
            </a:r>
            <a:r>
              <a:rPr lang="en-US" sz="2800" dirty="0" err="1"/>
              <a:t>báo</a:t>
            </a:r>
            <a:r>
              <a:rPr lang="en-US" sz="2800" dirty="0"/>
              <a:t> </a:t>
            </a:r>
            <a:r>
              <a:rPr lang="en-US" sz="2800" dirty="0" err="1"/>
              <a:t>cáo</a:t>
            </a:r>
            <a:r>
              <a:rPr lang="en-US" sz="2800" dirty="0"/>
              <a:t> </a:t>
            </a:r>
            <a:r>
              <a:rPr lang="en-US" sz="2800" dirty="0" err="1"/>
              <a:t>nhanh</a:t>
            </a:r>
            <a:r>
              <a:rPr lang="en-US" sz="2800" dirty="0"/>
              <a:t> </a:t>
            </a:r>
            <a:r>
              <a:rPr lang="en-US" sz="2800" dirty="0" err="1"/>
              <a:t>bằng</a:t>
            </a:r>
            <a:r>
              <a:rPr lang="en-US" sz="2800" dirty="0"/>
              <a:t> </a:t>
            </a:r>
            <a:r>
              <a:rPr lang="en-US" sz="2800" dirty="0" err="1"/>
              <a:t>giọng</a:t>
            </a:r>
            <a:r>
              <a:rPr lang="en-US" sz="2800" dirty="0"/>
              <a:t> </a:t>
            </a:r>
            <a:r>
              <a:rPr lang="en-US" sz="2800" dirty="0" err="1" smtClean="0"/>
              <a:t>nói</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974897840"/>
              </p:ext>
            </p:extLst>
          </p:nvPr>
        </p:nvGraphicFramePr>
        <p:xfrm>
          <a:off x="609601" y="1793158"/>
          <a:ext cx="10972799" cy="4912441"/>
        </p:xfrm>
        <a:graphic>
          <a:graphicData uri="http://schemas.openxmlformats.org/drawingml/2006/table">
            <a:tbl>
              <a:tblPr firstRow="1" firstCol="1" bandRow="1">
                <a:tableStyleId>{5C22544A-7EE6-4342-B048-85BDC9FD1C3A}</a:tableStyleId>
              </a:tblPr>
              <a:tblGrid>
                <a:gridCol w="890528"/>
                <a:gridCol w="2129793"/>
                <a:gridCol w="2447029"/>
                <a:gridCol w="5505449"/>
              </a:tblGrid>
              <a:tr h="229612">
                <a:tc>
                  <a:txBody>
                    <a:bodyPr/>
                    <a:lstStyle/>
                    <a:p>
                      <a:pPr marL="0" marR="0">
                        <a:lnSpc>
                          <a:spcPct val="107000"/>
                        </a:lnSpc>
                        <a:spcBef>
                          <a:spcPts val="0"/>
                        </a:spcBef>
                        <a:spcAft>
                          <a:spcPts val="0"/>
                        </a:spcAft>
                      </a:pPr>
                      <a:r>
                        <a:rPr lang="en-US" sz="1100" dirty="0">
                          <a:effectLst/>
                          <a:latin typeface="+mj-lt"/>
                        </a:rPr>
                        <a:t>No</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Use case ID</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Use case name</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Description</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331835">
                <a:tc>
                  <a:txBody>
                    <a:bodyPr/>
                    <a:lstStyle/>
                    <a:p>
                      <a:pPr marL="0" marR="0" indent="0" algn="l">
                        <a:lnSpc>
                          <a:spcPct val="107000"/>
                        </a:lnSpc>
                        <a:spcBef>
                          <a:spcPts val="0"/>
                        </a:spcBef>
                        <a:spcAft>
                          <a:spcPts val="0"/>
                        </a:spcAft>
                        <a:tabLst>
                          <a:tab pos="-163195" algn="ctr"/>
                        </a:tabLst>
                      </a:pPr>
                      <a:r>
                        <a:rPr lang="en-US" sz="1100" dirty="0" smtClean="0">
                          <a:effectLst/>
                          <a:latin typeface="+mj-lt"/>
                          <a:ea typeface="MS Mincho" panose="02020609040205080304" pitchFamily="49" charset="-128"/>
                          <a:cs typeface="Times New Roman" panose="02020603050405020304" pitchFamily="18" charset="0"/>
                        </a:rPr>
                        <a:t>1</a:t>
                      </a:r>
                      <a:endParaRPr lang="en-US" sz="11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UC_APP_01</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Đăng nhập</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đăng nhập vào hệ thống</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dirty="0">
                          <a:effectLst/>
                          <a:latin typeface="+mj-lt"/>
                        </a:rPr>
                        <a:t>2</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dirty="0">
                          <a:effectLst/>
                          <a:latin typeface="+mj-lt"/>
                        </a:rPr>
                        <a:t>UC_APP_02</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Đăng ký</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đăng ký tài khoản</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dirty="0">
                          <a:effectLst/>
                          <a:latin typeface="+mj-lt"/>
                        </a:rPr>
                        <a:t>3</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UC_APP_03</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dirty="0" err="1">
                          <a:effectLst/>
                          <a:latin typeface="+mj-lt"/>
                        </a:rPr>
                        <a:t>Quản</a:t>
                      </a:r>
                      <a:r>
                        <a:rPr lang="en-US" sz="1100" dirty="0">
                          <a:effectLst/>
                          <a:latin typeface="+mj-lt"/>
                        </a:rPr>
                        <a:t> </a:t>
                      </a:r>
                      <a:r>
                        <a:rPr lang="en-US" sz="1100" dirty="0" err="1">
                          <a:effectLst/>
                          <a:latin typeface="+mj-lt"/>
                        </a:rPr>
                        <a:t>lý</a:t>
                      </a:r>
                      <a:r>
                        <a:rPr lang="en-US" sz="1100" dirty="0">
                          <a:effectLst/>
                          <a:latin typeface="+mj-lt"/>
                        </a:rPr>
                        <a:t> </a:t>
                      </a:r>
                      <a:r>
                        <a:rPr lang="en-US" sz="1100" dirty="0" err="1">
                          <a:effectLst/>
                          <a:latin typeface="+mj-lt"/>
                        </a:rPr>
                        <a:t>tài</a:t>
                      </a:r>
                      <a:r>
                        <a:rPr lang="en-US" sz="1100" dirty="0">
                          <a:effectLst/>
                          <a:latin typeface="+mj-lt"/>
                        </a:rPr>
                        <a:t> </a:t>
                      </a:r>
                      <a:r>
                        <a:rPr lang="en-US" sz="1100" dirty="0" err="1">
                          <a:effectLst/>
                          <a:latin typeface="+mj-lt"/>
                        </a:rPr>
                        <a:t>khoản</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quản lý tài khoản</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a:effectLst/>
                          <a:latin typeface="+mj-lt"/>
                        </a:rPr>
                        <a:t>4</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UC_APP_03_01</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Sửa tài khoản</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dirty="0">
                          <a:effectLst/>
                          <a:latin typeface="+mj-lt"/>
                        </a:rPr>
                        <a:t>Cho </a:t>
                      </a:r>
                      <a:r>
                        <a:rPr lang="en-US" sz="1100" dirty="0" err="1">
                          <a:effectLst/>
                          <a:latin typeface="+mj-lt"/>
                        </a:rPr>
                        <a:t>phép</a:t>
                      </a:r>
                      <a:r>
                        <a:rPr lang="en-US" sz="1100" dirty="0">
                          <a:effectLst/>
                          <a:latin typeface="+mj-lt"/>
                        </a:rPr>
                        <a:t> </a:t>
                      </a:r>
                      <a:r>
                        <a:rPr lang="en-US" sz="1100" dirty="0" err="1">
                          <a:effectLst/>
                          <a:latin typeface="+mj-lt"/>
                        </a:rPr>
                        <a:t>người</a:t>
                      </a:r>
                      <a:r>
                        <a:rPr lang="en-US" sz="1100" dirty="0">
                          <a:effectLst/>
                          <a:latin typeface="+mj-lt"/>
                        </a:rPr>
                        <a:t> </a:t>
                      </a:r>
                      <a:r>
                        <a:rPr lang="en-US" sz="1100" dirty="0" err="1">
                          <a:effectLst/>
                          <a:latin typeface="+mj-lt"/>
                        </a:rPr>
                        <a:t>dùng</a:t>
                      </a:r>
                      <a:r>
                        <a:rPr lang="en-US" sz="1100" dirty="0">
                          <a:effectLst/>
                          <a:latin typeface="+mj-lt"/>
                        </a:rPr>
                        <a:t> </a:t>
                      </a:r>
                      <a:r>
                        <a:rPr lang="en-US" sz="1100" dirty="0" err="1">
                          <a:effectLst/>
                          <a:latin typeface="+mj-lt"/>
                        </a:rPr>
                        <a:t>sửa</a:t>
                      </a:r>
                      <a:r>
                        <a:rPr lang="en-US" sz="1100" dirty="0">
                          <a:effectLst/>
                          <a:latin typeface="+mj-lt"/>
                        </a:rPr>
                        <a:t> </a:t>
                      </a:r>
                      <a:r>
                        <a:rPr lang="en-US" sz="1100" dirty="0" err="1">
                          <a:effectLst/>
                          <a:latin typeface="+mj-lt"/>
                        </a:rPr>
                        <a:t>thông</a:t>
                      </a:r>
                      <a:r>
                        <a:rPr lang="en-US" sz="1100" dirty="0">
                          <a:effectLst/>
                          <a:latin typeface="+mj-lt"/>
                        </a:rPr>
                        <a:t> tin </a:t>
                      </a:r>
                      <a:r>
                        <a:rPr lang="en-US" sz="1100" dirty="0" err="1">
                          <a:effectLst/>
                          <a:latin typeface="+mj-lt"/>
                        </a:rPr>
                        <a:t>tài</a:t>
                      </a:r>
                      <a:r>
                        <a:rPr lang="en-US" sz="1100" dirty="0">
                          <a:effectLst/>
                          <a:latin typeface="+mj-lt"/>
                        </a:rPr>
                        <a:t> </a:t>
                      </a:r>
                      <a:r>
                        <a:rPr lang="en-US" sz="1100" dirty="0" err="1">
                          <a:effectLst/>
                          <a:latin typeface="+mj-lt"/>
                        </a:rPr>
                        <a:t>khoản</a:t>
                      </a:r>
                      <a:r>
                        <a:rPr lang="en-US" sz="1100" dirty="0">
                          <a:effectLst/>
                          <a:latin typeface="+mj-lt"/>
                        </a:rPr>
                        <a:t> </a:t>
                      </a:r>
                      <a:r>
                        <a:rPr lang="en-US" sz="1100" dirty="0" err="1">
                          <a:effectLst/>
                          <a:latin typeface="+mj-lt"/>
                        </a:rPr>
                        <a:t>của</a:t>
                      </a:r>
                      <a:r>
                        <a:rPr lang="en-US" sz="1100" dirty="0">
                          <a:effectLst/>
                          <a:latin typeface="+mj-lt"/>
                        </a:rPr>
                        <a:t> </a:t>
                      </a:r>
                      <a:r>
                        <a:rPr lang="en-US" sz="1100" dirty="0" err="1">
                          <a:effectLst/>
                          <a:latin typeface="+mj-lt"/>
                        </a:rPr>
                        <a:t>mình</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a:effectLst/>
                          <a:latin typeface="+mj-lt"/>
                        </a:rPr>
                        <a:t>5</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UC_APP_03_02</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Xóa tài khoản</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xóa tài khoản của mình</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327048">
                <a:tc>
                  <a:txBody>
                    <a:bodyPr/>
                    <a:lstStyle/>
                    <a:p>
                      <a:pPr marL="0" marR="0">
                        <a:lnSpc>
                          <a:spcPct val="107000"/>
                        </a:lnSpc>
                        <a:spcBef>
                          <a:spcPts val="0"/>
                        </a:spcBef>
                        <a:spcAft>
                          <a:spcPts val="0"/>
                        </a:spcAft>
                      </a:pPr>
                      <a:r>
                        <a:rPr lang="en-US" sz="1100">
                          <a:effectLst/>
                          <a:latin typeface="+mj-lt"/>
                        </a:rPr>
                        <a:t>6</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UC_APP_04</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Tạo báo cáo theo mẫu</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tạo báo cáo mới bằng các mẫu báo cáo có sẵn</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368331">
                <a:tc>
                  <a:txBody>
                    <a:bodyPr/>
                    <a:lstStyle/>
                    <a:p>
                      <a:pPr marL="0" marR="0">
                        <a:lnSpc>
                          <a:spcPct val="107000"/>
                        </a:lnSpc>
                        <a:spcBef>
                          <a:spcPts val="0"/>
                        </a:spcBef>
                        <a:spcAft>
                          <a:spcPts val="0"/>
                        </a:spcAft>
                      </a:pPr>
                      <a:r>
                        <a:rPr lang="en-US" sz="1100">
                          <a:effectLst/>
                          <a:latin typeface="+mj-lt"/>
                        </a:rPr>
                        <a:t>7</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UC_APP_04_01</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Nhập dữ liệu bằng giọng nói</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dụng nhập dữ liệu đầu vào thông qua giọng nói</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41040">
                <a:tc>
                  <a:txBody>
                    <a:bodyPr/>
                    <a:lstStyle/>
                    <a:p>
                      <a:pPr marL="0" marR="0">
                        <a:lnSpc>
                          <a:spcPct val="107000"/>
                        </a:lnSpc>
                        <a:spcBef>
                          <a:spcPts val="0"/>
                        </a:spcBef>
                        <a:spcAft>
                          <a:spcPts val="0"/>
                        </a:spcAft>
                      </a:pPr>
                      <a:r>
                        <a:rPr lang="en-US" sz="1100">
                          <a:effectLst/>
                          <a:latin typeface="+mj-lt"/>
                        </a:rPr>
                        <a:t>8</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UC_APP_04_02</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Sửa dữ liệu</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dụng sửa dữ liệu sau từng bước nhập dữ liệu bằng giọng nói</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a:effectLst/>
                          <a:latin typeface="+mj-lt"/>
                        </a:rPr>
                        <a:t>9</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UC_APP_05</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dirty="0" err="1">
                          <a:effectLst/>
                          <a:latin typeface="+mj-lt"/>
                        </a:rPr>
                        <a:t>Tạo</a:t>
                      </a:r>
                      <a:r>
                        <a:rPr lang="en-US" sz="1100" dirty="0">
                          <a:effectLst/>
                          <a:latin typeface="+mj-lt"/>
                        </a:rPr>
                        <a:t> </a:t>
                      </a:r>
                      <a:r>
                        <a:rPr lang="en-US" sz="1100" dirty="0" err="1">
                          <a:effectLst/>
                          <a:latin typeface="+mj-lt"/>
                        </a:rPr>
                        <a:t>mẫu</a:t>
                      </a:r>
                      <a:r>
                        <a:rPr lang="en-US" sz="1100" dirty="0">
                          <a:effectLst/>
                          <a:latin typeface="+mj-lt"/>
                        </a:rPr>
                        <a:t> </a:t>
                      </a:r>
                      <a:r>
                        <a:rPr lang="en-US" sz="1100" dirty="0" err="1">
                          <a:effectLst/>
                          <a:latin typeface="+mj-lt"/>
                        </a:rPr>
                        <a:t>báo</a:t>
                      </a:r>
                      <a:r>
                        <a:rPr lang="en-US" sz="1100" dirty="0">
                          <a:effectLst/>
                          <a:latin typeface="+mj-lt"/>
                        </a:rPr>
                        <a:t> </a:t>
                      </a:r>
                      <a:r>
                        <a:rPr lang="en-US" sz="1100" dirty="0" err="1">
                          <a:effectLst/>
                          <a:latin typeface="+mj-lt"/>
                        </a:rPr>
                        <a:t>cáo</a:t>
                      </a:r>
                      <a:r>
                        <a:rPr lang="en-US" sz="1100" dirty="0">
                          <a:effectLst/>
                          <a:latin typeface="+mj-lt"/>
                        </a:rPr>
                        <a:t> </a:t>
                      </a:r>
                      <a:r>
                        <a:rPr lang="en-US" sz="1100" dirty="0" err="1">
                          <a:effectLst/>
                          <a:latin typeface="+mj-lt"/>
                        </a:rPr>
                        <a:t>mới</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tạo và lưu trữ mẫu báo cáo mới </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a:effectLst/>
                          <a:latin typeface="+mj-lt"/>
                        </a:rPr>
                        <a:t>10</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UC_APP_06</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Xem báo cáo</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Cho phép người dùng xem các báo cáo đã lưu</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r>
              <a:tr h="459225">
                <a:tc>
                  <a:txBody>
                    <a:bodyPr/>
                    <a:lstStyle/>
                    <a:p>
                      <a:pPr marL="0" marR="0">
                        <a:lnSpc>
                          <a:spcPct val="107000"/>
                        </a:lnSpc>
                        <a:spcBef>
                          <a:spcPts val="0"/>
                        </a:spcBef>
                        <a:spcAft>
                          <a:spcPts val="0"/>
                        </a:spcAft>
                      </a:pPr>
                      <a:r>
                        <a:rPr lang="en-US" sz="1100">
                          <a:effectLst/>
                          <a:latin typeface="+mj-lt"/>
                        </a:rPr>
                        <a:t>11</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UC_APP_06_01</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a:effectLst/>
                          <a:latin typeface="+mj-lt"/>
                        </a:rPr>
                        <a:t>Sửa báo cáo</a:t>
                      </a:r>
                      <a:endParaRPr lang="en-US" sz="1000">
                        <a:effectLst/>
                        <a:latin typeface="+mj-lt"/>
                        <a:ea typeface="MS Mincho" panose="02020609040205080304" pitchFamily="49" charset="-128"/>
                        <a:cs typeface="Times New Roman" panose="02020603050405020304" pitchFamily="18" charset="0"/>
                      </a:endParaRPr>
                    </a:p>
                  </a:txBody>
                  <a:tcPr marL="63294" marR="63294" marT="0" marB="0"/>
                </a:tc>
                <a:tc>
                  <a:txBody>
                    <a:bodyPr/>
                    <a:lstStyle/>
                    <a:p>
                      <a:pPr marL="0" marR="0">
                        <a:lnSpc>
                          <a:spcPct val="107000"/>
                        </a:lnSpc>
                        <a:spcBef>
                          <a:spcPts val="0"/>
                        </a:spcBef>
                        <a:spcAft>
                          <a:spcPts val="0"/>
                        </a:spcAft>
                      </a:pPr>
                      <a:r>
                        <a:rPr lang="en-US" sz="1100" dirty="0">
                          <a:effectLst/>
                          <a:latin typeface="+mj-lt"/>
                        </a:rPr>
                        <a:t>Cho </a:t>
                      </a:r>
                      <a:r>
                        <a:rPr lang="en-US" sz="1100" dirty="0" err="1">
                          <a:effectLst/>
                          <a:latin typeface="+mj-lt"/>
                        </a:rPr>
                        <a:t>phép</a:t>
                      </a:r>
                      <a:r>
                        <a:rPr lang="en-US" sz="1100" dirty="0">
                          <a:effectLst/>
                          <a:latin typeface="+mj-lt"/>
                        </a:rPr>
                        <a:t> </a:t>
                      </a:r>
                      <a:r>
                        <a:rPr lang="en-US" sz="1100" dirty="0" err="1">
                          <a:effectLst/>
                          <a:latin typeface="+mj-lt"/>
                        </a:rPr>
                        <a:t>người</a:t>
                      </a:r>
                      <a:r>
                        <a:rPr lang="en-US" sz="1100" dirty="0">
                          <a:effectLst/>
                          <a:latin typeface="+mj-lt"/>
                        </a:rPr>
                        <a:t> </a:t>
                      </a:r>
                      <a:r>
                        <a:rPr lang="en-US" sz="1100" dirty="0" err="1">
                          <a:effectLst/>
                          <a:latin typeface="+mj-lt"/>
                        </a:rPr>
                        <a:t>dùng</a:t>
                      </a:r>
                      <a:r>
                        <a:rPr lang="en-US" sz="1100" dirty="0">
                          <a:effectLst/>
                          <a:latin typeface="+mj-lt"/>
                        </a:rPr>
                        <a:t> </a:t>
                      </a:r>
                      <a:r>
                        <a:rPr lang="en-US" sz="1100" dirty="0" err="1">
                          <a:effectLst/>
                          <a:latin typeface="+mj-lt"/>
                        </a:rPr>
                        <a:t>sửa</a:t>
                      </a:r>
                      <a:r>
                        <a:rPr lang="en-US" sz="1100" dirty="0">
                          <a:effectLst/>
                          <a:latin typeface="+mj-lt"/>
                        </a:rPr>
                        <a:t> </a:t>
                      </a:r>
                      <a:r>
                        <a:rPr lang="en-US" sz="1100" dirty="0" err="1">
                          <a:effectLst/>
                          <a:latin typeface="+mj-lt"/>
                        </a:rPr>
                        <a:t>các</a:t>
                      </a:r>
                      <a:r>
                        <a:rPr lang="en-US" sz="1100" dirty="0">
                          <a:effectLst/>
                          <a:latin typeface="+mj-lt"/>
                        </a:rPr>
                        <a:t> </a:t>
                      </a:r>
                      <a:r>
                        <a:rPr lang="en-US" sz="1100" dirty="0" err="1">
                          <a:effectLst/>
                          <a:latin typeface="+mj-lt"/>
                        </a:rPr>
                        <a:t>báo</a:t>
                      </a:r>
                      <a:r>
                        <a:rPr lang="en-US" sz="1100" dirty="0">
                          <a:effectLst/>
                          <a:latin typeface="+mj-lt"/>
                        </a:rPr>
                        <a:t> </a:t>
                      </a:r>
                      <a:r>
                        <a:rPr lang="en-US" sz="1100" dirty="0" err="1">
                          <a:effectLst/>
                          <a:latin typeface="+mj-lt"/>
                        </a:rPr>
                        <a:t>cáo</a:t>
                      </a:r>
                      <a:r>
                        <a:rPr lang="en-US" sz="1100" dirty="0">
                          <a:effectLst/>
                          <a:latin typeface="+mj-lt"/>
                        </a:rPr>
                        <a:t> </a:t>
                      </a:r>
                      <a:r>
                        <a:rPr lang="en-US" sz="1100" dirty="0" err="1">
                          <a:effectLst/>
                          <a:latin typeface="+mj-lt"/>
                        </a:rPr>
                        <a:t>đã</a:t>
                      </a:r>
                      <a:r>
                        <a:rPr lang="en-US" sz="1100" dirty="0">
                          <a:effectLst/>
                          <a:latin typeface="+mj-lt"/>
                        </a:rPr>
                        <a:t> </a:t>
                      </a:r>
                      <a:r>
                        <a:rPr lang="en-US" sz="1100" dirty="0" err="1">
                          <a:effectLst/>
                          <a:latin typeface="+mj-lt"/>
                        </a:rPr>
                        <a:t>lưu</a:t>
                      </a:r>
                      <a:endParaRPr lang="en-US" sz="1000" dirty="0">
                        <a:effectLst/>
                        <a:latin typeface="+mj-lt"/>
                        <a:ea typeface="MS Mincho" panose="02020609040205080304" pitchFamily="49" charset="-128"/>
                        <a:cs typeface="Times New Roman" panose="02020603050405020304" pitchFamily="18" charset="0"/>
                      </a:endParaRPr>
                    </a:p>
                  </a:txBody>
                  <a:tcPr marL="63294" marR="63294" marT="0" marB="0"/>
                </a:tc>
              </a:tr>
            </a:tbl>
          </a:graphicData>
        </a:graphic>
      </p:graphicFrame>
      <p:sp>
        <p:nvSpPr>
          <p:cNvPr id="13" name="Slide Number Placeholder 12"/>
          <p:cNvSpPr>
            <a:spLocks noGrp="1"/>
          </p:cNvSpPr>
          <p:nvPr>
            <p:ph type="sldNum" sz="quarter" idx="12"/>
          </p:nvPr>
        </p:nvSpPr>
        <p:spPr/>
        <p:txBody>
          <a:bodyPr/>
          <a:lstStyle/>
          <a:p>
            <a:fld id="{0CFEC368-1D7A-4F81-ABF6-AE0E36BAF64C}" type="slidenum">
              <a:rPr lang="en-US" smtClean="0"/>
              <a:pPr/>
              <a:t>17</a:t>
            </a:fld>
            <a:r>
              <a:rPr lang="en-US" smtClean="0"/>
              <a:t> of 100</a:t>
            </a:r>
            <a:endParaRPr lang="en-US" dirty="0" smtClean="0"/>
          </a:p>
        </p:txBody>
      </p:sp>
    </p:spTree>
    <p:extLst>
      <p:ext uri="{BB962C8B-B14F-4D97-AF65-F5344CB8AC3E}">
        <p14:creationId xmlns:p14="http://schemas.microsoft.com/office/powerpoint/2010/main" val="2239220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a:t>3</a:t>
            </a:r>
            <a:r>
              <a:rPr lang="en-US" dirty="0" smtClean="0"/>
              <a:t>. </a:t>
            </a:r>
            <a:r>
              <a:rPr lang="en-US" dirty="0" err="1" smtClean="0"/>
              <a:t>Usecase</a:t>
            </a:r>
            <a:r>
              <a:rPr lang="en-US" dirty="0" smtClean="0"/>
              <a:t> diagram</a:t>
            </a:r>
            <a:endParaRPr lang="en-US" dirty="0"/>
          </a:p>
        </p:txBody>
      </p:sp>
      <p:sp>
        <p:nvSpPr>
          <p:cNvPr id="3" name="Content Placeholder 2"/>
          <p:cNvSpPr>
            <a:spLocks noGrp="1"/>
          </p:cNvSpPr>
          <p:nvPr>
            <p:ph idx="1"/>
          </p:nvPr>
        </p:nvSpPr>
        <p:spPr>
          <a:xfrm>
            <a:off x="609600" y="1523999"/>
            <a:ext cx="10972800" cy="3721769"/>
          </a:xfrm>
        </p:spPr>
        <p:txBody>
          <a:bodyPr>
            <a:normAutofit/>
          </a:bodyPr>
          <a:lstStyle/>
          <a:p>
            <a:pPr marL="514350" indent="-514350">
              <a:buFont typeface="+mj-lt"/>
              <a:buAutoNum type="alphaLcParenR"/>
            </a:pPr>
            <a:r>
              <a:rPr lang="en-US" sz="3200" dirty="0" err="1"/>
              <a:t>Ứng</a:t>
            </a:r>
            <a:r>
              <a:rPr lang="en-US" sz="3200" dirty="0"/>
              <a:t> </a:t>
            </a:r>
            <a:r>
              <a:rPr lang="en-US" sz="3200" dirty="0" err="1"/>
              <a:t>dụng</a:t>
            </a:r>
            <a:r>
              <a:rPr lang="en-US" sz="3200" dirty="0"/>
              <a:t> di </a:t>
            </a:r>
            <a:r>
              <a:rPr lang="en-US" sz="3200" dirty="0" err="1"/>
              <a:t>động</a:t>
            </a:r>
            <a:r>
              <a:rPr lang="en-US" sz="3200" dirty="0"/>
              <a:t> </a:t>
            </a:r>
            <a:r>
              <a:rPr lang="en-US" sz="3200" dirty="0" err="1"/>
              <a:t>tạo</a:t>
            </a:r>
            <a:r>
              <a:rPr lang="en-US" sz="3200" dirty="0"/>
              <a:t> </a:t>
            </a:r>
            <a:r>
              <a:rPr lang="en-US" sz="3200" dirty="0" err="1"/>
              <a:t>báo</a:t>
            </a:r>
            <a:r>
              <a:rPr lang="en-US" sz="3200" dirty="0"/>
              <a:t> </a:t>
            </a:r>
            <a:r>
              <a:rPr lang="en-US" sz="3200" dirty="0" err="1"/>
              <a:t>cáo</a:t>
            </a:r>
            <a:r>
              <a:rPr lang="en-US" sz="3200" dirty="0"/>
              <a:t> </a:t>
            </a:r>
            <a:r>
              <a:rPr lang="en-US" sz="3200" dirty="0" err="1"/>
              <a:t>nhanh</a:t>
            </a:r>
            <a:r>
              <a:rPr lang="en-US" sz="3200" dirty="0"/>
              <a:t> </a:t>
            </a:r>
            <a:r>
              <a:rPr lang="en-US" sz="3200" dirty="0" err="1"/>
              <a:t>bằng</a:t>
            </a:r>
            <a:r>
              <a:rPr lang="en-US" sz="3200" dirty="0"/>
              <a:t> </a:t>
            </a:r>
            <a:r>
              <a:rPr lang="en-US" sz="3200" dirty="0" err="1"/>
              <a:t>giọng</a:t>
            </a:r>
            <a:r>
              <a:rPr lang="en-US" sz="3200" dirty="0"/>
              <a:t> </a:t>
            </a:r>
            <a:r>
              <a:rPr lang="en-US" sz="3200" dirty="0" err="1"/>
              <a:t>nói</a:t>
            </a:r>
            <a:endParaRPr lang="en-US" sz="3200" dirty="0" smtClean="0"/>
          </a:p>
          <a:p>
            <a:pPr marL="514350" indent="-514350">
              <a:buFont typeface="+mj-lt"/>
              <a:buAutoNum type="alphaLcParenR"/>
            </a:pPr>
            <a:r>
              <a:rPr lang="en-US" sz="3200" dirty="0" smtClean="0"/>
              <a:t>Web </a:t>
            </a:r>
            <a:r>
              <a:rPr lang="en-US" sz="3200" dirty="0" err="1"/>
              <a:t>quản</a:t>
            </a:r>
            <a:r>
              <a:rPr lang="en-US" sz="3200" dirty="0"/>
              <a:t> </a:t>
            </a:r>
            <a:r>
              <a:rPr lang="en-US" sz="3200" dirty="0" err="1"/>
              <a:t>lý</a:t>
            </a:r>
            <a:r>
              <a:rPr lang="en-US" sz="3200" dirty="0"/>
              <a:t> </a:t>
            </a:r>
            <a:r>
              <a:rPr lang="en-US" sz="3200" dirty="0" err="1"/>
              <a:t>báo</a:t>
            </a:r>
            <a:r>
              <a:rPr lang="en-US" sz="3200" dirty="0"/>
              <a:t> </a:t>
            </a:r>
            <a:r>
              <a:rPr lang="en-US" sz="3200" dirty="0" err="1" smtClean="0"/>
              <a:t>cáo</a:t>
            </a:r>
            <a:endParaRPr lang="en-US" sz="3200" dirty="0"/>
          </a:p>
          <a:p>
            <a:pPr lvl="1">
              <a:buFont typeface="Wingdings" panose="05000000000000000000" pitchFamily="2" charset="2"/>
              <a:buChar char="v"/>
            </a:pPr>
            <a:r>
              <a:rPr lang="vi-VN" sz="3200" dirty="0"/>
              <a:t>Ứng dụng web giúp quản lý nhân viên và các bài báo cáo. Người quản lý có thể quản lý các nhân viên và các bản báo cáo được tạo bởi các nhân viên. Bên cạnh đó, trang web cũng có chức năng thống kê các bản báo cáo.</a:t>
            </a:r>
            <a:endParaRPr lang="en-US" sz="3200" dirty="0"/>
          </a:p>
          <a:p>
            <a:pPr marL="514350" indent="-514350">
              <a:buFont typeface="+mj-lt"/>
              <a:buAutoNum type="alphaLcParenR"/>
            </a:pPr>
            <a:endParaRPr lang="en-US" sz="3200"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18</a:t>
            </a:fld>
            <a:r>
              <a:rPr lang="en-US" smtClean="0"/>
              <a:t> of 100</a:t>
            </a:r>
            <a:endParaRPr lang="en-US" dirty="0" smtClean="0"/>
          </a:p>
        </p:txBody>
      </p:sp>
    </p:spTree>
    <p:extLst>
      <p:ext uri="{BB962C8B-B14F-4D97-AF65-F5344CB8AC3E}">
        <p14:creationId xmlns:p14="http://schemas.microsoft.com/office/powerpoint/2010/main" val="200882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par>
                          <p:cTn id="8" fill="hold">
                            <p:stCondLst>
                              <p:cond delay="1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101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44" y="266700"/>
            <a:ext cx="8840355" cy="7039102"/>
          </a:xfrm>
          <a:prstGeom prst="rect">
            <a:avLst/>
          </a:prstGeom>
        </p:spPr>
      </p:pic>
      <p:sp>
        <p:nvSpPr>
          <p:cNvPr id="12" name="Slide Number Placeholder 11"/>
          <p:cNvSpPr>
            <a:spLocks noGrp="1"/>
          </p:cNvSpPr>
          <p:nvPr>
            <p:ph type="sldNum" sz="quarter" idx="12"/>
          </p:nvPr>
        </p:nvSpPr>
        <p:spPr/>
        <p:txBody>
          <a:bodyPr/>
          <a:lstStyle/>
          <a:p>
            <a:fld id="{0CFEC368-1D7A-4F81-ABF6-AE0E36BAF64C}" type="slidenum">
              <a:rPr lang="en-US" smtClean="0"/>
              <a:pPr/>
              <a:t>19</a:t>
            </a:fld>
            <a:r>
              <a:rPr lang="en-US" smtClean="0"/>
              <a:t> of 100</a:t>
            </a:r>
            <a:endParaRPr lang="en-US" dirty="0" smtClean="0"/>
          </a:p>
        </p:txBody>
      </p:sp>
    </p:spTree>
    <p:extLst>
      <p:ext uri="{BB962C8B-B14F-4D97-AF65-F5344CB8AC3E}">
        <p14:creationId xmlns:p14="http://schemas.microsoft.com/office/powerpoint/2010/main" val="3248680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038600" y="685800"/>
            <a:ext cx="4572000" cy="1015663"/>
          </a:xfrm>
          <a:prstGeom prst="rect">
            <a:avLst/>
          </a:prstGeom>
          <a:noFill/>
          <a:ln>
            <a:noFill/>
          </a:ln>
        </p:spPr>
        <p:txBody>
          <a:bodyPr wrap="square" rtlCol="0">
            <a:spAutoFit/>
          </a:bodyPr>
          <a:lstStyle/>
          <a:p>
            <a:pPr algn="ctr"/>
            <a:r>
              <a:rPr lang="en-US" sz="6000" dirty="0" smtClean="0">
                <a:solidFill>
                  <a:schemeClr val="accent2">
                    <a:lumMod val="75000"/>
                  </a:schemeClr>
                </a:solidFill>
              </a:rPr>
              <a:t>THÀNH VIÊN</a:t>
            </a:r>
            <a:endParaRPr lang="en-US" sz="6000" dirty="0">
              <a:solidFill>
                <a:schemeClr val="accent2">
                  <a:lumMod val="75000"/>
                </a:schemeClr>
              </a:solidFill>
            </a:endParaRPr>
          </a:p>
        </p:txBody>
      </p:sp>
      <p:sp>
        <p:nvSpPr>
          <p:cNvPr id="24" name="Oval 23"/>
          <p:cNvSpPr/>
          <p:nvPr/>
        </p:nvSpPr>
        <p:spPr>
          <a:xfrm>
            <a:off x="785813" y="1729533"/>
            <a:ext cx="1034420" cy="103442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2">
                    <a:lumMod val="75000"/>
                  </a:schemeClr>
                </a:solidFill>
              </a:rPr>
              <a:t>1</a:t>
            </a:r>
            <a:endParaRPr lang="en-US" sz="3200" dirty="0">
              <a:solidFill>
                <a:schemeClr val="accent2">
                  <a:lumMod val="75000"/>
                </a:schemeClr>
              </a:solidFill>
            </a:endParaRPr>
          </a:p>
        </p:txBody>
      </p:sp>
      <p:sp>
        <p:nvSpPr>
          <p:cNvPr id="25" name="TextBox 24"/>
          <p:cNvSpPr txBox="1"/>
          <p:nvPr/>
        </p:nvSpPr>
        <p:spPr>
          <a:xfrm>
            <a:off x="2132256" y="1708134"/>
            <a:ext cx="4192344" cy="1077218"/>
          </a:xfrm>
          <a:prstGeom prst="rect">
            <a:avLst/>
          </a:prstGeom>
          <a:noFill/>
        </p:spPr>
        <p:txBody>
          <a:bodyPr wrap="square" rtlCol="0">
            <a:spAutoFit/>
          </a:bodyPr>
          <a:lstStyle/>
          <a:p>
            <a:r>
              <a:rPr lang="en-US" sz="3200" dirty="0" smtClean="0">
                <a:solidFill>
                  <a:schemeClr val="accent2">
                    <a:lumMod val="75000"/>
                  </a:schemeClr>
                </a:solidFill>
              </a:rPr>
              <a:t>PHAN THÀNH PHÚ</a:t>
            </a:r>
          </a:p>
          <a:p>
            <a:r>
              <a:rPr lang="en-US" sz="3200" dirty="0" smtClean="0">
                <a:solidFill>
                  <a:schemeClr val="accent2">
                    <a:lumMod val="75000"/>
                  </a:schemeClr>
                </a:solidFill>
              </a:rPr>
              <a:t>MSSV: 51303000</a:t>
            </a:r>
            <a:endParaRPr lang="en-US" sz="3200" dirty="0">
              <a:solidFill>
                <a:schemeClr val="accent2">
                  <a:lumMod val="75000"/>
                </a:schemeClr>
              </a:solidFill>
            </a:endParaRPr>
          </a:p>
        </p:txBody>
      </p:sp>
      <p:sp>
        <p:nvSpPr>
          <p:cNvPr id="30" name="Oval 29"/>
          <p:cNvSpPr/>
          <p:nvPr/>
        </p:nvSpPr>
        <p:spPr>
          <a:xfrm>
            <a:off x="785813" y="3234483"/>
            <a:ext cx="1034420" cy="103442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75000"/>
                  </a:schemeClr>
                </a:solidFill>
              </a:rPr>
              <a:t>2</a:t>
            </a:r>
          </a:p>
        </p:txBody>
      </p:sp>
      <p:sp>
        <p:nvSpPr>
          <p:cNvPr id="31" name="TextBox 30"/>
          <p:cNvSpPr txBox="1"/>
          <p:nvPr/>
        </p:nvSpPr>
        <p:spPr>
          <a:xfrm>
            <a:off x="2132256" y="3213084"/>
            <a:ext cx="4687644" cy="1077218"/>
          </a:xfrm>
          <a:prstGeom prst="rect">
            <a:avLst/>
          </a:prstGeom>
          <a:noFill/>
        </p:spPr>
        <p:txBody>
          <a:bodyPr wrap="square" rtlCol="0">
            <a:spAutoFit/>
          </a:bodyPr>
          <a:lstStyle/>
          <a:p>
            <a:r>
              <a:rPr lang="en-US" sz="3200" dirty="0" smtClean="0">
                <a:solidFill>
                  <a:schemeClr val="accent2">
                    <a:lumMod val="75000"/>
                  </a:schemeClr>
                </a:solidFill>
              </a:rPr>
              <a:t>NGUYỄN THÁI SƠN LONG</a:t>
            </a:r>
          </a:p>
          <a:p>
            <a:r>
              <a:rPr lang="en-US" sz="3200" dirty="0" smtClean="0">
                <a:solidFill>
                  <a:schemeClr val="accent2">
                    <a:lumMod val="75000"/>
                  </a:schemeClr>
                </a:solidFill>
              </a:rPr>
              <a:t>MSSV: 51302155</a:t>
            </a:r>
            <a:endParaRPr lang="en-US" sz="3200" dirty="0">
              <a:solidFill>
                <a:schemeClr val="accent2">
                  <a:lumMod val="75000"/>
                </a:schemeClr>
              </a:solidFill>
            </a:endParaRPr>
          </a:p>
        </p:txBody>
      </p:sp>
      <p:sp>
        <p:nvSpPr>
          <p:cNvPr id="32" name="Oval 31"/>
          <p:cNvSpPr/>
          <p:nvPr/>
        </p:nvSpPr>
        <p:spPr>
          <a:xfrm>
            <a:off x="785813" y="4782231"/>
            <a:ext cx="1034420" cy="103442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75000"/>
                  </a:schemeClr>
                </a:solidFill>
              </a:rPr>
              <a:t>3</a:t>
            </a:r>
          </a:p>
        </p:txBody>
      </p:sp>
      <p:sp>
        <p:nvSpPr>
          <p:cNvPr id="33" name="TextBox 32"/>
          <p:cNvSpPr txBox="1"/>
          <p:nvPr/>
        </p:nvSpPr>
        <p:spPr>
          <a:xfrm>
            <a:off x="2132256" y="4760832"/>
            <a:ext cx="4687644" cy="1077218"/>
          </a:xfrm>
          <a:prstGeom prst="rect">
            <a:avLst/>
          </a:prstGeom>
          <a:noFill/>
        </p:spPr>
        <p:txBody>
          <a:bodyPr wrap="square" rtlCol="0">
            <a:spAutoFit/>
          </a:bodyPr>
          <a:lstStyle/>
          <a:p>
            <a:r>
              <a:rPr lang="en-US" sz="3200" dirty="0" smtClean="0">
                <a:solidFill>
                  <a:schemeClr val="accent2">
                    <a:lumMod val="75000"/>
                  </a:schemeClr>
                </a:solidFill>
              </a:rPr>
              <a:t>NGUYỄN TRỌNG NGHĨA</a:t>
            </a:r>
          </a:p>
          <a:p>
            <a:r>
              <a:rPr lang="en-US" sz="3200" dirty="0" smtClean="0">
                <a:solidFill>
                  <a:schemeClr val="accent2">
                    <a:lumMod val="75000"/>
                  </a:schemeClr>
                </a:solidFill>
              </a:rPr>
              <a:t>MSSV: 51302535</a:t>
            </a:r>
            <a:endParaRPr lang="en-US" sz="3200" dirty="0">
              <a:solidFill>
                <a:schemeClr val="accent2">
                  <a:lumMod val="75000"/>
                </a:schemeClr>
              </a:solidFill>
            </a:endParaRPr>
          </a:p>
        </p:txBody>
      </p:sp>
    </p:spTree>
    <p:extLst>
      <p:ext uri="{BB962C8B-B14F-4D97-AF65-F5344CB8AC3E}">
        <p14:creationId xmlns:p14="http://schemas.microsoft.com/office/powerpoint/2010/main" val="3088094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1000" fill="hold"/>
                                        <p:tgtEl>
                                          <p:spTgt spid="30"/>
                                        </p:tgtEl>
                                        <p:attrNameLst>
                                          <p:attrName>ppt_w</p:attrName>
                                        </p:attrNameLst>
                                      </p:cBhvr>
                                      <p:tavLst>
                                        <p:tav tm="0">
                                          <p:val>
                                            <p:fltVal val="0"/>
                                          </p:val>
                                        </p:tav>
                                        <p:tav tm="100000">
                                          <p:val>
                                            <p:strVal val="#ppt_w"/>
                                          </p:val>
                                        </p:tav>
                                      </p:tavLst>
                                    </p:anim>
                                    <p:anim calcmode="lin" valueType="num">
                                      <p:cBhvr>
                                        <p:cTn id="22" dur="1000" fill="hold"/>
                                        <p:tgtEl>
                                          <p:spTgt spid="30"/>
                                        </p:tgtEl>
                                        <p:attrNameLst>
                                          <p:attrName>ppt_h</p:attrName>
                                        </p:attrNameLst>
                                      </p:cBhvr>
                                      <p:tavLst>
                                        <p:tav tm="0">
                                          <p:val>
                                            <p:fltVal val="0"/>
                                          </p:val>
                                        </p:tav>
                                        <p:tav tm="100000">
                                          <p:val>
                                            <p:strVal val="#ppt_h"/>
                                          </p:val>
                                        </p:tav>
                                      </p:tavLst>
                                    </p:anim>
                                    <p:anim calcmode="lin" valueType="num">
                                      <p:cBhvr>
                                        <p:cTn id="23" dur="1000" fill="hold"/>
                                        <p:tgtEl>
                                          <p:spTgt spid="30"/>
                                        </p:tgtEl>
                                        <p:attrNameLst>
                                          <p:attrName>style.rotation</p:attrName>
                                        </p:attrNameLst>
                                      </p:cBhvr>
                                      <p:tavLst>
                                        <p:tav tm="0">
                                          <p:val>
                                            <p:fltVal val="90"/>
                                          </p:val>
                                        </p:tav>
                                        <p:tav tm="100000">
                                          <p:val>
                                            <p:fltVal val="0"/>
                                          </p:val>
                                        </p:tav>
                                      </p:tavLst>
                                    </p:anim>
                                    <p:animEffect transition="in" filter="fade">
                                      <p:cBhvr>
                                        <p:cTn id="24" dur="1000"/>
                                        <p:tgtEl>
                                          <p:spTgt spid="3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fltVal val="0"/>
                                          </p:val>
                                        </p:tav>
                                        <p:tav tm="100000">
                                          <p:val>
                                            <p:strVal val="#ppt_w"/>
                                          </p:val>
                                        </p:tav>
                                      </p:tavLst>
                                    </p:anim>
                                    <p:anim calcmode="lin" valueType="num">
                                      <p:cBhvr>
                                        <p:cTn id="28" dur="1000" fill="hold"/>
                                        <p:tgtEl>
                                          <p:spTgt spid="31"/>
                                        </p:tgtEl>
                                        <p:attrNameLst>
                                          <p:attrName>ppt_h</p:attrName>
                                        </p:attrNameLst>
                                      </p:cBhvr>
                                      <p:tavLst>
                                        <p:tav tm="0">
                                          <p:val>
                                            <p:fltVal val="0"/>
                                          </p:val>
                                        </p:tav>
                                        <p:tav tm="100000">
                                          <p:val>
                                            <p:strVal val="#ppt_h"/>
                                          </p:val>
                                        </p:tav>
                                      </p:tavLst>
                                    </p:anim>
                                    <p:anim calcmode="lin" valueType="num">
                                      <p:cBhvr>
                                        <p:cTn id="29" dur="1000" fill="hold"/>
                                        <p:tgtEl>
                                          <p:spTgt spid="31"/>
                                        </p:tgtEl>
                                        <p:attrNameLst>
                                          <p:attrName>style.rotation</p:attrName>
                                        </p:attrNameLst>
                                      </p:cBhvr>
                                      <p:tavLst>
                                        <p:tav tm="0">
                                          <p:val>
                                            <p:fltVal val="90"/>
                                          </p:val>
                                        </p:tav>
                                        <p:tav tm="100000">
                                          <p:val>
                                            <p:fltVal val="0"/>
                                          </p:val>
                                        </p:tav>
                                      </p:tavLst>
                                    </p:anim>
                                    <p:animEffect transition="in" filter="fade">
                                      <p:cBhvr>
                                        <p:cTn id="30" dur="10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1000" fill="hold"/>
                                        <p:tgtEl>
                                          <p:spTgt spid="32"/>
                                        </p:tgtEl>
                                        <p:attrNameLst>
                                          <p:attrName>ppt_w</p:attrName>
                                        </p:attrNameLst>
                                      </p:cBhvr>
                                      <p:tavLst>
                                        <p:tav tm="0">
                                          <p:val>
                                            <p:fltVal val="0"/>
                                          </p:val>
                                        </p:tav>
                                        <p:tav tm="100000">
                                          <p:val>
                                            <p:strVal val="#ppt_w"/>
                                          </p:val>
                                        </p:tav>
                                      </p:tavLst>
                                    </p:anim>
                                    <p:anim calcmode="lin" valueType="num">
                                      <p:cBhvr>
                                        <p:cTn id="36" dur="1000" fill="hold"/>
                                        <p:tgtEl>
                                          <p:spTgt spid="32"/>
                                        </p:tgtEl>
                                        <p:attrNameLst>
                                          <p:attrName>ppt_h</p:attrName>
                                        </p:attrNameLst>
                                      </p:cBhvr>
                                      <p:tavLst>
                                        <p:tav tm="0">
                                          <p:val>
                                            <p:fltVal val="0"/>
                                          </p:val>
                                        </p:tav>
                                        <p:tav tm="100000">
                                          <p:val>
                                            <p:strVal val="#ppt_h"/>
                                          </p:val>
                                        </p:tav>
                                      </p:tavLst>
                                    </p:anim>
                                    <p:anim calcmode="lin" valueType="num">
                                      <p:cBhvr>
                                        <p:cTn id="37" dur="1000" fill="hold"/>
                                        <p:tgtEl>
                                          <p:spTgt spid="32"/>
                                        </p:tgtEl>
                                        <p:attrNameLst>
                                          <p:attrName>style.rotation</p:attrName>
                                        </p:attrNameLst>
                                      </p:cBhvr>
                                      <p:tavLst>
                                        <p:tav tm="0">
                                          <p:val>
                                            <p:fltVal val="90"/>
                                          </p:val>
                                        </p:tav>
                                        <p:tav tm="100000">
                                          <p:val>
                                            <p:fltVal val="0"/>
                                          </p:val>
                                        </p:tav>
                                      </p:tavLst>
                                    </p:anim>
                                    <p:animEffect transition="in" filter="fade">
                                      <p:cBhvr>
                                        <p:cTn id="38" dur="1000"/>
                                        <p:tgtEl>
                                          <p:spTgt spid="32"/>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1000" fill="hold"/>
                                        <p:tgtEl>
                                          <p:spTgt spid="33"/>
                                        </p:tgtEl>
                                        <p:attrNameLst>
                                          <p:attrName>ppt_w</p:attrName>
                                        </p:attrNameLst>
                                      </p:cBhvr>
                                      <p:tavLst>
                                        <p:tav tm="0">
                                          <p:val>
                                            <p:fltVal val="0"/>
                                          </p:val>
                                        </p:tav>
                                        <p:tav tm="100000">
                                          <p:val>
                                            <p:strVal val="#ppt_w"/>
                                          </p:val>
                                        </p:tav>
                                      </p:tavLst>
                                    </p:anim>
                                    <p:anim calcmode="lin" valueType="num">
                                      <p:cBhvr>
                                        <p:cTn id="42" dur="1000" fill="hold"/>
                                        <p:tgtEl>
                                          <p:spTgt spid="33"/>
                                        </p:tgtEl>
                                        <p:attrNameLst>
                                          <p:attrName>ppt_h</p:attrName>
                                        </p:attrNameLst>
                                      </p:cBhvr>
                                      <p:tavLst>
                                        <p:tav tm="0">
                                          <p:val>
                                            <p:fltVal val="0"/>
                                          </p:val>
                                        </p:tav>
                                        <p:tav tm="100000">
                                          <p:val>
                                            <p:strVal val="#ppt_h"/>
                                          </p:val>
                                        </p:tav>
                                      </p:tavLst>
                                    </p:anim>
                                    <p:anim calcmode="lin" valueType="num">
                                      <p:cBhvr>
                                        <p:cTn id="43" dur="1000" fill="hold"/>
                                        <p:tgtEl>
                                          <p:spTgt spid="33"/>
                                        </p:tgtEl>
                                        <p:attrNameLst>
                                          <p:attrName>style.rotation</p:attrName>
                                        </p:attrNameLst>
                                      </p:cBhvr>
                                      <p:tavLst>
                                        <p:tav tm="0">
                                          <p:val>
                                            <p:fltVal val="90"/>
                                          </p:val>
                                        </p:tav>
                                        <p:tav tm="100000">
                                          <p:val>
                                            <p:fltVal val="0"/>
                                          </p:val>
                                        </p:tav>
                                      </p:tavLst>
                                    </p:anim>
                                    <p:animEffect transition="in" filter="fade">
                                      <p:cBhvr>
                                        <p:cTn id="4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30" grpId="0" animBg="1"/>
      <p:bldP spid="31" grpId="0"/>
      <p:bldP spid="32" grpId="0" animBg="1"/>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3.Usecase diagram</a:t>
            </a:r>
            <a:endParaRPr lang="en-US" dirty="0"/>
          </a:p>
        </p:txBody>
      </p:sp>
      <p:sp>
        <p:nvSpPr>
          <p:cNvPr id="3" name="Content Placeholder 2"/>
          <p:cNvSpPr>
            <a:spLocks noGrp="1"/>
          </p:cNvSpPr>
          <p:nvPr>
            <p:ph idx="1"/>
          </p:nvPr>
        </p:nvSpPr>
        <p:spPr>
          <a:xfrm>
            <a:off x="609600" y="1254842"/>
            <a:ext cx="10972800" cy="538316"/>
          </a:xfrm>
        </p:spPr>
        <p:txBody>
          <a:bodyPr>
            <a:normAutofit/>
          </a:bodyPr>
          <a:lstStyle/>
          <a:p>
            <a:pPr marL="514350" indent="-514350">
              <a:buFont typeface="+mj-lt"/>
              <a:buAutoNum type="alphaLcParenR" startAt="2"/>
            </a:pPr>
            <a:r>
              <a:rPr lang="en-US" sz="2800" dirty="0"/>
              <a:t>Web </a:t>
            </a:r>
            <a:r>
              <a:rPr lang="en-US" sz="2800" dirty="0" err="1"/>
              <a:t>quản</a:t>
            </a:r>
            <a:r>
              <a:rPr lang="en-US" sz="2800" dirty="0"/>
              <a:t> </a:t>
            </a:r>
            <a:r>
              <a:rPr lang="en-US" sz="2800" dirty="0" err="1"/>
              <a:t>lý</a:t>
            </a:r>
            <a:r>
              <a:rPr lang="en-US" sz="2800" dirty="0"/>
              <a:t> </a:t>
            </a:r>
            <a:r>
              <a:rPr lang="en-US" sz="2800" dirty="0" err="1"/>
              <a:t>báo</a:t>
            </a:r>
            <a:r>
              <a:rPr lang="en-US" sz="2800" dirty="0"/>
              <a:t> </a:t>
            </a:r>
            <a:r>
              <a:rPr lang="en-US" sz="2800" dirty="0" err="1" smtClean="0"/>
              <a:t>cáo</a:t>
            </a:r>
            <a:endParaRPr lang="en-US" sz="2800" dirty="0"/>
          </a:p>
        </p:txBody>
      </p:sp>
      <p:graphicFrame>
        <p:nvGraphicFramePr>
          <p:cNvPr id="4" name="Table 3"/>
          <p:cNvGraphicFramePr>
            <a:graphicFrameLocks noGrp="1" noChangeAspect="1"/>
          </p:cNvGraphicFramePr>
          <p:nvPr>
            <p:extLst>
              <p:ext uri="{D42A27DB-BD31-4B8C-83A1-F6EECF244321}">
                <p14:modId xmlns:p14="http://schemas.microsoft.com/office/powerpoint/2010/main" val="2848748619"/>
              </p:ext>
            </p:extLst>
          </p:nvPr>
        </p:nvGraphicFramePr>
        <p:xfrm>
          <a:off x="609600" y="1793158"/>
          <a:ext cx="10972800" cy="4775177"/>
        </p:xfrm>
        <a:graphic>
          <a:graphicData uri="http://schemas.openxmlformats.org/drawingml/2006/table">
            <a:tbl>
              <a:tblPr firstRow="1" firstCol="1" bandRow="1">
                <a:tableStyleId>{5C22544A-7EE6-4342-B048-85BDC9FD1C3A}</a:tableStyleId>
              </a:tblPr>
              <a:tblGrid>
                <a:gridCol w="890528"/>
                <a:gridCol w="2129795"/>
                <a:gridCol w="2313676"/>
                <a:gridCol w="5638801"/>
              </a:tblGrid>
              <a:tr h="207397">
                <a:tc>
                  <a:txBody>
                    <a:bodyPr/>
                    <a:lstStyle/>
                    <a:p>
                      <a:pPr marL="0" marR="0">
                        <a:lnSpc>
                          <a:spcPct val="107000"/>
                        </a:lnSpc>
                        <a:spcBef>
                          <a:spcPts val="0"/>
                        </a:spcBef>
                        <a:spcAft>
                          <a:spcPts val="0"/>
                        </a:spcAft>
                      </a:pPr>
                      <a:r>
                        <a:rPr lang="vi-VN" sz="1200" dirty="0">
                          <a:effectLst/>
                        </a:rPr>
                        <a:t>No</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Use case ID</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Use case name</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Description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414794">
                <a:tc>
                  <a:txBody>
                    <a:bodyPr/>
                    <a:lstStyle/>
                    <a:p>
                      <a:pPr marL="0" marR="0" indent="0">
                        <a:lnSpc>
                          <a:spcPct val="107000"/>
                        </a:lnSpc>
                        <a:spcBef>
                          <a:spcPts val="0"/>
                        </a:spcBef>
                        <a:spcAft>
                          <a:spcPts val="0"/>
                        </a:spcAft>
                        <a:tabLst>
                          <a:tab pos="-163195" algn="ctr"/>
                        </a:tabLst>
                      </a:pPr>
                      <a:r>
                        <a:rPr lang="vi-VN" sz="1200" dirty="0">
                          <a:effectLst/>
                        </a:rPr>
                        <a:t>1	</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Đăng nhập</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đăng nhập vào hệ thống</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566317">
                <a:tc>
                  <a:txBody>
                    <a:bodyPr/>
                    <a:lstStyle/>
                    <a:p>
                      <a:pPr marL="0" marR="0">
                        <a:lnSpc>
                          <a:spcPct val="107000"/>
                        </a:lnSpc>
                        <a:spcBef>
                          <a:spcPts val="0"/>
                        </a:spcBef>
                        <a:spcAft>
                          <a:spcPts val="0"/>
                        </a:spcAft>
                      </a:pPr>
                      <a:r>
                        <a:rPr lang="vi-VN" sz="1200">
                          <a:effectLst/>
                        </a:rPr>
                        <a:t>2</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UC_WEB_02</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dirty="0">
                          <a:effectLst/>
                        </a:rPr>
                        <a:t>Thống kê</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thống kê dữ liệu liên quan đến các bài báo cáo</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Quản lý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dirty="0">
                          <a:effectLst/>
                        </a:rPr>
                        <a:t>Cho phép người dùng quản lý tài khoản</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4</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UC_WEB_03_01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Sửa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sửa thông tin của một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5</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UC_WEB_03_02</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Xóa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xóa một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6</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UC_WEB_03_03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Thêm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thêm một tài khoản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566317">
                <a:tc>
                  <a:txBody>
                    <a:bodyPr/>
                    <a:lstStyle/>
                    <a:p>
                      <a:pPr marL="0" marR="0">
                        <a:lnSpc>
                          <a:spcPct val="107000"/>
                        </a:lnSpc>
                        <a:spcBef>
                          <a:spcPts val="0"/>
                        </a:spcBef>
                        <a:spcAft>
                          <a:spcPts val="0"/>
                        </a:spcAft>
                      </a:pPr>
                      <a:r>
                        <a:rPr lang="vi-VN" sz="1200">
                          <a:effectLst/>
                        </a:rPr>
                        <a:t>7</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UC_WEB_04</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Xem danh sách báo cáo</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xem danh sách các báo cáo được lưu trữ</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8</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UC_WEB_04_01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In</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in các báo cáo đã lưu</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9</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UC_WEB_04_02</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Xóa báo cáo</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xóa các báo cáo đã lưu</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a:effectLst/>
                        </a:rPr>
                        <a:t>10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UC_WEB_04_03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Xem báo cáo</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a:effectLst/>
                        </a:rPr>
                        <a:t>Cho phép người dùng xem các báo cáo đã lưu</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r h="377544">
                <a:tc>
                  <a:txBody>
                    <a:bodyPr/>
                    <a:lstStyle/>
                    <a:p>
                      <a:pPr marL="0" marR="0">
                        <a:lnSpc>
                          <a:spcPct val="107000"/>
                        </a:lnSpc>
                        <a:spcBef>
                          <a:spcPts val="0"/>
                        </a:spcBef>
                        <a:spcAft>
                          <a:spcPts val="0"/>
                        </a:spcAft>
                      </a:pPr>
                      <a:r>
                        <a:rPr lang="vi-VN" sz="1200" dirty="0">
                          <a:effectLst/>
                        </a:rPr>
                        <a:t>11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dirty="0">
                          <a:effectLst/>
                        </a:rPr>
                        <a:t>UC_WEB_04_04</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dirty="0">
                          <a:effectLst/>
                        </a:rPr>
                        <a:t>Sửa báo cáo</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c>
                  <a:txBody>
                    <a:bodyPr/>
                    <a:lstStyle/>
                    <a:p>
                      <a:pPr marL="0" marR="0">
                        <a:lnSpc>
                          <a:spcPct val="107000"/>
                        </a:lnSpc>
                        <a:spcBef>
                          <a:spcPts val="0"/>
                        </a:spcBef>
                        <a:spcAft>
                          <a:spcPts val="0"/>
                        </a:spcAft>
                      </a:pPr>
                      <a:r>
                        <a:rPr lang="vi-VN" sz="1200" dirty="0">
                          <a:effectLst/>
                        </a:rPr>
                        <a:t>Cho phép người dùng sửa các báo cáo đã lưu</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5728" marR="65728" marT="0" marB="0"/>
                </a:tc>
              </a:tr>
            </a:tbl>
          </a:graphicData>
        </a:graphic>
      </p:graphicFrame>
      <p:sp>
        <p:nvSpPr>
          <p:cNvPr id="13" name="Slide Number Placeholder 12"/>
          <p:cNvSpPr>
            <a:spLocks noGrp="1"/>
          </p:cNvSpPr>
          <p:nvPr>
            <p:ph type="sldNum" sz="quarter" idx="12"/>
          </p:nvPr>
        </p:nvSpPr>
        <p:spPr/>
        <p:txBody>
          <a:bodyPr/>
          <a:lstStyle/>
          <a:p>
            <a:fld id="{0CFEC368-1D7A-4F81-ABF6-AE0E36BAF64C}" type="slidenum">
              <a:rPr lang="en-US" smtClean="0"/>
              <a:pPr/>
              <a:t>20</a:t>
            </a:fld>
            <a:r>
              <a:rPr lang="en-US" smtClean="0"/>
              <a:t> of 100</a:t>
            </a:r>
            <a:endParaRPr lang="en-US" dirty="0" smtClean="0"/>
          </a:p>
        </p:txBody>
      </p:sp>
    </p:spTree>
    <p:extLst>
      <p:ext uri="{BB962C8B-B14F-4D97-AF65-F5344CB8AC3E}">
        <p14:creationId xmlns:p14="http://schemas.microsoft.com/office/powerpoint/2010/main" val="4122720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 </a:t>
            </a:r>
            <a:r>
              <a:rPr lang="en-US" dirty="0" err="1" smtClean="0"/>
              <a:t>tổng</a:t>
            </a:r>
            <a:r>
              <a:rPr lang="en-US" dirty="0" smtClean="0"/>
              <a:t> </a:t>
            </a:r>
            <a:r>
              <a:rPr lang="en-US" dirty="0" err="1" smtClean="0"/>
              <a:t>kết</a:t>
            </a:r>
            <a:endParaRPr lang="en-US" dirty="0"/>
          </a:p>
        </p:txBody>
      </p:sp>
      <p:sp>
        <p:nvSpPr>
          <p:cNvPr id="3" name="Subtitle 2"/>
          <p:cNvSpPr>
            <a:spLocks noGrp="1"/>
          </p:cNvSpPr>
          <p:nvPr>
            <p:ph type="subTitle" idx="1"/>
          </p:nvPr>
        </p:nvSpPr>
        <p:spPr>
          <a:xfrm>
            <a:off x="1696452" y="3521242"/>
            <a:ext cx="7848600" cy="2313709"/>
          </a:xfrm>
        </p:spPr>
        <p:txBody>
          <a:bodyPr>
            <a:normAutofit/>
          </a:bodyPr>
          <a:lstStyle/>
          <a:p>
            <a:pPr marL="457200" indent="-457200">
              <a:buFont typeface="Wingdings" panose="05000000000000000000" pitchFamily="2" charset="2"/>
              <a:buChar char="v"/>
            </a:pPr>
            <a:r>
              <a:rPr lang="en-US" sz="3200" dirty="0" err="1" smtClean="0"/>
              <a:t>Kết</a:t>
            </a:r>
            <a:r>
              <a:rPr lang="en-US" sz="3200" dirty="0" smtClean="0"/>
              <a:t> </a:t>
            </a:r>
            <a:r>
              <a:rPr lang="en-US" sz="3200" dirty="0" err="1" smtClean="0"/>
              <a:t>quả</a:t>
            </a:r>
            <a:r>
              <a:rPr lang="en-US" sz="3200" dirty="0" smtClean="0"/>
              <a:t> </a:t>
            </a:r>
            <a:r>
              <a:rPr lang="en-US" sz="3200" dirty="0" err="1" smtClean="0"/>
              <a:t>đã</a:t>
            </a:r>
            <a:r>
              <a:rPr lang="en-US" sz="3200" dirty="0" smtClean="0"/>
              <a:t> </a:t>
            </a:r>
            <a:r>
              <a:rPr lang="en-US" sz="3200" dirty="0" err="1" smtClean="0"/>
              <a:t>đạt</a:t>
            </a:r>
            <a:r>
              <a:rPr lang="en-US" sz="3200" dirty="0" smtClean="0"/>
              <a:t> </a:t>
            </a:r>
            <a:r>
              <a:rPr lang="en-US" sz="3200" dirty="0" err="1" smtClean="0"/>
              <a:t>được</a:t>
            </a:r>
            <a:endParaRPr lang="en-US" sz="3200" dirty="0" smtClean="0"/>
          </a:p>
          <a:p>
            <a:pPr marL="457200" indent="-457200">
              <a:buFont typeface="Wingdings" panose="05000000000000000000" pitchFamily="2" charset="2"/>
              <a:buChar char="v"/>
            </a:pP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smtClean="0"/>
          </a:p>
        </p:txBody>
      </p:sp>
    </p:spTree>
    <p:extLst>
      <p:ext uri="{BB962C8B-B14F-4D97-AF65-F5344CB8AC3E}">
        <p14:creationId xmlns:p14="http://schemas.microsoft.com/office/powerpoint/2010/main" val="2319665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1. </a:t>
            </a:r>
            <a:r>
              <a:rPr lang="en-US" dirty="0" err="1" smtClean="0"/>
              <a:t>Kết</a:t>
            </a:r>
            <a:r>
              <a:rPr lang="en-US" dirty="0" smtClean="0"/>
              <a:t> </a:t>
            </a:r>
            <a:r>
              <a:rPr lang="en-US" dirty="0" err="1" smtClean="0"/>
              <a:t>quả</a:t>
            </a:r>
            <a:r>
              <a:rPr lang="en-US" dirty="0" smtClean="0"/>
              <a:t> </a:t>
            </a:r>
            <a:r>
              <a:rPr lang="en-US" dirty="0" err="1" smtClean="0"/>
              <a:t>đã</a:t>
            </a:r>
            <a:r>
              <a:rPr lang="en-US" dirty="0" smtClean="0"/>
              <a:t> </a:t>
            </a:r>
            <a:r>
              <a:rPr lang="en-US" dirty="0" err="1" smtClean="0"/>
              <a:t>đạt</a:t>
            </a:r>
            <a:r>
              <a:rPr lang="en-US" dirty="0" smtClean="0"/>
              <a:t> </a:t>
            </a:r>
            <a:r>
              <a:rPr lang="en-US" dirty="0" err="1" smtClean="0"/>
              <a:t>được</a:t>
            </a:r>
            <a:endParaRPr lang="en-US" dirty="0"/>
          </a:p>
        </p:txBody>
      </p:sp>
      <p:sp>
        <p:nvSpPr>
          <p:cNvPr id="3" name="Content Placeholder 2"/>
          <p:cNvSpPr>
            <a:spLocks noGrp="1"/>
          </p:cNvSpPr>
          <p:nvPr>
            <p:ph idx="1"/>
          </p:nvPr>
        </p:nvSpPr>
        <p:spPr>
          <a:xfrm>
            <a:off x="950795" y="1719027"/>
            <a:ext cx="10972800" cy="4917743"/>
          </a:xfrm>
        </p:spPr>
        <p:txBody>
          <a:bodyPr>
            <a:normAutofit/>
          </a:bodyPr>
          <a:lstStyle/>
          <a:p>
            <a:pPr>
              <a:buFont typeface="Wingdings" panose="05000000000000000000" pitchFamily="2" charset="2"/>
              <a:buChar char="v"/>
            </a:pPr>
            <a:r>
              <a:rPr lang="en-US" sz="2800" dirty="0"/>
              <a:t> </a:t>
            </a:r>
            <a:r>
              <a:rPr lang="en-US" sz="3200" dirty="0" err="1" smtClean="0"/>
              <a:t>Phân</a:t>
            </a:r>
            <a:r>
              <a:rPr lang="en-US" sz="3200" dirty="0" smtClean="0"/>
              <a:t> </a:t>
            </a:r>
            <a:r>
              <a:rPr lang="en-US" sz="3200" dirty="0" err="1" smtClean="0"/>
              <a:t>tích</a:t>
            </a:r>
            <a:r>
              <a:rPr lang="en-US" sz="3200" dirty="0" smtClean="0"/>
              <a:t> </a:t>
            </a:r>
            <a:r>
              <a:rPr lang="en-US" sz="3200" dirty="0" err="1" smtClean="0"/>
              <a:t>các</a:t>
            </a:r>
            <a:r>
              <a:rPr lang="en-US" sz="3200" dirty="0" smtClean="0"/>
              <a:t> </a:t>
            </a:r>
            <a:r>
              <a:rPr lang="en-US" sz="3200" dirty="0" err="1" smtClean="0"/>
              <a:t>vấn</a:t>
            </a:r>
            <a:r>
              <a:rPr lang="en-US" sz="3200" dirty="0" smtClean="0"/>
              <a:t> </a:t>
            </a:r>
            <a:r>
              <a:rPr lang="en-US" sz="3200" dirty="0" err="1" smtClean="0"/>
              <a:t>đề</a:t>
            </a:r>
            <a:r>
              <a:rPr lang="en-US" sz="3200" dirty="0" smtClean="0"/>
              <a:t>, </a:t>
            </a:r>
            <a:r>
              <a:rPr lang="en-US" sz="3200" dirty="0" err="1" smtClean="0"/>
              <a:t>khó</a:t>
            </a:r>
            <a:r>
              <a:rPr lang="en-US" sz="3200" dirty="0" smtClean="0"/>
              <a:t> </a:t>
            </a:r>
            <a:r>
              <a:rPr lang="en-US" sz="3200" dirty="0" err="1" smtClean="0"/>
              <a:t>khăn</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gặp</a:t>
            </a:r>
            <a:r>
              <a:rPr lang="en-US" sz="3200" dirty="0" smtClean="0"/>
              <a:t> </a:t>
            </a:r>
            <a:r>
              <a:rPr lang="en-US" sz="3200" dirty="0" err="1" smtClean="0"/>
              <a:t>phải</a:t>
            </a:r>
            <a:endParaRPr lang="en-US" sz="3200" dirty="0" smtClean="0"/>
          </a:p>
          <a:p>
            <a:pPr>
              <a:buFont typeface="Wingdings" panose="05000000000000000000" pitchFamily="2" charset="2"/>
              <a:buChar char="v"/>
            </a:pPr>
            <a:r>
              <a:rPr lang="en-US" sz="3200" dirty="0"/>
              <a:t> </a:t>
            </a:r>
            <a:r>
              <a:rPr lang="en-US" sz="3200" dirty="0" err="1" smtClean="0"/>
              <a:t>Đưa</a:t>
            </a:r>
            <a:r>
              <a:rPr lang="en-US" sz="3200" dirty="0" smtClean="0"/>
              <a:t> </a:t>
            </a:r>
            <a:r>
              <a:rPr lang="en-US" sz="3200" dirty="0" err="1" smtClean="0"/>
              <a:t>ra</a:t>
            </a:r>
            <a:r>
              <a:rPr lang="en-US" sz="3200" dirty="0" smtClean="0"/>
              <a:t> </a:t>
            </a:r>
            <a:r>
              <a:rPr lang="en-US" sz="3200" dirty="0" err="1" smtClean="0"/>
              <a:t>hướng</a:t>
            </a:r>
            <a:r>
              <a:rPr lang="en-US" sz="3200" dirty="0" smtClean="0"/>
              <a:t> </a:t>
            </a:r>
            <a:r>
              <a:rPr lang="en-US" sz="3200" dirty="0" err="1" smtClean="0"/>
              <a:t>giải</a:t>
            </a:r>
            <a:r>
              <a:rPr lang="en-US" sz="3200" dirty="0" smtClean="0"/>
              <a:t> </a:t>
            </a:r>
            <a:r>
              <a:rPr lang="en-US" sz="3200" dirty="0" err="1" smtClean="0"/>
              <a:t>quyết</a:t>
            </a:r>
            <a:r>
              <a:rPr lang="en-US" sz="3200" dirty="0" smtClean="0"/>
              <a:t> </a:t>
            </a:r>
            <a:r>
              <a:rPr lang="en-US" sz="3200" dirty="0" err="1" smtClean="0"/>
              <a:t>cho</a:t>
            </a:r>
            <a:r>
              <a:rPr lang="en-US" sz="3200" dirty="0" smtClean="0"/>
              <a:t> </a:t>
            </a:r>
            <a:r>
              <a:rPr lang="en-US" sz="3200" dirty="0" err="1" smtClean="0"/>
              <a:t>các</a:t>
            </a:r>
            <a:r>
              <a:rPr lang="en-US" sz="3200" dirty="0" smtClean="0"/>
              <a:t> </a:t>
            </a:r>
            <a:r>
              <a:rPr lang="en-US" sz="3200" dirty="0" err="1" smtClean="0"/>
              <a:t>vấn</a:t>
            </a:r>
            <a:r>
              <a:rPr lang="en-US" sz="3200" dirty="0" smtClean="0"/>
              <a:t> </a:t>
            </a:r>
            <a:r>
              <a:rPr lang="en-US" sz="3200" dirty="0" err="1" smtClean="0"/>
              <a:t>đề</a:t>
            </a:r>
            <a:endParaRPr lang="en-US" sz="3200" dirty="0" smtClean="0"/>
          </a:p>
          <a:p>
            <a:pPr>
              <a:buFont typeface="Wingdings" panose="05000000000000000000" pitchFamily="2" charset="2"/>
              <a:buChar char="v"/>
            </a:pPr>
            <a:r>
              <a:rPr lang="en-US" sz="3200" dirty="0"/>
              <a:t> </a:t>
            </a:r>
            <a:r>
              <a:rPr lang="en-US" sz="3200" dirty="0" err="1" smtClean="0"/>
              <a:t>Tìm</a:t>
            </a:r>
            <a:r>
              <a:rPr lang="en-US" sz="3200" dirty="0" smtClean="0"/>
              <a:t> </a:t>
            </a:r>
            <a:r>
              <a:rPr lang="en-US" sz="3200" dirty="0" err="1" smtClean="0"/>
              <a:t>hiểu</a:t>
            </a:r>
            <a:r>
              <a:rPr lang="en-US" sz="3200" dirty="0" smtClean="0"/>
              <a:t> </a:t>
            </a:r>
            <a:r>
              <a:rPr lang="en-US" sz="3200" dirty="0" err="1" smtClean="0"/>
              <a:t>các</a:t>
            </a:r>
            <a:r>
              <a:rPr lang="en-US" sz="3200" dirty="0" smtClean="0"/>
              <a:t> </a:t>
            </a:r>
            <a:r>
              <a:rPr lang="en-US" sz="3200" dirty="0" err="1" smtClean="0"/>
              <a:t>công</a:t>
            </a:r>
            <a:r>
              <a:rPr lang="en-US" sz="3200" dirty="0" smtClean="0"/>
              <a:t> </a:t>
            </a:r>
            <a:r>
              <a:rPr lang="en-US" sz="3200" dirty="0" err="1" smtClean="0"/>
              <a:t>nghệ</a:t>
            </a:r>
            <a:r>
              <a:rPr lang="en-US" sz="3200" dirty="0" smtClean="0"/>
              <a:t> </a:t>
            </a:r>
            <a:r>
              <a:rPr lang="en-US" sz="3200" dirty="0" err="1" smtClean="0"/>
              <a:t>về</a:t>
            </a:r>
            <a:r>
              <a:rPr lang="en-US" sz="3200" dirty="0" smtClean="0"/>
              <a:t> Speech To Text</a:t>
            </a:r>
          </a:p>
          <a:p>
            <a:pPr>
              <a:buFont typeface="Wingdings" panose="05000000000000000000" pitchFamily="2" charset="2"/>
              <a:buChar char="v"/>
            </a:pPr>
            <a:r>
              <a:rPr lang="en-US" sz="3200" dirty="0"/>
              <a:t> </a:t>
            </a:r>
            <a:r>
              <a:rPr lang="en-US" sz="3200" dirty="0" err="1" smtClean="0"/>
              <a:t>Vẽ</a:t>
            </a:r>
            <a:r>
              <a:rPr lang="en-US" sz="3200" dirty="0" smtClean="0"/>
              <a:t> </a:t>
            </a:r>
            <a:r>
              <a:rPr lang="en-US" sz="3200" dirty="0" err="1" smtClean="0"/>
              <a:t>Usecase</a:t>
            </a:r>
            <a:r>
              <a:rPr lang="en-US" sz="3200" dirty="0" smtClean="0"/>
              <a:t> Diagram</a:t>
            </a:r>
            <a:endParaRPr lang="en-US" sz="3200"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22</a:t>
            </a:fld>
            <a:r>
              <a:rPr lang="en-US" smtClean="0"/>
              <a:t> of 100</a:t>
            </a:r>
            <a:endParaRPr lang="en-US" dirty="0" smtClean="0"/>
          </a:p>
        </p:txBody>
      </p:sp>
    </p:spTree>
    <p:extLst>
      <p:ext uri="{BB962C8B-B14F-4D97-AF65-F5344CB8AC3E}">
        <p14:creationId xmlns:p14="http://schemas.microsoft.com/office/powerpoint/2010/main" val="126597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2.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581891" y="2382981"/>
            <a:ext cx="10972800" cy="2743201"/>
          </a:xfrm>
        </p:spPr>
        <p:txBody>
          <a:bodyPr>
            <a:normAutofit/>
          </a:bodyPr>
          <a:lstStyle/>
          <a:p>
            <a:pPr marL="1090613" indent="-577850">
              <a:buFont typeface="Wingdings" panose="05000000000000000000" pitchFamily="2" charset="2"/>
              <a:buChar char="v"/>
            </a:pPr>
            <a:r>
              <a:rPr lang="vi-VN" sz="3200" dirty="0" smtClean="0"/>
              <a:t>Thiết kế cấu trúc hệ thống, cơ sở dữ liệu, class diagram, sequence diagram, activity diagram</a:t>
            </a:r>
          </a:p>
          <a:p>
            <a:pPr marL="1090613" indent="-577850">
              <a:buFont typeface="Wingdings" panose="05000000000000000000" pitchFamily="2" charset="2"/>
              <a:buChar char="v"/>
            </a:pPr>
            <a:r>
              <a:rPr lang="vi-VN" sz="3200" dirty="0"/>
              <a:t>P</a:t>
            </a:r>
            <a:r>
              <a:rPr lang="vi-VN" sz="3200" dirty="0" smtClean="0"/>
              <a:t>hát </a:t>
            </a:r>
            <a:r>
              <a:rPr lang="vi-VN" sz="3200" dirty="0"/>
              <a:t>triển đề tài thành một ứng dụng hoàn chỉnh</a:t>
            </a:r>
          </a:p>
          <a:p>
            <a:pPr marL="1090613" indent="-577850">
              <a:buFont typeface="Wingdings" panose="05000000000000000000" pitchFamily="2" charset="2"/>
              <a:buChar char="v"/>
            </a:pPr>
            <a:r>
              <a:rPr lang="vi-VN" sz="3200" dirty="0" smtClean="0"/>
              <a:t>Kiểm thử ứng dụng</a:t>
            </a:r>
            <a:endParaRPr lang="vi-VN" sz="3200" dirty="0"/>
          </a:p>
          <a:p>
            <a:pPr marL="0" indent="0">
              <a:buNone/>
            </a:pPr>
            <a:endParaRPr lang="en-US" sz="3200"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23</a:t>
            </a:fld>
            <a:r>
              <a:rPr lang="en-US" smtClean="0"/>
              <a:t> of 100</a:t>
            </a:r>
            <a:endParaRPr lang="en-US" dirty="0" smtClean="0"/>
          </a:p>
        </p:txBody>
      </p:sp>
    </p:spTree>
    <p:extLst>
      <p:ext uri="{BB962C8B-B14F-4D97-AF65-F5344CB8AC3E}">
        <p14:creationId xmlns:p14="http://schemas.microsoft.com/office/powerpoint/2010/main" val="25844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lstStyle/>
          <a:p>
            <a:r>
              <a:rPr lang="en-US" dirty="0" smtClean="0"/>
              <a:t>2.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609600" y="1523999"/>
            <a:ext cx="10972800" cy="4892843"/>
          </a:xfrm>
        </p:spPr>
        <p:txBody>
          <a:bodyPr>
            <a:normAutofit fontScale="92500"/>
          </a:bodyPr>
          <a:lstStyle/>
          <a:p>
            <a:pPr marL="512763" indent="0">
              <a:buNone/>
            </a:pPr>
            <a:r>
              <a:rPr lang="vi-VN" sz="3200" dirty="0"/>
              <a:t>Một số chức năng mà ứng dụng có thể phát triển thêm như</a:t>
            </a:r>
            <a:r>
              <a:rPr lang="vi-VN" sz="3200" dirty="0" smtClean="0"/>
              <a:t>:</a:t>
            </a:r>
          </a:p>
          <a:p>
            <a:pPr marL="1090613" indent="-577850">
              <a:buFont typeface="Wingdings" panose="05000000000000000000" pitchFamily="2" charset="2"/>
              <a:buChar char="v"/>
            </a:pPr>
            <a:r>
              <a:rPr lang="vi-VN" sz="3200" dirty="0" smtClean="0"/>
              <a:t>Người </a:t>
            </a:r>
            <a:r>
              <a:rPr lang="vi-VN" sz="3200" dirty="0"/>
              <a:t>dùng trên trang web quản lý có thể comment cho các báo cáo. Người tạo báo cáo đó sẽ nhận được comment đó trên ứng dụng điện thoại của mình.</a:t>
            </a:r>
          </a:p>
          <a:p>
            <a:pPr marL="1090613" indent="-577850">
              <a:buFont typeface="Wingdings" panose="05000000000000000000" pitchFamily="2" charset="2"/>
              <a:buChar char="v"/>
            </a:pPr>
            <a:r>
              <a:rPr lang="vi-VN" sz="3200" dirty="0" smtClean="0"/>
              <a:t>Xác </a:t>
            </a:r>
            <a:r>
              <a:rPr lang="vi-VN" sz="3200" dirty="0"/>
              <a:t>nhận báo cáo đã xem và được duyệt qua bởi người quản lý. Người dùng ứng dụng có thể thấy được báo cáo của mình đã được xem, duyệt hay chưa.</a:t>
            </a:r>
          </a:p>
          <a:p>
            <a:pPr marL="1090613" indent="-577850">
              <a:buFont typeface="Wingdings" panose="05000000000000000000" pitchFamily="2" charset="2"/>
              <a:buChar char="v"/>
            </a:pPr>
            <a:r>
              <a:rPr lang="vi-VN" sz="3200" dirty="0" smtClean="0"/>
              <a:t>Notification </a:t>
            </a:r>
            <a:r>
              <a:rPr lang="vi-VN" sz="3200" dirty="0"/>
              <a:t>cho ứng dụng.</a:t>
            </a:r>
          </a:p>
          <a:p>
            <a:pPr marL="0" indent="0">
              <a:buNone/>
            </a:pPr>
            <a:endParaRPr lang="en-US" sz="3200"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24</a:t>
            </a:fld>
            <a:r>
              <a:rPr lang="en-US" smtClean="0"/>
              <a:t> of 100</a:t>
            </a:r>
            <a:endParaRPr lang="en-US" dirty="0" smtClean="0"/>
          </a:p>
        </p:txBody>
      </p:sp>
    </p:spTree>
    <p:extLst>
      <p:ext uri="{BB962C8B-B14F-4D97-AF65-F5344CB8AC3E}">
        <p14:creationId xmlns:p14="http://schemas.microsoft.com/office/powerpoint/2010/main" val="111074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4409" y="575212"/>
            <a:ext cx="3248168" cy="1015663"/>
          </a:xfrm>
          <a:prstGeom prst="rect">
            <a:avLst/>
          </a:prstGeom>
          <a:noFill/>
        </p:spPr>
        <p:txBody>
          <a:bodyPr wrap="square" rtlCol="0">
            <a:spAutoFit/>
          </a:bodyPr>
          <a:lstStyle/>
          <a:p>
            <a:pPr algn="ctr"/>
            <a:r>
              <a:rPr lang="en-US" sz="6000" dirty="0" smtClean="0">
                <a:solidFill>
                  <a:schemeClr val="accent2">
                    <a:lumMod val="75000"/>
                  </a:schemeClr>
                </a:solidFill>
              </a:rPr>
              <a:t>MỤC LỤC</a:t>
            </a:r>
            <a:endParaRPr lang="en-US" sz="6000" dirty="0">
              <a:solidFill>
                <a:schemeClr val="accent2">
                  <a:lumMod val="75000"/>
                </a:schemeClr>
              </a:solidFill>
            </a:endParaRPr>
          </a:p>
        </p:txBody>
      </p:sp>
      <p:sp>
        <p:nvSpPr>
          <p:cNvPr id="11" name="Oval 10"/>
          <p:cNvSpPr/>
          <p:nvPr/>
        </p:nvSpPr>
        <p:spPr>
          <a:xfrm>
            <a:off x="785813" y="1980930"/>
            <a:ext cx="528637" cy="52863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a:t>
            </a:r>
          </a:p>
        </p:txBody>
      </p:sp>
      <p:sp>
        <p:nvSpPr>
          <p:cNvPr id="13" name="TextBox 12"/>
          <p:cNvSpPr txBox="1"/>
          <p:nvPr/>
        </p:nvSpPr>
        <p:spPr>
          <a:xfrm>
            <a:off x="1471613" y="1952860"/>
            <a:ext cx="2142484" cy="584775"/>
          </a:xfrm>
          <a:prstGeom prst="rect">
            <a:avLst/>
          </a:prstGeom>
          <a:noFill/>
        </p:spPr>
        <p:txBody>
          <a:bodyPr wrap="square" rtlCol="0">
            <a:spAutoFit/>
          </a:bodyPr>
          <a:lstStyle/>
          <a:p>
            <a:r>
              <a:rPr lang="en-US" sz="3200" dirty="0" smtClean="0">
                <a:solidFill>
                  <a:schemeClr val="accent2">
                    <a:lumMod val="75000"/>
                  </a:schemeClr>
                </a:solidFill>
              </a:rPr>
              <a:t>GIỚI THIỆU</a:t>
            </a:r>
            <a:endParaRPr lang="en-US" sz="3200" dirty="0">
              <a:solidFill>
                <a:schemeClr val="accent2">
                  <a:lumMod val="75000"/>
                </a:schemeClr>
              </a:solidFill>
            </a:endParaRPr>
          </a:p>
        </p:txBody>
      </p:sp>
      <p:sp>
        <p:nvSpPr>
          <p:cNvPr id="16" name="Oval 15"/>
          <p:cNvSpPr/>
          <p:nvPr/>
        </p:nvSpPr>
        <p:spPr>
          <a:xfrm>
            <a:off x="785812" y="2831972"/>
            <a:ext cx="528637" cy="52863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75000"/>
                  </a:schemeClr>
                </a:solidFill>
              </a:rPr>
              <a:t>II</a:t>
            </a:r>
            <a:endParaRPr lang="en-US" dirty="0">
              <a:solidFill>
                <a:schemeClr val="accent2">
                  <a:lumMod val="75000"/>
                </a:schemeClr>
              </a:solidFill>
            </a:endParaRPr>
          </a:p>
        </p:txBody>
      </p:sp>
      <p:sp>
        <p:nvSpPr>
          <p:cNvPr id="17" name="TextBox 16"/>
          <p:cNvSpPr txBox="1"/>
          <p:nvPr/>
        </p:nvSpPr>
        <p:spPr>
          <a:xfrm>
            <a:off x="1471613" y="2798653"/>
            <a:ext cx="7300913" cy="584775"/>
          </a:xfrm>
          <a:prstGeom prst="rect">
            <a:avLst/>
          </a:prstGeom>
          <a:noFill/>
        </p:spPr>
        <p:txBody>
          <a:bodyPr wrap="square" rtlCol="0">
            <a:spAutoFit/>
          </a:bodyPr>
          <a:lstStyle/>
          <a:p>
            <a:pPr lvl="0"/>
            <a:r>
              <a:rPr lang="en-US" sz="3200" dirty="0">
                <a:solidFill>
                  <a:schemeClr val="accent2">
                    <a:lumMod val="75000"/>
                  </a:schemeClr>
                </a:solidFill>
              </a:rPr>
              <a:t>PHÂN TÍCH VẤN ĐỀ &amp; HƯỚNG GIẢI QUYẾT</a:t>
            </a:r>
          </a:p>
        </p:txBody>
      </p:sp>
      <p:sp>
        <p:nvSpPr>
          <p:cNvPr id="20" name="Oval 19"/>
          <p:cNvSpPr/>
          <p:nvPr/>
        </p:nvSpPr>
        <p:spPr>
          <a:xfrm>
            <a:off x="785812" y="3683014"/>
            <a:ext cx="528637" cy="52863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75000"/>
                  </a:schemeClr>
                </a:solidFill>
              </a:rPr>
              <a:t>II</a:t>
            </a:r>
            <a:endParaRPr lang="en-US" dirty="0">
              <a:solidFill>
                <a:schemeClr val="accent2">
                  <a:lumMod val="75000"/>
                </a:schemeClr>
              </a:solidFill>
            </a:endParaRPr>
          </a:p>
        </p:txBody>
      </p:sp>
      <p:sp>
        <p:nvSpPr>
          <p:cNvPr id="21" name="TextBox 20"/>
          <p:cNvSpPr txBox="1"/>
          <p:nvPr/>
        </p:nvSpPr>
        <p:spPr>
          <a:xfrm>
            <a:off x="1471612" y="3644446"/>
            <a:ext cx="7300913" cy="584775"/>
          </a:xfrm>
          <a:prstGeom prst="rect">
            <a:avLst/>
          </a:prstGeom>
          <a:noFill/>
        </p:spPr>
        <p:txBody>
          <a:bodyPr wrap="square" rtlCol="0">
            <a:spAutoFit/>
          </a:bodyPr>
          <a:lstStyle/>
          <a:p>
            <a:pPr lvl="0"/>
            <a:r>
              <a:rPr lang="en-US" sz="3200" dirty="0" smtClean="0">
                <a:solidFill>
                  <a:schemeClr val="accent2">
                    <a:lumMod val="75000"/>
                  </a:schemeClr>
                </a:solidFill>
              </a:rPr>
              <a:t>CÁC ỨNG DỤNG &amp; CÔNG NGHỆ HIỆN TẠI</a:t>
            </a:r>
            <a:endParaRPr lang="en-US" sz="3200" dirty="0">
              <a:solidFill>
                <a:schemeClr val="accent2">
                  <a:lumMod val="75000"/>
                </a:schemeClr>
              </a:solidFill>
            </a:endParaRPr>
          </a:p>
        </p:txBody>
      </p:sp>
      <p:sp>
        <p:nvSpPr>
          <p:cNvPr id="22" name="Oval 21"/>
          <p:cNvSpPr/>
          <p:nvPr/>
        </p:nvSpPr>
        <p:spPr>
          <a:xfrm>
            <a:off x="785812" y="4534056"/>
            <a:ext cx="528637" cy="52863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75000"/>
                  </a:schemeClr>
                </a:solidFill>
              </a:rPr>
              <a:t>IV</a:t>
            </a:r>
            <a:endParaRPr lang="en-US" dirty="0">
              <a:solidFill>
                <a:schemeClr val="accent2">
                  <a:lumMod val="75000"/>
                </a:schemeClr>
              </a:solidFill>
            </a:endParaRPr>
          </a:p>
        </p:txBody>
      </p:sp>
      <p:sp>
        <p:nvSpPr>
          <p:cNvPr id="23" name="TextBox 22"/>
          <p:cNvSpPr txBox="1"/>
          <p:nvPr/>
        </p:nvSpPr>
        <p:spPr>
          <a:xfrm>
            <a:off x="1471611" y="4490239"/>
            <a:ext cx="7300913" cy="584775"/>
          </a:xfrm>
          <a:prstGeom prst="rect">
            <a:avLst/>
          </a:prstGeom>
          <a:noFill/>
        </p:spPr>
        <p:txBody>
          <a:bodyPr wrap="square" rtlCol="0">
            <a:spAutoFit/>
          </a:bodyPr>
          <a:lstStyle/>
          <a:p>
            <a:pPr lvl="0"/>
            <a:r>
              <a:rPr lang="en-US" sz="3200" dirty="0" smtClean="0">
                <a:solidFill>
                  <a:schemeClr val="accent2">
                    <a:lumMod val="75000"/>
                  </a:schemeClr>
                </a:solidFill>
              </a:rPr>
              <a:t>PHÂN TÍCH HỆ THỐNG</a:t>
            </a:r>
            <a:endParaRPr lang="en-US" sz="3200" dirty="0">
              <a:solidFill>
                <a:schemeClr val="accent2">
                  <a:lumMod val="75000"/>
                </a:schemeClr>
              </a:solidFill>
            </a:endParaRPr>
          </a:p>
        </p:txBody>
      </p:sp>
      <p:sp>
        <p:nvSpPr>
          <p:cNvPr id="24" name="Oval 23"/>
          <p:cNvSpPr/>
          <p:nvPr/>
        </p:nvSpPr>
        <p:spPr>
          <a:xfrm>
            <a:off x="785812" y="5441236"/>
            <a:ext cx="528637" cy="52863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V</a:t>
            </a:r>
          </a:p>
        </p:txBody>
      </p:sp>
      <p:sp>
        <p:nvSpPr>
          <p:cNvPr id="25" name="TextBox 24"/>
          <p:cNvSpPr txBox="1"/>
          <p:nvPr/>
        </p:nvSpPr>
        <p:spPr>
          <a:xfrm>
            <a:off x="1471611" y="5397419"/>
            <a:ext cx="7300913" cy="584775"/>
          </a:xfrm>
          <a:prstGeom prst="rect">
            <a:avLst/>
          </a:prstGeom>
          <a:noFill/>
        </p:spPr>
        <p:txBody>
          <a:bodyPr wrap="square" rtlCol="0">
            <a:spAutoFit/>
          </a:bodyPr>
          <a:lstStyle/>
          <a:p>
            <a:pPr lvl="0"/>
            <a:r>
              <a:rPr lang="en-US" sz="3200" dirty="0" smtClean="0">
                <a:solidFill>
                  <a:schemeClr val="accent2">
                    <a:lumMod val="75000"/>
                  </a:schemeClr>
                </a:solidFill>
              </a:rPr>
              <a:t>TỔNG KẾT</a:t>
            </a:r>
            <a:endParaRPr lang="en-US" sz="3200" dirty="0">
              <a:solidFill>
                <a:schemeClr val="accent2">
                  <a:lumMod val="75000"/>
                </a:schemeClr>
              </a:solidFill>
            </a:endParaRPr>
          </a:p>
        </p:txBody>
      </p:sp>
    </p:spTree>
    <p:extLst>
      <p:ext uri="{BB962C8B-B14F-4D97-AF65-F5344CB8AC3E}">
        <p14:creationId xmlns:p14="http://schemas.microsoft.com/office/powerpoint/2010/main" val="369075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6" grpId="0" animBg="1"/>
      <p:bldP spid="17" grpId="0"/>
      <p:bldP spid="20" grpId="0" animBg="1"/>
      <p:bldP spid="21" grpId="0"/>
      <p:bldP spid="22" grpId="0" animBg="1"/>
      <p:bldP spid="23"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i.giới</a:t>
            </a:r>
            <a:r>
              <a:rPr lang="en-US" sz="6000" dirty="0" smtClean="0"/>
              <a:t> </a:t>
            </a:r>
            <a:r>
              <a:rPr lang="en-US" sz="6000" dirty="0" err="1" smtClean="0"/>
              <a:t>thiệu</a:t>
            </a:r>
            <a:endParaRPr lang="en-US" sz="6000" dirty="0"/>
          </a:p>
        </p:txBody>
      </p:sp>
      <p:sp>
        <p:nvSpPr>
          <p:cNvPr id="3" name="Subtitle 2"/>
          <p:cNvSpPr>
            <a:spLocks noGrp="1"/>
          </p:cNvSpPr>
          <p:nvPr>
            <p:ph type="subTitle" idx="1"/>
          </p:nvPr>
        </p:nvSpPr>
        <p:spPr>
          <a:xfrm>
            <a:off x="2209800" y="3505200"/>
            <a:ext cx="7848600" cy="2313709"/>
          </a:xfrm>
        </p:spPr>
        <p:txBody>
          <a:bodyPr>
            <a:normAutofit/>
          </a:bodyPr>
          <a:lstStyle/>
          <a:p>
            <a:pPr marL="571500" indent="-571500">
              <a:buFont typeface="Wingdings" panose="05000000000000000000" pitchFamily="2" charset="2"/>
              <a:buChar char="v"/>
            </a:pPr>
            <a:r>
              <a:rPr lang="en-US" sz="3600" dirty="0" err="1" smtClean="0"/>
              <a:t>Giới</a:t>
            </a:r>
            <a:r>
              <a:rPr lang="en-US" sz="3600" dirty="0" smtClean="0"/>
              <a:t> </a:t>
            </a:r>
            <a:r>
              <a:rPr lang="en-US" sz="3600" dirty="0" err="1" smtClean="0"/>
              <a:t>thiệu</a:t>
            </a:r>
            <a:r>
              <a:rPr lang="en-US" sz="3600" dirty="0" smtClean="0"/>
              <a:t> </a:t>
            </a:r>
            <a:r>
              <a:rPr lang="en-US" sz="3600" dirty="0" err="1" smtClean="0"/>
              <a:t>đề</a:t>
            </a:r>
            <a:r>
              <a:rPr lang="en-US" sz="3600" dirty="0" smtClean="0"/>
              <a:t> </a:t>
            </a:r>
            <a:r>
              <a:rPr lang="en-US" sz="3600" dirty="0" err="1" smtClean="0"/>
              <a:t>tài</a:t>
            </a:r>
            <a:endParaRPr lang="en-US" sz="3600" dirty="0" smtClean="0"/>
          </a:p>
          <a:p>
            <a:pPr marL="571500" indent="-571500">
              <a:buFont typeface="Wingdings" panose="05000000000000000000" pitchFamily="2" charset="2"/>
              <a:buChar char="v"/>
            </a:pPr>
            <a:r>
              <a:rPr lang="en-US" sz="3600" dirty="0" err="1" smtClean="0"/>
              <a:t>Mục</a:t>
            </a:r>
            <a:r>
              <a:rPr lang="en-US" sz="3600" dirty="0" smtClean="0"/>
              <a:t> </a:t>
            </a:r>
            <a:r>
              <a:rPr lang="en-US" sz="3600" dirty="0" err="1" smtClean="0"/>
              <a:t>tiêu</a:t>
            </a:r>
            <a:r>
              <a:rPr lang="en-US" sz="3600" dirty="0" smtClean="0"/>
              <a:t>, </a:t>
            </a:r>
            <a:r>
              <a:rPr lang="en-US" sz="3600" dirty="0" err="1" smtClean="0"/>
              <a:t>phạm</a:t>
            </a:r>
            <a:r>
              <a:rPr lang="en-US" sz="3600" dirty="0" smtClean="0"/>
              <a:t> vi </a:t>
            </a:r>
            <a:r>
              <a:rPr lang="en-US" sz="3600" dirty="0" err="1" smtClean="0"/>
              <a:t>đề</a:t>
            </a:r>
            <a:r>
              <a:rPr lang="en-US" sz="3600" dirty="0" smtClean="0"/>
              <a:t> </a:t>
            </a:r>
            <a:r>
              <a:rPr lang="en-US" sz="3600" dirty="0" err="1" smtClean="0"/>
              <a:t>bài</a:t>
            </a:r>
            <a:endParaRPr lang="en-US" sz="3600" dirty="0"/>
          </a:p>
        </p:txBody>
      </p:sp>
    </p:spTree>
    <p:extLst>
      <p:ext uri="{BB962C8B-B14F-4D97-AF65-F5344CB8AC3E}">
        <p14:creationId xmlns:p14="http://schemas.microsoft.com/office/powerpoint/2010/main" val="3792642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normAutofit/>
          </a:bodyPr>
          <a:lstStyle/>
          <a:p>
            <a:r>
              <a:rPr lang="en-US" sz="4400" dirty="0" smtClean="0"/>
              <a:t>1. </a:t>
            </a:r>
            <a:r>
              <a:rPr lang="en-US" sz="4400" dirty="0" err="1" smtClean="0"/>
              <a:t>Giới</a:t>
            </a:r>
            <a:r>
              <a:rPr lang="en-US" sz="4400" dirty="0" smtClean="0"/>
              <a:t> </a:t>
            </a:r>
            <a:r>
              <a:rPr lang="en-US" sz="4400" dirty="0" err="1" smtClean="0"/>
              <a:t>thiệu</a:t>
            </a:r>
            <a:r>
              <a:rPr lang="en-US" sz="4400" dirty="0" smtClean="0"/>
              <a:t> </a:t>
            </a:r>
            <a:r>
              <a:rPr lang="en-US" sz="4400" dirty="0" err="1" smtClean="0"/>
              <a:t>đề</a:t>
            </a:r>
            <a:r>
              <a:rPr lang="en-US" sz="4400" dirty="0" smtClean="0"/>
              <a:t> </a:t>
            </a:r>
            <a:r>
              <a:rPr lang="en-US" sz="4400" dirty="0" err="1" smtClean="0"/>
              <a:t>tài</a:t>
            </a:r>
            <a:endParaRPr lang="en-US" sz="4400" b="1"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5</a:t>
            </a:fld>
            <a:r>
              <a:rPr lang="en-US" smtClean="0"/>
              <a:t> of 100</a:t>
            </a:r>
            <a:endParaRPr lang="en-US" dirty="0" smtClean="0"/>
          </a:p>
        </p:txBody>
      </p:sp>
      <p:sp>
        <p:nvSpPr>
          <p:cNvPr id="5" name="Content Placeholder 2"/>
          <p:cNvSpPr>
            <a:spLocks noGrp="1"/>
          </p:cNvSpPr>
          <p:nvPr/>
        </p:nvSpPr>
        <p:spPr>
          <a:xfrm>
            <a:off x="609600" y="1530945"/>
            <a:ext cx="109728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vi-VN" sz="2800" dirty="0"/>
              <a:t>Ngày nay, công nghệ thông tin ngày một phát triển vượt bậc, đem đến những trải nghiệm tuyệt vời về công nghệ cho con người</a:t>
            </a:r>
            <a:r>
              <a:rPr lang="vi-VN" sz="2800" dirty="0" smtClean="0"/>
              <a:t>.</a:t>
            </a:r>
          </a:p>
          <a:p>
            <a:r>
              <a:rPr lang="vi-VN" sz="2800" dirty="0" smtClean="0"/>
              <a:t>Tuy nhiên, với </a:t>
            </a:r>
            <a:r>
              <a:rPr lang="vi-VN" sz="2800" dirty="0"/>
              <a:t>một số người, việc sử dụng bàn phím nhỏ xíu trên điện thoại là </a:t>
            </a:r>
            <a:r>
              <a:rPr lang="vi-VN" sz="2800" dirty="0" smtClean="0"/>
              <a:t>rất </a:t>
            </a:r>
            <a:r>
              <a:rPr lang="vi-VN" sz="2800" dirty="0"/>
              <a:t>khó chịu</a:t>
            </a:r>
            <a:r>
              <a:rPr lang="vi-VN" sz="2800" dirty="0" smtClean="0"/>
              <a:t>.</a:t>
            </a:r>
          </a:p>
          <a:p>
            <a:r>
              <a:rPr lang="vi-VN" sz="2800" dirty="0"/>
              <a:t>Giọng nói là giải pháp hợp lý </a:t>
            </a:r>
            <a:r>
              <a:rPr lang="vi-VN" sz="2800" dirty="0" smtClean="0"/>
              <a:t>nhất </a:t>
            </a:r>
            <a:r>
              <a:rPr lang="vi-VN" sz="2800" dirty="0"/>
              <a:t>tính đến thời điểm hiện tại</a:t>
            </a:r>
            <a:r>
              <a:rPr lang="vi-VN" sz="2800" dirty="0" smtClean="0"/>
              <a:t>.</a:t>
            </a:r>
          </a:p>
          <a:p>
            <a:r>
              <a:rPr lang="vi-VN" sz="2800" dirty="0"/>
              <a:t>Chính vì lẽ đó, tìm hiểu và phát triển một ứng dụng hỗ trợ tạo báo cáo nhanh bằng giọng nói cho nhân viên văn phòng là một đề tài có tính thực tế và hiệu quả </a:t>
            </a:r>
            <a:r>
              <a:rPr lang="vi-VN" sz="2800" dirty="0" smtClean="0"/>
              <a:t>cao.</a:t>
            </a:r>
            <a:endParaRPr lang="en-US" sz="2800" dirty="0"/>
          </a:p>
        </p:txBody>
      </p:sp>
    </p:spTree>
    <p:extLst>
      <p:ext uri="{BB962C8B-B14F-4D97-AF65-F5344CB8AC3E}">
        <p14:creationId xmlns:p14="http://schemas.microsoft.com/office/powerpoint/2010/main" val="253806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p:spPr>
        <p:txBody>
          <a:bodyPr>
            <a:normAutofit/>
          </a:bodyPr>
          <a:lstStyle/>
          <a:p>
            <a:r>
              <a:rPr lang="en-US" sz="4400" dirty="0" smtClean="0"/>
              <a:t>2. </a:t>
            </a:r>
            <a:r>
              <a:rPr lang="en-US" sz="4400" dirty="0" err="1" smtClean="0"/>
              <a:t>Mục</a:t>
            </a:r>
            <a:r>
              <a:rPr lang="en-US" sz="4400" dirty="0" smtClean="0"/>
              <a:t> </a:t>
            </a:r>
            <a:r>
              <a:rPr lang="en-US" sz="4400" dirty="0" err="1" smtClean="0"/>
              <a:t>tiêu</a:t>
            </a:r>
            <a:r>
              <a:rPr lang="en-US" sz="4400" dirty="0" smtClean="0"/>
              <a:t>, </a:t>
            </a:r>
            <a:r>
              <a:rPr lang="en-US" sz="4400" dirty="0" err="1" smtClean="0"/>
              <a:t>phạm</a:t>
            </a:r>
            <a:r>
              <a:rPr lang="en-US" sz="4400" dirty="0" smtClean="0"/>
              <a:t> vi </a:t>
            </a:r>
            <a:r>
              <a:rPr lang="en-US" sz="4400" dirty="0" err="1" smtClean="0"/>
              <a:t>đề</a:t>
            </a:r>
            <a:r>
              <a:rPr lang="en-US" sz="4400" dirty="0" smtClean="0"/>
              <a:t> </a:t>
            </a:r>
            <a:r>
              <a:rPr lang="en-US" sz="4400" dirty="0" err="1" smtClean="0"/>
              <a:t>bài</a:t>
            </a:r>
            <a:endParaRPr lang="en-US" sz="4400" dirty="0"/>
          </a:p>
        </p:txBody>
      </p:sp>
      <p:sp>
        <p:nvSpPr>
          <p:cNvPr id="3" name="Content Placeholder 2"/>
          <p:cNvSpPr>
            <a:spLocks noGrp="1"/>
          </p:cNvSpPr>
          <p:nvPr>
            <p:ph idx="1"/>
          </p:nvPr>
        </p:nvSpPr>
        <p:spPr>
          <a:xfrm>
            <a:off x="581891" y="2168237"/>
            <a:ext cx="10972800" cy="4876800"/>
          </a:xfrm>
        </p:spPr>
        <p:txBody>
          <a:bodyPr>
            <a:normAutofit/>
          </a:bodyPr>
          <a:lstStyle/>
          <a:p>
            <a:r>
              <a:rPr lang="vi-VN" sz="2800" dirty="0"/>
              <a:t>Tầm vực của đề tài là nghiên cứu, xây dựng và phát triển một ứng dụng di động cho phép nhân viên tạo báo cáo nhanh thông qua giọng nói</a:t>
            </a:r>
            <a:r>
              <a:rPr lang="vi-VN" sz="2800" dirty="0" smtClean="0"/>
              <a:t>.</a:t>
            </a:r>
          </a:p>
          <a:p>
            <a:r>
              <a:rPr lang="vi-VN" sz="2800" dirty="0" smtClean="0"/>
              <a:t>Mục </a:t>
            </a:r>
            <a:r>
              <a:rPr lang="vi-VN" sz="2800" dirty="0"/>
              <a:t>tiêu của đề tài là chúng tôi sẽ hoàn thành xây dựng ứng dụng hỗ trợ và đảm bảo những chức năng cơ bản của ứng dụng tạo báo cáo nhanh bằng giọng nói. </a:t>
            </a:r>
            <a:endParaRPr lang="en-US" sz="2800" dirty="0"/>
          </a:p>
        </p:txBody>
      </p:sp>
      <p:sp>
        <p:nvSpPr>
          <p:cNvPr id="12" name="Slide Number Placeholder 11"/>
          <p:cNvSpPr>
            <a:spLocks noGrp="1"/>
          </p:cNvSpPr>
          <p:nvPr>
            <p:ph type="sldNum" sz="quarter" idx="12"/>
          </p:nvPr>
        </p:nvSpPr>
        <p:spPr/>
        <p:txBody>
          <a:bodyPr/>
          <a:lstStyle/>
          <a:p>
            <a:fld id="{0CFEC368-1D7A-4F81-ABF6-AE0E36BAF64C}" type="slidenum">
              <a:rPr lang="en-US" smtClean="0"/>
              <a:pPr/>
              <a:t>6</a:t>
            </a:fld>
            <a:r>
              <a:rPr lang="en-US" smtClean="0"/>
              <a:t> of 100</a:t>
            </a:r>
            <a:endParaRPr lang="en-US" dirty="0" smtClean="0"/>
          </a:p>
        </p:txBody>
      </p:sp>
    </p:spTree>
    <p:extLst>
      <p:ext uri="{BB962C8B-B14F-4D97-AF65-F5344CB8AC3E}">
        <p14:creationId xmlns:p14="http://schemas.microsoft.com/office/powerpoint/2010/main" val="3408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700" y="1428751"/>
            <a:ext cx="10464800" cy="1927225"/>
          </a:xfrm>
        </p:spPr>
        <p:txBody>
          <a:bodyPr/>
          <a:lstStyle/>
          <a:p>
            <a:r>
              <a:rPr lang="en-US" dirty="0" err="1"/>
              <a:t>ii.Phân</a:t>
            </a:r>
            <a:r>
              <a:rPr lang="en-US" dirty="0"/>
              <a:t> </a:t>
            </a:r>
            <a:r>
              <a:rPr lang="en-US" dirty="0" err="1"/>
              <a:t>tích</a:t>
            </a:r>
            <a:r>
              <a:rPr lang="en-US" dirty="0"/>
              <a:t> </a:t>
            </a:r>
            <a:r>
              <a:rPr lang="en-US" dirty="0" err="1"/>
              <a:t>vấn</a:t>
            </a:r>
            <a:r>
              <a:rPr lang="en-US" dirty="0"/>
              <a:t> </a:t>
            </a:r>
            <a:r>
              <a:rPr lang="en-US" dirty="0" err="1"/>
              <a:t>đề</a:t>
            </a:r>
            <a:r>
              <a:rPr lang="en-US" dirty="0"/>
              <a:t> </a:t>
            </a:r>
            <a:r>
              <a:rPr lang="en-US" dirty="0" err="1"/>
              <a:t>và</a:t>
            </a:r>
            <a:r>
              <a:rPr lang="en-US" dirty="0"/>
              <a:t> </a:t>
            </a:r>
            <a:r>
              <a:rPr lang="en-US" dirty="0" err="1"/>
              <a:t>hướng</a:t>
            </a:r>
            <a:r>
              <a:rPr lang="en-US" dirty="0"/>
              <a:t> </a:t>
            </a:r>
            <a:r>
              <a:rPr lang="en-US" dirty="0" err="1"/>
              <a:t>giải</a:t>
            </a:r>
            <a:r>
              <a:rPr lang="en-US" dirty="0"/>
              <a:t> </a:t>
            </a:r>
            <a:r>
              <a:rPr lang="en-US" dirty="0" err="1"/>
              <a:t>quyết</a:t>
            </a:r>
            <a:endParaRPr lang="en-US" dirty="0"/>
          </a:p>
        </p:txBody>
      </p:sp>
      <p:sp>
        <p:nvSpPr>
          <p:cNvPr id="3" name="Subtitle 2"/>
          <p:cNvSpPr>
            <a:spLocks noGrp="1"/>
          </p:cNvSpPr>
          <p:nvPr>
            <p:ph type="subTitle" idx="1"/>
          </p:nvPr>
        </p:nvSpPr>
        <p:spPr>
          <a:xfrm>
            <a:off x="676209" y="3355976"/>
            <a:ext cx="12739988" cy="2756066"/>
          </a:xfrm>
        </p:spPr>
        <p:txBody>
          <a:bodyPr wrap="none" lIns="0" tIns="182880" rIns="1280160" numCol="1">
            <a:noAutofit/>
          </a:bodyPr>
          <a:lstStyle/>
          <a:p>
            <a:pPr marL="457200" indent="-457200">
              <a:buFont typeface="Wingdings" panose="05000000000000000000" pitchFamily="2" charset="2"/>
              <a:buChar char="v"/>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 </a:t>
            </a:r>
            <a:r>
              <a:rPr lang="en-US" dirty="0" err="1" smtClean="0"/>
              <a:t>T</a:t>
            </a:r>
            <a:r>
              <a:rPr lang="en-US" dirty="0" err="1" smtClean="0"/>
              <a:t>hư</a:t>
            </a:r>
            <a:r>
              <a:rPr lang="en-US" dirty="0" smtClean="0"/>
              <a:t> </a:t>
            </a:r>
            <a:r>
              <a:rPr lang="en-US" dirty="0" err="1" smtClean="0"/>
              <a:t>viện</a:t>
            </a:r>
            <a:r>
              <a:rPr lang="en-US" dirty="0" smtClean="0"/>
              <a:t> </a:t>
            </a:r>
            <a:r>
              <a:rPr lang="en-US" dirty="0" err="1" smtClean="0"/>
              <a:t>và</a:t>
            </a:r>
            <a:r>
              <a:rPr lang="en-US" dirty="0" smtClean="0"/>
              <a:t> </a:t>
            </a:r>
            <a:r>
              <a:rPr lang="en-US" dirty="0" err="1" smtClean="0"/>
              <a:t>api</a:t>
            </a:r>
            <a:r>
              <a:rPr lang="en-US" dirty="0" smtClean="0"/>
              <a:t> </a:t>
            </a:r>
            <a:r>
              <a:rPr lang="en-US" dirty="0" err="1" smtClean="0"/>
              <a:t>có</a:t>
            </a:r>
            <a:r>
              <a:rPr lang="en-US" dirty="0" smtClean="0"/>
              <a:t> </a:t>
            </a:r>
            <a:r>
              <a:rPr lang="en-US" dirty="0" err="1" smtClean="0"/>
              <a:t>sẵn</a:t>
            </a:r>
            <a:endParaRPr lang="en-US" dirty="0" smtClean="0"/>
          </a:p>
          <a:p>
            <a:pPr marL="457200" indent="-457200">
              <a:buFont typeface="Wingdings" panose="05000000000000000000" pitchFamily="2" charset="2"/>
              <a:buChar char="v"/>
            </a:pPr>
            <a:r>
              <a:rPr lang="en-US" dirty="0" err="1" smtClean="0"/>
              <a:t>Độ</a:t>
            </a:r>
            <a:r>
              <a:rPr lang="en-US" dirty="0" smtClean="0"/>
              <a:t> chinh </a:t>
            </a:r>
            <a:r>
              <a:rPr lang="en-US" dirty="0" err="1" smtClean="0"/>
              <a:t>xác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api</a:t>
            </a:r>
            <a:r>
              <a:rPr lang="en-US" dirty="0" smtClean="0"/>
              <a:t> - </a:t>
            </a:r>
            <a:r>
              <a:rPr lang="en-US" dirty="0" err="1" smtClean="0"/>
              <a:t>T</a:t>
            </a:r>
            <a:r>
              <a:rPr lang="en-US" dirty="0" err="1" smtClean="0"/>
              <a:t>hư</a:t>
            </a:r>
            <a:r>
              <a:rPr lang="en-US" dirty="0" smtClean="0"/>
              <a:t> </a:t>
            </a:r>
            <a:r>
              <a:rPr lang="en-US" dirty="0" err="1" smtClean="0"/>
              <a:t>viện</a:t>
            </a:r>
            <a:r>
              <a:rPr lang="en-US" dirty="0" smtClean="0"/>
              <a:t> </a:t>
            </a:r>
            <a:r>
              <a:rPr lang="en-US" dirty="0" err="1" smtClean="0"/>
              <a:t>xử</a:t>
            </a:r>
            <a:r>
              <a:rPr lang="en-US" dirty="0" smtClean="0"/>
              <a:t> </a:t>
            </a:r>
            <a:r>
              <a:rPr lang="en-US" dirty="0" err="1" smtClean="0"/>
              <a:t>lý</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phím</a:t>
            </a:r>
            <a:r>
              <a:rPr lang="en-US" dirty="0" smtClean="0"/>
              <a:t> </a:t>
            </a:r>
            <a:r>
              <a:rPr lang="en-US" dirty="0" err="1" smtClean="0"/>
              <a:t>ảo</a:t>
            </a:r>
            <a:endParaRPr lang="en-US" dirty="0" smtClean="0"/>
          </a:p>
          <a:p>
            <a:pPr marL="457200" indent="-457200">
              <a:buFont typeface="Wingdings" panose="05000000000000000000" pitchFamily="2" charset="2"/>
              <a:buChar char="v"/>
            </a:pPr>
            <a:r>
              <a:rPr lang="en-US" dirty="0" err="1" smtClean="0"/>
              <a:t>Âm</a:t>
            </a:r>
            <a:r>
              <a:rPr lang="en-US" dirty="0" smtClean="0"/>
              <a:t> </a:t>
            </a:r>
            <a:r>
              <a:rPr lang="en-US" dirty="0" err="1" smtClean="0"/>
              <a:t>điệu</a:t>
            </a:r>
            <a:r>
              <a:rPr lang="en-US" dirty="0" smtClean="0"/>
              <a:t>, </a:t>
            </a:r>
            <a:r>
              <a:rPr lang="en-US" dirty="0" err="1" smtClean="0"/>
              <a:t>âm</a:t>
            </a:r>
            <a:r>
              <a:rPr lang="en-US" dirty="0" smtClean="0"/>
              <a:t> </a:t>
            </a:r>
            <a:r>
              <a:rPr lang="en-US" dirty="0" err="1" smtClean="0"/>
              <a:t>vực</a:t>
            </a:r>
            <a:r>
              <a:rPr lang="en-US" dirty="0"/>
              <a:t> </a:t>
            </a:r>
            <a:r>
              <a:rPr lang="en-US" dirty="0" smtClean="0"/>
              <a:t>- </a:t>
            </a:r>
            <a:r>
              <a:rPr lang="en-US" dirty="0" err="1" smtClean="0"/>
              <a:t>Dựa</a:t>
            </a:r>
            <a:r>
              <a:rPr lang="en-US" dirty="0" smtClean="0"/>
              <a:t> </a:t>
            </a:r>
            <a:r>
              <a:rPr lang="en-US" dirty="0" err="1" smtClean="0"/>
              <a:t>vào</a:t>
            </a:r>
            <a:r>
              <a:rPr lang="en-US" dirty="0" smtClean="0"/>
              <a:t> </a:t>
            </a:r>
            <a:r>
              <a:rPr lang="en-US" dirty="0" err="1" smtClean="0"/>
              <a:t>api</a:t>
            </a:r>
            <a:endParaRPr lang="en-US" dirty="0" smtClean="0"/>
          </a:p>
          <a:p>
            <a:pPr marL="457200" indent="-457200">
              <a:buFont typeface="Wingdings" panose="05000000000000000000" pitchFamily="2" charset="2"/>
              <a:buChar char="v"/>
            </a:pPr>
            <a:r>
              <a:rPr lang="en-US" dirty="0" err="1" smtClean="0"/>
              <a:t>Xử</a:t>
            </a:r>
            <a:r>
              <a:rPr lang="en-US" dirty="0" smtClean="0"/>
              <a:t> </a:t>
            </a:r>
            <a:r>
              <a:rPr lang="en-US" dirty="0" err="1" smtClean="0"/>
              <a:t>lí</a:t>
            </a:r>
            <a:r>
              <a:rPr lang="en-US" dirty="0" smtClean="0"/>
              <a:t> </a:t>
            </a:r>
            <a:r>
              <a:rPr lang="en-US" dirty="0" err="1" smtClean="0"/>
              <a:t>tiếng</a:t>
            </a:r>
            <a:r>
              <a:rPr lang="en-US" dirty="0" smtClean="0"/>
              <a:t> </a:t>
            </a:r>
            <a:r>
              <a:rPr lang="en-US" dirty="0" err="1" smtClean="0"/>
              <a:t>ồn</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đầu</a:t>
            </a:r>
            <a:r>
              <a:rPr lang="en-US" dirty="0" smtClean="0"/>
              <a:t> </a:t>
            </a:r>
            <a:r>
              <a:rPr lang="en-US" dirty="0" err="1"/>
              <a:t>vào</a:t>
            </a:r>
            <a:r>
              <a:rPr lang="en-US" dirty="0"/>
              <a:t> </a:t>
            </a:r>
            <a:r>
              <a:rPr lang="en-US" dirty="0" smtClean="0"/>
              <a:t>- </a:t>
            </a:r>
            <a:r>
              <a:rPr lang="en-US" dirty="0" err="1" smtClean="0"/>
              <a:t>Dựa</a:t>
            </a:r>
            <a:r>
              <a:rPr lang="en-US" dirty="0" smtClean="0"/>
              <a:t> </a:t>
            </a:r>
            <a:r>
              <a:rPr lang="en-US" dirty="0" err="1"/>
              <a:t>vào</a:t>
            </a:r>
            <a:r>
              <a:rPr lang="en-US" dirty="0"/>
              <a:t> </a:t>
            </a:r>
            <a:r>
              <a:rPr lang="en-US" dirty="0" err="1"/>
              <a:t>api</a:t>
            </a:r>
            <a:endParaRPr lang="en-US" dirty="0" smtClean="0"/>
          </a:p>
          <a:p>
            <a:pPr marL="457200" indent="-457200">
              <a:buFont typeface="Wingdings" panose="05000000000000000000" pitchFamily="2" charset="2"/>
              <a:buChar char="v"/>
            </a:pPr>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a:t> </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gồm</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và</a:t>
            </a:r>
            <a:r>
              <a:rPr lang="en-US" dirty="0" smtClean="0"/>
              <a:t> web </a:t>
            </a:r>
            <a:r>
              <a:rPr lang="en-US" dirty="0" err="1" smtClean="0"/>
              <a:t>quản</a:t>
            </a:r>
            <a:r>
              <a:rPr lang="en-US" dirty="0" smtClean="0"/>
              <a:t> </a:t>
            </a:r>
            <a:r>
              <a:rPr lang="en-US" dirty="0" err="1" smtClean="0"/>
              <a:t>lý</a:t>
            </a:r>
            <a:endParaRPr lang="en-US" dirty="0" smtClean="0"/>
          </a:p>
          <a:p>
            <a:pPr marL="457200" indent="-457200">
              <a:buFont typeface="Wingdings" panose="05000000000000000000" pitchFamily="2" charset="2"/>
              <a:buChar char="v"/>
            </a:pPr>
            <a:r>
              <a:rPr lang="en-US" dirty="0" err="1" smtClean="0"/>
              <a:t>Ngôn</a:t>
            </a:r>
            <a:r>
              <a:rPr lang="en-US" dirty="0" smtClean="0"/>
              <a:t> </a:t>
            </a:r>
            <a:r>
              <a:rPr lang="en-US" dirty="0" err="1" smtClean="0"/>
              <a:t>ngữ</a:t>
            </a:r>
            <a:r>
              <a:rPr lang="en-US" dirty="0" smtClean="0"/>
              <a:t> </a:t>
            </a:r>
            <a:r>
              <a:rPr lang="en-US" dirty="0" err="1" smtClean="0"/>
              <a:t>hỗ</a:t>
            </a:r>
            <a:r>
              <a:rPr lang="en-US" dirty="0" smtClean="0"/>
              <a:t> </a:t>
            </a:r>
            <a:r>
              <a:rPr lang="en-US" dirty="0" err="1" smtClean="0"/>
              <a:t>trợ</a:t>
            </a:r>
            <a:r>
              <a:rPr lang="en-US" dirty="0" smtClean="0"/>
              <a:t> - </a:t>
            </a:r>
            <a:r>
              <a:rPr lang="en-US" dirty="0" err="1" smtClean="0"/>
              <a:t>Tiếng</a:t>
            </a:r>
            <a:r>
              <a:rPr lang="en-US" dirty="0" smtClean="0"/>
              <a:t> </a:t>
            </a:r>
            <a:r>
              <a:rPr lang="en-US" dirty="0" err="1" smtClean="0"/>
              <a:t>Anh</a:t>
            </a:r>
            <a:r>
              <a:rPr lang="en-US" dirty="0" smtClean="0"/>
              <a:t>, </a:t>
            </a:r>
            <a:r>
              <a:rPr lang="en-US" dirty="0" err="1" smtClean="0"/>
              <a:t>Nhật</a:t>
            </a:r>
            <a:r>
              <a:rPr lang="en-US" dirty="0" smtClean="0"/>
              <a:t>, </a:t>
            </a:r>
            <a:r>
              <a:rPr lang="en-US" dirty="0" err="1" smtClean="0"/>
              <a:t>Việt</a:t>
            </a:r>
            <a:endParaRPr lang="en-US" dirty="0" smtClean="0"/>
          </a:p>
          <a:p>
            <a:pPr marL="457200" indent="-457200">
              <a:buFont typeface="Wingdings" panose="05000000000000000000" pitchFamily="2" charset="2"/>
              <a:buChar char="v"/>
            </a:pPr>
            <a:endParaRPr lang="en-US" dirty="0" smtClean="0"/>
          </a:p>
        </p:txBody>
      </p:sp>
    </p:spTree>
    <p:extLst>
      <p:ext uri="{BB962C8B-B14F-4D97-AF65-F5344CB8AC3E}">
        <p14:creationId xmlns:p14="http://schemas.microsoft.com/office/powerpoint/2010/main" val="420643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700" y="1428751"/>
            <a:ext cx="10464800" cy="1927225"/>
          </a:xfrm>
        </p:spPr>
        <p:txBody>
          <a:bodyPr/>
          <a:lstStyle/>
          <a:p>
            <a:r>
              <a:rPr lang="en-US" dirty="0" err="1"/>
              <a:t>ii.Phân</a:t>
            </a:r>
            <a:r>
              <a:rPr lang="en-US" dirty="0"/>
              <a:t> </a:t>
            </a:r>
            <a:r>
              <a:rPr lang="en-US" dirty="0" err="1"/>
              <a:t>tích</a:t>
            </a:r>
            <a:r>
              <a:rPr lang="en-US" dirty="0"/>
              <a:t> </a:t>
            </a:r>
            <a:r>
              <a:rPr lang="en-US" dirty="0" err="1"/>
              <a:t>vấn</a:t>
            </a:r>
            <a:r>
              <a:rPr lang="en-US" dirty="0"/>
              <a:t> </a:t>
            </a:r>
            <a:r>
              <a:rPr lang="en-US" dirty="0" err="1"/>
              <a:t>đề</a:t>
            </a:r>
            <a:r>
              <a:rPr lang="en-US" dirty="0"/>
              <a:t> </a:t>
            </a:r>
            <a:r>
              <a:rPr lang="en-US" dirty="0" err="1"/>
              <a:t>và</a:t>
            </a:r>
            <a:r>
              <a:rPr lang="en-US" dirty="0"/>
              <a:t> </a:t>
            </a:r>
            <a:r>
              <a:rPr lang="en-US" dirty="0" err="1"/>
              <a:t>hướng</a:t>
            </a:r>
            <a:r>
              <a:rPr lang="en-US" dirty="0"/>
              <a:t> </a:t>
            </a:r>
            <a:r>
              <a:rPr lang="en-US" dirty="0" err="1"/>
              <a:t>giải</a:t>
            </a:r>
            <a:r>
              <a:rPr lang="en-US" dirty="0"/>
              <a:t> </a:t>
            </a:r>
            <a:r>
              <a:rPr lang="en-US" dirty="0" err="1"/>
              <a:t>quyết</a:t>
            </a:r>
            <a:endParaRPr lang="en-US" dirty="0"/>
          </a:p>
        </p:txBody>
      </p:sp>
      <p:sp>
        <p:nvSpPr>
          <p:cNvPr id="3" name="Subtitle 2"/>
          <p:cNvSpPr>
            <a:spLocks noGrp="1"/>
          </p:cNvSpPr>
          <p:nvPr>
            <p:ph type="subTitle" idx="1"/>
          </p:nvPr>
        </p:nvSpPr>
        <p:spPr>
          <a:xfrm>
            <a:off x="676209" y="3355976"/>
            <a:ext cx="12739988" cy="2756066"/>
          </a:xfrm>
        </p:spPr>
        <p:txBody>
          <a:bodyPr wrap="none" lIns="0" tIns="182880" rIns="1280160" numCol="1">
            <a:noAutofit/>
          </a:bodyPr>
          <a:lstStyle/>
          <a:p>
            <a:pPr marL="457200" indent="-457200">
              <a:buFont typeface="Wingdings" panose="05000000000000000000" pitchFamily="2" charset="2"/>
              <a:buChar char="v"/>
            </a:pPr>
            <a:r>
              <a:rPr lang="en-US" dirty="0" err="1" smtClean="0"/>
              <a:t>Lưu</a:t>
            </a:r>
            <a:r>
              <a:rPr lang="en-US" dirty="0" smtClean="0"/>
              <a:t> </a:t>
            </a:r>
            <a:r>
              <a:rPr lang="en-US" dirty="0" err="1" smtClean="0"/>
              <a:t>trữ</a:t>
            </a:r>
            <a:r>
              <a:rPr lang="en-US" dirty="0" smtClean="0"/>
              <a:t> </a:t>
            </a:r>
            <a:r>
              <a:rPr lang="en-US" dirty="0" err="1" smtClean="0"/>
              <a:t>báo</a:t>
            </a:r>
            <a:r>
              <a:rPr lang="en-US" dirty="0" smtClean="0"/>
              <a:t> </a:t>
            </a:r>
            <a:r>
              <a:rPr lang="en-US" dirty="0" err="1" smtClean="0"/>
              <a:t>cáo</a:t>
            </a:r>
            <a:r>
              <a:rPr lang="en-US" dirty="0" smtClean="0"/>
              <a:t> – </a:t>
            </a:r>
            <a:r>
              <a:rPr lang="en-US" dirty="0" err="1" smtClean="0"/>
              <a:t>Sử</a:t>
            </a:r>
            <a:r>
              <a:rPr lang="en-US" dirty="0" smtClean="0"/>
              <a:t> </a:t>
            </a:r>
            <a:r>
              <a:rPr lang="en-US" dirty="0" err="1" smtClean="0"/>
              <a:t>dụng</a:t>
            </a:r>
            <a:r>
              <a:rPr lang="en-US" dirty="0" smtClean="0"/>
              <a:t> Firebase</a:t>
            </a:r>
          </a:p>
          <a:p>
            <a:pPr marL="457200" indent="-457200">
              <a:buFont typeface="Wingdings" panose="05000000000000000000" pitchFamily="2" charset="2"/>
              <a:buChar char="v"/>
            </a:pPr>
            <a:r>
              <a:rPr lang="en-US" dirty="0" err="1" smtClean="0"/>
              <a:t>Nhận</a:t>
            </a:r>
            <a:r>
              <a:rPr lang="en-US" dirty="0" smtClean="0"/>
              <a:t> </a:t>
            </a:r>
            <a:r>
              <a:rPr lang="en-US" dirty="0" err="1" smtClean="0"/>
              <a:t>diện</a:t>
            </a:r>
            <a:r>
              <a:rPr lang="en-US" dirty="0" smtClean="0"/>
              <a:t> </a:t>
            </a:r>
            <a:r>
              <a:rPr lang="en-US" dirty="0" err="1" smtClean="0"/>
              <a:t>dấu</a:t>
            </a:r>
            <a:r>
              <a:rPr lang="en-US" dirty="0" smtClean="0"/>
              <a:t> </a:t>
            </a:r>
            <a:r>
              <a:rPr lang="en-US" dirty="0" err="1" smtClean="0"/>
              <a:t>chấm,dấu</a:t>
            </a:r>
            <a:r>
              <a:rPr lang="en-US" dirty="0" smtClean="0"/>
              <a:t> </a:t>
            </a:r>
            <a:r>
              <a:rPr lang="en-US" dirty="0" err="1" smtClean="0"/>
              <a:t>phẩy</a:t>
            </a:r>
            <a:r>
              <a:rPr lang="en-US" dirty="0" smtClean="0"/>
              <a:t>, </a:t>
            </a:r>
            <a:r>
              <a:rPr lang="en-US" dirty="0" err="1" smtClean="0"/>
              <a:t>chữ</a:t>
            </a:r>
            <a:r>
              <a:rPr lang="en-US" dirty="0" smtClean="0"/>
              <a:t> </a:t>
            </a:r>
            <a:r>
              <a:rPr lang="en-US" dirty="0" err="1" smtClean="0"/>
              <a:t>số</a:t>
            </a:r>
            <a:r>
              <a:rPr lang="en-US" dirty="0"/>
              <a:t> </a:t>
            </a:r>
            <a:r>
              <a:rPr lang="en-US" dirty="0" smtClean="0"/>
              <a:t>- </a:t>
            </a:r>
            <a:r>
              <a:rPr lang="en-US" dirty="0" err="1"/>
              <a:t>D</a:t>
            </a:r>
            <a:r>
              <a:rPr lang="en-US" dirty="0" err="1" smtClean="0"/>
              <a:t>ựa</a:t>
            </a:r>
            <a:r>
              <a:rPr lang="en-US" dirty="0" smtClean="0"/>
              <a:t> </a:t>
            </a:r>
            <a:r>
              <a:rPr lang="en-US" dirty="0" err="1" smtClean="0"/>
              <a:t>vào</a:t>
            </a:r>
            <a:r>
              <a:rPr lang="en-US" dirty="0" smtClean="0"/>
              <a:t> </a:t>
            </a:r>
            <a:r>
              <a:rPr lang="en-US" dirty="0" err="1" smtClean="0"/>
              <a:t>api</a:t>
            </a:r>
            <a:r>
              <a:rPr lang="en-US" dirty="0" smtClean="0"/>
              <a:t>, </a:t>
            </a:r>
            <a:r>
              <a:rPr lang="en-US" dirty="0" err="1" smtClean="0"/>
              <a:t>sửa</a:t>
            </a:r>
            <a:r>
              <a:rPr lang="en-US" dirty="0" smtClean="0"/>
              <a:t> </a:t>
            </a:r>
            <a:r>
              <a:rPr lang="en-US" dirty="0" err="1" smtClean="0"/>
              <a:t>bằng</a:t>
            </a:r>
            <a:r>
              <a:rPr lang="en-US" dirty="0" smtClean="0"/>
              <a:t> </a:t>
            </a:r>
            <a:r>
              <a:rPr lang="en-US" dirty="0" err="1" smtClean="0"/>
              <a:t>phím</a:t>
            </a:r>
            <a:r>
              <a:rPr lang="en-US" dirty="0" smtClean="0"/>
              <a:t> </a:t>
            </a:r>
            <a:r>
              <a:rPr lang="en-US" dirty="0" err="1" smtClean="0"/>
              <a:t>ảo</a:t>
            </a:r>
            <a:endParaRPr lang="en-US" dirty="0" smtClean="0"/>
          </a:p>
          <a:p>
            <a:pPr marL="457200" indent="-457200">
              <a:buFont typeface="Wingdings" panose="05000000000000000000" pitchFamily="2" charset="2"/>
              <a:buChar char="v"/>
            </a:pPr>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quan</a:t>
            </a:r>
            <a:r>
              <a:rPr lang="en-US" dirty="0" smtClean="0"/>
              <a:t> </a:t>
            </a:r>
            <a:r>
              <a:rPr lang="en-US" dirty="0" err="1" smtClean="0"/>
              <a:t>tâm</a:t>
            </a:r>
            <a:r>
              <a:rPr lang="en-US" dirty="0" smtClean="0"/>
              <a:t> – </a:t>
            </a:r>
            <a:r>
              <a:rPr lang="en-US" dirty="0" err="1" smtClean="0"/>
              <a:t>Tốc</a:t>
            </a:r>
            <a:r>
              <a:rPr lang="en-US" dirty="0" smtClean="0"/>
              <a:t> </a:t>
            </a:r>
            <a:r>
              <a:rPr lang="en-US" dirty="0" err="1" smtClean="0"/>
              <a:t>độ</a:t>
            </a:r>
            <a:r>
              <a:rPr lang="en-US" dirty="0" smtClean="0"/>
              <a:t>, dung </a:t>
            </a:r>
            <a:r>
              <a:rPr lang="en-US" dirty="0" err="1" smtClean="0"/>
              <a:t>lượng</a:t>
            </a:r>
            <a:r>
              <a:rPr lang="en-US" dirty="0" smtClean="0"/>
              <a:t>, </a:t>
            </a:r>
            <a:r>
              <a:rPr lang="en-US" dirty="0" err="1" smtClean="0"/>
              <a:t>độ</a:t>
            </a:r>
            <a:r>
              <a:rPr lang="en-US" dirty="0" smtClean="0"/>
              <a:t> </a:t>
            </a:r>
            <a:r>
              <a:rPr lang="en-US" dirty="0" err="1" smtClean="0"/>
              <a:t>mượt</a:t>
            </a:r>
            <a:r>
              <a:rPr lang="en-US" dirty="0" smtClean="0"/>
              <a:t>, </a:t>
            </a:r>
            <a:r>
              <a:rPr lang="en-US" dirty="0" err="1" smtClean="0"/>
              <a:t>mức</a:t>
            </a:r>
            <a:r>
              <a:rPr lang="en-US" dirty="0" smtClean="0"/>
              <a:t> </a:t>
            </a:r>
            <a:r>
              <a:rPr lang="en-US" dirty="0" err="1" smtClean="0"/>
              <a:t>tiêu</a:t>
            </a:r>
            <a:r>
              <a:rPr lang="en-US" dirty="0" smtClean="0"/>
              <a:t> </a:t>
            </a:r>
            <a:r>
              <a:rPr lang="en-US" dirty="0" err="1" smtClean="0"/>
              <a:t>tốn</a:t>
            </a:r>
            <a:endParaRPr lang="en-US" dirty="0" smtClean="0"/>
          </a:p>
          <a:p>
            <a:pPr marL="457200" indent="-457200">
              <a:buFont typeface="Wingdings" panose="05000000000000000000" pitchFamily="2" charset="2"/>
              <a:buChar char="v"/>
            </a:pPr>
            <a:r>
              <a:rPr lang="en-US" dirty="0" err="1" smtClean="0"/>
              <a:t>Bảo</a:t>
            </a:r>
            <a:r>
              <a:rPr lang="en-US" dirty="0" smtClean="0"/>
              <a:t> </a:t>
            </a:r>
            <a:r>
              <a:rPr lang="en-US" dirty="0" err="1" smtClean="0"/>
              <a:t>mật</a:t>
            </a:r>
            <a:r>
              <a:rPr lang="en-US" dirty="0" smtClean="0"/>
              <a:t> </a:t>
            </a:r>
            <a:r>
              <a:rPr lang="en-US" dirty="0" err="1" smtClean="0"/>
              <a:t>thông</a:t>
            </a:r>
            <a:r>
              <a:rPr lang="en-US" dirty="0" smtClean="0"/>
              <a:t> tin – </a:t>
            </a:r>
            <a:r>
              <a:rPr lang="en-US" dirty="0" err="1" smtClean="0"/>
              <a:t>Sử</a:t>
            </a:r>
            <a:r>
              <a:rPr lang="en-US" dirty="0" smtClean="0"/>
              <a:t> </a:t>
            </a:r>
            <a:r>
              <a:rPr lang="en-US" dirty="0" err="1" smtClean="0"/>
              <a:t>dụng</a:t>
            </a:r>
            <a:r>
              <a:rPr lang="en-US" dirty="0" smtClean="0"/>
              <a:t> </a:t>
            </a:r>
            <a:r>
              <a:rPr lang="en-US" dirty="0" err="1" smtClean="0"/>
              <a:t>giải</a:t>
            </a:r>
            <a:r>
              <a:rPr lang="en-US" dirty="0" smtClean="0"/>
              <a:t> </a:t>
            </a:r>
            <a:r>
              <a:rPr lang="en-US" dirty="0" err="1" smtClean="0"/>
              <a:t>thuật</a:t>
            </a:r>
            <a:r>
              <a:rPr lang="en-US" dirty="0" smtClean="0"/>
              <a:t> AES</a:t>
            </a:r>
          </a:p>
          <a:p>
            <a:pPr marL="457200" indent="-457200">
              <a:buFont typeface="Wingdings" panose="05000000000000000000" pitchFamily="2" charset="2"/>
              <a:buChar char="v"/>
            </a:pPr>
            <a:r>
              <a:rPr lang="en-US" dirty="0" err="1" smtClean="0"/>
              <a:t>Kết</a:t>
            </a:r>
            <a:r>
              <a:rPr lang="en-US" dirty="0" smtClean="0"/>
              <a:t> </a:t>
            </a:r>
            <a:r>
              <a:rPr lang="en-US" dirty="0" err="1" smtClean="0"/>
              <a:t>nối</a:t>
            </a:r>
            <a:r>
              <a:rPr lang="en-US" dirty="0" smtClean="0"/>
              <a:t> </a:t>
            </a:r>
            <a:r>
              <a:rPr lang="en-US" dirty="0" err="1" smtClean="0"/>
              <a:t>mạng</a:t>
            </a:r>
            <a:r>
              <a:rPr lang="en-US" dirty="0" smtClean="0"/>
              <a:t> –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mạng</a:t>
            </a:r>
            <a:endParaRPr lang="en-US" dirty="0"/>
          </a:p>
        </p:txBody>
      </p:sp>
    </p:spTree>
    <p:extLst>
      <p:ext uri="{BB962C8B-B14F-4D97-AF65-F5344CB8AC3E}">
        <p14:creationId xmlns:p14="http://schemas.microsoft.com/office/powerpoint/2010/main" val="285251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III.Các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hiện</a:t>
            </a:r>
            <a:r>
              <a:rPr lang="en-US" dirty="0" smtClean="0"/>
              <a:t> </a:t>
            </a:r>
            <a:r>
              <a:rPr lang="en-US" dirty="0" err="1" smtClean="0"/>
              <a:t>tại</a:t>
            </a:r>
            <a:endParaRPr lang="en-US" dirty="0"/>
          </a:p>
        </p:txBody>
      </p:sp>
      <p:sp>
        <p:nvSpPr>
          <p:cNvPr id="3" name="Subtitle 2"/>
          <p:cNvSpPr>
            <a:spLocks noGrp="1"/>
          </p:cNvSpPr>
          <p:nvPr>
            <p:ph type="subTitle" idx="1"/>
          </p:nvPr>
        </p:nvSpPr>
        <p:spPr>
          <a:xfrm>
            <a:off x="1744579" y="3553326"/>
            <a:ext cx="7848600" cy="2313709"/>
          </a:xfrm>
        </p:spPr>
        <p:txBody>
          <a:bodyPr>
            <a:noAutofit/>
          </a:bodyPr>
          <a:lstStyle/>
          <a:p>
            <a:pPr marL="457200" indent="-457200">
              <a:buFont typeface="Wingdings" panose="05000000000000000000" pitchFamily="2" charset="2"/>
              <a:buChar char="v"/>
            </a:pPr>
            <a:r>
              <a:rPr lang="en-US" sz="2800" dirty="0" smtClean="0"/>
              <a:t>Google Speech To Text API</a:t>
            </a:r>
          </a:p>
          <a:p>
            <a:pPr marL="457200" indent="-457200">
              <a:buFont typeface="Wingdings" panose="05000000000000000000" pitchFamily="2" charset="2"/>
              <a:buChar char="v"/>
            </a:pPr>
            <a:r>
              <a:rPr lang="en-US" sz="2800" dirty="0" smtClean="0"/>
              <a:t>IBM Watson Speech To Text API</a:t>
            </a:r>
          </a:p>
          <a:p>
            <a:pPr marL="457200" indent="-457200">
              <a:buFont typeface="Wingdings" panose="05000000000000000000" pitchFamily="2" charset="2"/>
              <a:buChar char="v"/>
            </a:pPr>
            <a:r>
              <a:rPr lang="en-US" sz="2800" dirty="0"/>
              <a:t>Microsoft Speech API</a:t>
            </a:r>
          </a:p>
          <a:p>
            <a:pPr marL="457200" indent="-457200">
              <a:buFont typeface="Wingdings" panose="05000000000000000000" pitchFamily="2" charset="2"/>
              <a:buChar char="v"/>
            </a:pPr>
            <a:r>
              <a:rPr lang="en-US" sz="2800" dirty="0"/>
              <a:t>So </a:t>
            </a:r>
            <a:r>
              <a:rPr lang="en-US" sz="2800" dirty="0" err="1"/>
              <a:t>sánh</a:t>
            </a:r>
            <a:r>
              <a:rPr lang="en-US" sz="2800" dirty="0"/>
              <a:t> </a:t>
            </a:r>
            <a:r>
              <a:rPr lang="en-US" sz="2800" dirty="0" err="1"/>
              <a:t>các</a:t>
            </a:r>
            <a:r>
              <a:rPr lang="en-US" sz="2800" dirty="0"/>
              <a:t> API</a:t>
            </a:r>
          </a:p>
        </p:txBody>
      </p:sp>
    </p:spTree>
    <p:extLst>
      <p:ext uri="{BB962C8B-B14F-4D97-AF65-F5344CB8AC3E}">
        <p14:creationId xmlns:p14="http://schemas.microsoft.com/office/powerpoint/2010/main" val="154430964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1580</Words>
  <Application>Microsoft Office PowerPoint</Application>
  <PresentationFormat>Custom</PresentationFormat>
  <Paragraphs>259</Paragraphs>
  <Slides>24</Slides>
  <Notes>14</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Clarity</vt:lpstr>
      <vt:lpstr>Đề tài: Phát triển ứng dụng di động hỗ trợ nhân viên tạo báo cáo nhanh bằng giọng nói</vt:lpstr>
      <vt:lpstr>PowerPoint Presentation</vt:lpstr>
      <vt:lpstr>PowerPoint Presentation</vt:lpstr>
      <vt:lpstr>i.giới thiệu</vt:lpstr>
      <vt:lpstr>1. Giới thiệu đề tài</vt:lpstr>
      <vt:lpstr>2. Mục tiêu, phạm vi đề bài</vt:lpstr>
      <vt:lpstr>ii.Phân tích vấn đề và hướng giải quyết</vt:lpstr>
      <vt:lpstr>ii.Phân tích vấn đề và hướng giải quyết</vt:lpstr>
      <vt:lpstr>III.Các ứng dụng, công nghệ hiện tại</vt:lpstr>
      <vt:lpstr>So sánh các API</vt:lpstr>
      <vt:lpstr>Iv.Phân tích hệ thống</vt:lpstr>
      <vt:lpstr>1. Chức năng</vt:lpstr>
      <vt:lpstr>1. Chức năng</vt:lpstr>
      <vt:lpstr>2. Sơ đồ luồng xử lý dữ liệu của ứng dụng</vt:lpstr>
      <vt:lpstr>3. Usecase diagram</vt:lpstr>
      <vt:lpstr>PowerPoint Presentation</vt:lpstr>
      <vt:lpstr>3.Usecase diagram</vt:lpstr>
      <vt:lpstr>3. Usecase diagram</vt:lpstr>
      <vt:lpstr>PowerPoint Presentation</vt:lpstr>
      <vt:lpstr>3.Usecase diagram</vt:lpstr>
      <vt:lpstr>v. tổng kết</vt:lpstr>
      <vt:lpstr>1. Kết quả đã đạt được</vt:lpstr>
      <vt:lpstr>2. Hướng phát triển</vt:lpstr>
      <vt:lpstr>2. Hướng phát triển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xxx</dc:title>
  <dc:creator>phu phan</dc:creator>
  <cp:lastModifiedBy>Lonelydrgon</cp:lastModifiedBy>
  <cp:revision>46</cp:revision>
  <dcterms:created xsi:type="dcterms:W3CDTF">2017-05-27T07:13:41Z</dcterms:created>
  <dcterms:modified xsi:type="dcterms:W3CDTF">2017-06-04T14:32:47Z</dcterms:modified>
</cp:coreProperties>
</file>